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71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24D5-C2AF-410A-8D2C-0A11DFB60A1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69A9-4BCF-42BF-ACDA-BE6195C4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69A9-4BCF-42BF-ACDA-BE6195C45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B050"/>
                </a:solidFill>
              </a:rPr>
              <a:t>Modula-2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69A9-4BCF-42BF-ACDA-BE6195C45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D89E-AEDA-456E-A791-2D117B5BE66A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6C61-8F15-4945-A66F-12FFA8FDE15E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F193-EB68-4999-A2AC-5E2980BAE2C4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EEC9014D-4BB5-4DBB-ADFC-FCC5B99D915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2166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6CC83C20-E12D-4972-99FA-448C71473B2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9131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CADAD0A2-F0E9-43B9-9C21-B65D1D90DB8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999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89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600200"/>
            <a:ext cx="40005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AD4AAF01-2F5A-4BB3-B96C-F007EF27ADC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3614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D4C1752D-6473-42A3-BE67-1FB7790B158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3842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6B8E094F-B272-45C0-9FEE-9B446569A3A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2665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98297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3C621B3F-0343-4EB7-8FC2-EC7FED7F833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525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3FA1-0598-468F-8AFE-C976976123E5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B7FBD2AA-FB3A-4F5E-A5F2-27EF2E9714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60412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99DFAF75-0160-43C9-A61D-998C02E87CB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24951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6763" cy="5789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89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1-</a:t>
            </a:r>
            <a:fld id="{537A5A6F-DB4A-45F8-9E0D-41DD8ABC57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2707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09A-C034-4DFE-832E-82BEA923CF57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988-A293-423C-88B1-3A825C2E02E9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DF0-5EFA-42EE-9CBA-B854405E246C}" type="datetime1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51CC-1935-403C-80C8-B593A8DCB245}" type="datetime1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5FEC-BBE7-4532-9BDE-04B1F23FBE72}" type="datetime1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C50-5AB6-43D6-A3DB-D0C3AFFF5B8C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221-0925-4AFA-920D-21D734BF88A2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3970-40D1-46BF-9360-A19E2C3C93BA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1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1813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5880100"/>
            <a:ext cx="41894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dirty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n-IN" altLang="en-US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243638"/>
            <a:ext cx="19034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IN" altLang="en-US" sz="2400"/>
              <a:t>1-</a:t>
            </a:r>
            <a:fld id="{F2783611-5395-439A-A8E0-AC27565E1814}" type="slidenum">
              <a:rPr lang="en-IN" altLang="en-US" sz="2400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n-IN" altLang="en-US" sz="2400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609600" y="1524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609600" y="1219200"/>
            <a:ext cx="8153400" cy="1588"/>
          </a:xfrm>
          <a:prstGeom prst="line">
            <a:avLst/>
          </a:prstGeom>
          <a:noFill/>
          <a:ln w="572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666699"/>
          </a:solidFill>
          <a:latin typeface="Lucida Sans Unicode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33339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99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333399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333399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333399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3333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A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01600" y="241300"/>
            <a:ext cx="7785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40680" bIns="0" anchor="ctr"/>
          <a:lstStyle>
            <a:lvl1pPr marL="39688">
              <a:spcBef>
                <a:spcPts val="70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800"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spcBef>
                <a:spcPts val="60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rgbClr val="666699"/>
                </a:solidFill>
                <a:latin typeface="Lucida Sans Unicode" pitchFamily="34" charset="0"/>
                <a:cs typeface="Lucida Sans Unicode" pitchFamily="34" charset="0"/>
              </a:defRPr>
            </a:lvl2pPr>
            <a:lvl3pPr>
              <a:spcBef>
                <a:spcPts val="525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100"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3pPr>
            <a:lvl4pPr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666699"/>
                </a:solidFill>
                <a:latin typeface="Lucida Sans Unicode" pitchFamily="34" charset="0"/>
                <a:cs typeface="Lucida Sans Unicode" pitchFamily="34" charset="0"/>
              </a:defRPr>
            </a:lvl4pPr>
            <a:lvl5pPr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9pPr>
          </a:lstStyle>
          <a:p>
            <a:pPr defTabSz="449263" fontAlgn="base">
              <a:spcAft>
                <a:spcPct val="0"/>
              </a:spcAft>
              <a:buSzPct val="100000"/>
            </a:pPr>
            <a:r>
              <a:rPr lang="en-IN" altLang="en-US" b="1" dirty="0">
                <a:solidFill>
                  <a:srgbClr val="FFFFFF"/>
                </a:solidFill>
              </a:rPr>
              <a:t>Control Flow</a:t>
            </a:r>
            <a:endParaRPr lang="en-IN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79450" y="3276600"/>
            <a:ext cx="7620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600" y="2754313"/>
            <a:ext cx="61499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spcBef>
                <a:spcPts val="70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800"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spcBef>
                <a:spcPts val="60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rgbClr val="666699"/>
                </a:solidFill>
                <a:latin typeface="Lucida Sans Unicode" pitchFamily="34" charset="0"/>
                <a:cs typeface="Lucida Sans Unicode" pitchFamily="34" charset="0"/>
              </a:defRPr>
            </a:lvl2pPr>
            <a:lvl3pPr>
              <a:spcBef>
                <a:spcPts val="525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100"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3pPr>
            <a:lvl4pPr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666699"/>
                </a:solidFill>
                <a:latin typeface="Lucida Sans Unicode" pitchFamily="34" charset="0"/>
                <a:cs typeface="Lucida Sans Unicode" pitchFamily="34" charset="0"/>
              </a:defRPr>
            </a:lvl4pPr>
            <a:lvl5pPr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IN" altLang="en-US" sz="2400" b="1" i="1" smtClean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Principles of Programming Languages (CS213)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548313" y="5440363"/>
            <a:ext cx="32353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spcBef>
                <a:spcPts val="70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800"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spcBef>
                <a:spcPts val="60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rgbClr val="666699"/>
                </a:solidFill>
                <a:latin typeface="Lucida Sans Unicode" pitchFamily="34" charset="0"/>
                <a:cs typeface="Lucida Sans Unicode" pitchFamily="34" charset="0"/>
              </a:defRPr>
            </a:lvl2pPr>
            <a:lvl3pPr>
              <a:spcBef>
                <a:spcPts val="525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100"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3pPr>
            <a:lvl4pPr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666699"/>
                </a:solidFill>
                <a:latin typeface="Lucida Sans Unicode" pitchFamily="34" charset="0"/>
                <a:cs typeface="Lucida Sans Unicode" pitchFamily="34" charset="0"/>
              </a:defRPr>
            </a:lvl4pPr>
            <a:lvl5pPr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>
                <a:solidFill>
                  <a:srgbClr val="333399"/>
                </a:solidFill>
                <a:latin typeface="Lucida Sans Unicode" pitchFamily="34" charset="0"/>
                <a:cs typeface="Lucida Sans Unicode" pitchFamily="34" charset="0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IN" altLang="en-US" sz="1800" smtClean="0">
                <a:solidFill>
                  <a:srgbClr val="000000"/>
                </a:solidFill>
                <a:latin typeface="Times New Roman" pitchFamily="18" charset="0"/>
                <a:ea typeface="WenQuanYi Micro Hei" charset="0"/>
                <a:cs typeface="Times New Roman" pitchFamily="18" charset="0"/>
              </a:rPr>
              <a:t>Prof. M. N. Sahoo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IN" altLang="en-US" sz="1800" smtClean="0">
                <a:solidFill>
                  <a:srgbClr val="000000"/>
                </a:solidFill>
                <a:latin typeface="FreeMono"/>
                <a:ea typeface="WenQuanYi Micro Hei" charset="0"/>
                <a:cs typeface="Times New Roman" pitchFamily="18" charset="0"/>
              </a:rPr>
              <a:t>sahoom@nitrkl.ac.in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IN" altLang="en-US" sz="1800" smtClean="0">
                <a:solidFill>
                  <a:srgbClr val="000000"/>
                </a:solidFill>
                <a:latin typeface="FreeMono"/>
                <a:ea typeface="WenQuanYi Micro Hei" charset="0"/>
                <a:cs typeface="Times New Roman" pitchFamily="18" charset="0"/>
              </a:rPr>
              <a:t>sahoo.manmath@gmail.com</a:t>
            </a:r>
          </a:p>
        </p:txBody>
      </p:sp>
    </p:spTree>
    <p:extLst>
      <p:ext uri="{BB962C8B-B14F-4D97-AF65-F5344CB8AC3E}">
        <p14:creationId xmlns:p14="http://schemas.microsoft.com/office/powerpoint/2010/main" val="42314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Corresponding jump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34351" y="1066800"/>
            <a:ext cx="2798756" cy="4321712"/>
            <a:chOff x="3990384" y="1752600"/>
            <a:chExt cx="2410416" cy="38645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1" y="1752600"/>
              <a:ext cx="1981200" cy="1514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384" y="3259965"/>
              <a:ext cx="2410416" cy="235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33400" y="1524000"/>
            <a:ext cx="4114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Jump code is shorter and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does not store the result of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2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48445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However, explicitly, the value of the </a:t>
            </a:r>
            <a:r>
              <a:rPr lang="en-US" dirty="0" err="1" smtClean="0"/>
              <a:t>boolean</a:t>
            </a:r>
            <a:r>
              <a:rPr lang="en-US" dirty="0" smtClean="0"/>
              <a:t> expression can be stored even in case of jump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Translated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191057"/>
            <a:ext cx="3095625" cy="329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7150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 is a scope of code improvement. Where???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 are a special case of if/then/</a:t>
            </a:r>
            <a:r>
              <a:rPr lang="en-US" dirty="0" err="1"/>
              <a:t>elsif</a:t>
            </a:r>
            <a:r>
              <a:rPr lang="en-US" dirty="0"/>
              <a:t>/else.</a:t>
            </a:r>
          </a:p>
          <a:p>
            <a:r>
              <a:rPr lang="en-US" b="1" dirty="0"/>
              <a:t>Principal motivation: </a:t>
            </a:r>
            <a:r>
              <a:rPr lang="en-US" dirty="0"/>
              <a:t>Generate more efficient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Implementation of Switch </a:t>
            </a:r>
            <a:r>
              <a:rPr lang="en-US" b="1" dirty="0" smtClean="0">
                <a:solidFill>
                  <a:srgbClr val="C00000"/>
                </a:solidFill>
              </a:rPr>
              <a:t>Statements(1)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959392"/>
            <a:ext cx="3519488" cy="4069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85800"/>
            <a:ext cx="3940840" cy="6034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41740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Sequential tests for a series of possible values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809875" cy="2683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Implementation of Switch </a:t>
            </a:r>
            <a:r>
              <a:rPr lang="en-US" b="1" dirty="0" smtClean="0">
                <a:solidFill>
                  <a:srgbClr val="C00000"/>
                </a:solidFill>
              </a:rPr>
              <a:t>Statements(2)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838200"/>
            <a:ext cx="4829175" cy="581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9575" y="4648200"/>
            <a:ext cx="332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Fetches the right jump address immediately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T: Jump Table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22359" cy="533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Implementation of Switch </a:t>
            </a:r>
            <a:r>
              <a:rPr lang="en-US" b="1" dirty="0" smtClean="0">
                <a:solidFill>
                  <a:srgbClr val="C00000"/>
                </a:solidFill>
              </a:rPr>
              <a:t>Statements(3)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Enumeration-controlled </a:t>
            </a:r>
            <a:r>
              <a:rPr lang="en-US" b="1" dirty="0"/>
              <a:t>loops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for-loop in Modula-2 and Ada, do-loop in Fortran</a:t>
            </a:r>
            <a:endParaRPr lang="en-US" dirty="0"/>
          </a:p>
          <a:p>
            <a:pPr lvl="1"/>
            <a:r>
              <a:rPr lang="en-US" dirty="0" smtClean="0"/>
              <a:t>One </a:t>
            </a:r>
            <a:r>
              <a:rPr lang="en-US" dirty="0"/>
              <a:t>iteration per element in a finite set.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iterations is known in advance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Logically controlled loops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while-loop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until a Boolean condition changes.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iterations is not known in advance.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10, 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Modula-2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first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Generation for </a:t>
            </a:r>
            <a:r>
              <a:rPr lang="da-DK" b="0" i="1" dirty="0"/>
              <a:t>for</a:t>
            </a:r>
            <a:r>
              <a:rPr lang="da-DK" b="0" dirty="0"/>
              <a:t> </a:t>
            </a:r>
            <a:r>
              <a:rPr lang="da-DK" dirty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57414" y="1219200"/>
            <a:ext cx="2286000" cy="3067109"/>
            <a:chOff x="1143000" y="1371600"/>
            <a:chExt cx="2604986" cy="345055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371600"/>
              <a:ext cx="2604986" cy="28670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19664" y="4372026"/>
              <a:ext cx="2147786" cy="45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(Target Code-1)</a:t>
              </a:r>
              <a:endParaRPr 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0613" y="1371600"/>
            <a:ext cx="2414587" cy="2686110"/>
            <a:chOff x="4114800" y="1473577"/>
            <a:chExt cx="2643187" cy="32663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473577"/>
              <a:ext cx="2643187" cy="2612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343400" y="4253418"/>
              <a:ext cx="2331173" cy="4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(Target Code-2)</a:t>
              </a:r>
              <a:endParaRPr 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67543" y="41910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Which Code is better???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474395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If </a:t>
            </a:r>
            <a:r>
              <a:rPr lang="en-US" sz="2400" b="1" dirty="0">
                <a:solidFill>
                  <a:srgbClr val="FF0000"/>
                </a:solidFill>
              </a:rPr>
              <a:t>step &lt; 0 </a:t>
            </a:r>
            <a:r>
              <a:rPr lang="en-US" sz="2400" b="1" dirty="0"/>
              <a:t>then compiler generates different code with different test condition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 good code may be translated to an infinite loop !!</a:t>
            </a:r>
            <a:endParaRPr lang="en-US" sz="2400" b="1" dirty="0"/>
          </a:p>
        </p:txBody>
      </p:sp>
      <p:sp>
        <p:nvSpPr>
          <p:cNvPr id="11" name="Right Arrow 10">
            <a:hlinkClick r:id="rId4" action="ppaction://hlinksldjump"/>
          </p:cNvPr>
          <p:cNvSpPr/>
          <p:nvPr/>
        </p:nvSpPr>
        <p:spPr>
          <a:xfrm>
            <a:off x="8153400" y="228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flow decides the order of statement execution in a program.</a:t>
            </a:r>
          </a:p>
          <a:p>
            <a:r>
              <a:rPr lang="en-US" dirty="0" smtClean="0"/>
              <a:t>4 ways to control</a:t>
            </a:r>
          </a:p>
          <a:p>
            <a:pPr lvl="1"/>
            <a:r>
              <a:rPr lang="en-US" dirty="0" smtClean="0"/>
              <a:t>Sequencing</a:t>
            </a:r>
          </a:p>
          <a:p>
            <a:pPr lvl="1"/>
            <a:r>
              <a:rPr lang="en-US" dirty="0"/>
              <a:t>Unconditional Jump/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Selection/ Alternation</a:t>
            </a:r>
          </a:p>
          <a:p>
            <a:pPr lvl="1"/>
            <a:r>
              <a:rPr lang="en-US" dirty="0" smtClean="0"/>
              <a:t>Iteration/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Pre-compute </a:t>
            </a:r>
            <a:r>
              <a:rPr lang="en-US" dirty="0"/>
              <a:t>the number of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71600" y="2438400"/>
            <a:ext cx="6934200" cy="3809999"/>
            <a:chOff x="1371600" y="2438400"/>
            <a:chExt cx="6934200" cy="3809999"/>
          </a:xfrm>
        </p:grpSpPr>
        <p:grpSp>
          <p:nvGrpSpPr>
            <p:cNvPr id="6" name="Group 5"/>
            <p:cNvGrpSpPr/>
            <p:nvPr/>
          </p:nvGrpSpPr>
          <p:grpSpPr>
            <a:xfrm>
              <a:off x="1371600" y="2438400"/>
              <a:ext cx="6934200" cy="3809999"/>
              <a:chOff x="2057400" y="2962275"/>
              <a:chExt cx="5305425" cy="244792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2962275"/>
                <a:ext cx="5257800" cy="933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3886200"/>
                <a:ext cx="5305425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2514600" y="3241020"/>
              <a:ext cx="533400" cy="416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3158269"/>
              <a:ext cx="533400" cy="416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7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count works well for +</a:t>
            </a:r>
            <a:r>
              <a:rPr lang="en-US" dirty="0" err="1" smtClean="0"/>
              <a:t>ve</a:t>
            </a:r>
            <a:r>
              <a:rPr lang="en-US" dirty="0" smtClean="0"/>
              <a:t> or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i="1" dirty="0" smtClean="0"/>
              <a:t>step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avoids the problem that a </a:t>
            </a:r>
            <a:r>
              <a:rPr lang="en-US" dirty="0"/>
              <a:t>perfectly good source </a:t>
            </a:r>
            <a:r>
              <a:rPr lang="en-US" dirty="0" smtClean="0"/>
              <a:t>code may be translated into an </a:t>
            </a:r>
            <a:r>
              <a:rPr lang="en-US" dirty="0"/>
              <a:t>infinite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if a loop body modifies the index and/or end-of-loop bound variable then, the no. of iterations can’t be pre-computed.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Can control enter or leave the loop in any way other than through the </a:t>
            </a:r>
            <a:r>
              <a:rPr lang="en-US" dirty="0" smtClean="0"/>
              <a:t>enumeration mechanism?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What happens if the loop body modifies variables that were used to </a:t>
            </a:r>
            <a:r>
              <a:rPr lang="en-US" dirty="0" smtClean="0"/>
              <a:t>compute the </a:t>
            </a:r>
            <a:r>
              <a:rPr lang="en-US" dirty="0"/>
              <a:t>end-of-loop bound</a:t>
            </a:r>
            <a:r>
              <a:rPr lang="en-US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What happens if the loop body modifies the index variable itself</a:t>
            </a:r>
            <a:r>
              <a:rPr lang="en-US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Can the program read the index variable after the loop has completed, and </a:t>
            </a:r>
            <a:r>
              <a:rPr lang="en-US" dirty="0" smtClean="0"/>
              <a:t>if so</a:t>
            </a:r>
            <a:r>
              <a:rPr lang="en-US" dirty="0"/>
              <a:t>, what will its value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1: break, exit; and </a:t>
            </a:r>
            <a:r>
              <a:rPr lang="en-US" dirty="0" err="1" smtClean="0"/>
              <a:t>goto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Issue 2: some languages compute bound once and store it in temporary location</a:t>
            </a:r>
          </a:p>
          <a:p>
            <a:endParaRPr lang="en-US" dirty="0" smtClean="0"/>
          </a:p>
          <a:p>
            <a:r>
              <a:rPr lang="en-US" dirty="0" smtClean="0"/>
              <a:t>Issue 3:</a:t>
            </a:r>
          </a:p>
          <a:p>
            <a:pPr marL="0" indent="0">
              <a:buNone/>
            </a:pPr>
            <a:r>
              <a:rPr lang="en-US" dirty="0" smtClean="0"/>
              <a:t>   After </a:t>
            </a:r>
            <a:r>
              <a:rPr lang="en-US" dirty="0" err="1" smtClean="0"/>
              <a:t>i</a:t>
            </a:r>
            <a:r>
              <a:rPr lang="en-US" dirty="0" smtClean="0"/>
              <a:t>=3, </a:t>
            </a:r>
            <a:r>
              <a:rPr lang="en-US" dirty="0" err="1" smtClean="0"/>
              <a:t>i</a:t>
            </a:r>
            <a:r>
              <a:rPr lang="en-US" dirty="0" smtClean="0"/>
              <a:t> can be 5, 8, or 7 </a:t>
            </a:r>
          </a:p>
          <a:p>
            <a:pPr lvl="1"/>
            <a:r>
              <a:rPr lang="en-US" dirty="0" smtClean="0"/>
              <a:t>Some languages don’t allow the modification of index variable inside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82" y="3276600"/>
            <a:ext cx="2733262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0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Issue 4: if index variable declared inside the loop header then the issue don’t arise.</a:t>
            </a:r>
          </a:p>
          <a:p>
            <a:pPr lvl="1"/>
            <a:r>
              <a:rPr lang="en-US" dirty="0" smtClean="0"/>
              <a:t>If declared outside then the value depends on the type of exit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Exit through break or exit() call </a:t>
            </a:r>
            <a:r>
              <a:rPr lang="en-US" dirty="0" smtClean="0">
                <a:sym typeface="Wingdings" panose="05000000000000000000" pitchFamily="2" charset="2"/>
              </a:rPr>
              <a:t> value of current iteration.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Normal </a:t>
            </a:r>
            <a:r>
              <a:rPr lang="en-US" dirty="0" err="1" smtClean="0">
                <a:sym typeface="Wingdings" panose="05000000000000000000" pitchFamily="2" charset="2"/>
              </a:rPr>
              <a:t>exitnext</a:t>
            </a:r>
            <a:r>
              <a:rPr lang="en-US" dirty="0" smtClean="0">
                <a:sym typeface="Wingdings" panose="05000000000000000000" pitchFamily="2" charset="2"/>
              </a:rPr>
              <a:t> value after the bound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But, if next value exceeds the boundary of the range??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682863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target-code 1 or 2 in </a:t>
            </a:r>
            <a:r>
              <a:rPr lang="en-US" dirty="0" smtClean="0">
                <a:hlinkClick r:id="rId3" action="ppaction://hlinksldjump"/>
              </a:rPr>
              <a:t>slide 19 </a:t>
            </a:r>
            <a:r>
              <a:rPr lang="en-US" dirty="0" smtClean="0"/>
              <a:t>be used for the above </a:t>
            </a:r>
            <a:r>
              <a:rPr lang="en-US" b="1" dirty="0" smtClean="0"/>
              <a:t>for</a:t>
            </a:r>
            <a:r>
              <a:rPr lang="en-US" dirty="0" smtClean="0"/>
              <a:t> loop???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issue 3 &amp; 4 in </a:t>
            </a:r>
            <a:r>
              <a:rPr lang="en-US" dirty="0" err="1" smtClean="0"/>
              <a:t>Algol</a:t>
            </a:r>
            <a:r>
              <a:rPr lang="en-US" dirty="0" smtClean="0"/>
              <a:t>, Ada, Modula-3</a:t>
            </a:r>
          </a:p>
          <a:p>
            <a:pPr lvl="1"/>
            <a:r>
              <a:rPr lang="en-US" dirty="0" smtClean="0"/>
              <a:t>Loop header declares the index</a:t>
            </a:r>
          </a:p>
          <a:p>
            <a:pPr lvl="1"/>
            <a:r>
              <a:rPr lang="en-US" dirty="0" smtClean="0"/>
              <a:t>The type of the index is inferred from the bounds of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Controlled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Pre-loop test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... do ...</a:t>
            </a:r>
          </a:p>
          <a:p>
            <a:r>
              <a:rPr lang="en-US" b="1" dirty="0"/>
              <a:t>Post-loop test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repeat ... until ...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do ... while ...</a:t>
            </a:r>
          </a:p>
          <a:p>
            <a:pPr marL="400050" lvl="1" indent="0">
              <a:buNone/>
            </a:pP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is executed at least once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Mid-loop test or “one-and-a-half loop</a:t>
            </a:r>
            <a:r>
              <a:rPr lang="en-US" b="1" dirty="0" smtClean="0"/>
              <a:t>”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when ... exit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when ... exit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Trade-Offs in Iteration Constructs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Logically controlled loops are </a:t>
            </a:r>
            <a:r>
              <a:rPr lang="en-US" dirty="0" smtClean="0"/>
              <a:t>very flexible </a:t>
            </a:r>
            <a:r>
              <a:rPr lang="en-US" dirty="0"/>
              <a:t>but </a:t>
            </a:r>
            <a:r>
              <a:rPr lang="en-US" dirty="0" smtClean="0"/>
              <a:t>enumeration controlled loops are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71600" y="2819400"/>
            <a:ext cx="3000375" cy="3209925"/>
            <a:chOff x="1828800" y="3276600"/>
            <a:chExt cx="2543175" cy="27527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276600"/>
              <a:ext cx="2543175" cy="2752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28800" y="4343400"/>
              <a:ext cx="25431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2667000"/>
            <a:ext cx="3352800" cy="3819525"/>
            <a:chOff x="5334000" y="3276600"/>
            <a:chExt cx="2924175" cy="32099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276600"/>
              <a:ext cx="2924175" cy="3209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5334000" y="4325257"/>
              <a:ext cx="29241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2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Sequencing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means </a:t>
            </a:r>
            <a:r>
              <a:rPr lang="en-US" dirty="0"/>
              <a:t>of controlling the order in which side effects </a:t>
            </a:r>
            <a:r>
              <a:rPr lang="en-US" dirty="0" smtClean="0"/>
              <a:t>occur.</a:t>
            </a:r>
          </a:p>
          <a:p>
            <a:r>
              <a:rPr lang="en-US" dirty="0" smtClean="0"/>
              <a:t>In most imperative </a:t>
            </a:r>
            <a:r>
              <a:rPr lang="en-US" dirty="0"/>
              <a:t>programming languages, sequencing comes </a:t>
            </a:r>
            <a:r>
              <a:rPr lang="en-US" dirty="0" smtClean="0"/>
              <a:t>naturally.</a:t>
            </a:r>
          </a:p>
          <a:p>
            <a:r>
              <a:rPr lang="en-US" dirty="0" smtClean="0"/>
              <a:t>But, few languages (e.g. LISP, Scheme) provide special </a:t>
            </a:r>
            <a:r>
              <a:rPr lang="en-US" dirty="0"/>
              <a:t>constructs for sequencing.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IN" dirty="0"/>
              <a:t>Every iterative procedure can be turned into a recursive one:</a:t>
            </a:r>
          </a:p>
          <a:p>
            <a:pPr marL="400050" lvl="1" indent="0">
              <a:buNone/>
            </a:pPr>
            <a:r>
              <a:rPr lang="en-IN" sz="2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while(condition){ </a:t>
            </a:r>
            <a:r>
              <a:rPr lang="en-IN" sz="2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S1; S2; </a:t>
            </a:r>
            <a:r>
              <a:rPr lang="en-IN" sz="2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...} </a:t>
            </a:r>
            <a:r>
              <a:rPr lang="en-IN" sz="2600" dirty="0" smtClean="0">
                <a:solidFill>
                  <a:srgbClr val="FF0000"/>
                </a:solidFill>
                <a:ea typeface="Cambria Math" pitchFamily="18" charset="0"/>
                <a:cs typeface="Arial Unicode MS" pitchFamily="34" charset="-128"/>
              </a:rPr>
              <a:t>becomes</a:t>
            </a:r>
            <a:endParaRPr lang="en-IN" sz="2600" dirty="0">
              <a:solidFill>
                <a:srgbClr val="FF0000"/>
              </a:solidFill>
              <a:ea typeface="Cambria Math" pitchFamily="18" charset="0"/>
              <a:cs typeface="Arial Unicode MS" pitchFamily="34" charset="-128"/>
            </a:endParaRPr>
          </a:p>
          <a:p>
            <a:pPr marL="400050" lvl="1" indent="0">
              <a:buNone/>
            </a:pPr>
            <a:r>
              <a:rPr lang="en-IN" sz="2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procedure P() {</a:t>
            </a:r>
          </a:p>
          <a:p>
            <a:pPr marL="400050" lvl="1" indent="0">
              <a:buNone/>
            </a:pPr>
            <a:r>
              <a:rPr lang="en-IN" sz="2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if</a:t>
            </a:r>
            <a:r>
              <a:rPr lang="en-IN" sz="2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 condition ) {</a:t>
            </a:r>
          </a:p>
          <a:p>
            <a:pPr marL="400050" lvl="1" indent="0">
              <a:buNone/>
            </a:pPr>
            <a:r>
              <a:rPr lang="en-IN" sz="2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S1</a:t>
            </a:r>
            <a:r>
              <a:rPr lang="en-IN" sz="2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 S2; ...; P();</a:t>
            </a:r>
          </a:p>
          <a:p>
            <a:pPr marL="400050" lvl="1" indent="0">
              <a:buNone/>
            </a:pPr>
            <a:r>
              <a:rPr lang="en-IN" sz="26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}</a:t>
            </a:r>
            <a:endParaRPr lang="en-IN" sz="2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IN" sz="2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/>
              <a:t>The converse is not true (e.g., quicksort, merge sort, fast matrix multiplication</a:t>
            </a:r>
            <a:r>
              <a:rPr lang="en-IN" sz="3000" dirty="0" smtClean="0"/>
              <a:t>,. </a:t>
            </a:r>
            <a:r>
              <a:rPr lang="en-IN" sz="3000" dirty="0"/>
              <a:t>. . )</a:t>
            </a:r>
            <a:endParaRPr lang="en-IN" sz="30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7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Why don’t functional languages support iteration?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19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/>
              <a:t>because, Iteration </a:t>
            </a:r>
            <a:r>
              <a:rPr lang="en-IN" dirty="0"/>
              <a:t>is a strictly imperative feature: it relies on updating the </a:t>
            </a:r>
            <a:r>
              <a:rPr lang="en-IN" dirty="0" smtClean="0"/>
              <a:t>iterator variable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0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r>
              <a:rPr lang="en-IN" dirty="0"/>
              <a:t>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* A naive (easy ) </a:t>
            </a:r>
            <a:r>
              <a:rPr lang="en-IN" dirty="0"/>
              <a:t>implementation of recursion is </a:t>
            </a:r>
            <a:r>
              <a:rPr lang="en-IN" dirty="0" smtClean="0"/>
              <a:t>   often </a:t>
            </a:r>
            <a:r>
              <a:rPr lang="en-IN" dirty="0"/>
              <a:t>less efficient than a </a:t>
            </a:r>
            <a:r>
              <a:rPr lang="en-IN" dirty="0" smtClean="0"/>
              <a:t>naive implementation </a:t>
            </a:r>
            <a:r>
              <a:rPr lang="en-IN" dirty="0"/>
              <a:t>of iteration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An optimizing compiler often converts recursion into iteration when </a:t>
            </a:r>
            <a:r>
              <a:rPr lang="en-IN" dirty="0" smtClean="0"/>
              <a:t>possible.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Tail recursion: </a:t>
            </a:r>
            <a:r>
              <a:rPr lang="en-IN" dirty="0"/>
              <a:t>There is no work to be done after the recursive call</a:t>
            </a:r>
            <a:r>
              <a:rPr lang="en-IN" dirty="0" smtClean="0"/>
              <a:t>. </a:t>
            </a: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(Standard </a:t>
            </a:r>
            <a:r>
              <a:rPr lang="en-IN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 for implementing iteration in functional languages)</a:t>
            </a:r>
            <a:endParaRPr lang="en-IN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77" y="3195638"/>
            <a:ext cx="2666512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0" y="4267200"/>
            <a:ext cx="8036859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6096000"/>
            <a:ext cx="2842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(Scheme Code)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44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6002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Tail-Recursive form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Applicative and Normal Order of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Applicative-order evaluation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Arguments </a:t>
            </a:r>
            <a:r>
              <a:rPr lang="en-IN" dirty="0"/>
              <a:t>are evaluated before a </a:t>
            </a:r>
            <a:r>
              <a:rPr lang="en-IN" dirty="0" smtClean="0"/>
              <a:t>subroutine </a:t>
            </a:r>
            <a:r>
              <a:rPr lang="en-IN" dirty="0"/>
              <a:t>call.</a:t>
            </a:r>
          </a:p>
          <a:p>
            <a:pPr lvl="1"/>
            <a:r>
              <a:rPr lang="en-IN" dirty="0"/>
              <a:t> Default in </a:t>
            </a:r>
            <a:r>
              <a:rPr lang="en-IN" dirty="0" smtClean="0"/>
              <a:t>most </a:t>
            </a:r>
            <a:r>
              <a:rPr lang="en-IN" dirty="0"/>
              <a:t>programming languages</a:t>
            </a:r>
            <a:r>
              <a:rPr lang="en-IN" dirty="0" smtClean="0"/>
              <a:t>.</a:t>
            </a:r>
          </a:p>
          <a:p>
            <a:r>
              <a:rPr lang="en-IN" b="1" dirty="0"/>
              <a:t>Normal-order evaluation</a:t>
            </a:r>
          </a:p>
          <a:p>
            <a:pPr lvl="1" algn="just"/>
            <a:r>
              <a:rPr lang="en-IN" dirty="0"/>
              <a:t> Arguments are passed unevaluated to the subroutine. The </a:t>
            </a:r>
            <a:r>
              <a:rPr lang="en-IN" dirty="0" smtClean="0"/>
              <a:t>subroutine evaluates </a:t>
            </a:r>
            <a:r>
              <a:rPr lang="en-IN" dirty="0"/>
              <a:t>them as needed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Useful in case of short-circuit evaluation.</a:t>
            </a:r>
          </a:p>
          <a:p>
            <a:pPr lvl="1" algn="just"/>
            <a:r>
              <a:rPr lang="en-IN" dirty="0" smtClean="0"/>
              <a:t>Useful in handling infinite sequence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Lazy Evaluation in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Scheme uses </a:t>
            </a:r>
            <a:r>
              <a:rPr lang="en-IN" b="1" i="1" dirty="0"/>
              <a:t>strict </a:t>
            </a:r>
            <a:r>
              <a:rPr lang="en-IN" dirty="0"/>
              <a:t>evaluation.</a:t>
            </a:r>
          </a:p>
          <a:p>
            <a:r>
              <a:rPr lang="en-IN" b="1" dirty="0"/>
              <a:t>This code runs forever</a:t>
            </a:r>
          </a:p>
          <a:p>
            <a:pPr marL="400050" lvl="1" indent="0">
              <a:buNone/>
            </a:pP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859948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7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Lazy Evaluation in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8" y="1828800"/>
            <a:ext cx="856970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7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Lazy Evaluation in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54667"/>
          </a:xfrm>
        </p:spPr>
        <p:txBody>
          <a:bodyPr>
            <a:normAutofit fontScale="85000" lnSpcReduction="10000"/>
          </a:bodyPr>
          <a:lstStyle/>
          <a:p>
            <a:r>
              <a:rPr lang="en-IN" dirty="0" err="1" smtClean="0"/>
              <a:t>car</a:t>
            </a:r>
            <a:r>
              <a:rPr lang="en-IN" dirty="0" err="1" smtClean="0">
                <a:sym typeface="Wingdings" pitchFamily="2" charset="2"/>
              </a:rPr>
              <a:t>value</a:t>
            </a:r>
            <a:r>
              <a:rPr lang="en-IN" dirty="0" smtClean="0">
                <a:sym typeface="Wingdings" pitchFamily="2" charset="2"/>
              </a:rPr>
              <a:t>		</a:t>
            </a:r>
            <a:r>
              <a:rPr lang="en-IN" dirty="0" err="1" smtClean="0">
                <a:sym typeface="Wingdings" pitchFamily="2" charset="2"/>
              </a:rPr>
              <a:t>cdrpromise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Promise means the evaluation has not yet been done</a:t>
            </a:r>
          </a:p>
          <a:p>
            <a:r>
              <a:rPr lang="en-IN" dirty="0" smtClean="0">
                <a:sym typeface="Wingdings" pitchFamily="2" charset="2"/>
              </a:rPr>
              <a:t>“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delay</a:t>
            </a:r>
            <a:r>
              <a:rPr lang="en-IN" dirty="0" smtClean="0">
                <a:sym typeface="Wingdings" pitchFamily="2" charset="2"/>
              </a:rPr>
              <a:t>” specifies that it is a promise</a:t>
            </a:r>
          </a:p>
          <a:p>
            <a:r>
              <a:rPr lang="en-IN" dirty="0" smtClean="0">
                <a:sym typeface="Wingdings" pitchFamily="2" charset="2"/>
              </a:rPr>
              <a:t>Final evaluation is done by applying “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force</a:t>
            </a:r>
            <a:r>
              <a:rPr lang="en-IN" dirty="0" smtClean="0">
                <a:sym typeface="Wingdings" pitchFamily="2" charset="2"/>
              </a:rPr>
              <a:t>” to promise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https://www.shido.info/lisp/lazy_fig_1_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44" y="3554868"/>
            <a:ext cx="3373156" cy="22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953" y="5867400"/>
            <a:ext cx="8421406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(Structure of infinite sequence in Scheme using lazy evaluation)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4" y="2667000"/>
            <a:ext cx="769361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1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 smtClean="0">
                <a:solidFill>
                  <a:srgbClr val="C00000"/>
                </a:solidFill>
              </a:rPr>
              <a:t>Sequencing issue : value of expression ?</a:t>
            </a:r>
            <a:endParaRPr lang="en-US" sz="39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3100"/>
            <a:ext cx="820004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6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and alternatives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assembly language control flow is achieved using </a:t>
            </a:r>
            <a:r>
              <a:rPr lang="en-US" b="1" dirty="0" err="1" smtClean="0"/>
              <a:t>goto</a:t>
            </a:r>
            <a:r>
              <a:rPr lang="en-US" dirty="0" smtClean="0"/>
              <a:t> statements.</a:t>
            </a:r>
          </a:p>
          <a:p>
            <a:r>
              <a:rPr lang="en-US" dirty="0" smtClean="0"/>
              <a:t>Early programming languages had adapted the unstructured </a:t>
            </a:r>
            <a:r>
              <a:rPr lang="en-US" b="1" dirty="0" err="1" smtClean="0"/>
              <a:t>goto</a:t>
            </a:r>
            <a:r>
              <a:rPr lang="en-US" dirty="0" smtClean="0"/>
              <a:t> control statement.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goto</a:t>
            </a:r>
            <a:r>
              <a:rPr lang="en-US" dirty="0" smtClean="0"/>
              <a:t> affects readability.</a:t>
            </a:r>
          </a:p>
          <a:p>
            <a:r>
              <a:rPr lang="en-US" dirty="0" smtClean="0"/>
              <a:t>With the evolution of structured programming concept, structured control constructs were developed. e.g. </a:t>
            </a:r>
            <a:r>
              <a:rPr lang="en-US" i="1" dirty="0" smtClean="0"/>
              <a:t>for, if, switch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238"/>
            <a:ext cx="8229600" cy="4525963"/>
          </a:xfrm>
        </p:spPr>
        <p:txBody>
          <a:bodyPr/>
          <a:lstStyle/>
          <a:p>
            <a:r>
              <a:rPr lang="en-US" dirty="0" smtClean="0"/>
              <a:t>Difference between return and </a:t>
            </a:r>
            <a:r>
              <a:rPr lang="en-US" dirty="0" err="1" smtClean="0"/>
              <a:t>goto</a:t>
            </a:r>
            <a:r>
              <a:rPr lang="en-US" dirty="0" smtClean="0"/>
              <a:t> ???</a:t>
            </a:r>
          </a:p>
          <a:p>
            <a:r>
              <a:rPr lang="en-US" dirty="0" smtClean="0"/>
              <a:t>Sometimes</a:t>
            </a:r>
            <a:r>
              <a:rPr lang="en-US" dirty="0"/>
              <a:t>, however, </a:t>
            </a:r>
            <a:r>
              <a:rPr lang="en-US" b="1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unavoidable: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Break out of a deeply nested </a:t>
            </a:r>
            <a:r>
              <a:rPr lang="en-US" dirty="0" smtClean="0"/>
              <a:t>context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the run-time stack of subroutine </a:t>
            </a:r>
            <a:r>
              <a:rPr lang="en-US" dirty="0" smtClean="0"/>
              <a:t>call is repaired and the operation is called </a:t>
            </a:r>
            <a:r>
              <a:rPr lang="en-US" b="1" dirty="0" smtClean="0"/>
              <a:t>unwinding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4794648"/>
            <a:ext cx="7162800" cy="1231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simply jumps to another line,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GOSUB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keeps track of where it came from (on a stack, presumably),so when the interpreter encounters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it goes back to the last place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GOSUB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was called.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5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Selection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3999"/>
            <a:ext cx="5638800" cy="531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8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Short-Circuited conditions and Jump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expression in selection statement is not computed to be stored in any register.</a:t>
            </a:r>
          </a:p>
          <a:p>
            <a:r>
              <a:rPr lang="en-US" dirty="0" smtClean="0"/>
              <a:t>It simply causes control to branch to a particular location.</a:t>
            </a:r>
          </a:p>
          <a:p>
            <a:r>
              <a:rPr lang="en-US" dirty="0" smtClean="0"/>
              <a:t>This can help in generating efficient code called </a:t>
            </a:r>
            <a:r>
              <a:rPr lang="en-US" b="1" dirty="0" smtClean="0"/>
              <a:t>jump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Pascal doesn’t use short-circuit evaluation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382982"/>
            <a:ext cx="3657599" cy="1622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1295400"/>
            <a:ext cx="4872037" cy="500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0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1083</Words>
  <Application>Microsoft Office PowerPoint</Application>
  <PresentationFormat>On-screen Show (4:3)</PresentationFormat>
  <Paragraphs>198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 Unicode MS</vt:lpstr>
      <vt:lpstr>Arial</vt:lpstr>
      <vt:lpstr>Calibri</vt:lpstr>
      <vt:lpstr>Cambria Math</vt:lpstr>
      <vt:lpstr>Consolas</vt:lpstr>
      <vt:lpstr>Courier New</vt:lpstr>
      <vt:lpstr>FreeMono</vt:lpstr>
      <vt:lpstr>Lucida Sans Unicode</vt:lpstr>
      <vt:lpstr>Times New Roman</vt:lpstr>
      <vt:lpstr>WenQuanYi Micro Hei</vt:lpstr>
      <vt:lpstr>Wingdings</vt:lpstr>
      <vt:lpstr>Office Theme</vt:lpstr>
      <vt:lpstr>1_Office Theme</vt:lpstr>
      <vt:lpstr>PowerPoint Presentation</vt:lpstr>
      <vt:lpstr>Introduction</vt:lpstr>
      <vt:lpstr>Sequencing</vt:lpstr>
      <vt:lpstr>Sequencing issue : value of expression ?</vt:lpstr>
      <vt:lpstr>goto and alternatives</vt:lpstr>
      <vt:lpstr>PowerPoint Presentation</vt:lpstr>
      <vt:lpstr>Selection</vt:lpstr>
      <vt:lpstr>Short-Circuited conditions and Jump code</vt:lpstr>
      <vt:lpstr>PowerPoint Presentation</vt:lpstr>
      <vt:lpstr>PowerPoint Presentation</vt:lpstr>
      <vt:lpstr>PowerPoint Presentation</vt:lpstr>
      <vt:lpstr>PowerPoint Presentation</vt:lpstr>
      <vt:lpstr>Switch Statements</vt:lpstr>
      <vt:lpstr>Implementation of Switch Statements(1)</vt:lpstr>
      <vt:lpstr>Implementation of Switch Statements(2)</vt:lpstr>
      <vt:lpstr>Implementation of Switch Statements(3)</vt:lpstr>
      <vt:lpstr>Iteration</vt:lpstr>
      <vt:lpstr>PowerPoint Presentation</vt:lpstr>
      <vt:lpstr>Code Generation for for Loops</vt:lpstr>
      <vt:lpstr>Generic translation</vt:lpstr>
      <vt:lpstr>Generic translation</vt:lpstr>
      <vt:lpstr>PowerPoint Presentation</vt:lpstr>
      <vt:lpstr>Issues</vt:lpstr>
      <vt:lpstr>PowerPoint Presentation</vt:lpstr>
      <vt:lpstr>PowerPoint Presentation</vt:lpstr>
      <vt:lpstr>PowerPoint Presentation</vt:lpstr>
      <vt:lpstr>PowerPoint Presentation</vt:lpstr>
      <vt:lpstr>Logically Controlled Loops</vt:lpstr>
      <vt:lpstr>Trade-Offs in Iteration Constructs </vt:lpstr>
      <vt:lpstr>Recursion</vt:lpstr>
      <vt:lpstr>PowerPoint Presentation</vt:lpstr>
      <vt:lpstr>Implementation of Recursion</vt:lpstr>
      <vt:lpstr>PowerPoint Presentation</vt:lpstr>
      <vt:lpstr>PowerPoint Presentation</vt:lpstr>
      <vt:lpstr>Applicative and Normal Order of Evaluation</vt:lpstr>
      <vt:lpstr>Lazy Evaluation in Scheme</vt:lpstr>
      <vt:lpstr>Lazy Evaluation in Scheme</vt:lpstr>
      <vt:lpstr>Lazy Evaluation in Scheme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Manmath</dc:creator>
  <cp:lastModifiedBy>barnwal</cp:lastModifiedBy>
  <cp:revision>62</cp:revision>
  <dcterms:created xsi:type="dcterms:W3CDTF">2006-08-16T00:00:00Z</dcterms:created>
  <dcterms:modified xsi:type="dcterms:W3CDTF">2014-04-01T20:48:53Z</dcterms:modified>
</cp:coreProperties>
</file>