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18" r:id="rId18"/>
    <p:sldId id="274" r:id="rId19"/>
    <p:sldId id="275" r:id="rId20"/>
    <p:sldId id="276" r:id="rId21"/>
    <p:sldId id="277" r:id="rId22"/>
    <p:sldId id="278" r:id="rId23"/>
    <p:sldId id="358" r:id="rId24"/>
    <p:sldId id="279" r:id="rId25"/>
    <p:sldId id="280" r:id="rId26"/>
    <p:sldId id="281" r:id="rId27"/>
    <p:sldId id="282" r:id="rId28"/>
    <p:sldId id="283" r:id="rId29"/>
    <p:sldId id="319" r:id="rId30"/>
    <p:sldId id="320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21" r:id="rId46"/>
    <p:sldId id="298" r:id="rId47"/>
    <p:sldId id="299" r:id="rId48"/>
    <p:sldId id="300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2" r:id="rId65"/>
    <p:sldId id="359" r:id="rId66"/>
    <p:sldId id="360" r:id="rId67"/>
    <p:sldId id="361" r:id="rId68"/>
    <p:sldId id="325" r:id="rId69"/>
    <p:sldId id="329" r:id="rId70"/>
    <p:sldId id="326" r:id="rId71"/>
    <p:sldId id="328" r:id="rId72"/>
    <p:sldId id="330" r:id="rId73"/>
    <p:sldId id="331" r:id="rId74"/>
    <p:sldId id="332" r:id="rId75"/>
    <p:sldId id="333" r:id="rId76"/>
    <p:sldId id="334" r:id="rId77"/>
    <p:sldId id="327" r:id="rId78"/>
    <p:sldId id="348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56" r:id="rId93"/>
    <p:sldId id="357" r:id="rId94"/>
    <p:sldId id="362" r:id="rId95"/>
    <p:sldId id="363" r:id="rId96"/>
    <p:sldId id="349" r:id="rId97"/>
    <p:sldId id="350" r:id="rId98"/>
    <p:sldId id="352" r:id="rId99"/>
    <p:sldId id="351" r:id="rId100"/>
    <p:sldId id="353" r:id="rId101"/>
    <p:sldId id="354" r:id="rId102"/>
    <p:sldId id="355" r:id="rId103"/>
    <p:sldId id="375" r:id="rId104"/>
    <p:sldId id="365" r:id="rId105"/>
    <p:sldId id="366" r:id="rId106"/>
    <p:sldId id="367" r:id="rId107"/>
    <p:sldId id="368" r:id="rId108"/>
    <p:sldId id="369" r:id="rId109"/>
    <p:sldId id="370" r:id="rId110"/>
    <p:sldId id="374" r:id="rId111"/>
    <p:sldId id="371" r:id="rId112"/>
    <p:sldId id="373" r:id="rId113"/>
    <p:sldId id="372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273" autoAdjust="0"/>
  </p:normalViewPr>
  <p:slideViewPr>
    <p:cSldViewPr snapToGrid="0">
      <p:cViewPr varScale="1">
        <p:scale>
          <a:sx n="46" d="100"/>
          <a:sy n="46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008A-F8A6-49B7-B5BA-225B39245FA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AB88-A67D-4838-B61C-7B06C223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break down each major component of websites so that you’ll be able to understand the context</a:t>
            </a:r>
            <a:r>
              <a:rPr lang="en-US" baseline="0" dirty="0" smtClean="0"/>
              <a:t> of what’s being discussed</a:t>
            </a:r>
          </a:p>
          <a:p>
            <a:r>
              <a:rPr lang="en-US" baseline="0" dirty="0" smtClean="0"/>
              <a:t>Will get into the process of writing code which will help you take an idea and turn it into a working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 begins with the request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when you hit enter in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bar, you’re triggering what is going to be the first of many requests just to load a single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webpage</a:t>
            </a:r>
          </a:p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7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7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that run on the user’s machine</a:t>
            </a:r>
            <a:endParaRPr lang="en-US" b="0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elements and content that are going to be displayed on your website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pushes a button, says now do this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requests that don’t require a full page refresh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AJAX</a:t>
            </a:r>
            <a:r>
              <a:rPr lang="en-U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8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look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Any animations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6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like image files,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things that won’t change no matter who is accessing the site or what they’re trying to do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8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all user entered or automatically collected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vs non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vs Web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smtClean="0"/>
              <a:t>Implementations</a:t>
            </a:r>
          </a:p>
          <a:p>
            <a:pPr rtl="0"/>
            <a:r>
              <a:rPr lang="en-US" baseline="0" dirty="0" smtClean="0"/>
              <a:t>            </a:t>
            </a:r>
            <a:r>
              <a:rPr lang="en-US" dirty="0" smtClean="0"/>
              <a:t>MySQL (Relational)</a:t>
            </a:r>
          </a:p>
          <a:p>
            <a:pPr lvl="1"/>
            <a:r>
              <a:rPr lang="en-US" dirty="0" smtClean="0"/>
              <a:t>PostgreSQL (Object-Relational)</a:t>
            </a:r>
          </a:p>
          <a:p>
            <a:pPr lvl="1"/>
            <a:r>
              <a:rPr lang="en-US" dirty="0" smtClean="0"/>
              <a:t>Mongo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and translation of client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or inaction based on rules built to accomplish what the program is trying to do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Update, Read, or Delete things on the DB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Languages</a:t>
            </a:r>
          </a:p>
          <a:p>
            <a:r>
              <a:rPr lang="en-US" b="0" dirty="0" smtClean="0">
                <a:effectLst/>
              </a:rPr>
              <a:t>	Node.js</a:t>
            </a:r>
            <a:r>
              <a:rPr lang="en-US" b="0" baseline="0" dirty="0" smtClean="0">
                <a:effectLst/>
              </a:rPr>
              <a:t> (</a:t>
            </a:r>
            <a:r>
              <a:rPr lang="en-US" b="0" baseline="0" dirty="0" err="1" smtClean="0">
                <a:effectLst/>
              </a:rPr>
              <a:t>Javascript</a:t>
            </a:r>
            <a:r>
              <a:rPr lang="en-US" b="0" baseline="0" dirty="0" smtClean="0">
                <a:effectLst/>
              </a:rPr>
              <a:t>)</a:t>
            </a:r>
          </a:p>
          <a:p>
            <a:r>
              <a:rPr lang="en-US" b="0" baseline="0" dirty="0" smtClean="0">
                <a:effectLst/>
              </a:rPr>
              <a:t>	C#</a:t>
            </a:r>
          </a:p>
          <a:p>
            <a:r>
              <a:rPr lang="en-US" b="0" dirty="0" smtClean="0">
                <a:effectLst/>
              </a:rPr>
              <a:t>	PHP</a:t>
            </a:r>
          </a:p>
          <a:p>
            <a:r>
              <a:rPr lang="en-US" b="0" dirty="0" smtClean="0">
                <a:effectLst/>
              </a:rPr>
              <a:t>	Ruby</a:t>
            </a:r>
          </a:p>
          <a:p>
            <a:r>
              <a:rPr lang="en-US" b="0" dirty="0" smtClean="0">
                <a:effectLst/>
              </a:rPr>
              <a:t>	Java</a:t>
            </a:r>
          </a:p>
          <a:p>
            <a:r>
              <a:rPr lang="en-US" b="0" dirty="0" smtClean="0">
                <a:effectLst/>
              </a:rPr>
              <a:t>	Python</a:t>
            </a:r>
          </a:p>
          <a:p>
            <a:endParaRPr lang="en-US" b="0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1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Front end vs back end roles and focuses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4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1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1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Things that you used to have to do by hand are now abstracted away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Drawing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Less instructions to accomplish same thing</a:t>
            </a:r>
          </a:p>
          <a:p>
            <a:r>
              <a:rPr lang="en-US" baseline="0" dirty="0" smtClean="0"/>
              <a:t>	More clear coding styles</a:t>
            </a:r>
          </a:p>
          <a:p>
            <a:r>
              <a:rPr lang="en-US" baseline="0" dirty="0" smtClean="0"/>
              <a:t>Specific applications</a:t>
            </a:r>
          </a:p>
          <a:p>
            <a:r>
              <a:rPr lang="en-US" baseline="0" dirty="0" smtClean="0"/>
              <a:t>	The exercise drawing language</a:t>
            </a:r>
          </a:p>
          <a:p>
            <a:r>
              <a:rPr lang="en-US" baseline="0" dirty="0" smtClean="0"/>
              <a:t>	Power plants</a:t>
            </a:r>
          </a:p>
          <a:p>
            <a:r>
              <a:rPr lang="en-US" baseline="0" dirty="0" smtClean="0"/>
              <a:t>	Finance</a:t>
            </a:r>
          </a:p>
          <a:p>
            <a:r>
              <a:rPr lang="en-US" baseline="0" dirty="0" smtClean="0"/>
              <a:t>Specific focus</a:t>
            </a:r>
          </a:p>
          <a:p>
            <a:r>
              <a:rPr lang="en-US" baseline="0" dirty="0" smtClean="0"/>
              <a:t>	Security </a:t>
            </a:r>
          </a:p>
          <a:p>
            <a:r>
              <a:rPr lang="en-US" baseline="0" dirty="0" smtClean="0"/>
              <a:t>	Speed</a:t>
            </a:r>
          </a:p>
          <a:p>
            <a:r>
              <a:rPr lang="en-US" baseline="0" dirty="0" smtClean="0"/>
              <a:t>	Big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8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0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more</a:t>
            </a:r>
            <a:r>
              <a:rPr lang="en-US" baseline="0" dirty="0" smtClean="0"/>
              <a:t> of a set of individual commands that can be combined with more flexibility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branching, merging, tagging, and rebasing are more smooth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can edit previous history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Mercurial is 1 tool that when used in the right scenarios can be much simpler to 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6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because you’re asking the</a:t>
            </a:r>
            <a:r>
              <a:rPr lang="en-US" baseline="0" dirty="0" smtClean="0"/>
              <a:t> owner of the main branch to “pull my changes into the main branch” if they think they’re correct</a:t>
            </a:r>
          </a:p>
          <a:p>
            <a:r>
              <a:rPr lang="en-US" baseline="0" dirty="0" smtClean="0"/>
              <a:t>	Hence why this is the point in time of reviewing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 -&gt; io.js from nodejs.org and back into 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4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things do go wrong,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to end tests</a:t>
            </a:r>
            <a:r>
              <a:rPr lang="en-US" baseline="0" dirty="0" smtClean="0"/>
              <a:t> are meant to check that a given application task completes from beginning to the end of the process without skipping any steps</a:t>
            </a:r>
          </a:p>
          <a:p>
            <a:r>
              <a:rPr lang="en-US" baseline="0" dirty="0" smtClean="0"/>
              <a:t>Functional tests are meant to check individual pieces of code or functions</a:t>
            </a:r>
          </a:p>
          <a:p>
            <a:r>
              <a:rPr lang="en-US" baseline="0" dirty="0" smtClean="0"/>
              <a:t>Unit tests are meant to check that a given piece of functionality works as expected</a:t>
            </a:r>
          </a:p>
          <a:p>
            <a:r>
              <a:rPr lang="en-US" baseline="0" dirty="0" smtClean="0"/>
              <a:t>Headless tests are tests run in a browser without actually needing the browser, so buttons can be checked if they’re there and clicked and the results 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5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0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is kind</a:t>
            </a:r>
            <a:r>
              <a:rPr lang="en-US" baseline="0" dirty="0" smtClean="0"/>
              <a:t> of</a:t>
            </a:r>
            <a:r>
              <a:rPr lang="en-US" dirty="0" smtClean="0"/>
              <a:t> ambiguous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1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6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is copy and paste.</a:t>
            </a:r>
            <a:r>
              <a:rPr lang="en-US" baseline="0" dirty="0" smtClean="0"/>
              <a:t> Steal is taking the concept or how idea works / applied and being able to apply it to your situation.</a:t>
            </a:r>
          </a:p>
          <a:p>
            <a:r>
              <a:rPr lang="en-US" baseline="0" dirty="0" smtClean="0"/>
              <a:t>Not making an exact copy of the slider that I found online, figuring out how theirs works and then using that as inspiration to build it how I need it built.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2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6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68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6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8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36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n-US" baseline="0" dirty="0" smtClean="0"/>
              <a:t> have frameworks which have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9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10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4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8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types: 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(character, char)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(integer,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short, long, byte) with a variety of precisions;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number (float, double, real, double precision);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Fixed-point number (fixed) with a variety of precisions and a programmer-selected scale.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Boolean, logical values true and false.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(also called a pointer or handle), a small value referring to another object's address in memory, possibly a much larger 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– lacking a value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example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directly related to bits / bytes / memory storage, hint of how the code we right will truly have an effect on memory consumption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5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29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6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7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9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	Focus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information is desired and what transformations are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purely on what information is given to the function</a:t>
            </a:r>
            <a:endParaRPr lang="en-US" dirty="0" smtClean="0"/>
          </a:p>
          <a:p>
            <a:r>
              <a:rPr lang="en-US" dirty="0" smtClean="0"/>
              <a:t>	Extremely useful in certain scenarios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	Focus</a:t>
            </a:r>
            <a:r>
              <a:rPr lang="en-US" baseline="0" dirty="0" smtClean="0"/>
              <a:t> on how to perform tasks (algorithms) and how to track changes in state.</a:t>
            </a:r>
          </a:p>
          <a:p>
            <a:r>
              <a:rPr lang="en-US" dirty="0" smtClean="0"/>
              <a:t>	Act</a:t>
            </a:r>
            <a:r>
              <a:rPr lang="en-US" baseline="0" dirty="0" smtClean="0"/>
              <a:t> based on the overall state of the application or information passed</a:t>
            </a:r>
          </a:p>
          <a:p>
            <a:r>
              <a:rPr lang="en-US" baseline="0" dirty="0" smtClean="0"/>
              <a:t>	More common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4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72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02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69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https://xkcd.com/327/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06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en-US" baseline="0" dirty="0" smtClean="0"/>
              <a:t>, VARCHAR, INT, BOOL, DECIMAL, FLOAT, DATETIME, BLOB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13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5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the types, don’t get</a:t>
            </a:r>
            <a:r>
              <a:rPr lang="en-US" baseline="0" dirty="0" smtClean="0"/>
              <a:t> into details though - </a:t>
            </a:r>
            <a:r>
              <a:rPr lang="en-US" dirty="0" smtClean="0"/>
              <a:t>Breakdown on the next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37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5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08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0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4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7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13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7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the</a:t>
            </a:r>
            <a:r>
              <a:rPr lang="en-US" baseline="0" dirty="0" smtClean="0"/>
              <a:t> representation of all the stored information, at a given instant in time, to which the program has 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441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53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57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73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1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07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7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6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0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07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46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8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brows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Non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173143"/>
            <a:ext cx="30575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5439904" y="365125"/>
            <a:ext cx="3688987" cy="2106020"/>
          </a:xfrm>
          <a:prstGeom prst="wedgeEllipse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  <p:pic>
        <p:nvPicPr>
          <p:cNvPr id="2054" name="Picture 6" descr="http://d2c5oomqu2hs08.cloudfront.net/wp-content/uploads/2014/05/boys-roo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493"/>
            <a:ext cx="2302084" cy="15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649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Help! I’m Stuck!</a:t>
            </a:r>
          </a:p>
          <a:p>
            <a:pPr marL="0" indent="0">
              <a:buNone/>
            </a:pPr>
            <a:r>
              <a:rPr lang="en-US" dirty="0" smtClean="0"/>
              <a:t>Google!</a:t>
            </a:r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-tricks</a:t>
            </a:r>
          </a:p>
          <a:p>
            <a:pPr marL="0" indent="0">
              <a:buNone/>
            </a:pPr>
            <a:r>
              <a:rPr lang="en-US" dirty="0" err="1" smtClean="0"/>
              <a:t>mdn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API documentation</a:t>
            </a:r>
          </a:p>
          <a:p>
            <a:pPr marL="0" indent="0">
              <a:buNone/>
            </a:pPr>
            <a:r>
              <a:rPr lang="en-US" dirty="0" smtClean="0"/>
              <a:t>caniuse.com</a:t>
            </a:r>
          </a:p>
        </p:txBody>
      </p:sp>
    </p:spTree>
    <p:extLst>
      <p:ext uri="{BB962C8B-B14F-4D97-AF65-F5344CB8AC3E}">
        <p14:creationId xmlns:p14="http://schemas.microsoft.com/office/powerpoint/2010/main" val="83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Inspiration</a:t>
            </a:r>
          </a:p>
          <a:p>
            <a:pPr marL="0" indent="0">
              <a:buNone/>
            </a:pPr>
            <a:r>
              <a:rPr lang="en-US" dirty="0" smtClean="0"/>
              <a:t>Dribble</a:t>
            </a:r>
          </a:p>
          <a:p>
            <a:pPr marL="0" indent="0">
              <a:buNone/>
            </a:pPr>
            <a:r>
              <a:rPr lang="en-US" dirty="0" smtClean="0"/>
              <a:t>Product Hunt</a:t>
            </a:r>
          </a:p>
          <a:p>
            <a:pPr marL="0" indent="0">
              <a:buNone/>
            </a:pPr>
            <a:r>
              <a:rPr lang="en-US" dirty="0" smtClean="0"/>
              <a:t>Hacker News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7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Further Learning</a:t>
            </a:r>
          </a:p>
          <a:p>
            <a:pPr marL="0" indent="0">
              <a:buNone/>
            </a:pPr>
            <a:r>
              <a:rPr lang="en-US" dirty="0" smtClean="0"/>
              <a:t>Online Vs </a:t>
            </a:r>
            <a:r>
              <a:rPr lang="en-US" dirty="0" err="1" smtClean="0"/>
              <a:t>Bootcamp</a:t>
            </a:r>
            <a:r>
              <a:rPr lang="en-US" dirty="0" smtClean="0"/>
              <a:t> Vs Immersive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Treehouse</a:t>
            </a:r>
          </a:p>
          <a:p>
            <a:pPr marL="0" indent="0">
              <a:buNone/>
            </a:pPr>
            <a:r>
              <a:rPr lang="en-US" dirty="0" err="1" smtClean="0"/>
              <a:t>CodeAcademy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Scotch.io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r>
              <a:rPr lang="en-US" dirty="0" smtClean="0"/>
              <a:t>Backend Vs Front 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smtClean="0"/>
              <a:t>CSS / </a:t>
            </a:r>
            <a:r>
              <a:rPr lang="en-US" dirty="0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 a </a:t>
            </a:r>
            <a:r>
              <a:rPr lang="en-US" dirty="0" smtClean="0"/>
              <a:t>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SQL 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3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smtClean="0"/>
              <a:t>folder/names/sleepingBaby.jpg”/&gt;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Languages are sets of Instructions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Make bed</a:t>
            </a:r>
          </a:p>
          <a:p>
            <a:pPr marL="463550" indent="-463550"/>
            <a:r>
              <a:rPr lang="en-US" dirty="0" smtClean="0"/>
              <a:t>Put pillows on bed</a:t>
            </a:r>
          </a:p>
          <a:p>
            <a:pPr marL="463550" indent="-463550"/>
            <a:r>
              <a:rPr lang="en-US" dirty="0" smtClean="0"/>
              <a:t>Put stuffed animals on pillows</a:t>
            </a:r>
          </a:p>
          <a:p>
            <a:pPr marL="463550" indent="-463550"/>
            <a:r>
              <a:rPr lang="en-US" dirty="0" smtClean="0"/>
              <a:t>Pick up books</a:t>
            </a:r>
          </a:p>
          <a:p>
            <a:pPr marL="463550" indent="-463550"/>
            <a:r>
              <a:rPr lang="en-US" dirty="0" smtClean="0"/>
              <a:t>Put books on shelves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Close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Closer hamper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7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30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Post-It Note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least 1 thing for each of: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topic(s) that you understand the best?</a:t>
            </a:r>
          </a:p>
          <a:p>
            <a:pPr marL="457200" indent="-457200">
              <a:buNone/>
            </a:pPr>
            <a:r>
              <a:rPr lang="en-US" dirty="0" smtClean="0"/>
              <a:t>What’s the topic(s) that was confusing or you wanted to know more about?</a:t>
            </a:r>
          </a:p>
          <a:p>
            <a:pPr marL="0" indent="0">
              <a:buNone/>
            </a:pPr>
            <a:r>
              <a:rPr lang="en-US" dirty="0" smtClean="0"/>
              <a:t>What’s the topic(s) that wasn’t discussed that you wanted to hear about?</a:t>
            </a:r>
          </a:p>
        </p:txBody>
      </p:sp>
    </p:spTree>
    <p:extLst>
      <p:ext uri="{BB962C8B-B14F-4D97-AF65-F5344CB8AC3E}">
        <p14:creationId xmlns:p14="http://schemas.microsoft.com/office/powerpoint/2010/main" val="3091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Contact Info:</a:t>
            </a:r>
          </a:p>
          <a:p>
            <a:pPr marL="0" indent="0">
              <a:buNone/>
            </a:pPr>
            <a:r>
              <a:rPr lang="en-US" sz="2400" dirty="0" smtClean="0"/>
              <a:t>mike@zippyinnovations.com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run a Program!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8893" cy="4351338"/>
          </a:xfrm>
        </p:spPr>
        <p:txBody>
          <a:bodyPr>
            <a:normAutofit fontScale="92500"/>
          </a:bodyPr>
          <a:lstStyle/>
          <a:p>
            <a:pPr marL="463550" indent="-463550">
              <a:buNone/>
            </a:pPr>
            <a:r>
              <a:rPr lang="en-US" b="1" dirty="0" smtClean="0"/>
              <a:t>Exercise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In pairs, let’s draw a picture!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1 Programmer and 1 Computer</a:t>
            </a:r>
          </a:p>
          <a:p>
            <a:pPr marL="920750" lvl="1" indent="-463550">
              <a:buNone/>
            </a:pPr>
            <a:r>
              <a:rPr lang="en-US" dirty="0" smtClean="0"/>
              <a:t>Programmer is giving instructions</a:t>
            </a:r>
          </a:p>
          <a:p>
            <a:pPr marL="920750" lvl="1" indent="-463550">
              <a:buNone/>
            </a:pPr>
            <a:r>
              <a:rPr lang="en-US" dirty="0" smtClean="0"/>
              <a:t>Computer is executing instructions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1 pen per pair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5519" y="1825625"/>
            <a:ext cx="438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Programming Language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Pick up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Put pen down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Stop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Move pen Up</a:t>
            </a:r>
          </a:p>
          <a:p>
            <a:pPr marL="463550" indent="-463550">
              <a:buNone/>
            </a:pPr>
            <a:r>
              <a:rPr lang="en-US" dirty="0" smtClean="0"/>
              <a:t>Move pen Down</a:t>
            </a:r>
          </a:p>
          <a:p>
            <a:pPr marL="463550" indent="-463550">
              <a:buNone/>
            </a:pPr>
            <a:r>
              <a:rPr lang="en-US" dirty="0" smtClean="0"/>
              <a:t>Move pen Left</a:t>
            </a:r>
          </a:p>
          <a:p>
            <a:pPr marL="463550" indent="-463550">
              <a:buNone/>
            </a:pPr>
            <a:r>
              <a:rPr lang="en-US" dirty="0" smtClean="0"/>
              <a:t>Move pen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static1.squarespace.com/static/51361f2fe4b0f24e710af7ae/t/56b1187d4c2f85efc5598bb1/1454446752995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2938462" y="1462087"/>
            <a:ext cx="6315075" cy="43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so many languages?</a:t>
            </a:r>
          </a:p>
          <a:p>
            <a:pPr marL="0" indent="0">
              <a:buNone/>
            </a:pPr>
            <a:r>
              <a:rPr lang="en-US" dirty="0" smtClean="0"/>
              <a:t>New features</a:t>
            </a:r>
          </a:p>
          <a:p>
            <a:pPr marL="0" indent="0">
              <a:buNone/>
            </a:pPr>
            <a:r>
              <a:rPr lang="en-US" dirty="0" smtClean="0"/>
              <a:t>Ease of use</a:t>
            </a:r>
          </a:p>
          <a:p>
            <a:pPr marL="0" indent="0">
              <a:buNone/>
            </a:pPr>
            <a:r>
              <a:rPr lang="en-US" dirty="0" smtClean="0"/>
              <a:t>Specific applications</a:t>
            </a:r>
          </a:p>
          <a:p>
            <a:pPr marL="0" indent="0">
              <a:buNone/>
            </a:pPr>
            <a:r>
              <a:rPr lang="en-US" dirty="0" smtClean="0"/>
              <a:t>Specific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 and Libraries</a:t>
            </a:r>
          </a:p>
          <a:p>
            <a:pPr marL="0" indent="0">
              <a:buNone/>
            </a:pPr>
            <a:r>
              <a:rPr lang="en-US" dirty="0" smtClean="0"/>
              <a:t>Hide details of implementations, just give you functionality</a:t>
            </a:r>
          </a:p>
          <a:p>
            <a:pPr marL="0" indent="0">
              <a:buNone/>
            </a:pPr>
            <a:r>
              <a:rPr lang="en-US" dirty="0" smtClean="0"/>
              <a:t>Can be updated and benefits magically flow through</a:t>
            </a:r>
          </a:p>
          <a:p>
            <a:pPr marL="0" indent="0">
              <a:buNone/>
            </a:pPr>
            <a:r>
              <a:rPr lang="en-US" dirty="0" smtClean="0"/>
              <a:t>Allow others to use your solution to a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Languages can have many Frameworks </a:t>
            </a:r>
            <a:r>
              <a:rPr lang="en-US" dirty="0" smtClean="0"/>
              <a:t>which can have many</a:t>
            </a:r>
            <a:r>
              <a:rPr lang="en-US" dirty="0" smtClean="0"/>
              <a:t> Libraries</a:t>
            </a:r>
          </a:p>
          <a:p>
            <a:pPr marL="0" indent="0">
              <a:buNone/>
            </a:pPr>
            <a:r>
              <a:rPr lang="en-US" dirty="0" smtClean="0"/>
              <a:t>Libraries can be used without using a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17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Typically an open source collection of open source libraries</a:t>
            </a:r>
          </a:p>
          <a:p>
            <a:pPr marL="0" indent="0">
              <a:buNone/>
            </a:pPr>
            <a:r>
              <a:rPr lang="en-US" dirty="0" smtClean="0"/>
              <a:t>Provide baseline of functionality for a given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</a:t>
            </a:r>
          </a:p>
          <a:p>
            <a:pPr marL="0" indent="0">
              <a:buNone/>
            </a:pPr>
            <a:r>
              <a:rPr lang="en-US" dirty="0" smtClean="0"/>
              <a:t>All of the code to accomplish the described </a:t>
            </a:r>
            <a:r>
              <a:rPr lang="en-US" dirty="0" smtClean="0"/>
              <a:t>task</a:t>
            </a:r>
          </a:p>
          <a:p>
            <a:pPr marL="466725" indent="-466725">
              <a:buNone/>
            </a:pPr>
            <a:r>
              <a:rPr lang="en-US" dirty="0" smtClean="0"/>
              <a:t>Usually a more focused and smaller task than a Framework will be trying to accomplish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93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Frameworks (Language)</a:t>
            </a:r>
          </a:p>
          <a:p>
            <a:pPr marL="0" indent="0">
              <a:buNone/>
            </a:pPr>
            <a:r>
              <a:rPr lang="en-US" dirty="0" smtClean="0"/>
              <a:t>Ruby On Rails (Ruby)</a:t>
            </a:r>
          </a:p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pPr marL="0" indent="0">
              <a:buNone/>
            </a:pPr>
            <a:r>
              <a:rPr lang="en-US" dirty="0" smtClean="0"/>
              <a:t>Twitter Bootstrap (CSS)</a:t>
            </a:r>
          </a:p>
          <a:p>
            <a:pPr marL="0" indent="0">
              <a:buNone/>
            </a:pPr>
            <a:r>
              <a:rPr lang="en-US" dirty="0" smtClean="0"/>
              <a:t>Angular (JS)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 (Language)</a:t>
            </a:r>
          </a:p>
          <a:p>
            <a:pPr marL="0" indent="0">
              <a:buNone/>
            </a:pPr>
            <a:r>
              <a:rPr lang="en-US" dirty="0" smtClean="0"/>
              <a:t>jQuery (JS)</a:t>
            </a:r>
          </a:p>
          <a:p>
            <a:pPr marL="0" indent="0">
              <a:buNone/>
            </a:pPr>
            <a:r>
              <a:rPr lang="en-US" dirty="0" smtClean="0"/>
              <a:t>D3.js (JS)</a:t>
            </a:r>
          </a:p>
          <a:p>
            <a:pPr marL="0" indent="0">
              <a:buNone/>
            </a:pPr>
            <a:r>
              <a:rPr lang="en-US" dirty="0" smtClean="0"/>
              <a:t>SASS (CSS)</a:t>
            </a:r>
          </a:p>
          <a:p>
            <a:pPr marL="0" indent="0">
              <a:buNone/>
            </a:pPr>
            <a:r>
              <a:rPr lang="en-US" dirty="0" smtClean="0"/>
              <a:t>LINQ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Hail To The Victors!</a:t>
            </a:r>
          </a:p>
          <a:p>
            <a:pPr marL="0" indent="0">
              <a:buNone/>
            </a:pPr>
            <a:r>
              <a:rPr lang="en-US" dirty="0" smtClean="0"/>
              <a:t>Professionally developing code for over 10 years</a:t>
            </a:r>
          </a:p>
          <a:p>
            <a:pPr marL="465138" indent="-465138">
              <a:buNone/>
            </a:pPr>
            <a:r>
              <a:rPr lang="en-US" dirty="0" smtClean="0"/>
              <a:t>Vice President of Engineering for a Startup with Non-Technical Founders</a:t>
            </a:r>
          </a:p>
          <a:p>
            <a:pPr marL="0" indent="0">
              <a:buNone/>
            </a:pPr>
            <a:r>
              <a:rPr lang="en-US" dirty="0" smtClean="0"/>
              <a:t>Consultant while building my own </a:t>
            </a:r>
            <a:r>
              <a:rPr lang="en-US" dirty="0" smtClean="0"/>
              <a:t>Startup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https:www.bachpartymatch.com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Applications</a:t>
            </a:r>
          </a:p>
          <a:p>
            <a:pPr marL="0" indent="0">
              <a:buNone/>
            </a:pPr>
            <a:r>
              <a:rPr lang="en-US" dirty="0" smtClean="0"/>
              <a:t>Static Web Sites</a:t>
            </a:r>
          </a:p>
          <a:p>
            <a:pPr marL="0" indent="0">
              <a:buNone/>
            </a:pPr>
            <a:r>
              <a:rPr lang="en-US" dirty="0" smtClean="0"/>
              <a:t>Dynamic Web Sites</a:t>
            </a:r>
          </a:p>
          <a:p>
            <a:pPr marL="0" indent="0">
              <a:buNone/>
            </a:pPr>
            <a:r>
              <a:rPr lang="en-US" dirty="0" smtClean="0"/>
              <a:t>Native Applications (Phones – multiple platform choices)</a:t>
            </a:r>
          </a:p>
          <a:p>
            <a:pPr marL="0" indent="0">
              <a:buNone/>
            </a:pPr>
            <a:r>
              <a:rPr lang="en-US" dirty="0" smtClean="0"/>
              <a:t>Native Applications (Desktops – multiple platform choices)</a:t>
            </a:r>
          </a:p>
          <a:p>
            <a:pPr marL="0" indent="0">
              <a:buNone/>
            </a:pPr>
            <a:r>
              <a:rPr lang="en-US" dirty="0" smtClean="0"/>
              <a:t>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Site vs Web App 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</a:p>
          <a:p>
            <a:pPr marL="0" indent="0">
              <a:buNone/>
            </a:pPr>
            <a:r>
              <a:rPr lang="en-US" dirty="0" smtClean="0"/>
              <a:t>	No action will change the site</a:t>
            </a:r>
          </a:p>
          <a:p>
            <a:pPr marL="0" indent="0">
              <a:buNone/>
            </a:pPr>
            <a:r>
              <a:rPr lang="en-US" dirty="0" smtClean="0"/>
              <a:t>	Every person who goes there will see the same thing</a:t>
            </a:r>
          </a:p>
          <a:p>
            <a:pPr marL="0" indent="0">
              <a:buNone/>
            </a:pPr>
            <a:r>
              <a:rPr lang="en-US" dirty="0" smtClean="0"/>
              <a:t>Dynamic</a:t>
            </a:r>
          </a:p>
          <a:p>
            <a:pPr marL="0" indent="0">
              <a:buNone/>
            </a:pPr>
            <a:r>
              <a:rPr lang="en-US" dirty="0" smtClean="0"/>
              <a:t>	Changes depending on the user</a:t>
            </a:r>
          </a:p>
          <a:p>
            <a:pPr marL="0" indent="0">
              <a:buNone/>
            </a:pPr>
            <a:r>
              <a:rPr lang="en-US" dirty="0" smtClean="0"/>
              <a:t>	User actions have responses and results</a:t>
            </a:r>
          </a:p>
          <a:p>
            <a:pPr marL="0" indent="0">
              <a:buNone/>
            </a:pPr>
            <a:r>
              <a:rPr lang="en-US" dirty="0" smtClean="0"/>
              <a:t>	Likely requires a database to store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App vs Native Mobile App</a:t>
            </a:r>
          </a:p>
          <a:p>
            <a:pPr marL="0" indent="0">
              <a:buNone/>
            </a:pPr>
            <a:r>
              <a:rPr lang="en-US" dirty="0" smtClean="0"/>
              <a:t>Browser doesn’t get access to everything the phone can do</a:t>
            </a:r>
          </a:p>
          <a:p>
            <a:pPr marL="0" indent="0">
              <a:buNone/>
            </a:pPr>
            <a:r>
              <a:rPr lang="en-US" dirty="0" smtClean="0"/>
              <a:t>Browser is slower</a:t>
            </a:r>
          </a:p>
          <a:p>
            <a:pPr marL="0" indent="0">
              <a:buNone/>
            </a:pPr>
            <a:r>
              <a:rPr lang="en-US" dirty="0" smtClean="0"/>
              <a:t>Native app will only work on that phone’s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Front-End vs Back-End</a:t>
            </a:r>
          </a:p>
          <a:p>
            <a:pPr marL="466725" indent="-466725">
              <a:buNone/>
            </a:pPr>
            <a:r>
              <a:rPr lang="en-US" dirty="0" smtClean="0"/>
              <a:t>Split between programming code that lives on: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A User’s machine (browser)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JavaScript (and front end frameworks like Angular)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/>
              <a:t>	</a:t>
            </a:r>
            <a:r>
              <a:rPr lang="en-US" dirty="0" smtClean="0"/>
              <a:t>HTML / CSS</a:t>
            </a:r>
            <a:endParaRPr lang="en-US" dirty="0" smtClean="0"/>
          </a:p>
          <a:p>
            <a:pPr marL="466725" indent="-466725">
              <a:buNone/>
            </a:pPr>
            <a:r>
              <a:rPr lang="en-US" dirty="0" smtClean="0"/>
              <a:t>	A Server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C#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Ruby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PHP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/>
              <a:t>	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1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6244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7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4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24" y="1690688"/>
            <a:ext cx="6402352" cy="4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6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0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www.google.com -&gt; Press Enter -&gt; GET Request</a:t>
            </a:r>
          </a:p>
        </p:txBody>
      </p:sp>
    </p:spTree>
    <p:extLst>
      <p:ext uri="{BB962C8B-B14F-4D97-AF65-F5344CB8AC3E}">
        <p14:creationId xmlns:p14="http://schemas.microsoft.com/office/powerpoint/2010/main" val="79963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 “talk the talk” (or at least understand it)</a:t>
            </a:r>
          </a:p>
          <a:p>
            <a:pPr marL="466725" indent="-466725">
              <a:buNone/>
            </a:pPr>
            <a:r>
              <a:rPr lang="en-US" dirty="0" smtClean="0"/>
              <a:t>Have an overview of the components of a website and how they fit together</a:t>
            </a:r>
          </a:p>
          <a:p>
            <a:pPr marL="0" indent="0">
              <a:buNone/>
            </a:pPr>
            <a:r>
              <a:rPr lang="en-US" dirty="0" smtClean="0"/>
              <a:t>Understand HTML vs CSS vs JS vs Other Languages</a:t>
            </a:r>
          </a:p>
          <a:p>
            <a:pPr marL="0" indent="0">
              <a:buNone/>
            </a:pPr>
            <a:r>
              <a:rPr lang="en-US" dirty="0" smtClean="0"/>
              <a:t>Resources for where to go when stuck or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Requests!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action with the correct type of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4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8" name="Rectangle 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62125" y="4730793"/>
            <a:ext cx="4106039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8165" y="4730793"/>
            <a:ext cx="1752542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4822" y="1273361"/>
            <a:ext cx="1675885" cy="159633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28" name="Rectangle 2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62125" y="4753317"/>
            <a:ext cx="4182696" cy="18548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4822" y="1273360"/>
            <a:ext cx="1675885" cy="5334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5318727" y="3040398"/>
            <a:ext cx="426091" cy="17129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5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3676997"/>
            <a:ext cx="1675885" cy="293115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676996"/>
            <a:ext cx="470210" cy="6802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257475"/>
            <a:ext cx="1675885" cy="155326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04113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6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049346"/>
            <a:ext cx="470208" cy="6276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257475"/>
            <a:ext cx="1675885" cy="24195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04113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02750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31" name="Rectangle 3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42533" y="2753122"/>
            <a:ext cx="1675885" cy="181362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451536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10854" y="1466364"/>
            <a:ext cx="2446976" cy="157217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7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1" name="Rectangle 1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2533" y="2777100"/>
            <a:ext cx="1675885" cy="17896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25" y="2774502"/>
            <a:ext cx="4195704" cy="15827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2125" y="1466057"/>
            <a:ext cx="3752542" cy="13084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Current Profession or Activity?</a:t>
            </a:r>
          </a:p>
          <a:p>
            <a:pPr marL="0" indent="0">
              <a:buNone/>
            </a:pPr>
            <a:r>
              <a:rPr lang="en-US" dirty="0" smtClean="0"/>
              <a:t>Ever written any code? What’d it do?</a:t>
            </a:r>
          </a:p>
          <a:p>
            <a:pPr marL="0" indent="0">
              <a:buNone/>
            </a:pPr>
            <a:r>
              <a:rPr lang="en-US" dirty="0" smtClean="0"/>
              <a:t>What do you want out of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9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451536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71886" y="1451536"/>
            <a:ext cx="2086429" cy="158914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87277" y="1466363"/>
            <a:ext cx="455255" cy="15721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2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92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12290" name="Picture 2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9068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52101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activity with the correct area of the code 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 vs Agile</a:t>
            </a:r>
          </a:p>
          <a:p>
            <a:pPr marL="0" indent="0">
              <a:buNone/>
            </a:pPr>
            <a:r>
              <a:rPr lang="en-US" dirty="0" smtClean="0"/>
              <a:t>Spec To Wireframe To Implementation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Secrets of Developers</a:t>
            </a:r>
          </a:p>
        </p:txBody>
      </p:sp>
    </p:spTree>
    <p:extLst>
      <p:ext uri="{BB962C8B-B14F-4D97-AF65-F5344CB8AC3E}">
        <p14:creationId xmlns:p14="http://schemas.microsoft.com/office/powerpoint/2010/main" val="2197279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Waterfall</a:t>
            </a:r>
          </a:p>
          <a:p>
            <a:pPr marL="0" indent="0">
              <a:buNone/>
            </a:pPr>
            <a:r>
              <a:rPr lang="en-US" dirty="0" smtClean="0"/>
              <a:t>Very process oriented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big, long journey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</a:p>
          <a:p>
            <a:pPr marL="0" indent="0">
              <a:buNone/>
            </a:pPr>
            <a:r>
              <a:rPr lang="en-US" dirty="0" smtClean="0"/>
              <a:t>Customized to work however your team works best</a:t>
            </a:r>
          </a:p>
          <a:p>
            <a:pPr marL="0" indent="0">
              <a:buNone/>
            </a:pPr>
            <a:r>
              <a:rPr lang="en-US" dirty="0" smtClean="0"/>
              <a:t>Many tiny loops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</p:txBody>
      </p:sp>
    </p:spTree>
    <p:extLst>
      <p:ext uri="{BB962C8B-B14F-4D97-AF65-F5344CB8AC3E}">
        <p14:creationId xmlns:p14="http://schemas.microsoft.com/office/powerpoint/2010/main" val="3291697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7217205" y="1690687"/>
            <a:ext cx="22367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2519283" y="1690686"/>
            <a:ext cx="2260008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25785" y="3016249"/>
            <a:ext cx="2303434" cy="1041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Stores state of the code</a:t>
            </a:r>
          </a:p>
          <a:p>
            <a:pPr marL="0" indent="0">
              <a:buNone/>
            </a:pPr>
            <a:r>
              <a:rPr lang="en-US" dirty="0" smtClean="0"/>
              <a:t>If things go wrong…</a:t>
            </a:r>
          </a:p>
          <a:p>
            <a:pPr marL="0" indent="0">
              <a:buNone/>
            </a:pPr>
            <a:r>
              <a:rPr lang="en-US" dirty="0" smtClean="0"/>
              <a:t>Allows for team-wide review and annotation of code</a:t>
            </a:r>
          </a:p>
          <a:p>
            <a:pPr marL="0" indent="0">
              <a:buNone/>
            </a:pPr>
            <a:r>
              <a:rPr lang="en-US" dirty="0" smtClean="0"/>
              <a:t>Branches allow for multiple developers to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pPr marL="0" indent="0">
              <a:buNone/>
            </a:pPr>
            <a:r>
              <a:rPr lang="en-US" dirty="0" smtClean="0"/>
              <a:t>Common Providers: 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VisualStudioOnline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 </a:t>
            </a:r>
            <a:r>
              <a:rPr lang="en-US" dirty="0" smtClean="0"/>
              <a:t>Case: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Thread of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Multiple developers can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branch of code back into the main flow’s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Request is opportunity to review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Forking</a:t>
            </a:r>
          </a:p>
          <a:p>
            <a:pPr marL="0" indent="0">
              <a:buNone/>
            </a:pPr>
            <a:r>
              <a:rPr lang="en-US" dirty="0"/>
              <a:t>	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when making major changes to someone else’s code </a:t>
            </a:r>
          </a:p>
        </p:txBody>
      </p:sp>
      <p:pic>
        <p:nvPicPr>
          <p:cNvPr id="1026" name="Picture 2" descr="http://www.intelliware.com/wp-content/uploads/Source-Control-5-300x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4" y="1280502"/>
            <a:ext cx="4355446" cy="24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6" y="2246700"/>
            <a:ext cx="4878026" cy="32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62934" y="3198162"/>
            <a:ext cx="1563500" cy="1284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257695"/>
            <a:ext cx="4856480" cy="31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27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69" b="10518"/>
          <a:stretch/>
        </p:blipFill>
        <p:spPr>
          <a:xfrm>
            <a:off x="2559121" y="1690688"/>
            <a:ext cx="8794679" cy="3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Make sure it works!</a:t>
            </a:r>
          </a:p>
          <a:p>
            <a:pPr marL="0" indent="0">
              <a:buNone/>
            </a:pPr>
            <a:r>
              <a:rPr lang="en-US" dirty="0" smtClean="0"/>
              <a:t>Manually</a:t>
            </a:r>
          </a:p>
          <a:p>
            <a:pPr marL="0" indent="0">
              <a:buNone/>
            </a:pPr>
            <a:r>
              <a:rPr lang="en-US" dirty="0" smtClean="0"/>
              <a:t>Automating with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to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r>
              <a:rPr lang="en-US" dirty="0" smtClean="0"/>
              <a:t>	Headless</a:t>
            </a:r>
          </a:p>
        </p:txBody>
      </p:sp>
    </p:spTree>
    <p:extLst>
      <p:ext uri="{BB962C8B-B14F-4D97-AF65-F5344CB8AC3E}">
        <p14:creationId xmlns:p14="http://schemas.microsoft.com/office/powerpoint/2010/main" val="3049393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Use a Cloud Provider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AWS / Azure / Google App Engine</a:t>
            </a:r>
            <a:r>
              <a:rPr lang="en-US" dirty="0"/>
              <a:t> </a:t>
            </a:r>
            <a:r>
              <a:rPr lang="en-US" dirty="0" smtClean="0"/>
              <a:t>/ Digital Ocean / etc.</a:t>
            </a:r>
          </a:p>
          <a:p>
            <a:pPr marL="0" indent="0">
              <a:buNone/>
            </a:pPr>
            <a:r>
              <a:rPr lang="en-US" dirty="0" smtClean="0"/>
              <a:t>Host it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</a:t>
            </a:r>
            <a:r>
              <a:rPr lang="en-US" dirty="0" smtClean="0"/>
              <a:t>Integration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</a:t>
            </a:r>
            <a:r>
              <a:rPr lang="en-US" dirty="0"/>
              <a:t>new code -&gt; Run unit tests -&gt; </a:t>
            </a:r>
            <a:r>
              <a:rPr lang="en-US" dirty="0" smtClean="0"/>
              <a:t>Allow code to be </a:t>
            </a:r>
            <a:r>
              <a:rPr lang="en-US" dirty="0" smtClean="0"/>
              <a:t>merged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Deployment</a:t>
            </a:r>
          </a:p>
          <a:p>
            <a:pPr marL="0" indent="0">
              <a:buNone/>
            </a:pPr>
            <a:r>
              <a:rPr lang="en-US" dirty="0" smtClean="0"/>
              <a:t>	Commit new code -&gt; New deploy to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new code -&gt; Run unit tests -&gt; (tests passed) New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6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Language?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Community engagement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Difficulty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end or back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Experience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Host?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Geographic Needs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560599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4824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Browsers to Support?</a:t>
            </a:r>
          </a:p>
          <a:p>
            <a:pPr marL="0" indent="0">
              <a:buNone/>
            </a:pPr>
            <a:r>
              <a:rPr lang="en-US" dirty="0" smtClean="0"/>
              <a:t>	Not all are “Standards” compliant</a:t>
            </a:r>
          </a:p>
          <a:p>
            <a:pPr marL="0" indent="0">
              <a:buNone/>
            </a:pPr>
            <a:r>
              <a:rPr lang="en-US" dirty="0" smtClean="0"/>
              <a:t>	Older browsers don’t support newer features</a:t>
            </a:r>
          </a:p>
          <a:p>
            <a:pPr marL="0" indent="0">
              <a:buNone/>
            </a:pPr>
            <a:r>
              <a:rPr lang="en-US" dirty="0" smtClean="0"/>
              <a:t>Which Outside Services?</a:t>
            </a:r>
          </a:p>
          <a:p>
            <a:pPr marL="0" indent="0">
              <a:buNone/>
            </a:pPr>
            <a:r>
              <a:rPr lang="en-US" dirty="0" smtClean="0"/>
              <a:t>	Error reporting</a:t>
            </a:r>
          </a:p>
          <a:p>
            <a:pPr marL="0" indent="0">
              <a:buNone/>
            </a:pPr>
            <a:r>
              <a:rPr lang="en-US" dirty="0" smtClean="0"/>
              <a:t>	Usage gathering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2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Contract between Supplier of data and Consumer</a:t>
            </a:r>
          </a:p>
          <a:p>
            <a:pPr marL="0" indent="0">
              <a:buNone/>
            </a:pPr>
            <a:r>
              <a:rPr lang="en-US" dirty="0" smtClean="0"/>
              <a:t>REST vs Non</a:t>
            </a:r>
          </a:p>
          <a:p>
            <a:pPr marL="0" indent="0">
              <a:buNone/>
            </a:pPr>
            <a:r>
              <a:rPr lang="en-US" dirty="0" smtClean="0"/>
              <a:t>Public vs Private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Popular APIs: Facebook, Twitter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2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</a:p>
          <a:p>
            <a:pPr marL="0" indent="0">
              <a:buNone/>
            </a:pPr>
            <a:r>
              <a:rPr lang="en-US" dirty="0" smtClean="0"/>
              <a:t>It’s way more Blood, Sweat, and Tears than it is Magic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only know a few languages </a:t>
            </a:r>
          </a:p>
          <a:p>
            <a:pPr marL="0" indent="0">
              <a:buNone/>
            </a:pPr>
            <a:r>
              <a:rPr lang="en-US" dirty="0" smtClean="0"/>
              <a:t>	Only 1 or 2 extremely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basic programming concepts and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translate from language to language</a:t>
            </a:r>
          </a:p>
          <a:p>
            <a:pPr marL="1379538" indent="-465138">
              <a:buNone/>
            </a:pPr>
            <a:r>
              <a:rPr lang="en-US" dirty="0" smtClean="0"/>
              <a:t>When picking up a new language, allow for more focus on learning syntax and idiosyncrasies rather than everything</a:t>
            </a:r>
          </a:p>
          <a:p>
            <a:pPr marL="1379538" indent="-465138">
              <a:buNone/>
            </a:pPr>
            <a:r>
              <a:rPr lang="en-US" dirty="0" smtClean="0"/>
              <a:t>I use none of the programming languages I learned in college</a:t>
            </a:r>
          </a:p>
          <a:p>
            <a:pPr marL="1379538" indent="-465138">
              <a:buNone/>
            </a:pPr>
            <a:r>
              <a:rPr lang="en-US" dirty="0" smtClean="0"/>
              <a:t>I use the concepts, patterns, and problem solving techniques constantly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Best friend is Google</a:t>
            </a:r>
          </a:p>
          <a:p>
            <a:pPr marL="914400" indent="-914400">
              <a:buNone/>
            </a:pPr>
            <a:r>
              <a:rPr lang="en-US" dirty="0"/>
              <a:t>	“Never memorize something that you can look up.” - Albert Einstein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Too many components and idiosyncrasies of </a:t>
            </a:r>
            <a:r>
              <a:rPr lang="en-US" smtClean="0"/>
              <a:t>each language</a:t>
            </a:r>
            <a:endParaRPr lang="en-US" dirty="0" smtClean="0"/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Good Programmers Copy, Great Programmers Steal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NEVER take code from the internet that you don’t understand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If no exact solution, find something similar, and adapt</a:t>
            </a:r>
          </a:p>
          <a:p>
            <a:pPr marL="914400" indent="-914400"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dirty="0" smtClean="0"/>
              <a:t>Hardest part about programming is starting with a blank page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373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6096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IDEs</a:t>
            </a:r>
          </a:p>
          <a:p>
            <a:pPr marL="0" indent="0">
              <a:buNone/>
            </a:pP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EMACS</a:t>
            </a:r>
          </a:p>
          <a:p>
            <a:pPr marL="0" indent="0">
              <a:buNone/>
            </a:pPr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Notepad or Download and Install </a:t>
            </a:r>
            <a:r>
              <a:rPr lang="en-US" dirty="0" smtClean="0"/>
              <a:t>Atom: </a:t>
            </a:r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Chrome: </a:t>
            </a:r>
            <a:r>
              <a:rPr lang="en-US" dirty="0" smtClean="0">
                <a:hlinkClick r:id="rId4"/>
              </a:rPr>
              <a:t>https://www.google.com/chrome/browser/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r>
              <a:rPr lang="en-US" dirty="0" smtClean="0"/>
              <a:t>Backend Vs Front 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smtClean="0"/>
              <a:t>CSS / </a:t>
            </a:r>
            <a:r>
              <a:rPr lang="en-US" dirty="0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 a </a:t>
            </a:r>
            <a:r>
              <a:rPr lang="en-US" dirty="0" smtClean="0"/>
              <a:t>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SQL 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bit.do/mikePFNP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dirty="0" smtClean="0"/>
              <a:t>ust </a:t>
            </a:r>
            <a:r>
              <a:rPr lang="en-US" dirty="0" smtClean="0"/>
              <a:t>have correct case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 sure you’re looking at the </a:t>
            </a:r>
            <a:r>
              <a:rPr lang="en-US" dirty="0" err="1" smtClean="0"/>
              <a:t>SingleDay</a:t>
            </a:r>
            <a:r>
              <a:rPr lang="en-US" dirty="0" smtClean="0"/>
              <a:t> Branch!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65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of the Content for a site</a:t>
            </a:r>
          </a:p>
          <a:p>
            <a:pPr marL="466725" indent="-466725">
              <a:buNone/>
            </a:pPr>
            <a:r>
              <a:rPr lang="en-US" dirty="0" smtClean="0"/>
              <a:t>Contains grouping of content and some stylistic hints and defaults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But ideally no direct styling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=“attribute value”&gt;contents&lt;/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h1 id=“hello-title”&gt;Hello</a:t>
            </a:r>
            <a:r>
              <a:rPr lang="en-US" dirty="0" smtClean="0"/>
              <a:t>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=“https://url-to-img.png” /&gt;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Basic of a Page’s Structure As Possible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All of the page’s metadata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All of the page’s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4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4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Build it yourself! Type into .html file and open in Chrome!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IDs</a:t>
            </a:r>
          </a:p>
          <a:p>
            <a:pPr marL="0" indent="0">
              <a:buNone/>
            </a:pPr>
            <a:r>
              <a:rPr lang="en-US" sz="2400" dirty="0" smtClean="0"/>
              <a:t>id=“main-heading”</a:t>
            </a:r>
          </a:p>
          <a:p>
            <a:pPr marL="0" indent="0">
              <a:buNone/>
            </a:pPr>
            <a:r>
              <a:rPr lang="en-US" sz="2400" dirty="0" smtClean="0"/>
              <a:t>Can only be used on 1 element on a page</a:t>
            </a:r>
          </a:p>
          <a:p>
            <a:pPr marL="0" indent="0">
              <a:buNone/>
            </a:pPr>
            <a:r>
              <a:rPr lang="en-US" sz="2400" dirty="0" smtClean="0"/>
              <a:t>Way to target a single element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Classes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class=“color-orange red-border”</a:t>
            </a:r>
          </a:p>
          <a:p>
            <a:pPr marL="0" indent="0">
              <a:buNone/>
            </a:pPr>
            <a:r>
              <a:rPr lang="en-US" sz="2400" dirty="0" smtClean="0"/>
              <a:t>Same class can be applied to as many elements as desired</a:t>
            </a:r>
          </a:p>
          <a:p>
            <a:pPr marL="0" indent="0">
              <a:buNone/>
            </a:pPr>
            <a:r>
              <a:rPr lang="en-US" sz="2400" dirty="0" smtClean="0"/>
              <a:t>Way to target all elements that need the same thing applied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 id</a:t>
            </a:r>
            <a:r>
              <a:rPr lang="en-US" dirty="0" smtClean="0"/>
              <a:t>=“main-heading</a:t>
            </a:r>
            <a:r>
              <a:rPr lang="en-US" dirty="0"/>
              <a:t>”&gt;Hello World!&lt;/h1&gt;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=“folder/names/sleepingBaby.jpg”/&gt;</a:t>
            </a:r>
          </a:p>
          <a:p>
            <a:pPr marL="0" indent="0">
              <a:buNone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How the content looks, not the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Display this like this</a:t>
            </a:r>
          </a:p>
          <a:p>
            <a:pPr marL="0" indent="0">
              <a:buNone/>
            </a:pPr>
            <a:r>
              <a:rPr lang="en-US" sz="2400" dirty="0" smtClean="0"/>
              <a:t>This should be this size</a:t>
            </a:r>
          </a:p>
          <a:p>
            <a:pPr marL="0" indent="0">
              <a:buNone/>
            </a:pPr>
            <a:r>
              <a:rPr lang="en-US" sz="2400" dirty="0" smtClean="0"/>
              <a:t>All things like this should be this color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selector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13" y="1825625"/>
            <a:ext cx="5507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text-decoration: none;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#main-heading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letter-spacing: 5px;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.border-red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border: 1px solid red;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79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96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177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24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Let’s Spruce Up Our Hello World Site!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Add a site.css file </a:t>
            </a:r>
            <a:r>
              <a:rPr lang="en-US" sz="2400" dirty="0" smtClean="0"/>
              <a:t>to the PNFP folder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it to your </a:t>
            </a:r>
            <a:r>
              <a:rPr lang="en-US" sz="2400" dirty="0" err="1" smtClean="0"/>
              <a:t>index.html’s</a:t>
            </a:r>
            <a:r>
              <a:rPr lang="en-US" sz="2400" dirty="0" smtClean="0"/>
              <a:t> &lt;head&gt;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=“stylesheet”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=“site.css</a:t>
            </a:r>
            <a:r>
              <a:rPr lang="en-US" sz="2400" dirty="0" smtClean="0"/>
              <a:t>”&gt;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Change the font </a:t>
            </a:r>
            <a:r>
              <a:rPr lang="en-US" sz="2400" dirty="0" smtClean="0"/>
              <a:t>color (color: red)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Make the text </a:t>
            </a:r>
            <a:r>
              <a:rPr lang="en-US" sz="2400" dirty="0" smtClean="0"/>
              <a:t>underlined (font-decoration: underline)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 </a:t>
            </a:r>
            <a:r>
              <a:rPr lang="en-US" sz="2400" dirty="0" smtClean="0"/>
              <a:t>an image and make it’s size right (height: ___</a:t>
            </a:r>
            <a:r>
              <a:rPr lang="en-US" sz="2400" dirty="0" err="1" smtClean="0"/>
              <a:t>px</a:t>
            </a:r>
            <a:r>
              <a:rPr lang="en-US" sz="2400" dirty="0" smtClean="0"/>
              <a:t>; width: ____</a:t>
            </a:r>
            <a:r>
              <a:rPr lang="en-US" sz="2400" dirty="0" err="1" smtClean="0"/>
              <a:t>px</a:t>
            </a:r>
            <a:r>
              <a:rPr lang="en-US" sz="2400" dirty="0" smtClean="0"/>
              <a:t>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a random </a:t>
            </a:r>
            <a:r>
              <a:rPr lang="en-US" sz="2400" dirty="0" smtClean="0"/>
              <a:t>thing (</a:t>
            </a:r>
            <a:r>
              <a:rPr lang="en-US" sz="2400" dirty="0" err="1" smtClean="0"/>
              <a:t>font-weight:bolder</a:t>
            </a:r>
            <a:r>
              <a:rPr lang="en-US" sz="2400" dirty="0" smtClean="0"/>
              <a:t>; background-color: orange;)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smtClean="0"/>
              <a:t>bit.do/mikePFNP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85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Basic Data Types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String			“Hello”	“a” 	“This is a string!”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Number 		1		1.5	0.3333333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Boolean		True		False</a:t>
            </a:r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NULL			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Named Local Representation of Something and it’s State</a:t>
            </a:r>
          </a:p>
          <a:p>
            <a:pPr marL="0" indent="0">
              <a:buNone/>
            </a:pPr>
            <a:r>
              <a:rPr lang="en-US" dirty="0" smtClean="0"/>
              <a:t>Do Actions On</a:t>
            </a:r>
          </a:p>
          <a:p>
            <a:pPr marL="0" indent="0">
              <a:buNone/>
            </a:pPr>
            <a:r>
              <a:rPr lang="en-US" dirty="0" smtClean="0"/>
              <a:t>Pass into and out of Functions</a:t>
            </a:r>
          </a:p>
          <a:p>
            <a:pPr marL="0" indent="0">
              <a:buNone/>
            </a:pPr>
            <a:r>
              <a:rPr lang="en-US" dirty="0" smtClean="0"/>
              <a:t>Have a “Scope”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= “Mike</a:t>
            </a:r>
            <a:r>
              <a:rPr lang="en-US" dirty="0" smtClean="0"/>
              <a:t>” 				name contains Mike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situps</a:t>
            </a:r>
            <a:r>
              <a:rPr lang="en-US" dirty="0" smtClean="0"/>
              <a:t> = 97 + 1 + 1 + 1 + 1 </a:t>
            </a:r>
            <a:r>
              <a:rPr lang="en-US" dirty="0" smtClean="0"/>
              <a:t>		</a:t>
            </a:r>
            <a:r>
              <a:rPr lang="en-US" dirty="0" err="1" smtClean="0"/>
              <a:t>situps</a:t>
            </a:r>
            <a:r>
              <a:rPr lang="en-US" dirty="0" smtClean="0"/>
              <a:t> contains 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, then </a:t>
            </a:r>
            <a:r>
              <a:rPr lang="en-US" b="1" dirty="0" smtClean="0"/>
              <a:t>do that</a:t>
            </a:r>
          </a:p>
          <a:p>
            <a:pPr marL="0" indent="0">
              <a:buNone/>
            </a:pPr>
            <a:r>
              <a:rPr lang="en-US" dirty="0" smtClean="0"/>
              <a:t>Can be chained together</a:t>
            </a:r>
          </a:p>
          <a:p>
            <a:pPr marL="0" indent="0">
              <a:buNone/>
            </a:pPr>
            <a:r>
              <a:rPr lang="en-US" dirty="0" smtClean="0"/>
              <a:t>Can be nested inside of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key fits in lock</a:t>
            </a:r>
          </a:p>
          <a:p>
            <a:pPr marL="0" indent="0">
              <a:buNone/>
            </a:pPr>
            <a:r>
              <a:rPr lang="en-US" dirty="0" smtClean="0"/>
              <a:t>Then unlock door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9701" y="2286000"/>
            <a:ext cx="5244548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height = 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if(height &gt; 65)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“Enjoy the ride!”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“Must be at least 65 inches to ride this ride!”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</p:txBody>
      </p:sp>
      <p:pic>
        <p:nvPicPr>
          <p:cNvPr id="1026" name="Picture 2" descr="https://encrypted-tbn2.gstatic.com/images?q=tbn:ANd9GcTC4e8gbKJndLUf-etbWfkI0NppAMojQxnaiz2K6uW_uk8wcpyU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2087"/>
            <a:ext cx="11270973" cy="542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List of </a:t>
            </a:r>
            <a:r>
              <a:rPr lang="en-US" dirty="0" smtClean="0"/>
              <a:t>things		</a:t>
            </a:r>
            <a:r>
              <a:rPr lang="en-US" dirty="0" err="1" smtClean="0"/>
              <a:t>favFruits</a:t>
            </a:r>
            <a:r>
              <a:rPr lang="en-US" dirty="0" smtClean="0"/>
              <a:t> = [“Nectarine”, “Cherry”, “Blueberry”]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favFruits</a:t>
            </a:r>
            <a:r>
              <a:rPr lang="en-US" dirty="0" smtClean="0"/>
              <a:t>[0] would give you “Nectarine”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favFruits</a:t>
            </a:r>
            <a:r>
              <a:rPr lang="en-US" dirty="0" smtClean="0"/>
              <a:t>[3] is an error</a:t>
            </a:r>
            <a:r>
              <a:rPr lang="en-US" dirty="0" smtClean="0"/>
              <a:t>		</a:t>
            </a:r>
            <a:endParaRPr lang="en-US" dirty="0" smtClean="0"/>
          </a:p>
        </p:txBody>
      </p:sp>
      <p:pic>
        <p:nvPicPr>
          <p:cNvPr id="2050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5226"/>
            <a:ext cx="776379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Repeating things in order</a:t>
            </a:r>
          </a:p>
          <a:p>
            <a:pPr marL="0" indent="0">
              <a:buNone/>
            </a:pPr>
            <a:r>
              <a:rPr lang="en-US" dirty="0" smtClean="0"/>
              <a:t>Can be nested (be careful 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5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smtClean="0"/>
              <a:t>				Prints out 0, 1, 2, 3, 4, 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+ “, 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 smtClean="0"/>
              <a:t>Unit of work</a:t>
            </a:r>
          </a:p>
          <a:p>
            <a:pPr marL="0" indent="0">
              <a:buNone/>
            </a:pPr>
            <a:r>
              <a:rPr lang="en-US" dirty="0" smtClean="0"/>
              <a:t>Individually responsible for as little action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Optionally Accept Data as Arguments, return Data as a Result</a:t>
            </a:r>
          </a:p>
          <a:p>
            <a:pPr marL="0" indent="0">
              <a:buNone/>
            </a:pPr>
            <a:r>
              <a:rPr lang="en-US" dirty="0" smtClean="0"/>
              <a:t>	These are essentially just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vs Procedural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59495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examples with the corresponding programming concept!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Instructions</a:t>
            </a:r>
            <a:r>
              <a:rPr lang="en-US" dirty="0" smtClean="0"/>
              <a:t> -&gt; </a:t>
            </a:r>
            <a:r>
              <a:rPr lang="en-US" sz="1800" dirty="0" smtClean="0"/>
              <a:t>instructions</a:t>
            </a:r>
            <a:r>
              <a:rPr lang="en-US" dirty="0" smtClean="0"/>
              <a:t> -&gt; instructions -&gt; </a:t>
            </a:r>
            <a:r>
              <a:rPr lang="en-US" sz="3800" dirty="0" smtClean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82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Organized collection of data</a:t>
            </a:r>
          </a:p>
          <a:p>
            <a:pPr marL="0" indent="0">
              <a:buNone/>
            </a:pPr>
            <a:r>
              <a:rPr lang="en-US" dirty="0"/>
              <a:t>Source of all user entered or automatically collected data</a:t>
            </a:r>
          </a:p>
          <a:p>
            <a:pPr marL="0" indent="0">
              <a:buNone/>
            </a:pPr>
            <a:r>
              <a:rPr lang="en-US" dirty="0"/>
              <a:t>Relational vs non</a:t>
            </a:r>
          </a:p>
          <a:p>
            <a:pPr marL="0" indent="0">
              <a:buNone/>
            </a:pPr>
            <a:r>
              <a:rPr lang="en-US" dirty="0"/>
              <a:t>Table vs </a:t>
            </a:r>
            <a:r>
              <a:rPr lang="en-US" dirty="0" smtClean="0"/>
              <a:t>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mySQL</a:t>
            </a:r>
            <a:r>
              <a:rPr lang="en-US" dirty="0" smtClean="0"/>
              <a:t>, Oracle,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Queries</a:t>
            </a:r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DB for information</a:t>
            </a:r>
          </a:p>
          <a:p>
            <a:pPr marL="0" indent="0">
              <a:buNone/>
            </a:pPr>
            <a:r>
              <a:rPr lang="en-US" dirty="0"/>
              <a:t>In Memory Vs In Database</a:t>
            </a:r>
          </a:p>
          <a:p>
            <a:pPr marL="0" indent="0">
              <a:buNone/>
            </a:pPr>
            <a:r>
              <a:rPr lang="en-US" dirty="0"/>
              <a:t>Multiple Ways </a:t>
            </a:r>
            <a:r>
              <a:rPr lang="en-US" dirty="0" smtClean="0"/>
              <a:t>to Find Every Result 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Trust User Input!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“Johnny Drop Tables”</a:t>
            </a:r>
          </a:p>
        </p:txBody>
      </p:sp>
    </p:spTree>
    <p:extLst>
      <p:ext uri="{BB962C8B-B14F-4D97-AF65-F5344CB8AC3E}">
        <p14:creationId xmlns:p14="http://schemas.microsoft.com/office/powerpoint/2010/main" val="24112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Columns</a:t>
            </a:r>
          </a:p>
          <a:p>
            <a:pPr marL="0" indent="0">
              <a:buNone/>
            </a:pPr>
            <a:r>
              <a:rPr lang="en-US" dirty="0" smtClean="0"/>
              <a:t>Declared to be a single type from set of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Options differ between database 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things settable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Nulls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Auto-Incrementing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Generate Value</a:t>
            </a:r>
          </a:p>
        </p:txBody>
      </p:sp>
    </p:spTree>
    <p:extLst>
      <p:ext uri="{BB962C8B-B14F-4D97-AF65-F5344CB8AC3E}">
        <p14:creationId xmlns:p14="http://schemas.microsoft.com/office/powerpoint/2010/main" val="1024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Toys (Name, Fun, Price, Owned) </a:t>
            </a:r>
          </a:p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 smtClean="0"/>
              <a:t>(‘</a:t>
            </a:r>
            <a:r>
              <a:rPr lang="en-US" dirty="0" err="1" smtClean="0"/>
              <a:t>Ipad</a:t>
            </a:r>
            <a:r>
              <a:rPr lang="en-US" dirty="0" smtClean="0"/>
              <a:t>’, </a:t>
            </a:r>
            <a:r>
              <a:rPr lang="en-US" dirty="0"/>
              <a:t>8</a:t>
            </a:r>
            <a:r>
              <a:rPr lang="en-US" dirty="0" smtClean="0"/>
              <a:t>, 350, FALSE), (‘Yo-Yo’, 6, 4.99, TRUE)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02489"/>
              </p:ext>
            </p:extLst>
          </p:nvPr>
        </p:nvGraphicFramePr>
        <p:xfrm>
          <a:off x="6215465" y="4114803"/>
          <a:ext cx="5663076" cy="2435728"/>
        </p:xfrm>
        <a:graphic>
          <a:graphicData uri="http://schemas.openxmlformats.org/drawingml/2006/table">
            <a:tbl>
              <a:tblPr/>
              <a:tblGrid>
                <a:gridCol w="973420">
                  <a:extLst>
                    <a:ext uri="{9D8B030D-6E8A-4147-A177-3AD203B41FA5}">
                      <a16:colId xmlns:a16="http://schemas.microsoft.com/office/drawing/2014/main" val="1941865140"/>
                    </a:ext>
                  </a:extLst>
                </a:gridCol>
                <a:gridCol w="1723766">
                  <a:extLst>
                    <a:ext uri="{9D8B030D-6E8A-4147-A177-3AD203B41FA5}">
                      <a16:colId xmlns:a16="http://schemas.microsoft.com/office/drawing/2014/main" val="1068014831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2044660077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3506403260"/>
                    </a:ext>
                  </a:extLst>
                </a:gridCol>
                <a:gridCol w="1019050">
                  <a:extLst>
                    <a:ext uri="{9D8B030D-6E8A-4147-A177-3AD203B41FA5}">
                      <a16:colId xmlns:a16="http://schemas.microsoft.com/office/drawing/2014/main" val="1647517779"/>
                    </a:ext>
                  </a:extLst>
                </a:gridCol>
              </a:tblGrid>
              <a:tr h="30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7324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521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8106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7487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43723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03460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68836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Yo-Yo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715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8568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Toys WHERE Price &lt; </a:t>
            </a:r>
            <a:r>
              <a:rPr lang="en-US" dirty="0" smtClean="0"/>
              <a:t>100 </a:t>
            </a:r>
            <a:r>
              <a:rPr lang="en-US" dirty="0" smtClean="0"/>
              <a:t>AND Fun &gt; 7 AND Owned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56345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4868"/>
              </p:ext>
            </p:extLst>
          </p:nvPr>
        </p:nvGraphicFramePr>
        <p:xfrm>
          <a:off x="6096000" y="5112578"/>
          <a:ext cx="5262609" cy="565872"/>
        </p:xfrm>
        <a:graphic>
          <a:graphicData uri="http://schemas.openxmlformats.org/drawingml/2006/table">
            <a:tbl>
              <a:tblPr/>
              <a:tblGrid>
                <a:gridCol w="904584">
                  <a:extLst>
                    <a:ext uri="{9D8B030D-6E8A-4147-A177-3AD203B41FA5}">
                      <a16:colId xmlns:a16="http://schemas.microsoft.com/office/drawing/2014/main" val="699249552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3062503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222406830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828983191"/>
                    </a:ext>
                  </a:extLst>
                </a:gridCol>
                <a:gridCol w="946988">
                  <a:extLst>
                    <a:ext uri="{9D8B030D-6E8A-4147-A177-3AD203B41FA5}">
                      <a16:colId xmlns:a16="http://schemas.microsoft.com/office/drawing/2014/main" val="1889392722"/>
                    </a:ext>
                  </a:extLst>
                </a:gridCol>
              </a:tblGrid>
              <a:tr h="282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78326"/>
                  </a:ext>
                </a:extLst>
              </a:tr>
              <a:tr h="28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 smtClean="0"/>
              <a:t>Toys </a:t>
            </a:r>
            <a:r>
              <a:rPr lang="en-US" dirty="0" smtClean="0"/>
              <a:t>SET Price = </a:t>
            </a:r>
            <a:r>
              <a:rPr lang="en-US" dirty="0" smtClean="0"/>
              <a:t>3.50 </a:t>
            </a:r>
            <a:r>
              <a:rPr lang="en-US" dirty="0" smtClean="0"/>
              <a:t>WHERE ID = 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980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1172"/>
              </p:ext>
            </p:extLst>
          </p:nvPr>
        </p:nvGraphicFramePr>
        <p:xfrm>
          <a:off x="6508826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Destroy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FROM </a:t>
            </a:r>
            <a:r>
              <a:rPr lang="en-US" dirty="0" smtClean="0"/>
              <a:t>Toys </a:t>
            </a:r>
            <a:r>
              <a:rPr lang="en-US" dirty="0" smtClean="0"/>
              <a:t>WHERE ID = </a:t>
            </a: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7273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89158"/>
              </p:ext>
            </p:extLst>
          </p:nvPr>
        </p:nvGraphicFramePr>
        <p:xfrm>
          <a:off x="6508826" y="4614065"/>
          <a:ext cx="4844974" cy="1302415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</a:t>
            </a:r>
          </a:p>
          <a:p>
            <a:pPr marL="0" indent="0">
              <a:buNone/>
            </a:pPr>
            <a:r>
              <a:rPr lang="en-US" dirty="0" smtClean="0"/>
              <a:t>Foreign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0467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78521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will be stored in order according to chosen indexes</a:t>
            </a:r>
          </a:p>
          <a:p>
            <a:pPr marL="0" indent="0">
              <a:buNone/>
            </a:pPr>
            <a:r>
              <a:rPr lang="en-US" dirty="0" smtClean="0"/>
              <a:t>Querying based on indexes is fastest possible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449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10143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clean my room?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1169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214087"/>
            <a:ext cx="30575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748909" y="2407758"/>
            <a:ext cx="2025319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My Room!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6137664" y="2214087"/>
            <a:ext cx="2153621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9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Joins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194" name="Picture 2" descr="http://blog.globalknowledge.com/wp-content/uploads/2013/06/inner-outer-join-ve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636"/>
            <a:ext cx="3972339" cy="37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Group together set of Queries</a:t>
            </a:r>
          </a:p>
          <a:p>
            <a:pPr marL="0" indent="0">
              <a:buNone/>
            </a:pPr>
            <a:r>
              <a:rPr lang="en-US" dirty="0" smtClean="0"/>
              <a:t>Only Commits changes if all succeed</a:t>
            </a:r>
          </a:p>
          <a:p>
            <a:pPr marL="0" indent="0">
              <a:buNone/>
            </a:pPr>
            <a:r>
              <a:rPr lang="en-US" dirty="0" smtClean="0"/>
              <a:t>Enables easier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634422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database operation with the resulting </a:t>
            </a:r>
            <a:r>
              <a:rPr lang="en-US" b="1" dirty="0" err="1" smtClean="0"/>
              <a:t>datatable</a:t>
            </a:r>
            <a:r>
              <a:rPr lang="en-US" b="1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Lots of Libraries and Frameworks that will make it easier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Javascript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jQuery</a:t>
            </a:r>
          </a:p>
          <a:p>
            <a:pPr marL="0" indent="0">
              <a:buNone/>
            </a:pPr>
            <a:r>
              <a:rPr lang="en-US" sz="2400" dirty="0" smtClean="0"/>
              <a:t>$(“h1”).html(name);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Package.json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name": </a:t>
            </a:r>
            <a:r>
              <a:rPr lang="en-US" dirty="0" smtClean="0"/>
              <a:t>“my-first-node-app",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main": </a:t>
            </a:r>
            <a:r>
              <a:rPr lang="en-US" dirty="0" smtClean="0"/>
              <a:t>“app.js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 smtClean="0"/>
              <a:t>		"</a:t>
            </a:r>
            <a:r>
              <a:rPr lang="en-US" dirty="0"/>
              <a:t>body-parser": "^1.15.0",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 err="1"/>
              <a:t>cors</a:t>
            </a:r>
            <a:r>
              <a:rPr lang="en-US" dirty="0"/>
              <a:t>": "^2.7.1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      		"</a:t>
            </a:r>
            <a:r>
              <a:rPr lang="en-US" dirty="0"/>
              <a:t>express": "~4.0.0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mysql</a:t>
            </a:r>
            <a:r>
              <a:rPr lang="en-US" dirty="0" smtClean="0"/>
              <a:t>”: “~2.10.2”</a:t>
            </a:r>
          </a:p>
          <a:p>
            <a:pPr marL="0" indent="0">
              <a:buNone/>
            </a:pPr>
            <a:r>
              <a:rPr lang="en-US" dirty="0" smtClean="0"/>
              <a:t> 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“dev-dependencies”: {</a:t>
            </a:r>
          </a:p>
          <a:p>
            <a:pPr marL="0" indent="0">
              <a:buNone/>
            </a:pPr>
            <a:r>
              <a:rPr lang="en-US" dirty="0" smtClean="0"/>
              <a:t>		“karma”: “~2.00”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res.json</a:t>
            </a:r>
            <a:r>
              <a:rPr lang="en-US" dirty="0"/>
              <a:t>({ message: ‘Hooray! Welcome to our server!' }); 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Creating an API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smtClean="0"/>
              <a:t>name: ‘Mike’, city: ‘Denver’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smtClean="0"/>
              <a:t>name</a:t>
            </a:r>
            <a:r>
              <a:rPr lang="en-US" dirty="0" smtClean="0"/>
              <a:t>: ‘John’, city: ‘New York’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</a:t>
            </a:r>
            <a:r>
              <a:rPr lang="en-US" dirty="0" err="1" smtClean="0"/>
              <a:t>userAge</a:t>
            </a:r>
            <a:r>
              <a:rPr lang="en-US" dirty="0" smtClean="0"/>
              <a:t>', function(request, result)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find the user for </a:t>
            </a:r>
            <a:r>
              <a:rPr lang="en-US" dirty="0" err="1" smtClean="0"/>
              <a:t>request.UserId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result.json</a:t>
            </a:r>
            <a:r>
              <a:rPr lang="en-US" dirty="0" smtClean="0"/>
              <a:t>({ name: ‘John’, city: ‘New York’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The App</a:t>
            </a:r>
          </a:p>
          <a:p>
            <a:pPr marL="0" indent="0">
              <a:buNone/>
            </a:pPr>
            <a:r>
              <a:rPr lang="en-US" dirty="0" smtClean="0"/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81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3297</Words>
  <Application>Microsoft Office PowerPoint</Application>
  <PresentationFormat>Widescreen</PresentationFormat>
  <Paragraphs>1358</Paragraphs>
  <Slides>113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Calibri Light</vt:lpstr>
      <vt:lpstr>Office Theme</vt:lpstr>
      <vt:lpstr>Programming for Non Programmers</vt:lpstr>
      <vt:lpstr>Who Am I?</vt:lpstr>
      <vt:lpstr>Goals</vt:lpstr>
      <vt:lpstr>Who are you?</vt:lpstr>
      <vt:lpstr>Agenda</vt:lpstr>
      <vt:lpstr>Agenda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Servers Vs Browsers</vt:lpstr>
      <vt:lpstr>Servers Vs Browsers</vt:lpstr>
      <vt:lpstr>Servers Vs Browsers</vt:lpstr>
      <vt:lpstr>Servers Vs Browsers</vt:lpstr>
      <vt:lpstr>Servers Vs Browsers</vt:lpstr>
      <vt:lpstr>Match the Requests!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Setting Up Your Development Environment</vt:lpstr>
      <vt:lpstr>Setting Up Your Development Environment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HTML &amp; CSS</vt:lpstr>
      <vt:lpstr>CSS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JavaScript</vt:lpstr>
      <vt:lpstr>JavaScript</vt:lpstr>
      <vt:lpstr>Node.js</vt:lpstr>
      <vt:lpstr>Node.js</vt:lpstr>
      <vt:lpstr>Node.js</vt:lpstr>
      <vt:lpstr>Node.js</vt:lpstr>
      <vt:lpstr>Resources</vt:lpstr>
      <vt:lpstr>Resources</vt:lpstr>
      <vt:lpstr>Resources</vt:lpstr>
      <vt:lpstr>Recap</vt:lpstr>
      <vt:lpstr>Programming 101</vt:lpstr>
      <vt:lpstr>Servers Vs Browsers</vt:lpstr>
      <vt:lpstr>Process of Writing Code</vt:lpstr>
      <vt:lpstr>HTML</vt:lpstr>
      <vt:lpstr>CSS</vt:lpstr>
      <vt:lpstr>JavaScript</vt:lpstr>
      <vt:lpstr>Databases</vt:lpstr>
      <vt:lpstr>Recap</vt:lpstr>
      <vt:lpstr>Post-It Note Review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Non Programmers</dc:title>
  <dc:creator>Mike Lipsitz</dc:creator>
  <cp:lastModifiedBy>Mike Lipsitz</cp:lastModifiedBy>
  <cp:revision>34</cp:revision>
  <dcterms:created xsi:type="dcterms:W3CDTF">2016-06-10T22:34:05Z</dcterms:created>
  <dcterms:modified xsi:type="dcterms:W3CDTF">2016-06-14T17:53:57Z</dcterms:modified>
</cp:coreProperties>
</file>