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339" r:id="rId9"/>
    <p:sldId id="338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92" r:id="rId19"/>
    <p:sldId id="293" r:id="rId20"/>
    <p:sldId id="335" r:id="rId21"/>
    <p:sldId id="337" r:id="rId22"/>
    <p:sldId id="336" r:id="rId23"/>
    <p:sldId id="276" r:id="rId24"/>
    <p:sldId id="274" r:id="rId25"/>
    <p:sldId id="277" r:id="rId26"/>
    <p:sldId id="278" r:id="rId27"/>
    <p:sldId id="350" r:id="rId28"/>
    <p:sldId id="351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1" r:id="rId39"/>
    <p:sldId id="289" r:id="rId40"/>
    <p:sldId id="290" r:id="rId41"/>
    <p:sldId id="333" r:id="rId42"/>
    <p:sldId id="352" r:id="rId43"/>
    <p:sldId id="332" r:id="rId44"/>
    <p:sldId id="297" r:id="rId45"/>
    <p:sldId id="355" r:id="rId46"/>
    <p:sldId id="354" r:id="rId47"/>
    <p:sldId id="296" r:id="rId48"/>
    <p:sldId id="298" r:id="rId49"/>
    <p:sldId id="299" r:id="rId50"/>
    <p:sldId id="300" r:id="rId51"/>
    <p:sldId id="301" r:id="rId52"/>
    <p:sldId id="340" r:id="rId53"/>
    <p:sldId id="356" r:id="rId54"/>
    <p:sldId id="273" r:id="rId55"/>
    <p:sldId id="331" r:id="rId56"/>
    <p:sldId id="303" r:id="rId57"/>
    <p:sldId id="304" r:id="rId58"/>
    <p:sldId id="305" r:id="rId59"/>
    <p:sldId id="306" r:id="rId60"/>
    <p:sldId id="307" r:id="rId61"/>
    <p:sldId id="308" r:id="rId62"/>
    <p:sldId id="317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8" r:id="rId72"/>
    <p:sldId id="319" r:id="rId73"/>
    <p:sldId id="349" r:id="rId74"/>
    <p:sldId id="320" r:id="rId75"/>
    <p:sldId id="321" r:id="rId76"/>
    <p:sldId id="322" r:id="rId77"/>
    <p:sldId id="323" r:id="rId78"/>
    <p:sldId id="325" r:id="rId79"/>
    <p:sldId id="334" r:id="rId80"/>
    <p:sldId id="324" r:id="rId81"/>
    <p:sldId id="326" r:id="rId82"/>
    <p:sldId id="327" r:id="rId83"/>
    <p:sldId id="328" r:id="rId84"/>
    <p:sldId id="330" r:id="rId85"/>
    <p:sldId id="353" r:id="rId86"/>
    <p:sldId id="341" r:id="rId87"/>
    <p:sldId id="342" r:id="rId88"/>
    <p:sldId id="343" r:id="rId89"/>
    <p:sldId id="344" r:id="rId90"/>
    <p:sldId id="345" r:id="rId91"/>
    <p:sldId id="346" r:id="rId92"/>
    <p:sldId id="348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182" autoAdjust="0"/>
  </p:normalViewPr>
  <p:slideViewPr>
    <p:cSldViewPr snapToGrid="0">
      <p:cViewPr varScale="1">
        <p:scale>
          <a:sx n="55" d="100"/>
          <a:sy n="55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96A36-162D-421F-BD66-CB86104BD80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5BD3A-37CC-4E3C-991B-F04C65280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://image.slidesharecdn.com/enterpriserestpresov06-140815064459-phpapp01/95/enterprise-rest-11-638.jpg?cb%3D1408105530&amp;imgrefurl=http://www.slideshare.net/ganeshcprasad/enterprise-rest&amp;docid=BIJf_p1Zm-VcwM&amp;tbnid=XP6BueYBu06BCM:&amp;w=638&amp;h=479&amp;ei=LfftVtaAH4P0jgTo04uYDA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break down each major component of websites so that you’ll be able to understand the context</a:t>
            </a:r>
            <a:r>
              <a:rPr lang="en-US" baseline="0" dirty="0" smtClean="0"/>
              <a:t> of what’s being discussed</a:t>
            </a:r>
          </a:p>
          <a:p>
            <a:r>
              <a:rPr lang="en-US" baseline="0" dirty="0" smtClean="0"/>
              <a:t>Will get into the process of writing code which will help you take an idea and turn it into a working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6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6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5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all begins with the request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Different types which we’ll discuss later, but 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is that when you hit enter in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bar, you’re triggering what is going to be the first of many requests just to load a single webpage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google.com/imgres?imgurl=http%3A%2F%2Fimage.slidesharecdn.com%2Fenterpriserestpresov06-140815064459-phpapp01%2F95%2Fenterprise-rest-11-638.jpg%3Fcb%3D1408105530&amp;imgrefurl=http%3A%2F%2Fwww.slideshare.net%2Fganeshcprasad%2Fenterprise-rest&amp;docid=BIJf_p1Zm-VcwM&amp;tbnid=XP6BueYBu06BCM%3A&amp;w=638&amp;h=479&amp;ei=LfftVtaAH4P0jgTo04uYDA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4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Pieces that run on the user’s machine</a:t>
            </a:r>
            <a:endParaRPr lang="en-US" b="0" dirty="0" smtClean="0"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44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of elements and content that are going to be displayed on your website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8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Side Logic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pushes a button, says now do this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requests that don’t require a full page refresh</a:t>
            </a: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AJAX</a:t>
            </a:r>
            <a:r>
              <a:rPr lang="en-US" baseline="0" dirty="0" smtClean="0"/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JavaScript and XML)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1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the look 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Any animations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9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/>
              <a:t>Server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68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 like image files,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files, things that won’t change no matter who is accessing the site or what they’re trying to do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questions at any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6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all user entered or automatically collected data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vs non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vs Web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dirty="0" smtClean="0"/>
              <a:t>Implementations</a:t>
            </a:r>
          </a:p>
          <a:p>
            <a:pPr rtl="0"/>
            <a:r>
              <a:rPr lang="en-US" baseline="0" dirty="0" smtClean="0"/>
              <a:t>            </a:t>
            </a:r>
            <a:r>
              <a:rPr lang="en-US" dirty="0" smtClean="0"/>
              <a:t>MySQL (Relational)</a:t>
            </a:r>
          </a:p>
          <a:p>
            <a:pPr lvl="1"/>
            <a:r>
              <a:rPr lang="en-US" dirty="0" smtClean="0"/>
              <a:t>PostgreSQL (Object-Relational)</a:t>
            </a:r>
          </a:p>
          <a:p>
            <a:pPr lvl="1"/>
            <a:r>
              <a:rPr lang="en-US" dirty="0" smtClean="0"/>
              <a:t>Mongo (NoSQL)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90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side logic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and translation of client data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or inaction based on rules built to accomplish what the program is trying to do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 Update, Read, or Delete things on the DB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Languages</a:t>
            </a:r>
          </a:p>
          <a:p>
            <a:r>
              <a:rPr lang="en-US" b="0" dirty="0" smtClean="0">
                <a:effectLst/>
              </a:rPr>
              <a:t>	Node.js</a:t>
            </a:r>
            <a:r>
              <a:rPr lang="en-US" b="0" baseline="0" dirty="0" smtClean="0">
                <a:effectLst/>
              </a:rPr>
              <a:t> (</a:t>
            </a:r>
            <a:r>
              <a:rPr lang="en-US" b="0" baseline="0" dirty="0" err="1" smtClean="0">
                <a:effectLst/>
              </a:rPr>
              <a:t>Javascript</a:t>
            </a:r>
            <a:r>
              <a:rPr lang="en-US" b="0" baseline="0" dirty="0" smtClean="0">
                <a:effectLst/>
              </a:rPr>
              <a:t>)</a:t>
            </a:r>
          </a:p>
          <a:p>
            <a:r>
              <a:rPr lang="en-US" b="0" baseline="0" dirty="0" smtClean="0">
                <a:effectLst/>
              </a:rPr>
              <a:t>	C#</a:t>
            </a:r>
          </a:p>
          <a:p>
            <a:r>
              <a:rPr lang="en-US" b="0" dirty="0" smtClean="0">
                <a:effectLst/>
              </a:rPr>
              <a:t>	PHP</a:t>
            </a:r>
          </a:p>
          <a:p>
            <a:r>
              <a:rPr lang="en-US" b="0" dirty="0" smtClean="0">
                <a:effectLst/>
              </a:rPr>
              <a:t>	Ruby</a:t>
            </a:r>
          </a:p>
          <a:p>
            <a:r>
              <a:rPr lang="en-US" b="0" dirty="0" smtClean="0">
                <a:effectLst/>
              </a:rPr>
              <a:t>	Java</a:t>
            </a:r>
          </a:p>
          <a:p>
            <a:r>
              <a:rPr lang="en-US" b="0" dirty="0" smtClean="0">
                <a:effectLst/>
              </a:rPr>
              <a:t>	Python</a:t>
            </a:r>
          </a:p>
          <a:p>
            <a:endParaRPr lang="en-US" b="0" baseline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5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Front end vs back end roles and focuses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52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7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10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3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out being given a wireframe or design of what you need to create</a:t>
            </a:r>
          </a:p>
          <a:p>
            <a:r>
              <a:rPr lang="en-US" baseline="0" dirty="0" smtClean="0"/>
              <a:t>Will have a spec documenting the required features and functionality of the thing to create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2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29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 because you’re asking the</a:t>
            </a:r>
            <a:r>
              <a:rPr lang="en-US" baseline="0" dirty="0" smtClean="0"/>
              <a:t> owner of the main branch to “pull my changes into the main branch” if they think they’re correct</a:t>
            </a:r>
          </a:p>
          <a:p>
            <a:r>
              <a:rPr lang="en-US" baseline="0" dirty="0" smtClean="0"/>
              <a:t>	Hence why this is the point in time of reviewing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Fork -&gt; io.js from nodejs.org and back into it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63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Things that you used to have to do by hand are now abstracted away</a:t>
            </a:r>
          </a:p>
          <a:p>
            <a:r>
              <a:rPr lang="en-US" baseline="0" dirty="0" smtClean="0"/>
              <a:t>	Security</a:t>
            </a:r>
          </a:p>
          <a:p>
            <a:r>
              <a:rPr lang="en-US" baseline="0" dirty="0" smtClean="0"/>
              <a:t>	Drawing</a:t>
            </a:r>
          </a:p>
          <a:p>
            <a:r>
              <a:rPr lang="en-US" baseline="0" dirty="0" smtClean="0"/>
              <a:t>Ease of use</a:t>
            </a:r>
          </a:p>
          <a:p>
            <a:r>
              <a:rPr lang="en-US" baseline="0" dirty="0" smtClean="0"/>
              <a:t>	Less instructions to accomplish same thing</a:t>
            </a:r>
          </a:p>
          <a:p>
            <a:r>
              <a:rPr lang="en-US" baseline="0" dirty="0" smtClean="0"/>
              <a:t>	More clear coding styles</a:t>
            </a:r>
          </a:p>
          <a:p>
            <a:r>
              <a:rPr lang="en-US" baseline="0" dirty="0" smtClean="0"/>
              <a:t>Specific applications</a:t>
            </a:r>
          </a:p>
          <a:p>
            <a:r>
              <a:rPr lang="en-US" baseline="0" dirty="0" smtClean="0"/>
              <a:t>	The exercise drawing language</a:t>
            </a:r>
          </a:p>
          <a:p>
            <a:r>
              <a:rPr lang="en-US" baseline="0" dirty="0" smtClean="0"/>
              <a:t>	Power plants</a:t>
            </a:r>
          </a:p>
          <a:p>
            <a:r>
              <a:rPr lang="en-US" baseline="0" dirty="0" smtClean="0"/>
              <a:t>	Finance</a:t>
            </a:r>
          </a:p>
          <a:p>
            <a:r>
              <a:rPr lang="en-US" baseline="0" dirty="0" smtClean="0"/>
              <a:t>Specific focus</a:t>
            </a:r>
          </a:p>
          <a:p>
            <a:r>
              <a:rPr lang="en-US" baseline="0" dirty="0" smtClean="0"/>
              <a:t>	Security </a:t>
            </a:r>
          </a:p>
          <a:p>
            <a:r>
              <a:rPr lang="en-US" baseline="0" dirty="0" smtClean="0"/>
              <a:t>	Speed</a:t>
            </a:r>
          </a:p>
          <a:p>
            <a:r>
              <a:rPr lang="en-US" baseline="0" dirty="0" smtClean="0"/>
              <a:t>	Big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26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things do go wrong, what happens?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496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to end tests</a:t>
            </a:r>
            <a:r>
              <a:rPr lang="en-US" baseline="0" dirty="0" smtClean="0"/>
              <a:t> are meant to check that a given application task completes from beginning to the end of the process without skipping any steps</a:t>
            </a:r>
          </a:p>
          <a:p>
            <a:r>
              <a:rPr lang="en-US" baseline="0" dirty="0" smtClean="0"/>
              <a:t>Functional tests are meant to check individual pieces of code or functions</a:t>
            </a:r>
          </a:p>
          <a:p>
            <a:r>
              <a:rPr lang="en-US" baseline="0" dirty="0" smtClean="0"/>
              <a:t>Unit tests are meant to check that a given piece of functionality works as expected</a:t>
            </a:r>
          </a:p>
          <a:p>
            <a:r>
              <a:rPr lang="en-US" baseline="0" dirty="0" smtClean="0"/>
              <a:t>Headless tests are tests run in a browser without actually needing the browser, so buttons can be checked if they’re there and clicked and the results checked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3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49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0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9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3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 = Representational state transfer</a:t>
            </a:r>
          </a:p>
          <a:p>
            <a:endParaRPr lang="en-US" dirty="0" smtClean="0"/>
          </a:p>
          <a:p>
            <a:r>
              <a:rPr lang="en-US" dirty="0" smtClean="0"/>
              <a:t>Collection, such as http://api.example.com/resources/	</a:t>
            </a:r>
          </a:p>
          <a:p>
            <a:r>
              <a:rPr lang="en-US" dirty="0" smtClean="0"/>
              <a:t>	GET: List the URIs and perhaps other details of the collection's members.	</a:t>
            </a:r>
          </a:p>
          <a:p>
            <a:r>
              <a:rPr lang="en-US" dirty="0" smtClean="0"/>
              <a:t>	PUT:</a:t>
            </a:r>
            <a:r>
              <a:rPr lang="en-US" baseline="0" dirty="0" smtClean="0"/>
              <a:t> </a:t>
            </a:r>
            <a:r>
              <a:rPr lang="en-US" dirty="0" smtClean="0"/>
              <a:t>Replace the entire collection with another collection.	</a:t>
            </a:r>
          </a:p>
          <a:p>
            <a:r>
              <a:rPr lang="en-US" dirty="0" smtClean="0"/>
              <a:t>	POST:</a:t>
            </a:r>
            <a:r>
              <a:rPr lang="en-US" baseline="0" dirty="0" smtClean="0"/>
              <a:t> </a:t>
            </a:r>
            <a:r>
              <a:rPr lang="en-US" dirty="0" smtClean="0"/>
              <a:t>Create a new entry in the collection. The new entry's URI is assigned automatically and is usually returned by the operation.[16]	</a:t>
            </a:r>
          </a:p>
          <a:p>
            <a:r>
              <a:rPr lang="en-US" dirty="0" smtClean="0"/>
              <a:t>	DELETE: Delete the entire collection.</a:t>
            </a:r>
          </a:p>
          <a:p>
            <a:endParaRPr lang="en-US" dirty="0" smtClean="0"/>
          </a:p>
          <a:p>
            <a:r>
              <a:rPr lang="en-US" dirty="0" smtClean="0"/>
              <a:t>Element, such as http://api.example.com/resources/item17	</a:t>
            </a:r>
          </a:p>
          <a:p>
            <a:r>
              <a:rPr lang="en-US" dirty="0" smtClean="0"/>
              <a:t>	GET: Retrieve a representation of the addressed member of the collection, expressed in an appropriate Internet media type.	</a:t>
            </a:r>
          </a:p>
          <a:p>
            <a:r>
              <a:rPr lang="en-US" dirty="0" smtClean="0"/>
              <a:t>	PUT: Replace the addressed member of the collection, or if it does not exist, create it.	</a:t>
            </a:r>
          </a:p>
          <a:p>
            <a:r>
              <a:rPr lang="en-US" dirty="0" smtClean="0"/>
              <a:t>	POST:</a:t>
            </a:r>
            <a:r>
              <a:rPr lang="en-US" baseline="0" dirty="0" smtClean="0"/>
              <a:t> </a:t>
            </a:r>
            <a:r>
              <a:rPr lang="en-US" dirty="0" smtClean="0"/>
              <a:t>Not generally used. Treat the addressed member as a collection in its own right and create a new entry in it.[16]	</a:t>
            </a:r>
          </a:p>
          <a:p>
            <a:r>
              <a:rPr lang="en-US" dirty="0" smtClean="0"/>
              <a:t>	DELETE: Delete the addressed member of the collection.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92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47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is copy and paste.</a:t>
            </a:r>
            <a:r>
              <a:rPr lang="en-US" baseline="0" dirty="0" smtClean="0"/>
              <a:t> Steal is taking the concept or how idea works / applied and being able to apply it to your situation.</a:t>
            </a:r>
          </a:p>
          <a:p>
            <a:r>
              <a:rPr lang="en-US" baseline="0" dirty="0" smtClean="0"/>
              <a:t>Not making an exact copy of the slider that I found online, figuring out how theirs works and then using that as inspiration to build it how I need it built.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2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7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r>
              <a:rPr lang="en-US" baseline="0" dirty="0" smtClean="0"/>
              <a:t> have frameworks which have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33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103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43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3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78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88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5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39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940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48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8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774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0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672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541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72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1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74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78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8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544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the types, don’t get</a:t>
            </a:r>
            <a:r>
              <a:rPr lang="en-US" baseline="0" dirty="0" smtClean="0"/>
              <a:t> into details though - </a:t>
            </a:r>
            <a:r>
              <a:rPr lang="en-US" dirty="0" smtClean="0"/>
              <a:t>Breakdown on the next slides!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91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08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57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86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853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80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8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92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9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67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4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is the</a:t>
            </a:r>
            <a:r>
              <a:rPr lang="en-US" baseline="0" dirty="0" smtClean="0"/>
              <a:t> representation of all the stored information, at a given instant in time, to which the program has access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718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0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6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3C4-5DD0-44DB-8CEE-D1AF5FC9D2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2267-4A05-4A1C-A80F-C509CE38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3C4-5DD0-44DB-8CEE-D1AF5FC9D2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2267-4A05-4A1C-A80F-C509CE38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3C4-5DD0-44DB-8CEE-D1AF5FC9D2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2267-4A05-4A1C-A80F-C509CE38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3C4-5DD0-44DB-8CEE-D1AF5FC9D2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2267-4A05-4A1C-A80F-C509CE38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3C4-5DD0-44DB-8CEE-D1AF5FC9D2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2267-4A05-4A1C-A80F-C509CE38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3C4-5DD0-44DB-8CEE-D1AF5FC9D2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2267-4A05-4A1C-A80F-C509CE38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3C4-5DD0-44DB-8CEE-D1AF5FC9D2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2267-4A05-4A1C-A80F-C509CE38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3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3C4-5DD0-44DB-8CEE-D1AF5FC9D2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2267-4A05-4A1C-A80F-C509CE38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3C4-5DD0-44DB-8CEE-D1AF5FC9D2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2267-4A05-4A1C-A80F-C509CE38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3C4-5DD0-44DB-8CEE-D1AF5FC9D2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2267-4A05-4A1C-A80F-C509CE38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3C4-5DD0-44DB-8CEE-D1AF5FC9D2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2267-4A05-4A1C-A80F-C509CE38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13C4-5DD0-44DB-8CEE-D1AF5FC9D2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42267-4A05-4A1C-A80F-C509CE38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chrome/browser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demo.balsamiq.com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for Non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3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I clean my room?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1169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likethingsthataregreat.files.wordpress.com/2008/07/johnny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95" y="2214087"/>
            <a:ext cx="305752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2748909" y="2407758"/>
            <a:ext cx="2025319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My Room!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 flipH="1">
            <a:off x="6137664" y="2214087"/>
            <a:ext cx="2153621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5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likethingsthataregreat.files.wordpress.com/2008/07/johnny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95" y="2173143"/>
            <a:ext cx="305752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 flipH="1">
            <a:off x="5439904" y="365125"/>
            <a:ext cx="3688987" cy="2106020"/>
          </a:xfrm>
          <a:prstGeom prst="wedgeEllipseCallou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  <p:pic>
        <p:nvPicPr>
          <p:cNvPr id="2054" name="Picture 6" descr="http://d2c5oomqu2hs08.cloudfront.net/wp-content/uploads/2014/05/boys-room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5493"/>
            <a:ext cx="2302084" cy="15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53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Languages are sets of Instructions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Make bed</a:t>
            </a:r>
          </a:p>
          <a:p>
            <a:pPr marL="463550" indent="-463550"/>
            <a:r>
              <a:rPr lang="en-US" dirty="0" smtClean="0"/>
              <a:t>Put pillows on bed</a:t>
            </a:r>
          </a:p>
          <a:p>
            <a:pPr marL="463550" indent="-463550"/>
            <a:r>
              <a:rPr lang="en-US" dirty="0" smtClean="0"/>
              <a:t>Put stuffed animals on pillows</a:t>
            </a:r>
          </a:p>
          <a:p>
            <a:pPr marL="463550" indent="-463550"/>
            <a:r>
              <a:rPr lang="en-US" dirty="0" smtClean="0"/>
              <a:t>Pick up books</a:t>
            </a:r>
          </a:p>
          <a:p>
            <a:pPr marL="463550" indent="-463550"/>
            <a:r>
              <a:rPr lang="en-US" dirty="0" smtClean="0"/>
              <a:t>Put books on shelves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Close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Closer hamper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9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Programs are ordered sets of Instructions to accomplish a task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And so on…</a:t>
            </a:r>
          </a:p>
          <a:p>
            <a:pPr marL="463550" indent="-463550"/>
            <a:endParaRPr lang="en-US" dirty="0" smtClean="0"/>
          </a:p>
        </p:txBody>
      </p:sp>
      <p:sp>
        <p:nvSpPr>
          <p:cNvPr id="17" name="Oval Callout 16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0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run a Program!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88893" cy="4351338"/>
          </a:xfrm>
        </p:spPr>
        <p:txBody>
          <a:bodyPr>
            <a:normAutofit fontScale="92500"/>
          </a:bodyPr>
          <a:lstStyle/>
          <a:p>
            <a:pPr marL="463550" indent="-463550">
              <a:buNone/>
            </a:pPr>
            <a:r>
              <a:rPr lang="en-US" b="1" dirty="0" smtClean="0"/>
              <a:t>Exercise</a:t>
            </a: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In pairs, let’s draw a picture!</a:t>
            </a:r>
          </a:p>
          <a:p>
            <a:pPr marL="463550" indent="-463550">
              <a:buNone/>
            </a:pP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1 Programmer and 1 Computer</a:t>
            </a:r>
          </a:p>
          <a:p>
            <a:pPr marL="920750" lvl="1" indent="-463550">
              <a:buNone/>
            </a:pPr>
            <a:r>
              <a:rPr lang="en-US" dirty="0" smtClean="0"/>
              <a:t>Programmer is giving instructions</a:t>
            </a:r>
          </a:p>
          <a:p>
            <a:pPr marL="920750" lvl="1" indent="-463550">
              <a:buNone/>
            </a:pPr>
            <a:r>
              <a:rPr lang="en-US" dirty="0" smtClean="0"/>
              <a:t>Computer is executing instructions</a:t>
            </a:r>
          </a:p>
          <a:p>
            <a:pPr marL="463550" indent="-463550">
              <a:buNone/>
            </a:pPr>
            <a:endParaRPr lang="en-US" dirty="0" smtClean="0"/>
          </a:p>
          <a:p>
            <a:pPr marL="463550" indent="-463550">
              <a:buNone/>
            </a:pPr>
            <a:r>
              <a:rPr lang="en-US" dirty="0" smtClean="0"/>
              <a:t>1 pen per pair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5519" y="1825625"/>
            <a:ext cx="43888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buFont typeface="Arial" panose="020B0604020202020204" pitchFamily="34" charset="0"/>
              <a:buNone/>
            </a:pPr>
            <a:r>
              <a:rPr lang="en-US" b="1" dirty="0" smtClean="0"/>
              <a:t>Programming Language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Pick up pen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Put pen down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Stop pen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Move pen Up</a:t>
            </a:r>
          </a:p>
          <a:p>
            <a:pPr marL="463550" indent="-463550">
              <a:buNone/>
            </a:pPr>
            <a:r>
              <a:rPr lang="en-US" dirty="0" smtClean="0"/>
              <a:t>Move pen Down</a:t>
            </a:r>
          </a:p>
          <a:p>
            <a:pPr marL="463550" indent="-463550">
              <a:buNone/>
            </a:pPr>
            <a:r>
              <a:rPr lang="en-US" dirty="0" smtClean="0"/>
              <a:t>Move pen Left</a:t>
            </a:r>
          </a:p>
          <a:p>
            <a:pPr marL="463550" indent="-463550">
              <a:buNone/>
            </a:pPr>
            <a:r>
              <a:rPr lang="en-US" dirty="0" smtClean="0"/>
              <a:t>Move pen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6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://static1.squarespace.com/static/51361f2fe4b0f24e710af7ae/t/56b1187d4c2f85efc5598bb1/1454446752995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6"/>
          <a:stretch/>
        </p:blipFill>
        <p:spPr bwMode="auto">
          <a:xfrm>
            <a:off x="2938462" y="1462087"/>
            <a:ext cx="6315075" cy="438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4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Why so many languages?</a:t>
            </a:r>
          </a:p>
          <a:p>
            <a:pPr marL="0" indent="0">
              <a:buNone/>
            </a:pPr>
            <a:r>
              <a:rPr lang="en-US" dirty="0" smtClean="0"/>
              <a:t>New features</a:t>
            </a:r>
          </a:p>
          <a:p>
            <a:pPr marL="0" indent="0">
              <a:buNone/>
            </a:pPr>
            <a:r>
              <a:rPr lang="en-US" dirty="0" smtClean="0"/>
              <a:t>Ease of use</a:t>
            </a:r>
          </a:p>
          <a:p>
            <a:pPr marL="0" indent="0">
              <a:buNone/>
            </a:pPr>
            <a:r>
              <a:rPr lang="en-US" dirty="0" smtClean="0"/>
              <a:t>Specific applications</a:t>
            </a:r>
          </a:p>
          <a:p>
            <a:pPr marL="0" indent="0">
              <a:buNone/>
            </a:pPr>
            <a:r>
              <a:rPr lang="en-US" dirty="0" smtClean="0"/>
              <a:t>Specific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2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Language &gt;&gt;&gt; Framework &gt;&gt;&gt; Library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Frameworks</a:t>
            </a:r>
          </a:p>
          <a:p>
            <a:pPr marL="0" indent="0">
              <a:buNone/>
            </a:pPr>
            <a:r>
              <a:rPr lang="en-US" dirty="0" smtClean="0"/>
              <a:t>Typically an open source collection of open source libraries</a:t>
            </a:r>
          </a:p>
          <a:p>
            <a:pPr marL="0" indent="0">
              <a:buNone/>
            </a:pPr>
            <a:r>
              <a:rPr lang="en-US" dirty="0" smtClean="0"/>
              <a:t>Provide baseline of functionality for a given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Libraries</a:t>
            </a:r>
          </a:p>
          <a:p>
            <a:pPr marL="0" indent="0">
              <a:buNone/>
            </a:pPr>
            <a:r>
              <a:rPr lang="en-US" dirty="0" smtClean="0"/>
              <a:t>All of the code to accomplish the described task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Hide details of implementations, just give you functionality</a:t>
            </a:r>
          </a:p>
          <a:p>
            <a:pPr marL="0" indent="0">
              <a:buNone/>
            </a:pPr>
            <a:r>
              <a:rPr lang="en-US" dirty="0" smtClean="0"/>
              <a:t>Can be updated and benefits magically flow through</a:t>
            </a:r>
          </a:p>
          <a:p>
            <a:pPr marL="0" indent="0">
              <a:buNone/>
            </a:pPr>
            <a:r>
              <a:rPr lang="en-US" dirty="0" smtClean="0"/>
              <a:t>Allow others to use your solution to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0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Frameworks (Language)</a:t>
            </a:r>
          </a:p>
          <a:p>
            <a:pPr marL="0" indent="0">
              <a:buNone/>
            </a:pPr>
            <a:r>
              <a:rPr lang="en-US" dirty="0" smtClean="0"/>
              <a:t>Ruby On Rails (Ruby)</a:t>
            </a:r>
          </a:p>
          <a:p>
            <a:pPr marL="0" indent="0">
              <a:buNone/>
            </a:pPr>
            <a:r>
              <a:rPr lang="en-US" dirty="0" err="1" smtClean="0"/>
              <a:t>Laravel</a:t>
            </a:r>
            <a:r>
              <a:rPr lang="en-US" dirty="0" smtClean="0"/>
              <a:t> (PHP)</a:t>
            </a:r>
          </a:p>
          <a:p>
            <a:pPr marL="0" indent="0">
              <a:buNone/>
            </a:pPr>
            <a:r>
              <a:rPr lang="en-US" dirty="0" smtClean="0"/>
              <a:t>Twitter Bootstrap (CSS)</a:t>
            </a:r>
          </a:p>
          <a:p>
            <a:pPr marL="0" indent="0">
              <a:buNone/>
            </a:pPr>
            <a:r>
              <a:rPr lang="en-US" dirty="0" smtClean="0"/>
              <a:t>Angular (JS)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Libraries (Language)</a:t>
            </a:r>
          </a:p>
          <a:p>
            <a:pPr marL="0" indent="0">
              <a:buNone/>
            </a:pPr>
            <a:r>
              <a:rPr lang="en-US" dirty="0" smtClean="0"/>
              <a:t>jQuery (JS)</a:t>
            </a:r>
          </a:p>
          <a:p>
            <a:pPr marL="0" indent="0">
              <a:buNone/>
            </a:pPr>
            <a:r>
              <a:rPr lang="en-US" dirty="0" smtClean="0"/>
              <a:t>D3.js (JS)</a:t>
            </a:r>
          </a:p>
          <a:p>
            <a:pPr marL="0" indent="0">
              <a:buNone/>
            </a:pPr>
            <a:r>
              <a:rPr lang="en-US" dirty="0" smtClean="0"/>
              <a:t>SASS (CSS)</a:t>
            </a:r>
          </a:p>
          <a:p>
            <a:pPr marL="0" indent="0">
              <a:buNone/>
            </a:pPr>
            <a:r>
              <a:rPr lang="en-US" dirty="0" smtClean="0"/>
              <a:t>LINQ (C#)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9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Hail To The Victors!</a:t>
            </a:r>
          </a:p>
          <a:p>
            <a:pPr marL="0" indent="0">
              <a:buNone/>
            </a:pPr>
            <a:r>
              <a:rPr lang="en-US" dirty="0" smtClean="0"/>
              <a:t>Professionally developing code for over 10 years</a:t>
            </a:r>
          </a:p>
          <a:p>
            <a:pPr marL="465138" indent="-465138">
              <a:buNone/>
            </a:pPr>
            <a:r>
              <a:rPr lang="en-US" dirty="0" smtClean="0"/>
              <a:t>Vice President of Engineering for a Startup with Non-Technical Founders</a:t>
            </a:r>
          </a:p>
          <a:p>
            <a:pPr marL="0" indent="0">
              <a:buNone/>
            </a:pPr>
            <a:r>
              <a:rPr lang="en-US" dirty="0" smtClean="0"/>
              <a:t>Consultant while building my own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04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Types of Applications</a:t>
            </a:r>
          </a:p>
          <a:p>
            <a:pPr marL="0" indent="0">
              <a:buNone/>
            </a:pPr>
            <a:r>
              <a:rPr lang="en-US" dirty="0" smtClean="0"/>
              <a:t>Static Web Sites</a:t>
            </a:r>
          </a:p>
          <a:p>
            <a:pPr marL="0" indent="0">
              <a:buNone/>
            </a:pPr>
            <a:r>
              <a:rPr lang="en-US" dirty="0" smtClean="0"/>
              <a:t>Dynamic Web Sites</a:t>
            </a:r>
          </a:p>
          <a:p>
            <a:pPr marL="0" indent="0">
              <a:buNone/>
            </a:pPr>
            <a:r>
              <a:rPr lang="en-US" dirty="0" smtClean="0"/>
              <a:t>Native Applications (Phones – multiple platform choices)</a:t>
            </a:r>
          </a:p>
          <a:p>
            <a:pPr marL="0" indent="0">
              <a:buNone/>
            </a:pPr>
            <a:r>
              <a:rPr lang="en-US" dirty="0" smtClean="0"/>
              <a:t>Native Applications (Desktops – multiple platform choices)</a:t>
            </a:r>
          </a:p>
          <a:p>
            <a:pPr marL="0" indent="0">
              <a:buNone/>
            </a:pPr>
            <a:r>
              <a:rPr lang="en-US" dirty="0" smtClean="0"/>
              <a:t>Everything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4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Web Site vs Web App </a:t>
            </a:r>
          </a:p>
          <a:p>
            <a:pPr marL="0" indent="0">
              <a:buNone/>
            </a:pPr>
            <a:r>
              <a:rPr lang="en-US" dirty="0" smtClean="0"/>
              <a:t>Static </a:t>
            </a:r>
          </a:p>
          <a:p>
            <a:pPr marL="0" indent="0">
              <a:buNone/>
            </a:pPr>
            <a:r>
              <a:rPr lang="en-US" dirty="0" smtClean="0"/>
              <a:t>	No action will change the site</a:t>
            </a:r>
          </a:p>
          <a:p>
            <a:pPr marL="0" indent="0">
              <a:buNone/>
            </a:pPr>
            <a:r>
              <a:rPr lang="en-US" dirty="0" smtClean="0"/>
              <a:t>	Every person who goes there will see the same thing</a:t>
            </a:r>
          </a:p>
          <a:p>
            <a:pPr marL="0" indent="0">
              <a:buNone/>
            </a:pPr>
            <a:r>
              <a:rPr lang="en-US" dirty="0" smtClean="0"/>
              <a:t>Dynamic</a:t>
            </a:r>
          </a:p>
          <a:p>
            <a:pPr marL="0" indent="0">
              <a:buNone/>
            </a:pPr>
            <a:r>
              <a:rPr lang="en-US" dirty="0" smtClean="0"/>
              <a:t>	Changes depending on the user</a:t>
            </a:r>
          </a:p>
          <a:p>
            <a:pPr marL="0" indent="0">
              <a:buNone/>
            </a:pPr>
            <a:r>
              <a:rPr lang="en-US" dirty="0" smtClean="0"/>
              <a:t>	User actions have responses and results</a:t>
            </a:r>
          </a:p>
          <a:p>
            <a:pPr marL="0" indent="0">
              <a:buNone/>
            </a:pPr>
            <a:r>
              <a:rPr lang="en-US" dirty="0" smtClean="0"/>
              <a:t>	Likely requires a database to store the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3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Web App vs Native Mobile App</a:t>
            </a:r>
          </a:p>
          <a:p>
            <a:pPr marL="0" indent="0">
              <a:buNone/>
            </a:pPr>
            <a:r>
              <a:rPr lang="en-US" dirty="0" smtClean="0"/>
              <a:t>Browser doesn’t get access to everything the phone can do</a:t>
            </a:r>
          </a:p>
          <a:p>
            <a:pPr marL="0" indent="0">
              <a:buNone/>
            </a:pPr>
            <a:r>
              <a:rPr lang="en-US" dirty="0" smtClean="0"/>
              <a:t>Browser is slower</a:t>
            </a:r>
          </a:p>
          <a:p>
            <a:pPr marL="0" indent="0">
              <a:buNone/>
            </a:pPr>
            <a:r>
              <a:rPr lang="en-US" dirty="0" smtClean="0"/>
              <a:t>Native app will only work on that phone’s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89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711652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82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4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24" y="1690688"/>
            <a:ext cx="6402352" cy="425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42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425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Vs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Type www.google.com -&gt; Press Enter -&gt; GET Request</a:t>
            </a:r>
          </a:p>
        </p:txBody>
      </p:sp>
    </p:spTree>
    <p:extLst>
      <p:ext uri="{BB962C8B-B14F-4D97-AF65-F5344CB8AC3E}">
        <p14:creationId xmlns:p14="http://schemas.microsoft.com/office/powerpoint/2010/main" val="346136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766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8" name="Rectangle 7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562125" y="4730793"/>
            <a:ext cx="4106039" cy="187735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68165" y="4730793"/>
            <a:ext cx="1752542" cy="187735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62125" y="125747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44822" y="1273361"/>
            <a:ext cx="1675885" cy="159633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7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able to “talk the talk” (or at least understand it)</a:t>
            </a:r>
          </a:p>
          <a:p>
            <a:pPr marL="0" indent="0">
              <a:buNone/>
            </a:pPr>
            <a:r>
              <a:rPr lang="en-US" dirty="0" smtClean="0"/>
              <a:t>Translate ideas into code</a:t>
            </a:r>
          </a:p>
          <a:p>
            <a:pPr marL="0" indent="0">
              <a:buNone/>
            </a:pPr>
            <a:r>
              <a:rPr lang="en-US" dirty="0" smtClean="0"/>
              <a:t>Create basic websites and web apps</a:t>
            </a:r>
          </a:p>
          <a:p>
            <a:pPr marL="0" indent="0">
              <a:buNone/>
            </a:pPr>
            <a:r>
              <a:rPr lang="en-US" dirty="0" smtClean="0"/>
              <a:t>Resources for where to go when stuck or to continue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49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28" name="Rectangle 27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Arrow 38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Arrow 3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562125" y="4753317"/>
            <a:ext cx="4182696" cy="185483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62125" y="125747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44822" y="1273360"/>
            <a:ext cx="1675885" cy="5334789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flipH="1">
            <a:off x="5318727" y="3040398"/>
            <a:ext cx="426091" cy="171291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4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9" name="Rectangle 8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562125" y="435724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62125" y="125747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3676997"/>
            <a:ext cx="1675885" cy="293115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5274608" y="3676996"/>
            <a:ext cx="470210" cy="68025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44818" y="1257475"/>
            <a:ext cx="1675885" cy="155326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58936" y="3041136"/>
            <a:ext cx="3715672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75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9" name="Rectangle 8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562125" y="435724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62125" y="125747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4569345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5274608" y="3049346"/>
            <a:ext cx="470208" cy="6276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44818" y="1257475"/>
            <a:ext cx="1675885" cy="241952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58936" y="3041136"/>
            <a:ext cx="3715672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7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3557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31" name="Rectangle 30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Arrow 40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Arrow 42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562125" y="435724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44822" y="4569345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42533" y="2753122"/>
            <a:ext cx="1675885" cy="181362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62125" y="3041136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2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10" name="Rectangle 9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62125" y="435724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4569345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42533" y="1451536"/>
            <a:ext cx="1675885" cy="3115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2125" y="3041136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10854" y="1466364"/>
            <a:ext cx="2446976" cy="157217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8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11" name="Rectangle 10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562125" y="435724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44822" y="4569345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42533" y="2777100"/>
            <a:ext cx="1675885" cy="178964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62125" y="2774502"/>
            <a:ext cx="4195704" cy="158274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62125" y="1466057"/>
            <a:ext cx="3752542" cy="130844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6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10" name="Rectangle 9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62125" y="435724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4569345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42533" y="1451536"/>
            <a:ext cx="1675885" cy="3115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2125" y="3041136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71886" y="1451536"/>
            <a:ext cx="2086429" cy="158914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87277" y="1466363"/>
            <a:ext cx="455255" cy="15721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75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505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12290" name="Picture 2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690688"/>
            <a:ext cx="619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Name?</a:t>
            </a:r>
          </a:p>
          <a:p>
            <a:pPr marL="0" indent="0">
              <a:buNone/>
            </a:pPr>
            <a:r>
              <a:rPr lang="en-US" dirty="0" smtClean="0"/>
              <a:t>Current Profession or Activity?</a:t>
            </a:r>
          </a:p>
          <a:p>
            <a:pPr marL="0" indent="0">
              <a:buNone/>
            </a:pPr>
            <a:r>
              <a:rPr lang="en-US" dirty="0" smtClean="0"/>
              <a:t>Ever written any code? What’d it do?</a:t>
            </a:r>
          </a:p>
          <a:p>
            <a:pPr marL="0" indent="0">
              <a:buNone/>
            </a:pPr>
            <a:r>
              <a:rPr lang="en-US" dirty="0" smtClean="0"/>
              <a:t>What do you want out of this class?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096666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Waterfall vs Agile</a:t>
            </a:r>
          </a:p>
          <a:p>
            <a:pPr marL="0" indent="0">
              <a:buNone/>
            </a:pPr>
            <a:r>
              <a:rPr lang="en-US" dirty="0" smtClean="0"/>
              <a:t>Spec To Wireframe To Implementation</a:t>
            </a:r>
          </a:p>
          <a:p>
            <a:pPr marL="0" indent="0">
              <a:buNone/>
            </a:pPr>
            <a:r>
              <a:rPr lang="en-US" dirty="0" smtClean="0"/>
              <a:t>Testing</a:t>
            </a:r>
          </a:p>
          <a:p>
            <a:pPr marL="0" indent="0">
              <a:buNone/>
            </a:pPr>
            <a:r>
              <a:rPr lang="en-US" dirty="0" smtClean="0"/>
              <a:t>Deploying</a:t>
            </a:r>
          </a:p>
          <a:p>
            <a:pPr marL="0" indent="0">
              <a:buNone/>
            </a:pPr>
            <a:r>
              <a:rPr lang="en-US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APIs</a:t>
            </a:r>
          </a:p>
          <a:p>
            <a:pPr marL="0" indent="0">
              <a:buNone/>
            </a:pPr>
            <a:r>
              <a:rPr lang="en-US" dirty="0" smtClean="0"/>
              <a:t>Secrets of Developers</a:t>
            </a:r>
          </a:p>
        </p:txBody>
      </p:sp>
    </p:spTree>
    <p:extLst>
      <p:ext uri="{BB962C8B-B14F-4D97-AF65-F5344CB8AC3E}">
        <p14:creationId xmlns:p14="http://schemas.microsoft.com/office/powerpoint/2010/main" val="828340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Waterfall</a:t>
            </a:r>
          </a:p>
          <a:p>
            <a:pPr marL="0" indent="0">
              <a:buNone/>
            </a:pPr>
            <a:r>
              <a:rPr lang="en-US" dirty="0" smtClean="0"/>
              <a:t>Very process oriented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One big, long journey of:</a:t>
            </a:r>
          </a:p>
          <a:p>
            <a:pPr marL="0" indent="0">
              <a:buNone/>
            </a:pPr>
            <a:r>
              <a:rPr lang="en-US" dirty="0" smtClean="0"/>
              <a:t>	design -&gt; build -&gt; test -&gt; release -&gt;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Agile</a:t>
            </a:r>
          </a:p>
          <a:p>
            <a:pPr marL="0" indent="0">
              <a:buNone/>
            </a:pPr>
            <a:r>
              <a:rPr lang="en-US" dirty="0" smtClean="0"/>
              <a:t>Customized to work however your team works best</a:t>
            </a:r>
          </a:p>
          <a:p>
            <a:pPr marL="0" indent="0">
              <a:buNone/>
            </a:pPr>
            <a:r>
              <a:rPr lang="en-US" dirty="0" smtClean="0"/>
              <a:t>Many tiny loops of:</a:t>
            </a:r>
          </a:p>
          <a:p>
            <a:pPr marL="0" indent="0">
              <a:buNone/>
            </a:pPr>
            <a:r>
              <a:rPr lang="en-US" dirty="0" smtClean="0"/>
              <a:t>	design -&gt; build -&gt; test -&gt; release -&gt; feedback</a:t>
            </a:r>
          </a:p>
        </p:txBody>
      </p:sp>
    </p:spTree>
    <p:extLst>
      <p:ext uri="{BB962C8B-B14F-4D97-AF65-F5344CB8AC3E}">
        <p14:creationId xmlns:p14="http://schemas.microsoft.com/office/powerpoint/2010/main" val="1147602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22530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8"/>
          <a:stretch/>
        </p:blipFill>
        <p:spPr bwMode="auto">
          <a:xfrm>
            <a:off x="7217205" y="1690687"/>
            <a:ext cx="2236761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/>
          <a:stretch/>
        </p:blipFill>
        <p:spPr bwMode="auto">
          <a:xfrm>
            <a:off x="2519283" y="1690686"/>
            <a:ext cx="2260008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825785" y="3016249"/>
            <a:ext cx="2303434" cy="10418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Version Control</a:t>
            </a:r>
          </a:p>
          <a:p>
            <a:pPr marL="0" indent="0">
              <a:buNone/>
            </a:pPr>
            <a:r>
              <a:rPr lang="en-US" dirty="0" smtClean="0"/>
              <a:t>Stores state of the code</a:t>
            </a:r>
          </a:p>
          <a:p>
            <a:pPr marL="0" indent="0">
              <a:buNone/>
            </a:pPr>
            <a:r>
              <a:rPr lang="en-US" dirty="0" smtClean="0"/>
              <a:t>If things go wrong…</a:t>
            </a:r>
          </a:p>
          <a:p>
            <a:pPr marL="0" indent="0">
              <a:buNone/>
            </a:pPr>
            <a:r>
              <a:rPr lang="en-US" dirty="0" smtClean="0"/>
              <a:t>Allows for team-wide review and annotation of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 Providers: GitHub,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VisualStudioOnline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Worst Case: 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63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Version Control</a:t>
            </a:r>
          </a:p>
          <a:p>
            <a:pPr marL="0" indent="0">
              <a:buNone/>
            </a:pPr>
            <a:r>
              <a:rPr lang="en-US" dirty="0" smtClean="0"/>
              <a:t>Branching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Thread of development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Copy of the code at a point in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Multiple developers can work on same code at once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Merging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Brings branch of code back into the main flow’s state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Pull Request is opportunity to review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Forking</a:t>
            </a:r>
          </a:p>
          <a:p>
            <a:pPr marL="0" indent="0">
              <a:buNone/>
            </a:pPr>
            <a:r>
              <a:rPr lang="en-US" dirty="0"/>
              <a:t>	Copy of the code at a point in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Usually when making major changes to someone else’s code </a:t>
            </a:r>
          </a:p>
        </p:txBody>
      </p:sp>
      <p:pic>
        <p:nvPicPr>
          <p:cNvPr id="1026" name="Picture 2" descr="http://www.intelliware.com/wp-content/uploads/Source-Control-5-300x1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354" y="1280502"/>
            <a:ext cx="4355446" cy="248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401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Version Control</a:t>
            </a:r>
          </a:p>
          <a:p>
            <a:pPr marL="0" indent="0">
              <a:buNone/>
            </a:pPr>
            <a:r>
              <a:rPr lang="en-US" dirty="0" smtClean="0"/>
              <a:t>Sign up for a GitHub account</a:t>
            </a:r>
          </a:p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/>
              <a:t>the client (https://desktop.github.com</a:t>
            </a:r>
            <a:r>
              <a:rPr lang="en-US" dirty="0" smtClean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3938569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Testing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269" b="10518"/>
          <a:stretch/>
        </p:blipFill>
        <p:spPr>
          <a:xfrm>
            <a:off x="2559121" y="1690688"/>
            <a:ext cx="8794679" cy="39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72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Testing</a:t>
            </a:r>
          </a:p>
          <a:p>
            <a:pPr marL="0" indent="0">
              <a:buNone/>
            </a:pPr>
            <a:r>
              <a:rPr lang="en-US" dirty="0" smtClean="0"/>
              <a:t>Make sure it works!</a:t>
            </a:r>
          </a:p>
          <a:p>
            <a:pPr marL="0" indent="0">
              <a:buNone/>
            </a:pPr>
            <a:r>
              <a:rPr lang="en-US" dirty="0" smtClean="0"/>
              <a:t>Manually</a:t>
            </a:r>
          </a:p>
          <a:p>
            <a:pPr marL="0" indent="0">
              <a:buNone/>
            </a:pPr>
            <a:r>
              <a:rPr lang="en-US" dirty="0" smtClean="0"/>
              <a:t>Automating with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to 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Unit</a:t>
            </a:r>
          </a:p>
          <a:p>
            <a:pPr marL="0" indent="0">
              <a:buNone/>
            </a:pPr>
            <a:r>
              <a:rPr lang="en-US" dirty="0" smtClean="0"/>
              <a:t>	Headless</a:t>
            </a:r>
          </a:p>
        </p:txBody>
      </p:sp>
    </p:spTree>
    <p:extLst>
      <p:ext uri="{BB962C8B-B14F-4D97-AF65-F5344CB8AC3E}">
        <p14:creationId xmlns:p14="http://schemas.microsoft.com/office/powerpoint/2010/main" val="2406071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Deploying</a:t>
            </a:r>
          </a:p>
          <a:p>
            <a:pPr marL="0" indent="0">
              <a:buNone/>
            </a:pPr>
            <a:r>
              <a:rPr lang="en-US" dirty="0" smtClean="0"/>
              <a:t>Use a Cloud Provider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AWS / Azure / Google App Engine</a:t>
            </a:r>
            <a:r>
              <a:rPr lang="en-US" dirty="0"/>
              <a:t> </a:t>
            </a:r>
            <a:r>
              <a:rPr lang="en-US" dirty="0" smtClean="0"/>
              <a:t>/ Digital Ocean / etc.</a:t>
            </a:r>
          </a:p>
          <a:p>
            <a:pPr marL="0" indent="0">
              <a:buNone/>
            </a:pPr>
            <a:r>
              <a:rPr lang="en-US" dirty="0" smtClean="0"/>
              <a:t>Host it yourself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Continuous Integration / Deployment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Commit </a:t>
            </a:r>
            <a:r>
              <a:rPr lang="en-US" dirty="0"/>
              <a:t>new code -&gt; Run unit tests -&gt; </a:t>
            </a:r>
            <a:r>
              <a:rPr lang="en-US" dirty="0" smtClean="0"/>
              <a:t>Allow code to be integrated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Commit new code -&gt; New deploy to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Commit new code -&gt; Run unit tests -&gt; (tests passed) New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0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6" y="2246700"/>
            <a:ext cx="4878026" cy="323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262934" y="3198162"/>
            <a:ext cx="1563500" cy="12846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2257695"/>
            <a:ext cx="4856480" cy="316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2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813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Which Language?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Community engagement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Difficulty level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Development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Front end or back 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Experience level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Which Host?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Speed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Geographic Needs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433749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84824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Which Browsers to Support?</a:t>
            </a:r>
          </a:p>
          <a:p>
            <a:pPr marL="0" indent="0">
              <a:buNone/>
            </a:pPr>
            <a:r>
              <a:rPr lang="en-US" dirty="0" smtClean="0"/>
              <a:t>	Not all are “Standards” compliant</a:t>
            </a:r>
          </a:p>
          <a:p>
            <a:pPr marL="0" indent="0">
              <a:buNone/>
            </a:pPr>
            <a:r>
              <a:rPr lang="en-US" dirty="0" smtClean="0"/>
              <a:t>	Older browsers don’t support newer features</a:t>
            </a:r>
          </a:p>
          <a:p>
            <a:pPr marL="0" indent="0">
              <a:buNone/>
            </a:pPr>
            <a:r>
              <a:rPr lang="en-US" dirty="0" smtClean="0"/>
              <a:t>Which Outside Services?</a:t>
            </a:r>
          </a:p>
          <a:p>
            <a:pPr marL="0" indent="0">
              <a:buNone/>
            </a:pPr>
            <a:r>
              <a:rPr lang="en-US" dirty="0" smtClean="0"/>
              <a:t>	Error reporting</a:t>
            </a:r>
          </a:p>
          <a:p>
            <a:pPr marL="0" indent="0">
              <a:buNone/>
            </a:pPr>
            <a:r>
              <a:rPr lang="en-US" dirty="0" smtClean="0"/>
              <a:t>	Usage gathering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APIs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4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APIs</a:t>
            </a:r>
          </a:p>
          <a:p>
            <a:pPr marL="0" indent="0">
              <a:buNone/>
            </a:pPr>
            <a:r>
              <a:rPr lang="en-US" dirty="0" smtClean="0"/>
              <a:t>Contract between Supplier of data and Consumer</a:t>
            </a:r>
          </a:p>
          <a:p>
            <a:pPr marL="0" indent="0">
              <a:buNone/>
            </a:pPr>
            <a:r>
              <a:rPr lang="en-US" dirty="0" smtClean="0"/>
              <a:t>REST vs Non</a:t>
            </a:r>
          </a:p>
          <a:p>
            <a:pPr marL="0" indent="0">
              <a:buNone/>
            </a:pPr>
            <a:r>
              <a:rPr lang="en-US" dirty="0" smtClean="0"/>
              <a:t>Public vs Private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Popular APIs: Facebook, Twitter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42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Request Types</a:t>
            </a:r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/>
              <a:t>/ Post / Put / Delete</a:t>
            </a:r>
          </a:p>
          <a:p>
            <a:pPr marL="0" indent="0">
              <a:buNone/>
            </a:pPr>
            <a:r>
              <a:rPr lang="en-US" dirty="0" smtClean="0"/>
              <a:t>Synchronous </a:t>
            </a:r>
            <a:r>
              <a:rPr lang="en-US" dirty="0"/>
              <a:t>Vs Asynchronous</a:t>
            </a:r>
          </a:p>
          <a:p>
            <a:pPr marL="0" indent="0">
              <a:buNone/>
            </a:pPr>
            <a:r>
              <a:rPr lang="en-US" dirty="0" smtClean="0"/>
              <a:t>Response </a:t>
            </a:r>
            <a:r>
              <a:rPr lang="en-US" dirty="0"/>
              <a:t>Codes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RESTful APIs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api.example.com/resources/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api.example.com/resources/item17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Writing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Secrets of Developers</a:t>
            </a:r>
          </a:p>
          <a:p>
            <a:pPr marL="0" indent="0">
              <a:buNone/>
            </a:pPr>
            <a:r>
              <a:rPr lang="en-US" dirty="0" smtClean="0"/>
              <a:t>It’s way more Blood, Sweat, and Tears than it is Magic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Most only know a few languages </a:t>
            </a:r>
          </a:p>
          <a:p>
            <a:pPr marL="0" indent="0">
              <a:buNone/>
            </a:pPr>
            <a:r>
              <a:rPr lang="en-US" dirty="0" smtClean="0"/>
              <a:t>	Only 1 or 2 extremely well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Learn basic programming concepts and patterns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They translate from language to language</a:t>
            </a:r>
          </a:p>
          <a:p>
            <a:pPr marL="1379538" indent="-465138">
              <a:buNone/>
            </a:pPr>
            <a:r>
              <a:rPr lang="en-US" dirty="0" smtClean="0"/>
              <a:t>When picking up a new language, allow for more focus on learning syntax and idiosyncrasies rather than everything</a:t>
            </a:r>
          </a:p>
          <a:p>
            <a:pPr marL="1379538" indent="-465138">
              <a:buNone/>
            </a:pPr>
            <a:r>
              <a:rPr lang="en-US" dirty="0" smtClean="0"/>
              <a:t>I use none of the programming languages I learned in college</a:t>
            </a:r>
          </a:p>
          <a:p>
            <a:pPr marL="1379538" indent="-465138">
              <a:buNone/>
            </a:pPr>
            <a:r>
              <a:rPr lang="en-US" dirty="0" smtClean="0"/>
              <a:t>I use the concepts, patterns, and problem solving techniques constantly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Writing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Secrets of Developers</a:t>
            </a:r>
            <a:endParaRPr lang="en-US" dirty="0"/>
          </a:p>
          <a:p>
            <a:pPr marL="465138" indent="-465138">
              <a:buNone/>
            </a:pPr>
            <a:r>
              <a:rPr lang="en-US" dirty="0" smtClean="0"/>
              <a:t>Best friend is Google</a:t>
            </a:r>
          </a:p>
          <a:p>
            <a:pPr marL="914400" indent="-914400">
              <a:buNone/>
            </a:pPr>
            <a:r>
              <a:rPr lang="en-US" dirty="0"/>
              <a:t>	“Never memorize something that you can look up.” - Albert Einstein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Too many components and idiosyncrasies of </a:t>
            </a:r>
            <a:r>
              <a:rPr lang="en-US" smtClean="0"/>
              <a:t>each </a:t>
            </a:r>
            <a:r>
              <a:rPr lang="en-US" smtClean="0"/>
              <a:t>language</a:t>
            </a:r>
            <a:endParaRPr lang="en-US" dirty="0" smtClean="0"/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Good Programmers Copy, Great Programmers Steal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NEVER take code from the internet that you don’t understand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If no exact solution, find something similar, and </a:t>
            </a:r>
            <a:r>
              <a:rPr lang="en-US" dirty="0" smtClean="0"/>
              <a:t>adapt</a:t>
            </a:r>
          </a:p>
          <a:p>
            <a:pPr marL="914400" indent="-914400">
              <a:buNone/>
            </a:pPr>
            <a:endParaRPr lang="en-US" dirty="0" smtClean="0"/>
          </a:p>
          <a:p>
            <a:pPr marL="914400" indent="-914400">
              <a:buNone/>
            </a:pPr>
            <a:r>
              <a:rPr lang="en-US" dirty="0" smtClean="0"/>
              <a:t>Hardest part about programming is starting with a blank page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284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0054920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IDEs</a:t>
            </a:r>
          </a:p>
          <a:p>
            <a:pPr marL="0" indent="0">
              <a:buNone/>
            </a:pPr>
            <a:r>
              <a:rPr lang="en-US" dirty="0" smtClean="0"/>
              <a:t>Visual Studio</a:t>
            </a:r>
          </a:p>
          <a:p>
            <a:pPr marL="0" indent="0">
              <a:buNone/>
            </a:pPr>
            <a:r>
              <a:rPr lang="en-US" dirty="0" smtClean="0"/>
              <a:t>Eclipse</a:t>
            </a:r>
          </a:p>
          <a:p>
            <a:pPr marL="0" indent="0">
              <a:buNone/>
            </a:pPr>
            <a:r>
              <a:rPr lang="en-US" dirty="0" smtClean="0"/>
              <a:t>EMACS</a:t>
            </a:r>
          </a:p>
          <a:p>
            <a:pPr marL="0" indent="0">
              <a:buNone/>
            </a:pPr>
            <a:r>
              <a:rPr lang="en-US" dirty="0" smtClean="0"/>
              <a:t>Atom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Sublime Text or Download and Install Atom: </a:t>
            </a:r>
            <a:r>
              <a:rPr lang="en-US" dirty="0" smtClean="0">
                <a:hlinkClick r:id="rId3"/>
              </a:rPr>
              <a:t>https://atom.io/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 and Install Chrome: </a:t>
            </a:r>
            <a:r>
              <a:rPr lang="en-US" dirty="0" smtClean="0">
                <a:hlinkClick r:id="rId4"/>
              </a:rPr>
              <a:t>https://www.google.com/chrome/browser/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00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Create a folder structure like</a:t>
            </a:r>
          </a:p>
          <a:p>
            <a:pPr marL="0" indent="0">
              <a:buNone/>
            </a:pPr>
            <a:r>
              <a:rPr lang="en-US" dirty="0" smtClean="0"/>
              <a:t>PFNP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hello_world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images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css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bit.do/mikePFNP (must have correct case!)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8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Tag Structure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&lt;tag name&gt;      contents       &lt;/tag name&gt;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&lt;h1&gt;Hello!&lt;/h1&gt;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1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2257" cy="4351338"/>
          </a:xfrm>
        </p:spPr>
        <p:txBody>
          <a:bodyPr>
            <a:normAutofit lnSpcReduction="10000"/>
          </a:bodyPr>
          <a:lstStyle/>
          <a:p>
            <a:pPr marL="463550" indent="-463550">
              <a:buNone/>
            </a:pPr>
            <a:r>
              <a:rPr lang="en-US" b="1" dirty="0" smtClean="0"/>
              <a:t>Day 1</a:t>
            </a:r>
          </a:p>
          <a:p>
            <a:pPr marL="463550" indent="-463550">
              <a:buNone/>
            </a:pPr>
            <a:r>
              <a:rPr lang="en-US" dirty="0" smtClean="0"/>
              <a:t>Overall Programming Concepts and Terms</a:t>
            </a:r>
          </a:p>
          <a:p>
            <a:pPr marL="463550" indent="-463550">
              <a:buNone/>
            </a:pPr>
            <a:r>
              <a:rPr lang="en-US" dirty="0" smtClean="0"/>
              <a:t>Browser Specific Programming Concepts and Terms</a:t>
            </a:r>
          </a:p>
          <a:p>
            <a:pPr marL="463550" indent="-463550">
              <a:buNone/>
            </a:pPr>
            <a:r>
              <a:rPr lang="en-US" dirty="0" smtClean="0"/>
              <a:t>HTML </a:t>
            </a:r>
          </a:p>
          <a:p>
            <a:pPr marL="463550" indent="-463550">
              <a:buNone/>
            </a:pPr>
            <a:r>
              <a:rPr lang="en-US" dirty="0" smtClean="0"/>
              <a:t>CSS</a:t>
            </a:r>
          </a:p>
          <a:p>
            <a:pPr marL="463550" indent="-463550">
              <a:buNone/>
            </a:pP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Build a website!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53447"/>
            <a:ext cx="4452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buFont typeface="Arial" panose="020B0604020202020204" pitchFamily="34" charset="0"/>
              <a:buNone/>
            </a:pPr>
            <a:r>
              <a:rPr lang="en-US" b="1" dirty="0" smtClean="0"/>
              <a:t>Day 2</a:t>
            </a:r>
          </a:p>
          <a:p>
            <a:pPr marL="463550" indent="-463550">
              <a:buNone/>
            </a:pPr>
            <a:r>
              <a:rPr lang="en-US" dirty="0" smtClean="0"/>
              <a:t>More Overall Programming Concepts and Terms</a:t>
            </a:r>
          </a:p>
          <a:p>
            <a:pPr marL="463550" indent="-463550">
              <a:buNone/>
            </a:pPr>
            <a:r>
              <a:rPr lang="en-US" dirty="0" smtClean="0"/>
              <a:t>Server Specific Programming Concepts and Terms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JS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Node.js</a:t>
            </a:r>
          </a:p>
          <a:p>
            <a:pPr marL="463550" indent="-463550">
              <a:buFont typeface="Arial" panose="020B0604020202020204" pitchFamily="34" charset="0"/>
              <a:buNone/>
            </a:pPr>
            <a:endParaRPr lang="en-US" dirty="0" smtClean="0"/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Build a web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1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As Basic of a Page’s Structure As Possible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All of the page’s metadata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All of the page’s contents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65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Hello World!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&lt;h1&gt;Hello World!&lt;/h1&gt;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5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Layout Tags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Div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 &lt;div</a:t>
            </a:r>
            <a:r>
              <a:rPr lang="en-US" sz="2400" dirty="0" smtClean="0"/>
              <a:t>&gt;&lt;/div</a:t>
            </a:r>
            <a:r>
              <a:rPr lang="en-US" sz="2400" dirty="0"/>
              <a:t>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Contains things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Likely to be the most common element on pages</a:t>
            </a:r>
          </a:p>
          <a:p>
            <a:pPr marL="0" indent="0">
              <a:buNone/>
            </a:pPr>
            <a:r>
              <a:rPr lang="en-US" sz="2400" dirty="0" smtClean="0"/>
              <a:t>	Defaults to being the width of the parent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Span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 &lt;span</a:t>
            </a:r>
            <a:r>
              <a:rPr lang="en-US" sz="2400" dirty="0" smtClean="0"/>
              <a:t>&gt;&lt;/span</a:t>
            </a:r>
            <a:r>
              <a:rPr lang="en-US" sz="2400" dirty="0"/>
              <a:t>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Defaults to being the width of the content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714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Content Tags</a:t>
            </a:r>
          </a:p>
          <a:p>
            <a:pPr marL="0" indent="0">
              <a:buNone/>
            </a:pPr>
            <a:r>
              <a:rPr lang="en-US" dirty="0" smtClean="0"/>
              <a:t>Headings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&lt;h1&gt;&lt;/h1&gt; through &lt;h5&gt;&lt;/h5&gt;</a:t>
            </a:r>
          </a:p>
          <a:p>
            <a:pPr marL="0" indent="0">
              <a:buNone/>
            </a:pPr>
            <a:r>
              <a:rPr lang="en-US" dirty="0" smtClean="0"/>
              <a:t>Paragraphs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&lt;p&gt;&lt;/p&gt;</a:t>
            </a:r>
          </a:p>
          <a:p>
            <a:pPr marL="0" indent="0">
              <a:buNone/>
            </a:pPr>
            <a:r>
              <a:rPr lang="en-US" dirty="0" smtClean="0"/>
              <a:t>Horizontal Rules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r>
              <a:rPr lang="en-US" dirty="0" smtClean="0"/>
              <a:t>Line 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87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Content Tags</a:t>
            </a:r>
          </a:p>
          <a:p>
            <a:pPr marL="0" indent="0">
              <a:buNone/>
            </a:pPr>
            <a:r>
              <a:rPr lang="en-US" dirty="0" smtClean="0"/>
              <a:t>Bold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trike="sngStrike" dirty="0" smtClean="0"/>
              <a:t>&lt;b&gt;&lt;/b&gt;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&lt;strong&gt;&lt;/strong&gt;</a:t>
            </a:r>
          </a:p>
          <a:p>
            <a:pPr marL="0" indent="0">
              <a:buNone/>
            </a:pPr>
            <a:r>
              <a:rPr lang="en-US" dirty="0" smtClean="0"/>
              <a:t>Italics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trike="sngStrike" dirty="0" smtClean="0"/>
              <a:t>&lt;</a:t>
            </a:r>
            <a:r>
              <a:rPr lang="en-US" strike="sngStrike" dirty="0" err="1" smtClean="0"/>
              <a:t>i</a:t>
            </a:r>
            <a:r>
              <a:rPr lang="en-US" strike="sngStrike" dirty="0" smtClean="0"/>
              <a:t>&gt;&lt;/</a:t>
            </a:r>
            <a:r>
              <a:rPr lang="en-US" strike="sngStrike" dirty="0" err="1" smtClean="0"/>
              <a:t>i</a:t>
            </a:r>
            <a:r>
              <a:rPr lang="en-US" strike="sngStrike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874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74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Content Tags</a:t>
            </a:r>
          </a:p>
          <a:p>
            <a:pPr marL="0" indent="0">
              <a:buNone/>
            </a:pPr>
            <a:r>
              <a:rPr lang="en-US" dirty="0" smtClean="0"/>
              <a:t>Ordered (numbered) Lists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&lt;li&gt;&lt;/li&gt;</a:t>
            </a:r>
          </a:p>
          <a:p>
            <a:pPr marL="0" indent="0">
              <a:buNone/>
            </a:pP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 smtClean="0"/>
              <a:t>	&lt;li&gt;&lt;/li&gt;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85668" y="1825625"/>
            <a:ext cx="52474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Unordered (bulleted) Lists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&lt;li&gt;&lt;/li&gt;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&lt;li&gt;&lt;/li&gt;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23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Images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=“sleeping_baby.jpg”/&gt;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=“folder/names/sleeping_baby.jpg”/&gt;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=“/folder/names/sleeping_baby.jpg”/&gt;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=“http://www.google.com/folder/names/sleeping_baby.jpg”/&gt;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527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Links</a:t>
            </a:r>
          </a:p>
          <a:p>
            <a:pPr marL="0" indent="0">
              <a:buNone/>
            </a:pPr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=“https://google.com” &gt;Click Me To Go To Google&lt;/a&gt;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target=“_blank” vs target=“_self”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5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Forms</a:t>
            </a:r>
          </a:p>
          <a:p>
            <a:pPr marL="0" indent="0">
              <a:buNone/>
            </a:pPr>
            <a:r>
              <a:rPr lang="en-US" sz="2400" dirty="0" smtClean="0"/>
              <a:t>Single Line Text Input Field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&lt;input</a:t>
            </a:r>
            <a:r>
              <a:rPr lang="en-US" sz="2400" dirty="0"/>
              <a:t> </a:t>
            </a:r>
            <a:r>
              <a:rPr lang="en-US" sz="2400" dirty="0" smtClean="0"/>
              <a:t>/&gt;</a:t>
            </a:r>
          </a:p>
          <a:p>
            <a:pPr marL="0" indent="0">
              <a:buNone/>
            </a:pPr>
            <a:r>
              <a:rPr lang="en-US" sz="2400" dirty="0" smtClean="0"/>
              <a:t>Multiple Line Text Input Field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&gt;&lt;/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46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Forms</a:t>
            </a:r>
          </a:p>
          <a:p>
            <a:pPr marL="0" indent="0">
              <a:buNone/>
            </a:pPr>
            <a:r>
              <a:rPr lang="en-US" sz="2400" dirty="0" smtClean="0"/>
              <a:t>Radio Buttons</a:t>
            </a:r>
          </a:p>
          <a:p>
            <a:pPr marL="0" indent="0">
              <a:buNone/>
            </a:pPr>
            <a:r>
              <a:rPr lang="en-US" sz="2400" dirty="0" smtClean="0"/>
              <a:t>	&lt;input type="radio" name="gender" value="male"&gt;</a:t>
            </a:r>
          </a:p>
          <a:p>
            <a:pPr marL="0" indent="0">
              <a:buNone/>
            </a:pPr>
            <a:r>
              <a:rPr lang="en-US" sz="2400" dirty="0" smtClean="0"/>
              <a:t>  	&lt;input type="radio" name="gender" value="female"&gt;</a:t>
            </a:r>
          </a:p>
          <a:p>
            <a:pPr marL="0" indent="0">
              <a:buNone/>
            </a:pPr>
            <a:r>
              <a:rPr lang="en-US" sz="2400" dirty="0" smtClean="0"/>
              <a:t>  	&lt;input type="radio" name="gender" value="other"&gt;</a:t>
            </a:r>
          </a:p>
          <a:p>
            <a:pPr marL="0" indent="0">
              <a:buNone/>
            </a:pPr>
            <a:r>
              <a:rPr lang="en-US" sz="2400" dirty="0" smtClean="0"/>
              <a:t>Check Boxes</a:t>
            </a:r>
          </a:p>
          <a:p>
            <a:pPr marL="0" indent="0">
              <a:buNone/>
            </a:pPr>
            <a:r>
              <a:rPr lang="en-US" sz="2400" dirty="0" smtClean="0"/>
              <a:t>	&lt;input type=“checkbox" name="gender" value="male"&gt;</a:t>
            </a:r>
          </a:p>
          <a:p>
            <a:pPr marL="0" indent="0">
              <a:buNone/>
            </a:pPr>
            <a:r>
              <a:rPr lang="en-US" sz="2400" dirty="0" smtClean="0"/>
              <a:t>  	&lt;input type=" checkbox " name="gender" value="female"&gt;</a:t>
            </a:r>
          </a:p>
          <a:p>
            <a:pPr marL="0" indent="0">
              <a:buNone/>
            </a:pPr>
            <a:r>
              <a:rPr lang="en-US" sz="2400" dirty="0" smtClean="0"/>
              <a:t>  	&lt;input type=" checkbox " name="gender" value="other"&gt;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5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Programming 101</a:t>
            </a:r>
          </a:p>
          <a:p>
            <a:pPr marL="0" indent="0">
              <a:buNone/>
            </a:pPr>
            <a:r>
              <a:rPr lang="en-US" dirty="0" smtClean="0"/>
              <a:t>Servers Vs Browsers</a:t>
            </a:r>
          </a:p>
          <a:p>
            <a:pPr marL="0" indent="0">
              <a:buNone/>
            </a:pPr>
            <a:r>
              <a:rPr lang="en-US" dirty="0" smtClean="0"/>
              <a:t>Process of Writing Code</a:t>
            </a:r>
          </a:p>
          <a:p>
            <a:pPr marL="0" indent="0">
              <a:buNone/>
            </a:pPr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CSS</a:t>
            </a:r>
          </a:p>
          <a:p>
            <a:pPr marL="0" indent="0">
              <a:buNone/>
            </a:pPr>
            <a:r>
              <a:rPr lang="en-US" dirty="0" smtClean="0"/>
              <a:t>Build a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208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Forms</a:t>
            </a:r>
          </a:p>
          <a:p>
            <a:pPr marL="0" indent="0">
              <a:buNone/>
            </a:pPr>
            <a:r>
              <a:rPr lang="en-US" sz="2400" dirty="0" smtClean="0"/>
              <a:t>Select Options</a:t>
            </a:r>
          </a:p>
          <a:p>
            <a:pPr marL="457200" lvl="1" indent="0">
              <a:buNone/>
            </a:pPr>
            <a:r>
              <a:rPr lang="en-US" sz="2000" dirty="0" smtClean="0"/>
              <a:t>&lt;select name="select"&gt;</a:t>
            </a:r>
          </a:p>
          <a:p>
            <a:pPr marL="457200" lvl="1" indent="0">
              <a:buNone/>
            </a:pPr>
            <a:r>
              <a:rPr lang="en-US" sz="2000" dirty="0" smtClean="0"/>
              <a:t>  	&lt;option value="value1"&gt;Value 1&lt;/option&gt; </a:t>
            </a:r>
          </a:p>
          <a:p>
            <a:pPr marL="457200" lvl="1" indent="0">
              <a:buNone/>
            </a:pPr>
            <a:r>
              <a:rPr lang="en-US" sz="2000" dirty="0" smtClean="0"/>
              <a:t>  	&lt;option value="value2" selected&gt;Value 2&lt;/option&gt;</a:t>
            </a:r>
          </a:p>
          <a:p>
            <a:pPr marL="457200" lvl="1" indent="0">
              <a:buNone/>
            </a:pPr>
            <a:r>
              <a:rPr lang="en-US" sz="2000" dirty="0" smtClean="0"/>
              <a:t>&lt;/select&gt;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400" dirty="0" smtClean="0"/>
              <a:t>Multiple Select Options</a:t>
            </a:r>
          </a:p>
          <a:p>
            <a:pPr marL="457200" lvl="1" indent="0">
              <a:buNone/>
            </a:pPr>
            <a:r>
              <a:rPr lang="en-US" sz="2000" dirty="0" smtClean="0"/>
              <a:t>&lt;select name="select“ multiple&gt;</a:t>
            </a:r>
          </a:p>
          <a:p>
            <a:pPr marL="457200" lvl="1" indent="0">
              <a:buNone/>
            </a:pPr>
            <a:r>
              <a:rPr lang="en-US" sz="2000" dirty="0" smtClean="0"/>
              <a:t>  	&lt;option value="value1"&gt;Value 1&lt;/option&gt; </a:t>
            </a:r>
          </a:p>
          <a:p>
            <a:pPr marL="457200" lvl="1" indent="0">
              <a:buNone/>
            </a:pPr>
            <a:r>
              <a:rPr lang="en-US" sz="2000" dirty="0" smtClean="0"/>
              <a:t>  	&lt;option value="value2" selected&gt;Value 2&lt;/option&gt;</a:t>
            </a:r>
          </a:p>
          <a:p>
            <a:pPr marL="457200" lvl="1" indent="0">
              <a:buNone/>
            </a:pPr>
            <a:r>
              <a:rPr lang="en-US" sz="2000" dirty="0" smtClean="0"/>
              <a:t>&lt;/select&gt;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634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IDs</a:t>
            </a:r>
          </a:p>
          <a:p>
            <a:pPr marL="0" indent="0">
              <a:buNone/>
            </a:pPr>
            <a:r>
              <a:rPr lang="en-US" sz="2400" dirty="0" smtClean="0"/>
              <a:t>id=“</a:t>
            </a:r>
            <a:r>
              <a:rPr lang="en-US" sz="2400" dirty="0" err="1" smtClean="0"/>
              <a:t>thisIsMyName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r>
              <a:rPr lang="en-US" sz="2400" dirty="0" smtClean="0"/>
              <a:t>Can only be used on 1 element on a page</a:t>
            </a:r>
          </a:p>
          <a:p>
            <a:pPr marL="0" indent="0">
              <a:buNone/>
            </a:pPr>
            <a:r>
              <a:rPr lang="en-US" sz="2400" dirty="0" smtClean="0"/>
              <a:t>Way to target that single thing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Classes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class=“className1 className2 className3”</a:t>
            </a:r>
          </a:p>
          <a:p>
            <a:pPr marL="0" indent="0">
              <a:buNone/>
            </a:pPr>
            <a:r>
              <a:rPr lang="en-US" sz="2400" dirty="0" smtClean="0"/>
              <a:t>Same class can be applied to as many elements as desired</a:t>
            </a:r>
          </a:p>
          <a:p>
            <a:pPr marL="0" indent="0">
              <a:buNone/>
            </a:pPr>
            <a:r>
              <a:rPr lang="en-US" sz="2400" dirty="0" smtClean="0"/>
              <a:t>Way to target all elements that need the same thing applied</a:t>
            </a:r>
            <a:endParaRPr lang="en-US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747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0225346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Let’s Update The Hello World Site!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Add an italic line (hint &lt;</a:t>
            </a:r>
            <a:r>
              <a:rPr lang="en-US" sz="2400" dirty="0" err="1" smtClean="0"/>
              <a:t>em</a:t>
            </a:r>
            <a:r>
              <a:rPr lang="en-US" sz="2400" dirty="0" smtClean="0"/>
              <a:t>&gt;)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Add an input for someone to type into</a:t>
            </a:r>
          </a:p>
          <a:p>
            <a:pPr marL="0" indent="0">
              <a:buNone/>
            </a:pPr>
            <a:r>
              <a:rPr lang="en-US" sz="2400" dirty="0" smtClean="0"/>
              <a:t>Add an ID to at least 1 element</a:t>
            </a:r>
          </a:p>
          <a:p>
            <a:pPr marL="0" indent="0">
              <a:buNone/>
            </a:pPr>
            <a:r>
              <a:rPr lang="en-US" sz="2400" dirty="0" smtClean="0"/>
              <a:t>Add a class to at least 1 element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smtClean="0"/>
              <a:t>bit.do/mikePFNP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01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How the content looks, not the content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Display this like this</a:t>
            </a:r>
          </a:p>
          <a:p>
            <a:pPr marL="0" indent="0">
              <a:buNone/>
            </a:pPr>
            <a:r>
              <a:rPr lang="en-US" sz="2400" dirty="0" smtClean="0"/>
              <a:t>This should be this size</a:t>
            </a:r>
          </a:p>
          <a:p>
            <a:pPr marL="0" indent="0">
              <a:buNone/>
            </a:pPr>
            <a:r>
              <a:rPr lang="en-US" sz="2400" dirty="0" smtClean="0"/>
              <a:t>All things like this should be this color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selector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property: value;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property: value;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46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Selectors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Element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div { background-color: red }</a:t>
            </a:r>
          </a:p>
          <a:p>
            <a:pPr marL="0" indent="0">
              <a:buNone/>
            </a:pPr>
            <a:r>
              <a:rPr lang="en-US" sz="2400" dirty="0" smtClean="0"/>
              <a:t>ID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#</a:t>
            </a:r>
            <a:r>
              <a:rPr lang="en-US" sz="2400" dirty="0" err="1" smtClean="0"/>
              <a:t>thisIsMyId</a:t>
            </a:r>
            <a:r>
              <a:rPr lang="en-US" sz="2400" dirty="0" smtClean="0"/>
              <a:t> { height: 500px }</a:t>
            </a:r>
          </a:p>
          <a:p>
            <a:pPr marL="0" indent="0">
              <a:buNone/>
            </a:pPr>
            <a:r>
              <a:rPr lang="en-US" sz="2400" dirty="0" smtClean="0"/>
              <a:t>Class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.</a:t>
            </a:r>
            <a:r>
              <a:rPr lang="en-US" sz="2400" dirty="0" err="1" smtClean="0"/>
              <a:t>thisIsMyClass</a:t>
            </a:r>
            <a:r>
              <a:rPr lang="en-US" sz="2400" dirty="0" smtClean="0"/>
              <a:t> { width: 100px }</a:t>
            </a:r>
          </a:p>
          <a:p>
            <a:pPr marL="0" indent="0">
              <a:buNone/>
            </a:pPr>
            <a:r>
              <a:rPr lang="en-US" sz="2400" dirty="0" smtClean="0"/>
              <a:t>Position In Document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div .class1 p { color: blue }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090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Different Properties that can be Set</a:t>
            </a:r>
          </a:p>
          <a:p>
            <a:pPr marL="0" indent="0">
              <a:buNone/>
            </a:pPr>
            <a:r>
              <a:rPr lang="en-US" sz="2400" dirty="0" smtClean="0"/>
              <a:t>Too many to memorize or list - Google is your friend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Working with Colors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Name: red, blue, green,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Hexadecimal: #FF000</a:t>
            </a:r>
          </a:p>
          <a:p>
            <a:pPr marL="0" indent="0">
              <a:buNone/>
            </a:pPr>
            <a:r>
              <a:rPr lang="en-US" sz="2400" dirty="0" smtClean="0"/>
              <a:t>RGB: </a:t>
            </a:r>
            <a:r>
              <a:rPr lang="en-US" sz="2400" dirty="0" err="1" smtClean="0"/>
              <a:t>rgb</a:t>
            </a:r>
            <a:r>
              <a:rPr lang="en-US" sz="2400" dirty="0" smtClean="0"/>
              <a:t>(255,0,0)</a:t>
            </a:r>
          </a:p>
          <a:p>
            <a:pPr marL="0" indent="0">
              <a:buNone/>
            </a:pPr>
            <a:r>
              <a:rPr lang="en-US" sz="2400" dirty="0" smtClean="0"/>
              <a:t>RGBA: </a:t>
            </a:r>
            <a:r>
              <a:rPr lang="en-US" sz="2400" dirty="0" err="1" smtClean="0"/>
              <a:t>rgba</a:t>
            </a:r>
            <a:r>
              <a:rPr lang="en-US" sz="2400" dirty="0" smtClean="0"/>
              <a:t>(255,0,0,1)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632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Box Model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7652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18"/>
          <a:stretch/>
        </p:blipFill>
        <p:spPr bwMode="auto">
          <a:xfrm>
            <a:off x="7891812" y="2447549"/>
            <a:ext cx="3461988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/>
          <a:stretch/>
        </p:blipFill>
        <p:spPr bwMode="auto">
          <a:xfrm>
            <a:off x="935858" y="2447549"/>
            <a:ext cx="5601346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009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585522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Let’s Spruce Up Our Hello World Site!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Add a site.css file to your </a:t>
            </a:r>
            <a:r>
              <a:rPr lang="en-US" sz="2400" dirty="0" err="1" smtClean="0"/>
              <a:t>css</a:t>
            </a:r>
            <a:r>
              <a:rPr lang="en-US" sz="2400" dirty="0" smtClean="0"/>
              <a:t> folder</a:t>
            </a:r>
          </a:p>
          <a:p>
            <a:pPr marL="0" indent="0">
              <a:buNone/>
            </a:pPr>
            <a:r>
              <a:rPr lang="en-US" sz="2400" dirty="0" smtClean="0"/>
              <a:t>Add it to your </a:t>
            </a:r>
            <a:r>
              <a:rPr lang="en-US" sz="2400" dirty="0" err="1" smtClean="0"/>
              <a:t>index.html’s</a:t>
            </a:r>
            <a:r>
              <a:rPr lang="en-US" sz="2400" dirty="0" smtClean="0"/>
              <a:t> &lt;head&gt;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=“stylesheet”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</a:t>
            </a:r>
            <a:r>
              <a:rPr lang="en-US" sz="2400" dirty="0" err="1" smtClean="0"/>
              <a:t>css</a:t>
            </a:r>
            <a:r>
              <a:rPr lang="en-US" sz="2400" dirty="0" smtClean="0"/>
              <a:t>/site.css”&gt;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Change the font color</a:t>
            </a:r>
          </a:p>
          <a:p>
            <a:pPr marL="0" indent="0">
              <a:buNone/>
            </a:pPr>
            <a:r>
              <a:rPr lang="en-US" sz="2400" dirty="0"/>
              <a:t>Make the text underlined</a:t>
            </a:r>
          </a:p>
          <a:p>
            <a:pPr marL="0" indent="0">
              <a:buNone/>
            </a:pPr>
            <a:r>
              <a:rPr lang="en-US" sz="2400" dirty="0" smtClean="0"/>
              <a:t>Add a background image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Do a random thing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smtClean="0"/>
              <a:t>bit.do/mikePFNP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7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programs or applications made of?</a:t>
            </a:r>
          </a:p>
          <a:p>
            <a:pPr marL="0" indent="0">
              <a:buNone/>
            </a:pPr>
            <a:r>
              <a:rPr lang="en-US" dirty="0" smtClean="0"/>
              <a:t>How do they accomplish a given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253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 Website!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The “Spec”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Create a blog of your favorite foods or entrees</a:t>
            </a:r>
          </a:p>
          <a:p>
            <a:pPr marL="0" indent="0">
              <a:buNone/>
            </a:pPr>
            <a:r>
              <a:rPr lang="en-US" sz="2400" dirty="0" smtClean="0"/>
              <a:t>Each dish must have: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Name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Image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Rating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Link to restaurant where it’s served</a:t>
            </a:r>
          </a:p>
          <a:p>
            <a:pPr marL="0" indent="0">
              <a:buNone/>
            </a:pPr>
            <a:r>
              <a:rPr lang="en-US" sz="2400" dirty="0" smtClean="0"/>
              <a:t>Sidebar with links to other resources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828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 Website!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Create a Wireframe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https://webdemo.balsamiq.com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304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 Website!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Build It!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Create a blog of your favorite foods or entrees</a:t>
            </a:r>
          </a:p>
          <a:p>
            <a:pPr marL="0" indent="0">
              <a:buNone/>
            </a:pPr>
            <a:r>
              <a:rPr lang="en-US" sz="2400" dirty="0"/>
              <a:t>Each dish must have:</a:t>
            </a:r>
          </a:p>
          <a:p>
            <a:pPr marL="0" indent="0">
              <a:buNone/>
            </a:pPr>
            <a:r>
              <a:rPr lang="en-US" sz="2400" dirty="0"/>
              <a:t>	Name</a:t>
            </a:r>
          </a:p>
          <a:p>
            <a:pPr marL="0" indent="0">
              <a:buNone/>
            </a:pPr>
            <a:r>
              <a:rPr lang="en-US" sz="2400" dirty="0"/>
              <a:t>	Image</a:t>
            </a:r>
          </a:p>
          <a:p>
            <a:pPr marL="0" indent="0">
              <a:buNone/>
            </a:pPr>
            <a:r>
              <a:rPr lang="en-US" sz="2400" dirty="0"/>
              <a:t>	Rating</a:t>
            </a:r>
          </a:p>
          <a:p>
            <a:pPr marL="0" indent="0">
              <a:buNone/>
            </a:pPr>
            <a:r>
              <a:rPr lang="en-US" sz="2400" dirty="0"/>
              <a:t>	Link to restaurant where it’s served</a:t>
            </a:r>
          </a:p>
          <a:p>
            <a:pPr marL="0" indent="0">
              <a:buNone/>
            </a:pPr>
            <a:r>
              <a:rPr lang="en-US" sz="2400" dirty="0"/>
              <a:t>Sidebar with links to other resources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smtClean="0"/>
              <a:t>bit.do/mikePFNP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294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 Website!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The “Spec”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 a personal site for yourself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010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 Website!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Build It!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347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 Website!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8526109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81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Programming 101</a:t>
            </a:r>
          </a:p>
          <a:p>
            <a:pPr marL="0" indent="0">
              <a:buNone/>
            </a:pPr>
            <a:r>
              <a:rPr lang="en-US" dirty="0"/>
              <a:t>Servers Vs Browsers</a:t>
            </a:r>
          </a:p>
          <a:p>
            <a:pPr marL="0" indent="0">
              <a:buNone/>
            </a:pPr>
            <a:r>
              <a:rPr lang="en-US" dirty="0"/>
              <a:t>Process of Writing Code</a:t>
            </a:r>
          </a:p>
          <a:p>
            <a:pPr marL="0" indent="0">
              <a:buNone/>
            </a:pPr>
            <a:r>
              <a:rPr lang="en-US" dirty="0"/>
              <a:t>HTML</a:t>
            </a:r>
          </a:p>
          <a:p>
            <a:pPr marL="0" indent="0">
              <a:buNone/>
            </a:pPr>
            <a:r>
              <a:rPr lang="en-US" dirty="0"/>
              <a:t>CSS</a:t>
            </a:r>
          </a:p>
          <a:p>
            <a:pPr marL="0" indent="0">
              <a:buNone/>
            </a:pPr>
            <a:r>
              <a:rPr lang="en-US" dirty="0"/>
              <a:t>Build a Website</a:t>
            </a:r>
          </a:p>
        </p:txBody>
      </p:sp>
    </p:spTree>
    <p:extLst>
      <p:ext uri="{BB962C8B-B14F-4D97-AF65-F5344CB8AC3E}">
        <p14:creationId xmlns:p14="http://schemas.microsoft.com/office/powerpoint/2010/main" val="16022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Programs are ordered sets of Instructions to accomplish a task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And so on…</a:t>
            </a:r>
          </a:p>
          <a:p>
            <a:pPr marL="463550" indent="-463550"/>
            <a:endParaRPr lang="en-US" dirty="0" smtClean="0"/>
          </a:p>
        </p:txBody>
      </p:sp>
      <p:sp>
        <p:nvSpPr>
          <p:cNvPr id="17" name="Oval Callout 16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62125" y="1451537"/>
            <a:ext cx="5729431" cy="4910293"/>
            <a:chOff x="1562125" y="1451537"/>
            <a:chExt cx="5729431" cy="4910293"/>
          </a:xfrm>
        </p:grpSpPr>
        <p:sp>
          <p:nvSpPr>
            <p:cNvPr id="4" name="Rectangle 3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22530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8"/>
          <a:stretch/>
        </p:blipFill>
        <p:spPr bwMode="auto">
          <a:xfrm>
            <a:off x="3396147" y="1690688"/>
            <a:ext cx="1450367" cy="2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/>
          <a:stretch/>
        </p:blipFill>
        <p:spPr bwMode="auto">
          <a:xfrm>
            <a:off x="838200" y="1690688"/>
            <a:ext cx="1465440" cy="2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391853" y="2647761"/>
            <a:ext cx="916081" cy="6755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9269" b="10518"/>
          <a:stretch/>
        </p:blipFill>
        <p:spPr>
          <a:xfrm>
            <a:off x="5939021" y="1690688"/>
            <a:ext cx="5414779" cy="24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programs or applications made of?</a:t>
            </a:r>
          </a:p>
          <a:p>
            <a:pPr marL="0" indent="0">
              <a:buNone/>
            </a:pPr>
            <a:r>
              <a:rPr lang="en-US" dirty="0" smtClean="0"/>
              <a:t>How do they accomplish a given task?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Instructions</a:t>
            </a:r>
            <a:r>
              <a:rPr lang="en-US" dirty="0" smtClean="0"/>
              <a:t> -&gt; </a:t>
            </a:r>
            <a:r>
              <a:rPr lang="en-US" sz="1800" dirty="0" smtClean="0"/>
              <a:t>instructions</a:t>
            </a:r>
            <a:r>
              <a:rPr lang="en-US" dirty="0" smtClean="0"/>
              <a:t> -&gt; instructions -&gt; </a:t>
            </a:r>
            <a:r>
              <a:rPr lang="en-US" sz="3800" dirty="0" smtClean="0"/>
              <a:t>instructions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845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78969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smtClean="0"/>
              <a:t>h1 id=“page-heading”&gt;Hello </a:t>
            </a:r>
            <a:r>
              <a:rPr lang="en-US" dirty="0"/>
              <a:t>World!&lt;/h1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img</a:t>
            </a:r>
            <a:r>
              <a:rPr lang="en-US" dirty="0" smtClean="0"/>
              <a:t> class=“a-border” </a:t>
            </a:r>
            <a:r>
              <a:rPr lang="en-US" dirty="0" err="1"/>
              <a:t>src</a:t>
            </a:r>
            <a:r>
              <a:rPr lang="en-US" dirty="0"/>
              <a:t>=“folder/names/sleeping_baby.jpg</a:t>
            </a:r>
            <a:r>
              <a:rPr lang="en-US" dirty="0" smtClean="0"/>
              <a:t>”/&gt;</a:t>
            </a:r>
          </a:p>
          <a:p>
            <a:pPr marL="0" indent="0">
              <a:buNone/>
            </a:pPr>
            <a:r>
              <a:rPr lang="en-US" dirty="0" smtClean="0"/>
              <a:t>		&lt;a </a:t>
            </a:r>
            <a:r>
              <a:rPr lang="en-US" dirty="0" err="1" smtClean="0"/>
              <a:t>href</a:t>
            </a:r>
            <a:r>
              <a:rPr lang="en-US" dirty="0"/>
              <a:t>=“https://google.com” &gt;Click Me To Go To Google&lt;/a&gt;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101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Box Model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7652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18"/>
          <a:stretch/>
        </p:blipFill>
        <p:spPr bwMode="auto">
          <a:xfrm>
            <a:off x="7891812" y="2447549"/>
            <a:ext cx="3461988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/>
          <a:stretch/>
        </p:blipFill>
        <p:spPr bwMode="auto">
          <a:xfrm>
            <a:off x="935858" y="2447549"/>
            <a:ext cx="5601346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7896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Any last questions?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See you tomorrow!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6497</TotalTime>
  <Words>2203</Words>
  <Application>Microsoft Office PowerPoint</Application>
  <PresentationFormat>Widescreen</PresentationFormat>
  <Paragraphs>847</Paragraphs>
  <Slides>92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6" baseType="lpstr">
      <vt:lpstr>Arial</vt:lpstr>
      <vt:lpstr>Calibri</vt:lpstr>
      <vt:lpstr>Calibri Light</vt:lpstr>
      <vt:lpstr>Office Theme</vt:lpstr>
      <vt:lpstr>Programming for Non Programmers</vt:lpstr>
      <vt:lpstr>Who Am I?</vt:lpstr>
      <vt:lpstr>Goals</vt:lpstr>
      <vt:lpstr>Who are you?</vt:lpstr>
      <vt:lpstr>Agenda</vt:lpstr>
      <vt:lpstr>Agenda</vt:lpstr>
      <vt:lpstr>Day 1 Agenda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Programming 102</vt:lpstr>
      <vt:lpstr>Process of Writing Code</vt:lpstr>
      <vt:lpstr>Process of Writing Code</vt:lpstr>
      <vt:lpstr>Process of Writing Code</vt:lpstr>
      <vt:lpstr>Setting Up Your Development Environment</vt:lpstr>
      <vt:lpstr>Setting Up Your Development Environment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CSS</vt:lpstr>
      <vt:lpstr>CSS</vt:lpstr>
      <vt:lpstr>CSS</vt:lpstr>
      <vt:lpstr>CSS</vt:lpstr>
      <vt:lpstr>CSS</vt:lpstr>
      <vt:lpstr>CSS</vt:lpstr>
      <vt:lpstr>Let’s Build A Website!</vt:lpstr>
      <vt:lpstr>Let’s Build A Website!</vt:lpstr>
      <vt:lpstr>Let’s Build A Website!</vt:lpstr>
      <vt:lpstr>Let’s Build A Website! (Part 2)</vt:lpstr>
      <vt:lpstr>Let’s Build A Website! (Part 2)</vt:lpstr>
      <vt:lpstr>Let’s Build A Website!</vt:lpstr>
      <vt:lpstr>Recap</vt:lpstr>
      <vt:lpstr>Programming 101</vt:lpstr>
      <vt:lpstr>Servers Vs Browsers</vt:lpstr>
      <vt:lpstr>Process of Writing Code</vt:lpstr>
      <vt:lpstr>HTML</vt:lpstr>
      <vt:lpstr>CSS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Lipsitz</dc:creator>
  <cp:lastModifiedBy>Mike Lipsitz</cp:lastModifiedBy>
  <cp:revision>134</cp:revision>
  <dcterms:created xsi:type="dcterms:W3CDTF">2016-04-12T16:06:05Z</dcterms:created>
  <dcterms:modified xsi:type="dcterms:W3CDTF">2016-05-01T23:54:17Z</dcterms:modified>
</cp:coreProperties>
</file>