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63" r:id="rId2"/>
    <p:sldId id="265" r:id="rId3"/>
    <p:sldId id="257" r:id="rId4"/>
    <p:sldId id="266" r:id="rId5"/>
    <p:sldId id="267" r:id="rId6"/>
    <p:sldId id="268" r:id="rId7"/>
    <p:sldId id="269" r:id="rId8"/>
    <p:sldId id="271" r:id="rId9"/>
    <p:sldId id="308" r:id="rId10"/>
    <p:sldId id="272" r:id="rId11"/>
    <p:sldId id="264" r:id="rId12"/>
    <p:sldId id="258" r:id="rId13"/>
    <p:sldId id="274" r:id="rId14"/>
    <p:sldId id="259" r:id="rId15"/>
    <p:sldId id="330" r:id="rId16"/>
    <p:sldId id="331" r:id="rId17"/>
    <p:sldId id="332" r:id="rId18"/>
    <p:sldId id="333" r:id="rId19"/>
    <p:sldId id="334" r:id="rId20"/>
    <p:sldId id="346" r:id="rId21"/>
    <p:sldId id="328" r:id="rId22"/>
    <p:sldId id="329" r:id="rId23"/>
    <p:sldId id="343" r:id="rId24"/>
    <p:sldId id="344" r:id="rId25"/>
    <p:sldId id="345" r:id="rId26"/>
    <p:sldId id="335" r:id="rId27"/>
    <p:sldId id="260" r:id="rId28"/>
    <p:sldId id="261" r:id="rId29"/>
    <p:sldId id="275" r:id="rId30"/>
    <p:sldId id="326" r:id="rId31"/>
    <p:sldId id="277" r:id="rId32"/>
    <p:sldId id="262" r:id="rId33"/>
    <p:sldId id="276" r:id="rId34"/>
    <p:sldId id="342" r:id="rId35"/>
    <p:sldId id="273" r:id="rId36"/>
    <p:sldId id="309" r:id="rId37"/>
    <p:sldId id="285" r:id="rId38"/>
    <p:sldId id="287" r:id="rId39"/>
    <p:sldId id="292" r:id="rId40"/>
    <p:sldId id="305" r:id="rId41"/>
    <p:sldId id="341" r:id="rId42"/>
    <p:sldId id="286" r:id="rId43"/>
    <p:sldId id="289" r:id="rId44"/>
    <p:sldId id="288" r:id="rId45"/>
    <p:sldId id="291" r:id="rId46"/>
    <p:sldId id="339" r:id="rId47"/>
    <p:sldId id="338" r:id="rId48"/>
    <p:sldId id="340" r:id="rId49"/>
    <p:sldId id="349" r:id="rId50"/>
    <p:sldId id="350" r:id="rId51"/>
    <p:sldId id="290" r:id="rId52"/>
    <p:sldId id="310" r:id="rId53"/>
    <p:sldId id="293" r:id="rId54"/>
    <p:sldId id="347" r:id="rId55"/>
    <p:sldId id="278" r:id="rId56"/>
    <p:sldId id="279" r:id="rId57"/>
    <p:sldId id="280" r:id="rId58"/>
    <p:sldId id="337" r:id="rId59"/>
    <p:sldId id="297" r:id="rId60"/>
    <p:sldId id="298" r:id="rId61"/>
    <p:sldId id="300" r:id="rId62"/>
    <p:sldId id="301" r:id="rId63"/>
    <p:sldId id="281" r:id="rId64"/>
    <p:sldId id="348" r:id="rId65"/>
    <p:sldId id="312" r:id="rId66"/>
    <p:sldId id="336" r:id="rId67"/>
    <p:sldId id="311" r:id="rId68"/>
    <p:sldId id="295" r:id="rId69"/>
    <p:sldId id="302" r:id="rId70"/>
    <p:sldId id="314" r:id="rId71"/>
    <p:sldId id="313" r:id="rId72"/>
    <p:sldId id="317" r:id="rId73"/>
    <p:sldId id="303" r:id="rId74"/>
    <p:sldId id="304" r:id="rId75"/>
    <p:sldId id="306" r:id="rId76"/>
    <p:sldId id="315" r:id="rId77"/>
    <p:sldId id="296" r:id="rId78"/>
    <p:sldId id="294" r:id="rId79"/>
    <p:sldId id="284" r:id="rId80"/>
    <p:sldId id="283" r:id="rId81"/>
    <p:sldId id="307" r:id="rId82"/>
    <p:sldId id="318" r:id="rId83"/>
    <p:sldId id="320" r:id="rId84"/>
    <p:sldId id="321" r:id="rId85"/>
    <p:sldId id="322" r:id="rId86"/>
    <p:sldId id="323" r:id="rId87"/>
    <p:sldId id="324" r:id="rId88"/>
    <p:sldId id="32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545" autoAdjust="0"/>
  </p:normalViewPr>
  <p:slideViewPr>
    <p:cSldViewPr snapToGrid="0">
      <p:cViewPr varScale="1">
        <p:scale>
          <a:sx n="48" d="100"/>
          <a:sy n="48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C995-BACB-4831-B952-1B629A061BB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83B8-22A4-4598-88D3-ACE57BDF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Testing much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F83B8-22A4-4598-88D3-ACE57BDF0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6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-&gt; exit loop</a:t>
            </a:r>
          </a:p>
          <a:p>
            <a:r>
              <a:rPr lang="en-US" dirty="0" smtClean="0"/>
              <a:t>Continue -&gt; skip rest of this iteration of the loop and start on next one</a:t>
            </a:r>
          </a:p>
          <a:p>
            <a:r>
              <a:rPr lang="en-US" dirty="0" err="1" smtClean="0"/>
              <a:t>Goto</a:t>
            </a:r>
            <a:r>
              <a:rPr lang="en-US" baseline="0" dirty="0" smtClean="0"/>
              <a:t> -&gt; only in older languages, means go to this specific step or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Off </a:t>
            </a:r>
            <a:r>
              <a:rPr lang="en-US" baseline="0" dirty="0" smtClean="0"/>
              <a:t>by one are super common. Mostly occur because arrays </a:t>
            </a:r>
            <a:r>
              <a:rPr lang="en-US" baseline="0" dirty="0" smtClean="0"/>
              <a:t>start </a:t>
            </a:r>
            <a:r>
              <a:rPr lang="en-US" baseline="0" dirty="0" smtClean="0"/>
              <a:t>at index 0, but counts / lengths start at </a:t>
            </a:r>
            <a:r>
              <a:rPr lang="en-US" baseline="0" dirty="0" smtClean="0"/>
              <a:t>1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Overflow is when the computer has entered a loop that just keeps adding function calls until it runs out of memory and crashes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81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en-US" baseline="0" dirty="0" smtClean="0"/>
              <a:t> finalized</a:t>
            </a:r>
          </a:p>
          <a:p>
            <a:r>
              <a:rPr lang="en-US" baseline="0" dirty="0" smtClean="0"/>
              <a:t>ES7 not finalized so it changes but there are some things out there using some features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Semi-colons are bountiful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1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Hoisting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8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r>
              <a:rPr lang="en-US" baseline="0" dirty="0" smtClean="0"/>
              <a:t> not to use these, use a thing called Promises that we’re not going to talk about (unless extra time)</a:t>
            </a:r>
          </a:p>
          <a:p>
            <a:r>
              <a:rPr lang="en-US" dirty="0" smtClean="0"/>
              <a:t>http://andyshora.com/promises-angularjs-explained-as-cartoon.html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7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9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myOrder.append</a:t>
            </a:r>
            <a:r>
              <a:rPr lang="en-US" dirty="0" smtClean="0"/>
              <a:t>(burger)</a:t>
            </a:r>
          </a:p>
          <a:p>
            <a:r>
              <a:rPr lang="en-US" dirty="0" err="1" smtClean="0"/>
              <a:t>burger.appendTo</a:t>
            </a:r>
            <a:r>
              <a:rPr lang="en-US" dirty="0" smtClean="0"/>
              <a:t>(</a:t>
            </a:r>
            <a:r>
              <a:rPr lang="en-US" dirty="0" err="1" smtClean="0"/>
              <a:t>myOrder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Remove destroys, </a:t>
            </a:r>
            <a:r>
              <a:rPr lang="en-US" dirty="0" smtClean="0"/>
              <a:t>detach </a:t>
            </a:r>
            <a:r>
              <a:rPr lang="en-US" dirty="0" smtClean="0"/>
              <a:t>keeps it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5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4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0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5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returns</a:t>
            </a:r>
            <a:r>
              <a:rPr lang="en-US" baseline="0" dirty="0" smtClean="0"/>
              <a:t> all things that match condition</a:t>
            </a:r>
          </a:p>
          <a:p>
            <a:r>
              <a:rPr lang="en-US" baseline="0" dirty="0" smtClean="0"/>
              <a:t>Find will get all children of element that match selector passed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9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Each does an action on every element that will match the selector, most jQuery things work this way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 runs a function on each thing that matches in order to change the matching object into something else. This will return a comma separated list of the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and last do what you’d expect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9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2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6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https://xkcd.com/327/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8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en-US" baseline="0" dirty="0" smtClean="0"/>
              <a:t>, VARCHAR, INT, BOOL, DECIMAL, FLOAT, DATETIME, BLOB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6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2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4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33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7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37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9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1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57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9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8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56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43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7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7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4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4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87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11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2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29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93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2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88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7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83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	Focus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information is desired and what transformations are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purely on what information is given to the function</a:t>
            </a:r>
            <a:endParaRPr lang="en-US" dirty="0" smtClean="0"/>
          </a:p>
          <a:p>
            <a:r>
              <a:rPr lang="en-US" dirty="0" smtClean="0"/>
              <a:t>	Extremely useful in certain scenarios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	Focus</a:t>
            </a:r>
            <a:r>
              <a:rPr lang="en-US" baseline="0" dirty="0" smtClean="0"/>
              <a:t> on how to perform tasks (algorithms) and how to track changes in state.</a:t>
            </a:r>
          </a:p>
          <a:p>
            <a:r>
              <a:rPr lang="en-US" dirty="0" smtClean="0"/>
              <a:t>	Act</a:t>
            </a:r>
            <a:r>
              <a:rPr lang="en-US" baseline="0" dirty="0" smtClean="0"/>
              <a:t> based on the overall state of the application or information passed</a:t>
            </a:r>
          </a:p>
          <a:p>
            <a:r>
              <a:rPr lang="en-US" baseline="0" dirty="0" smtClean="0"/>
              <a:t>	More common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0" dirty="0" smtClean="0">
                <a:effectLst/>
              </a:rPr>
              <a:t>Contain other classes – reinforce instructions -&gt;</a:t>
            </a:r>
            <a:r>
              <a:rPr lang="en-US" b="0" baseline="0" dirty="0" smtClean="0">
                <a:effectLst/>
              </a:rPr>
              <a:t> instructions -&gt; instructions</a:t>
            </a:r>
            <a:endParaRPr lang="en-US" b="0" dirty="0" smtClean="0">
              <a:effectLst/>
            </a:endParaRPr>
          </a:p>
          <a:p>
            <a:pPr rtl="0"/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>Standard Types are listed out</a:t>
            </a:r>
            <a:r>
              <a:rPr lang="en-US" b="0" baseline="0" dirty="0" smtClean="0">
                <a:effectLst/>
              </a:rPr>
              <a:t> soon!</a:t>
            </a:r>
          </a:p>
          <a:p>
            <a:pPr rtl="0"/>
            <a:r>
              <a:rPr lang="en-US" b="0" baseline="0" dirty="0" smtClean="0">
                <a:effectLst/>
              </a:rPr>
              <a:t>Example class soon!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types: 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(character, char)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(integer,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short, long, byte) with a variety of precisions;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number (float, double, real, double precision);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Fixed-point number (fixed) with a variety of precisions and a programmer-selected scale.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Boolean, logical values true and false.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(also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pointer or handle), a small value referring to another object's address in memory, possibly a much larger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one.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example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directly related to bits / bytes / memory storage, hint of how the code we right will truly have an effect on memory consumption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BBC-5D52-4836-90A2-9AF029401D13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F19E-9F79-4045-A53B-FC3F7BC7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Non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102 </a:t>
            </a:r>
          </a:p>
          <a:p>
            <a:pPr marL="0" indent="0">
              <a:buNone/>
            </a:pPr>
            <a:r>
              <a:rPr lang="en-US" dirty="0" smtClean="0"/>
              <a:t>JavaScript  </a:t>
            </a:r>
            <a:r>
              <a:rPr lang="en-US" dirty="0"/>
              <a:t>&amp; jQuery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Databases</a:t>
            </a:r>
          </a:p>
          <a:p>
            <a:pPr marL="0" indent="0">
              <a:buNone/>
            </a:pPr>
            <a:r>
              <a:rPr lang="en-US" dirty="0" smtClean="0"/>
              <a:t>Node.js</a:t>
            </a:r>
          </a:p>
          <a:p>
            <a:pPr marL="0" indent="0">
              <a:buNone/>
            </a:pPr>
            <a:r>
              <a:rPr lang="en-US" dirty="0" smtClean="0"/>
              <a:t>Resources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</a:p>
        </p:txBody>
      </p:sp>
    </p:spTree>
    <p:extLst>
      <p:ext uri="{BB962C8B-B14F-4D97-AF65-F5344CB8AC3E}">
        <p14:creationId xmlns:p14="http://schemas.microsoft.com/office/powerpoint/2010/main" val="36556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Classes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Basic Data Types</a:t>
            </a:r>
          </a:p>
          <a:p>
            <a:pPr marL="0" indent="0">
              <a:buNone/>
            </a:pPr>
            <a:r>
              <a:rPr lang="en-US" dirty="0" smtClean="0"/>
              <a:t>Inheritance</a:t>
            </a:r>
          </a:p>
          <a:p>
            <a:pPr marL="0" indent="0">
              <a:buNone/>
            </a:pPr>
            <a:r>
              <a:rPr lang="en-US" dirty="0" smtClean="0"/>
              <a:t>Variables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Loops</a:t>
            </a:r>
          </a:p>
          <a:p>
            <a:pPr marL="0" indent="0">
              <a:buNone/>
            </a:pPr>
            <a:r>
              <a:rPr lang="en-US" dirty="0" smtClean="0"/>
              <a:t>Request Types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6332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 smtClean="0"/>
              <a:t>Unit of work</a:t>
            </a:r>
          </a:p>
          <a:p>
            <a:pPr marL="0" indent="0">
              <a:buNone/>
            </a:pPr>
            <a:r>
              <a:rPr lang="en-US" dirty="0" smtClean="0"/>
              <a:t>Individually responsible for as little action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Optionally </a:t>
            </a:r>
            <a:r>
              <a:rPr lang="en-US" dirty="0" smtClean="0"/>
              <a:t>Accept Data as Arguments, return Data as a 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</a:t>
            </a:r>
            <a:r>
              <a:rPr lang="en-US" dirty="0" smtClean="0"/>
              <a:t>vs Procedural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8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Classes</a:t>
            </a:r>
            <a:endParaRPr lang="en-US" b="1" dirty="0" smtClean="0"/>
          </a:p>
          <a:p>
            <a:pPr marL="465138" indent="-465138">
              <a:buNone/>
            </a:pPr>
            <a:r>
              <a:rPr lang="en-US" dirty="0" smtClean="0"/>
              <a:t>Representation of Something or Grouping of Related Actions / Functionality</a:t>
            </a:r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Will </a:t>
            </a:r>
            <a:r>
              <a:rPr lang="en-US" dirty="0" smtClean="0"/>
              <a:t>Contain Multiple Other Classes</a:t>
            </a:r>
          </a:p>
          <a:p>
            <a:pPr marL="465138" indent="-465138">
              <a:buNone/>
            </a:pPr>
            <a:r>
              <a:rPr lang="en-US" dirty="0" smtClean="0"/>
              <a:t>	Standard </a:t>
            </a:r>
            <a:r>
              <a:rPr lang="en-US" dirty="0"/>
              <a:t>Types (Primitive) </a:t>
            </a:r>
            <a:endParaRPr lang="en-US" dirty="0" smtClean="0"/>
          </a:p>
          <a:p>
            <a:pPr marL="465138" indent="-465138">
              <a:buNone/>
            </a:pPr>
            <a:r>
              <a:rPr lang="en-US" dirty="0"/>
              <a:t>	</a:t>
            </a:r>
            <a:r>
              <a:rPr lang="en-US" dirty="0" smtClean="0"/>
              <a:t>Developer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Basic Data Types</a:t>
            </a:r>
            <a:endParaRPr lang="en-US" dirty="0"/>
          </a:p>
          <a:p>
            <a:pPr marL="465138" indent="-465138">
              <a:buNone/>
            </a:pPr>
            <a:r>
              <a:rPr lang="en-US" dirty="0"/>
              <a:t>Character (character, char)</a:t>
            </a:r>
          </a:p>
          <a:p>
            <a:pPr marL="465138" indent="-465138">
              <a:buNone/>
            </a:pPr>
            <a:r>
              <a:rPr lang="en-US" dirty="0"/>
              <a:t>Integer (integer, </a:t>
            </a:r>
            <a:r>
              <a:rPr lang="en-US" dirty="0" err="1"/>
              <a:t>int</a:t>
            </a:r>
            <a:r>
              <a:rPr lang="en-US" dirty="0"/>
              <a:t>, short, long, byte</a:t>
            </a:r>
            <a:r>
              <a:rPr lang="en-US" dirty="0" smtClean="0"/>
              <a:t>)</a:t>
            </a:r>
            <a:endParaRPr lang="en-US" dirty="0"/>
          </a:p>
          <a:p>
            <a:pPr marL="465138" indent="-465138">
              <a:buNone/>
            </a:pPr>
            <a:r>
              <a:rPr lang="en-US" dirty="0"/>
              <a:t>Floating-point number (float, double, real, double precision</a:t>
            </a:r>
            <a:r>
              <a:rPr lang="en-US" dirty="0" smtClean="0"/>
              <a:t>)</a:t>
            </a:r>
            <a:endParaRPr lang="en-US" dirty="0"/>
          </a:p>
          <a:p>
            <a:pPr marL="465138" indent="-465138">
              <a:buNone/>
            </a:pPr>
            <a:r>
              <a:rPr lang="en-US" dirty="0"/>
              <a:t>Fixed-point number (fixed</a:t>
            </a:r>
            <a:r>
              <a:rPr lang="en-US" dirty="0" smtClean="0"/>
              <a:t>)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Boolean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Reference</a:t>
            </a:r>
          </a:p>
          <a:p>
            <a:pPr marL="465138" indent="-465138">
              <a:buNone/>
            </a:pPr>
            <a:r>
              <a:rPr lang="en-US" dirty="0" smtClean="0"/>
              <a:t>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15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Components Of A </a:t>
            </a:r>
            <a:r>
              <a:rPr lang="en-US" b="1" dirty="0" smtClean="0"/>
              <a:t>Class</a:t>
            </a:r>
          </a:p>
          <a:p>
            <a:pPr marL="0" indent="0">
              <a:buNone/>
            </a:pPr>
            <a:r>
              <a:rPr lang="en-US" dirty="0" smtClean="0"/>
              <a:t>Constructor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Destructor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7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Table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Table(width, length, legs) { Width = width; Length = length; Legs = legs;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~Table() { </a:t>
            </a:r>
            <a:r>
              <a:rPr lang="en-US" dirty="0" err="1" smtClean="0"/>
              <a:t>foreach</a:t>
            </a:r>
            <a:r>
              <a:rPr lang="en-US" dirty="0" smtClean="0"/>
              <a:t> (Leg </a:t>
            </a:r>
            <a:r>
              <a:rPr lang="en-US" dirty="0" err="1" smtClean="0"/>
              <a:t>leg</a:t>
            </a:r>
            <a:r>
              <a:rPr lang="en-US" dirty="0" smtClean="0"/>
              <a:t> in Legs) { </a:t>
            </a:r>
            <a:r>
              <a:rPr lang="en-US" dirty="0" err="1" smtClean="0"/>
              <a:t>leg.CleanUp</a:t>
            </a:r>
            <a:r>
              <a:rPr lang="en-US" dirty="0" smtClean="0"/>
              <a:t>(); }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 { get; set;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 { get; set; }</a:t>
            </a:r>
          </a:p>
          <a:p>
            <a:pPr marL="0" indent="0">
              <a:buNone/>
            </a:pPr>
            <a:r>
              <a:rPr lang="en-US" dirty="0" smtClean="0"/>
              <a:t>	List&lt;Leg&gt; Legs { get; set;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GetSurfaceArea</a:t>
            </a:r>
            <a:r>
              <a:rPr lang="en-US" dirty="0" smtClean="0"/>
              <a:t>() { return Width * Height;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Leg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Leg(width, length, height) { Width = width; Length = length; Height = height;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 { get; set;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 { get; set;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 { get; set;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CleanUp</a:t>
            </a:r>
            <a:r>
              <a:rPr lang="en-US" dirty="0" smtClean="0"/>
              <a:t>() {}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1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</a:t>
            </a:r>
          </a:p>
          <a:p>
            <a:pPr marL="0" indent="0">
              <a:buNone/>
            </a:pPr>
            <a:r>
              <a:rPr lang="en-US" dirty="0" smtClean="0"/>
              <a:t>_____ </a:t>
            </a:r>
            <a:r>
              <a:rPr lang="en-US" dirty="0" smtClean="0"/>
              <a:t>IS A ______ </a:t>
            </a:r>
          </a:p>
          <a:p>
            <a:pPr marL="0" indent="0">
              <a:buNone/>
            </a:pPr>
            <a:r>
              <a:rPr lang="en-US" dirty="0" smtClean="0"/>
              <a:t>vs </a:t>
            </a:r>
          </a:p>
          <a:p>
            <a:pPr marL="0" indent="0">
              <a:buNone/>
            </a:pPr>
            <a:r>
              <a:rPr lang="en-US" dirty="0" smtClean="0"/>
              <a:t>_____ HAS A ______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trike="sngStrike" dirty="0" smtClean="0"/>
              <a:t>Table IS A Leg</a:t>
            </a:r>
          </a:p>
          <a:p>
            <a:pPr marL="0" indent="0">
              <a:buNone/>
            </a:pPr>
            <a:r>
              <a:rPr lang="en-US" dirty="0" smtClean="0"/>
              <a:t>Table HAS A Leg</a:t>
            </a:r>
            <a:endParaRPr lang="en-US" strike="sngStrike" dirty="0" smtClean="0"/>
          </a:p>
          <a:p>
            <a:pPr marL="0" indent="0">
              <a:buNone/>
            </a:pPr>
            <a:r>
              <a:rPr lang="en-US" dirty="0" smtClean="0"/>
              <a:t>Table IS A Rectangle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trike="sngStrike" dirty="0" smtClean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 smtClean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 smtClean="0"/>
              <a:t>Leg IS A Table</a:t>
            </a:r>
          </a:p>
          <a:p>
            <a:pPr marL="0" indent="0">
              <a:buNone/>
            </a:pPr>
            <a:r>
              <a:rPr lang="en-US" strike="sngStrike" dirty="0" smtClean="0"/>
              <a:t>Leg HAS A Table</a:t>
            </a:r>
          </a:p>
          <a:p>
            <a:pPr marL="0" indent="0">
              <a:buNone/>
            </a:pPr>
            <a:r>
              <a:rPr lang="en-US" dirty="0" smtClean="0"/>
              <a:t>Leg IS A Rectangle</a:t>
            </a:r>
          </a:p>
        </p:txBody>
      </p:sp>
    </p:spTree>
    <p:extLst>
      <p:ext uri="{BB962C8B-B14F-4D97-AF65-F5344CB8AC3E}">
        <p14:creationId xmlns:p14="http://schemas.microsoft.com/office/powerpoint/2010/main" val="27580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smtClean="0"/>
              <a:t>class Rectangle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Rectangle(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length) { Width = width; Length = length;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 { get; set;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 { get; set;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Table : Rectangle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length, List&lt;Leg&gt; legs) : base(width, length) { Legs = legs;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List&lt;Leg&gt; Legs { get; set; 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Leg : Rectangle {</a:t>
            </a:r>
          </a:p>
          <a:p>
            <a:pPr marL="0" indent="0">
              <a:buNone/>
            </a:pPr>
            <a:r>
              <a:rPr lang="en-US" dirty="0" smtClean="0"/>
              <a:t>	Leg(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length, </a:t>
            </a:r>
            <a:r>
              <a:rPr lang="en-US" dirty="0" err="1" smtClean="0"/>
              <a:t>int</a:t>
            </a:r>
            <a:r>
              <a:rPr lang="en-US" dirty="0" smtClean="0"/>
              <a:t> height) : base(width, length) { Height = height;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 { get; set;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Concrete Classes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 smtClean="0"/>
              <a:t>create an Instance of</a:t>
            </a:r>
          </a:p>
          <a:p>
            <a:pPr marL="0" indent="0">
              <a:buNone/>
            </a:pPr>
            <a:r>
              <a:rPr lang="en-US" dirty="0" smtClean="0"/>
              <a:t>Has </a:t>
            </a:r>
            <a:r>
              <a:rPr lang="en-US" dirty="0" smtClean="0"/>
              <a:t>all logic and properties needed to function on it’s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Abstract Classes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Cannot </a:t>
            </a:r>
            <a:r>
              <a:rPr lang="en-US" dirty="0" smtClean="0"/>
              <a:t>create an Instance of</a:t>
            </a:r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 smtClean="0"/>
              <a:t>some base level of properties or functionality</a:t>
            </a:r>
          </a:p>
          <a:p>
            <a:pPr marL="0" indent="0">
              <a:buNone/>
            </a:pPr>
            <a:r>
              <a:rPr lang="en-US" dirty="0" smtClean="0"/>
              <a:t>Expects </a:t>
            </a:r>
            <a:r>
              <a:rPr lang="en-US" dirty="0" smtClean="0"/>
              <a:t>another class to be derived from </a:t>
            </a:r>
            <a:r>
              <a:rPr lang="en-US" dirty="0" smtClean="0"/>
              <a:t>it and implement the rest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2257" cy="4351338"/>
          </a:xfrm>
        </p:spPr>
        <p:txBody>
          <a:bodyPr>
            <a:normAutofit lnSpcReduction="10000"/>
          </a:bodyPr>
          <a:lstStyle/>
          <a:p>
            <a:pPr marL="463550" indent="-463550">
              <a:buNone/>
            </a:pPr>
            <a:r>
              <a:rPr lang="en-US" b="1" dirty="0" smtClean="0"/>
              <a:t>Day 1</a:t>
            </a:r>
          </a:p>
          <a:p>
            <a:pPr marL="463550" indent="-463550">
              <a:buNone/>
            </a:pPr>
            <a:r>
              <a:rPr lang="en-US" dirty="0" smtClean="0"/>
              <a:t>Overall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Browser Specific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HTML </a:t>
            </a:r>
          </a:p>
          <a:p>
            <a:pPr marL="463550" indent="-463550">
              <a:buNone/>
            </a:pPr>
            <a:r>
              <a:rPr lang="en-US" dirty="0" smtClean="0"/>
              <a:t>CSS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Build a website!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53447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Day 2</a:t>
            </a:r>
          </a:p>
          <a:p>
            <a:pPr marL="463550" indent="-463550">
              <a:buNone/>
            </a:pPr>
            <a:r>
              <a:rPr lang="en-US" dirty="0" smtClean="0"/>
              <a:t>More Overall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Server Specific Programming Concepts and Terms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JS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Databases</a:t>
            </a:r>
          </a:p>
          <a:p>
            <a:pPr marL="463550" indent="-463550">
              <a:buFont typeface="Arial" panose="020B0604020202020204" pitchFamily="34" charset="0"/>
              <a:buNone/>
            </a:pPr>
            <a:endParaRPr lang="en-US" dirty="0" smtClean="0"/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/>
              <a:t>ublic abstract </a:t>
            </a:r>
            <a:r>
              <a:rPr lang="en-US" dirty="0" smtClean="0"/>
              <a:t>class </a:t>
            </a: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Rectangle(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length) { Width = width; Length = length;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 { get; set;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 { get; set;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Table : Rectangle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length, List&lt;Leg&gt; legs) : base(width, length) { Legs = legs;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List&lt;Leg&gt; Legs { get; set; 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Leg : Rectangle {</a:t>
            </a:r>
          </a:p>
          <a:p>
            <a:pPr marL="0" indent="0">
              <a:buNone/>
            </a:pPr>
            <a:r>
              <a:rPr lang="en-US" dirty="0" smtClean="0"/>
              <a:t>	Leg(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length, </a:t>
            </a:r>
            <a:r>
              <a:rPr lang="en-US" dirty="0" err="1" smtClean="0"/>
              <a:t>int</a:t>
            </a:r>
            <a:r>
              <a:rPr lang="en-US" dirty="0" smtClean="0"/>
              <a:t> height) : base(width, length) { Height = height; 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 { get; set;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1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Encapsulation</a:t>
            </a:r>
          </a:p>
          <a:p>
            <a:pPr marL="465138" indent="-465138">
              <a:buNone/>
            </a:pPr>
            <a:r>
              <a:rPr lang="en-US" dirty="0" smtClean="0"/>
              <a:t>Accessibility </a:t>
            </a:r>
            <a:r>
              <a:rPr lang="en-US" dirty="0"/>
              <a:t>of Classes and Properties</a:t>
            </a:r>
            <a:endParaRPr lang="en-US" dirty="0" smtClean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Public</a:t>
            </a:r>
          </a:p>
          <a:p>
            <a:pPr marL="465138" indent="-465138">
              <a:buNone/>
            </a:pPr>
            <a:r>
              <a:rPr lang="en-US" dirty="0" smtClean="0"/>
              <a:t>Protected</a:t>
            </a:r>
          </a:p>
          <a:p>
            <a:pPr marL="465138" indent="-465138">
              <a:buNone/>
            </a:pPr>
            <a:r>
              <a:rPr lang="en-US" dirty="0" smtClean="0"/>
              <a:t>Private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Car {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EngineMileageCount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GetMileageCount</a:t>
            </a:r>
            <a:r>
              <a:rPr lang="en-US" dirty="0" smtClean="0"/>
              <a:t>() </a:t>
            </a:r>
            <a:r>
              <a:rPr lang="en-US" dirty="0" smtClean="0"/>
              <a:t>{ return </a:t>
            </a:r>
            <a:r>
              <a:rPr lang="en-US" dirty="0" err="1" smtClean="0"/>
              <a:t>EngineMileageCount</a:t>
            </a:r>
            <a:r>
              <a:rPr lang="en-US" dirty="0" smtClean="0"/>
              <a:t>; }</a:t>
            </a:r>
            <a:endParaRPr lang="en-US" dirty="0"/>
          </a:p>
          <a:p>
            <a:pPr marL="1371600" indent="-457200">
              <a:buNone/>
            </a:pPr>
            <a:r>
              <a:rPr lang="en-US" dirty="0" smtClean="0"/>
              <a:t>public </a:t>
            </a:r>
            <a:r>
              <a:rPr lang="en-US" dirty="0" smtClean="0"/>
              <a:t>bool </a:t>
            </a:r>
            <a:r>
              <a:rPr lang="en-US" dirty="0" err="1" smtClean="0"/>
              <a:t>StartDriving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milesPerSecond</a:t>
            </a:r>
            <a:r>
              <a:rPr lang="en-US" dirty="0" smtClean="0"/>
              <a:t>) </a:t>
            </a:r>
            <a:r>
              <a:rPr lang="en-US" dirty="0" smtClean="0"/>
              <a:t>{ // </a:t>
            </a:r>
            <a:r>
              <a:rPr lang="en-US" dirty="0" smtClean="0"/>
              <a:t>This will update </a:t>
            </a:r>
            <a:r>
              <a:rPr lang="en-US" dirty="0" err="1" smtClean="0"/>
              <a:t>EngineMileageCount</a:t>
            </a:r>
            <a:r>
              <a:rPr lang="en-US" dirty="0" smtClean="0"/>
              <a:t> every </a:t>
            </a:r>
            <a:r>
              <a:rPr lang="en-US" dirty="0" smtClean="0"/>
              <a:t>second 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 </a:t>
            </a:r>
            <a:r>
              <a:rPr lang="en-US" dirty="0" err="1" smtClean="0"/>
              <a:t>StopDriving</a:t>
            </a:r>
            <a:r>
              <a:rPr lang="en-US" dirty="0" smtClean="0"/>
              <a:t>() </a:t>
            </a:r>
            <a:r>
              <a:rPr lang="en-US" dirty="0" smtClean="0"/>
              <a:t>{ </a:t>
            </a:r>
            <a:r>
              <a:rPr lang="en-US" dirty="0" smtClean="0"/>
              <a:t>// Stops updating which was stared above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 void </a:t>
            </a:r>
            <a:r>
              <a:rPr lang="en-US" dirty="0" err="1" smtClean="0"/>
              <a:t>ResetMileageCount</a:t>
            </a:r>
            <a:r>
              <a:rPr lang="en-US" dirty="0" smtClean="0"/>
              <a:t>() </a:t>
            </a:r>
            <a:r>
              <a:rPr lang="en-US" dirty="0" smtClean="0"/>
              <a:t>{ </a:t>
            </a:r>
            <a:r>
              <a:rPr lang="en-US" dirty="0" err="1" smtClean="0"/>
              <a:t>EngineMileageCount</a:t>
            </a:r>
            <a:r>
              <a:rPr lang="en-US" dirty="0" smtClean="0"/>
              <a:t> = 0; 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CarWithReplaceableEngine</a:t>
            </a:r>
            <a:r>
              <a:rPr lang="en-US" dirty="0"/>
              <a:t> : Car {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ReplaceEngine</a:t>
            </a:r>
            <a:r>
              <a:rPr lang="en-US" dirty="0"/>
              <a:t>() { </a:t>
            </a:r>
            <a:r>
              <a:rPr lang="en-US" dirty="0" err="1" smtClean="0"/>
              <a:t>ResetMileageCount</a:t>
            </a:r>
            <a:r>
              <a:rPr lang="en-US" dirty="0" smtClean="0"/>
              <a:t>();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9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Interfaces</a:t>
            </a:r>
          </a:p>
          <a:p>
            <a:pPr marL="0" indent="0">
              <a:buNone/>
            </a:pPr>
            <a:r>
              <a:rPr lang="en-US" dirty="0" smtClean="0"/>
              <a:t>Contract </a:t>
            </a:r>
            <a:r>
              <a:rPr lang="en-US" dirty="0" smtClean="0"/>
              <a:t>between implementation and consumer</a:t>
            </a:r>
          </a:p>
          <a:p>
            <a:pPr marL="0" indent="0">
              <a:buNone/>
            </a:pPr>
            <a:r>
              <a:rPr lang="en-US" dirty="0" smtClean="0"/>
              <a:t>Says I do “xyz”, but you shouldn’t care how “xyz” is done</a:t>
            </a:r>
          </a:p>
          <a:p>
            <a:pPr marL="0" indent="0">
              <a:buNone/>
            </a:pPr>
            <a:r>
              <a:rPr lang="en-US" dirty="0" smtClean="0"/>
              <a:t>Consumer can be ignorant of how the interface is implemented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IEngine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public bool </a:t>
            </a:r>
            <a:r>
              <a:rPr lang="en-US" dirty="0" err="1" smtClean="0"/>
              <a:t>StartEngine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public bool </a:t>
            </a:r>
            <a:r>
              <a:rPr lang="en-US" dirty="0" err="1" smtClean="0"/>
              <a:t>StopEngine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public bool </a:t>
            </a:r>
            <a:r>
              <a:rPr lang="en-US" dirty="0" err="1" smtClean="0"/>
              <a:t>UpdateSpeed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newSpeed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0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Dependency Injection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Live </a:t>
            </a:r>
            <a:r>
              <a:rPr lang="en-US" dirty="0" smtClean="0"/>
              <a:t>and Die by Interfaces</a:t>
            </a:r>
          </a:p>
          <a:p>
            <a:pPr marL="0" indent="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Class’s constructor takes in as many interfaces as needed to accomplish it’s work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Creator of class is responsible for creating instance of concrete implementation and providing it to that new instance of the class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Class utilizing the interface is no longer needs to create the things it needs</a:t>
            </a:r>
          </a:p>
          <a:p>
            <a:pPr marL="463550" indent="-463550">
              <a:buNone/>
            </a:pPr>
            <a:r>
              <a:rPr lang="en-US" dirty="0"/>
              <a:t>	</a:t>
            </a:r>
            <a:r>
              <a:rPr lang="en-US" dirty="0" smtClean="0"/>
              <a:t>Inversion of Control </a:t>
            </a:r>
          </a:p>
        </p:txBody>
      </p:sp>
    </p:spTree>
    <p:extLst>
      <p:ext uri="{BB962C8B-B14F-4D97-AF65-F5344CB8AC3E}">
        <p14:creationId xmlns:p14="http://schemas.microsoft.com/office/powerpoint/2010/main" val="12412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smtClean="0"/>
              <a:t>class Car { </a:t>
            </a:r>
          </a:p>
          <a:p>
            <a:pPr marL="0" indent="0">
              <a:buNone/>
            </a:pPr>
            <a:r>
              <a:rPr lang="en-US" dirty="0" smtClean="0"/>
              <a:t>	public Car(</a:t>
            </a:r>
            <a:r>
              <a:rPr lang="en-US" dirty="0" err="1" smtClean="0"/>
              <a:t>IEngine</a:t>
            </a:r>
            <a:r>
              <a:rPr lang="en-US" dirty="0" smtClean="0"/>
              <a:t> engine) { Engine = engine;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IEngine</a:t>
            </a:r>
            <a:r>
              <a:rPr lang="en-US" dirty="0" smtClean="0"/>
              <a:t> </a:t>
            </a:r>
            <a:r>
              <a:rPr lang="en-US" dirty="0" smtClean="0"/>
              <a:t>_engine </a:t>
            </a:r>
            <a:r>
              <a:rPr lang="en-US" dirty="0" smtClean="0"/>
              <a:t>{ get; set;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StartCar</a:t>
            </a:r>
            <a:r>
              <a:rPr lang="en-US" dirty="0" smtClean="0"/>
              <a:t>() { _</a:t>
            </a:r>
            <a:r>
              <a:rPr lang="en-US" dirty="0" err="1" smtClean="0"/>
              <a:t>engine.StartEngine</a:t>
            </a:r>
            <a:r>
              <a:rPr lang="en-US" dirty="0" smtClean="0"/>
              <a:t>();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IEngine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public bool </a:t>
            </a:r>
            <a:r>
              <a:rPr lang="en-US" dirty="0" err="1" smtClean="0"/>
              <a:t>StartEngine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 </a:t>
            </a:r>
            <a:r>
              <a:rPr lang="en-US" dirty="0" err="1" smtClean="0"/>
              <a:t>StopEngine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 </a:t>
            </a:r>
            <a:r>
              <a:rPr lang="en-US" dirty="0" err="1" smtClean="0"/>
              <a:t>UpdateSpeed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newSpeed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3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Classes Tips</a:t>
            </a:r>
          </a:p>
          <a:p>
            <a:pPr marL="457200" indent="-457200">
              <a:buNone/>
            </a:pPr>
            <a:r>
              <a:rPr lang="en-US" dirty="0" smtClean="0"/>
              <a:t>One class is the representation of ONE thing or responsible for ONE thing</a:t>
            </a:r>
          </a:p>
          <a:p>
            <a:pPr marL="0" indent="0">
              <a:buNone/>
            </a:pPr>
            <a:r>
              <a:rPr lang="en-US" dirty="0" smtClean="0"/>
              <a:t>Strive </a:t>
            </a:r>
            <a:r>
              <a:rPr lang="en-US" dirty="0" smtClean="0"/>
              <a:t>for the simplest representation possible</a:t>
            </a:r>
          </a:p>
          <a:p>
            <a:pPr marL="0" indent="0">
              <a:buNone/>
            </a:pPr>
            <a:r>
              <a:rPr lang="en-US" dirty="0" smtClean="0"/>
              <a:t>Build as many additional classes as needed</a:t>
            </a:r>
          </a:p>
          <a:p>
            <a:pPr marL="0" indent="0">
              <a:buNone/>
            </a:pPr>
            <a:r>
              <a:rPr lang="en-US" dirty="0" smtClean="0"/>
              <a:t>Default to private and only expose what you need 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9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Named Local Representation of Something and it’s State</a:t>
            </a:r>
          </a:p>
          <a:p>
            <a:pPr marL="0" indent="0">
              <a:buNone/>
            </a:pPr>
            <a:r>
              <a:rPr lang="en-US" dirty="0" smtClean="0"/>
              <a:t>Do Actions On</a:t>
            </a:r>
          </a:p>
          <a:p>
            <a:pPr marL="0" indent="0">
              <a:buNone/>
            </a:pPr>
            <a:r>
              <a:rPr lang="en-US" dirty="0" smtClean="0"/>
              <a:t>Pass into and out of Functions</a:t>
            </a:r>
          </a:p>
          <a:p>
            <a:pPr marL="0" indent="0">
              <a:buNone/>
            </a:pPr>
            <a:r>
              <a:rPr lang="en-US" dirty="0" smtClean="0"/>
              <a:t>Have a “Scope”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= “Mike”</a:t>
            </a:r>
          </a:p>
          <a:p>
            <a:pPr marL="0" indent="0">
              <a:buNone/>
            </a:pPr>
            <a:r>
              <a:rPr lang="en-US" dirty="0" err="1" smtClean="0"/>
              <a:t>situps</a:t>
            </a:r>
            <a:r>
              <a:rPr lang="en-US" dirty="0" smtClean="0"/>
              <a:t> = 97 + 1 + 1 + 1 + 1 </a:t>
            </a:r>
          </a:p>
        </p:txBody>
      </p:sp>
    </p:spTree>
    <p:extLst>
      <p:ext uri="{BB962C8B-B14F-4D97-AF65-F5344CB8AC3E}">
        <p14:creationId xmlns:p14="http://schemas.microsoft.com/office/powerpoint/2010/main" val="2076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, then </a:t>
            </a:r>
            <a:r>
              <a:rPr lang="en-US" b="1" dirty="0" smtClean="0"/>
              <a:t>do that</a:t>
            </a:r>
          </a:p>
          <a:p>
            <a:pPr marL="0" indent="0">
              <a:buNone/>
            </a:pPr>
            <a:r>
              <a:rPr lang="en-US" dirty="0" smtClean="0"/>
              <a:t>Can be chained together</a:t>
            </a:r>
          </a:p>
          <a:p>
            <a:pPr marL="0" indent="0">
              <a:buNone/>
            </a:pPr>
            <a:r>
              <a:rPr lang="en-US" dirty="0" smtClean="0"/>
              <a:t>Can be nested inside of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key fits in lock</a:t>
            </a:r>
          </a:p>
          <a:p>
            <a:pPr marL="0" indent="0">
              <a:buNone/>
            </a:pPr>
            <a:r>
              <a:rPr lang="en-US" dirty="0" smtClean="0"/>
              <a:t>Then unlock door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9701" y="2286000"/>
            <a:ext cx="5244548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height = 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if(height &gt; 65)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“Enjoy the ride!”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“Must be at least 65 inches to ride this ride!”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7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</p:txBody>
      </p:sp>
      <p:pic>
        <p:nvPicPr>
          <p:cNvPr id="1026" name="Picture 2" descr="https://encrypted-tbn2.gstatic.com/images?q=tbn:ANd9GcTC4e8gbKJndLUf-etbWfkI0NppAMojQxnaiz2K6uW_uk8wcpyU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2087"/>
            <a:ext cx="11270973" cy="542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Programming 101</a:t>
            </a:r>
          </a:p>
          <a:p>
            <a:pPr marL="0" indent="0">
              <a:buNone/>
            </a:pPr>
            <a:r>
              <a:rPr lang="en-US" dirty="0"/>
              <a:t>Servers Vs Browsers</a:t>
            </a:r>
          </a:p>
          <a:p>
            <a:pPr marL="0" indent="0">
              <a:buNone/>
            </a:pPr>
            <a:r>
              <a:rPr lang="en-US" dirty="0"/>
              <a:t>Process of Writing Code</a:t>
            </a:r>
          </a:p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dirty="0"/>
              <a:t>Build a Website</a:t>
            </a:r>
          </a:p>
        </p:txBody>
      </p:sp>
    </p:spTree>
    <p:extLst>
      <p:ext uri="{BB962C8B-B14F-4D97-AF65-F5344CB8AC3E}">
        <p14:creationId xmlns:p14="http://schemas.microsoft.com/office/powerpoint/2010/main" val="9764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Switch</a:t>
            </a:r>
          </a:p>
          <a:p>
            <a:pPr marL="463550" indent="-463550">
              <a:buNone/>
            </a:pPr>
            <a:r>
              <a:rPr lang="en-US" dirty="0" smtClean="0"/>
              <a:t>Execute this piece of code when this variable is this value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Switch on cars</a:t>
            </a:r>
          </a:p>
          <a:p>
            <a:pPr marL="463550" indent="-463550">
              <a:buNone/>
            </a:pPr>
            <a:r>
              <a:rPr lang="en-US" dirty="0"/>
              <a:t>	</a:t>
            </a:r>
            <a:r>
              <a:rPr lang="en-US" dirty="0" smtClean="0"/>
              <a:t>If Jeep, drive off road</a:t>
            </a:r>
          </a:p>
          <a:p>
            <a:pPr marL="463550" indent="-463550">
              <a:buNone/>
            </a:pPr>
            <a:r>
              <a:rPr lang="en-US" dirty="0"/>
              <a:t>	</a:t>
            </a:r>
            <a:r>
              <a:rPr lang="en-US" dirty="0" smtClean="0"/>
              <a:t>If Tesla, check charge</a:t>
            </a:r>
          </a:p>
          <a:p>
            <a:pPr marL="914400" indent="-450850">
              <a:buNone/>
            </a:pPr>
            <a:r>
              <a:rPr lang="en-US" dirty="0" smtClean="0"/>
              <a:t>If none of the above, go for test drive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798" y="1825625"/>
            <a:ext cx="63809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state = “Colorado”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switch(state) {</a:t>
            </a:r>
          </a:p>
          <a:p>
            <a:pPr marL="0" indent="0">
              <a:buNone/>
            </a:pPr>
            <a:r>
              <a:rPr lang="en-US" dirty="0"/>
              <a:t>	case “Colorado”: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goSkiing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“New York”: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goToStatueOfLiberty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“California”: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goToBeach</a:t>
            </a:r>
            <a:r>
              <a:rPr lang="en-US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googleThingsToDoInState</a:t>
            </a:r>
            <a:r>
              <a:rPr lang="en-US" dirty="0" smtClean="0"/>
              <a:t>(state);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4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List of things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5027"/>
            <a:ext cx="776379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Repeating things in order</a:t>
            </a:r>
          </a:p>
          <a:p>
            <a:pPr marL="0" indent="0">
              <a:buNone/>
            </a:pPr>
            <a:r>
              <a:rPr lang="en-US" dirty="0" smtClean="0"/>
              <a:t>Can be nested (be careful 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 10; </a:t>
            </a:r>
            <a:r>
              <a:rPr lang="en-US" dirty="0" err="1" smtClean="0"/>
              <a:t>i</a:t>
            </a:r>
            <a:r>
              <a:rPr lang="en-US" dirty="0" smtClean="0"/>
              <a:t>++) { work goes here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/>
              <a:t>in array) { work goes here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 &lt; 10) { work goes here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{ work goes here } while (</a:t>
            </a:r>
            <a:r>
              <a:rPr lang="en-US" dirty="0" err="1" smtClean="0"/>
              <a:t>i</a:t>
            </a:r>
            <a:r>
              <a:rPr lang="en-US" dirty="0" smtClean="0"/>
              <a:t> &lt; 10)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9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</a:p>
          <a:p>
            <a:pPr marL="0" indent="0">
              <a:buNone/>
            </a:pPr>
            <a:r>
              <a:rPr lang="en-US" dirty="0" smtClean="0"/>
              <a:t>Break</a:t>
            </a:r>
          </a:p>
          <a:p>
            <a:pPr marL="0" indent="0">
              <a:buNone/>
            </a:pPr>
            <a:r>
              <a:rPr lang="en-US" dirty="0" smtClean="0"/>
              <a:t>Continue</a:t>
            </a:r>
          </a:p>
          <a:p>
            <a:pPr marL="0" indent="0">
              <a:buNone/>
            </a:pPr>
            <a:r>
              <a:rPr lang="en-US" dirty="0" err="1" smtClean="0"/>
              <a:t>Goto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0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Weird But Common Things</a:t>
            </a:r>
          </a:p>
          <a:p>
            <a:pPr marL="0" indent="0">
              <a:buNone/>
            </a:pPr>
            <a:r>
              <a:rPr lang="en-US" dirty="0" smtClean="0"/>
              <a:t>Off </a:t>
            </a:r>
            <a:r>
              <a:rPr lang="en-US" dirty="0" smtClean="0"/>
              <a:t>by one </a:t>
            </a:r>
            <a:r>
              <a:rPr lang="en-US" dirty="0" smtClean="0"/>
              <a:t>errors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u</a:t>
            </a:r>
            <a:r>
              <a:rPr lang="en-US" dirty="0" smtClean="0"/>
              <a:t>ndefined (JavaScript specific)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Stack Overflows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15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First Programming Language!</a:t>
            </a:r>
          </a:p>
          <a:p>
            <a:pPr marL="0" indent="0">
              <a:buNone/>
            </a:pPr>
            <a:r>
              <a:rPr lang="en-US" dirty="0" smtClean="0"/>
              <a:t>Technically </a:t>
            </a:r>
            <a:r>
              <a:rPr lang="en-US" dirty="0"/>
              <a:t>called ECMAScript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Versions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Released in 1996 for Netscape Navigator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ES5 (most common)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ES6 (some support)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ES7 (need </a:t>
            </a:r>
            <a:r>
              <a:rPr lang="en-US" dirty="0" err="1" smtClean="0"/>
              <a:t>transpilier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&lt;script type="</a:t>
            </a:r>
            <a:r>
              <a:rPr lang="en-US" dirty="0" smtClean="0"/>
              <a:t>text/</a:t>
            </a:r>
            <a:r>
              <a:rPr lang="en-US" dirty="0" err="1" smtClean="0"/>
              <a:t>javascript</a:t>
            </a:r>
            <a:r>
              <a:rPr lang="en-US" dirty="0" smtClean="0"/>
              <a:t>“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/to/</a:t>
            </a:r>
            <a:r>
              <a:rPr lang="en-US" dirty="0" err="1" smtClean="0"/>
              <a:t>js</a:t>
            </a:r>
            <a:r>
              <a:rPr lang="en-US" dirty="0" smtClean="0"/>
              <a:t>/file.js"&gt;&lt;/</a:t>
            </a:r>
            <a:r>
              <a:rPr lang="en-US" dirty="0"/>
              <a:t>script&gt;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(param1, param2)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this is a comment, but work would go </a:t>
            </a:r>
            <a:r>
              <a:rPr lang="en-US" dirty="0" smtClean="0"/>
              <a:t>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someVariableNameOrValue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 = 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variableName2 = {};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console.log(‘this gets printed to the console’, </a:t>
            </a:r>
            <a:r>
              <a:rPr lang="en-US" dirty="0" err="1" smtClean="0"/>
              <a:t>thisObjectIsNicelyPrinted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outerFunction</a:t>
            </a:r>
            <a:r>
              <a:rPr lang="en-US" dirty="0" smtClean="0"/>
              <a:t>(param1, param2)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outerVar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innerFunction</a:t>
            </a:r>
            <a:r>
              <a:rPr lang="en-US" dirty="0" smtClean="0"/>
              <a:t>(param3, param4)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innerVar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globalVar</a:t>
            </a:r>
            <a:r>
              <a:rPr lang="en-US" dirty="0" smtClean="0"/>
              <a:t> = “This is Bad. Don’t Do This</a:t>
            </a:r>
            <a:r>
              <a:rPr lang="en-US" dirty="0" smtClean="0"/>
              <a:t>.”;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innerVar</a:t>
            </a:r>
            <a:r>
              <a:rPr lang="en-US" dirty="0" smtClean="0"/>
              <a:t> + 5;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bottomVar</a:t>
            </a:r>
            <a:r>
              <a:rPr lang="en-US" dirty="0" smtClean="0"/>
              <a:t> = 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funcResult</a:t>
            </a:r>
            <a:r>
              <a:rPr lang="en-US" dirty="0" smtClean="0"/>
              <a:t> = </a:t>
            </a:r>
            <a:r>
              <a:rPr lang="en-US" dirty="0" err="1" smtClean="0"/>
              <a:t>innerFunction</a:t>
            </a:r>
            <a:r>
              <a:rPr lang="en-US" dirty="0" smtClean="0"/>
              <a:t>(1,2);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755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object =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propertyName</a:t>
            </a:r>
            <a:r>
              <a:rPr lang="en-US" dirty="0" smtClean="0"/>
              <a:t>: </a:t>
            </a:r>
            <a:r>
              <a:rPr lang="en-US" dirty="0" err="1" smtClean="0"/>
              <a:t>propertyValue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propertyName2: propertyValue2,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propertyName3: propertyValue3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object.propertyName2; </a:t>
            </a:r>
            <a:r>
              <a:rPr lang="en-US" dirty="0" smtClean="0"/>
              <a:t>// returns </a:t>
            </a:r>
            <a:r>
              <a:rPr lang="en-US" dirty="0" smtClean="0"/>
              <a:t>propertyValue2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object[‘</a:t>
            </a:r>
            <a:r>
              <a:rPr lang="en-US" dirty="0" smtClean="0"/>
              <a:t>propertyName2’]; </a:t>
            </a:r>
            <a:r>
              <a:rPr lang="en-US" dirty="0"/>
              <a:t>// alternative way of accessing property</a:t>
            </a:r>
          </a:p>
          <a:p>
            <a:pPr marL="0" indent="0">
              <a:buNone/>
            </a:pPr>
            <a:r>
              <a:rPr lang="en-US" dirty="0" smtClean="0"/>
              <a:t>object.propertyName3 </a:t>
            </a:r>
            <a:r>
              <a:rPr lang="en-US" dirty="0" smtClean="0"/>
              <a:t>= 5; </a:t>
            </a:r>
            <a:r>
              <a:rPr lang="en-US" dirty="0"/>
              <a:t>// </a:t>
            </a:r>
            <a:r>
              <a:rPr lang="en-US" dirty="0" smtClean="0"/>
              <a:t>sets </a:t>
            </a:r>
            <a:r>
              <a:rPr lang="en-US" dirty="0" smtClean="0"/>
              <a:t>propertyName3 </a:t>
            </a:r>
            <a:r>
              <a:rPr lang="en-US" dirty="0" smtClean="0"/>
              <a:t>to be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bject[‘</a:t>
            </a:r>
            <a:r>
              <a:rPr lang="en-US" dirty="0" smtClean="0"/>
              <a:t>propertyName3’] </a:t>
            </a:r>
            <a:r>
              <a:rPr lang="en-US" dirty="0"/>
              <a:t>= 5; // </a:t>
            </a:r>
            <a:r>
              <a:rPr lang="en-US" dirty="0" smtClean="0"/>
              <a:t>alternative way of </a:t>
            </a:r>
            <a:r>
              <a:rPr lang="en-US" dirty="0" smtClean="0"/>
              <a:t>setting </a:t>
            </a:r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Callbacks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 smtClean="0"/>
              <a:t>runMeFirst</a:t>
            </a:r>
            <a:r>
              <a:rPr lang="en-US" dirty="0" smtClean="0"/>
              <a:t>(callback)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I’m doing work 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if(callback !== undefined) return callback();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return 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runMeSecond</a:t>
            </a:r>
            <a:r>
              <a:rPr lang="en-US" dirty="0" smtClean="0"/>
              <a:t>(callback) {</a:t>
            </a:r>
          </a:p>
          <a:p>
            <a:pPr marL="0" indent="0">
              <a:buNone/>
            </a:pPr>
            <a:r>
              <a:rPr lang="en-US" dirty="0" smtClean="0"/>
              <a:t>	// I’m doing work here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if(callback !== undefined) </a:t>
            </a:r>
            <a:r>
              <a:rPr lang="en-US" dirty="0" smtClean="0"/>
              <a:t>return callback();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runMeFirst</a:t>
            </a:r>
            <a:r>
              <a:rPr lang="en-US" dirty="0" smtClean="0"/>
              <a:t>(</a:t>
            </a:r>
            <a:r>
              <a:rPr lang="en-US" dirty="0" err="1" smtClean="0"/>
              <a:t>runMeSecond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jQuery</a:t>
            </a:r>
          </a:p>
          <a:p>
            <a:pPr marL="0" indent="0">
              <a:buNone/>
            </a:pPr>
            <a:r>
              <a:rPr lang="en-US" dirty="0" smtClean="0"/>
              <a:t>Library to provide functionality and access to User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$(‘selector’)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$(document).ready(function() { </a:t>
            </a:r>
          </a:p>
          <a:p>
            <a:pPr marL="0" indent="0">
              <a:buNone/>
            </a:pPr>
            <a:r>
              <a:rPr lang="en-US" dirty="0" smtClean="0"/>
              <a:t>	//work goes here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Altering Existing DOM Objects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addClass</a:t>
            </a:r>
            <a:r>
              <a:rPr lang="en-US" dirty="0" smtClean="0"/>
              <a:t>()	</a:t>
            </a:r>
          </a:p>
          <a:p>
            <a:pPr marL="0" indent="0">
              <a:buNone/>
            </a:pPr>
            <a:r>
              <a:rPr lang="en-US" dirty="0" err="1" smtClean="0"/>
              <a:t>removeClass</a:t>
            </a:r>
            <a:r>
              <a:rPr lang="en-US" dirty="0" smtClean="0"/>
              <a:t>()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attr</a:t>
            </a:r>
            <a:r>
              <a:rPr lang="en-US" dirty="0" smtClean="0"/>
              <a:t>()	</a:t>
            </a:r>
          </a:p>
          <a:p>
            <a:pPr marL="0" indent="0">
              <a:buNone/>
            </a:pPr>
            <a:r>
              <a:rPr lang="en-US" dirty="0" smtClean="0"/>
              <a:t>data()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$('#</a:t>
            </a:r>
            <a:r>
              <a:rPr lang="en-US" dirty="0"/>
              <a:t>result').</a:t>
            </a:r>
            <a:r>
              <a:rPr lang="en-US" dirty="0" err="1"/>
              <a:t>addClass</a:t>
            </a:r>
            <a:r>
              <a:rPr lang="en-US" dirty="0"/>
              <a:t>('green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$('#</a:t>
            </a:r>
            <a:r>
              <a:rPr lang="en-US" dirty="0"/>
              <a:t>result</a:t>
            </a:r>
            <a:r>
              <a:rPr lang="en-US" dirty="0" smtClean="0"/>
              <a:t>').</a:t>
            </a:r>
            <a:r>
              <a:rPr lang="en-US" dirty="0" err="1" smtClean="0"/>
              <a:t>removeClass</a:t>
            </a:r>
            <a:r>
              <a:rPr lang="en-US" dirty="0"/>
              <a:t>('green');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$('#result</a:t>
            </a:r>
            <a:r>
              <a:rPr lang="en-US" dirty="0" smtClean="0"/>
              <a:t>').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color’,’green</a:t>
            </a:r>
            <a:r>
              <a:rPr lang="en-US" dirty="0" smtClean="0"/>
              <a:t>');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$('#result</a:t>
            </a:r>
            <a:r>
              <a:rPr lang="en-US" dirty="0" smtClean="0"/>
              <a:t>').</a:t>
            </a:r>
            <a:r>
              <a:rPr lang="en-US" dirty="0" err="1" smtClean="0"/>
              <a:t>attr</a:t>
            </a:r>
            <a:r>
              <a:rPr lang="en-US" dirty="0" smtClean="0"/>
              <a:t>(‘</a:t>
            </a:r>
            <a:r>
              <a:rPr lang="en-US" dirty="0" err="1" smtClean="0"/>
              <a:t>href</a:t>
            </a:r>
            <a:r>
              <a:rPr lang="en-US" dirty="0" smtClean="0"/>
              <a:t>’,’new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$('#result</a:t>
            </a:r>
            <a:r>
              <a:rPr lang="en-US" dirty="0" smtClean="0"/>
              <a:t>').data(‘</a:t>
            </a:r>
            <a:r>
              <a:rPr lang="en-US" dirty="0" err="1" smtClean="0"/>
              <a:t>init-val</a:t>
            </a:r>
            <a:r>
              <a:rPr lang="en-US" dirty="0" smtClean="0"/>
              <a:t>’, ‘5’);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Altering </a:t>
            </a:r>
            <a:r>
              <a:rPr lang="en-US" b="1" dirty="0" smtClean="0"/>
              <a:t>DOM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remove() </a:t>
            </a:r>
            <a:r>
              <a:rPr lang="en-US" dirty="0" smtClean="0"/>
              <a:t>vs </a:t>
            </a:r>
            <a:r>
              <a:rPr lang="en-US" dirty="0" smtClean="0"/>
              <a:t>detach()</a:t>
            </a:r>
          </a:p>
          <a:p>
            <a:pPr marL="0" indent="0">
              <a:buNone/>
            </a:pPr>
            <a:r>
              <a:rPr lang="en-US" dirty="0" smtClean="0"/>
              <a:t>hide() vs show()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440" t="31929" r="52699" b="43886"/>
          <a:stretch/>
        </p:blipFill>
        <p:spPr>
          <a:xfrm>
            <a:off x="838200" y="2212252"/>
            <a:ext cx="6854687" cy="29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Event Options</a:t>
            </a:r>
          </a:p>
          <a:p>
            <a:pPr marL="0" indent="0">
              <a:buNone/>
            </a:pPr>
            <a:r>
              <a:rPr lang="en-US" dirty="0" smtClean="0"/>
              <a:t>on() &amp; off()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click()</a:t>
            </a:r>
          </a:p>
          <a:p>
            <a:pPr marL="0" indent="0">
              <a:buNone/>
            </a:pPr>
            <a:r>
              <a:rPr lang="en-US" dirty="0" smtClean="0"/>
              <a:t>keypress() &amp; </a:t>
            </a:r>
            <a:r>
              <a:rPr lang="en-US" dirty="0" err="1" smtClean="0"/>
              <a:t>keyup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mousedown</a:t>
            </a:r>
            <a:r>
              <a:rPr lang="en-US" dirty="0" smtClean="0"/>
              <a:t>() &amp; </a:t>
            </a:r>
            <a:r>
              <a:rPr lang="en-US" dirty="0" err="1" smtClean="0"/>
              <a:t>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mouseenter</a:t>
            </a:r>
            <a:r>
              <a:rPr lang="en-US" dirty="0" smtClean="0"/>
              <a:t>() &amp; </a:t>
            </a:r>
            <a:r>
              <a:rPr lang="en-US" dirty="0" err="1" smtClean="0"/>
              <a:t>mouseleave</a:t>
            </a:r>
            <a:r>
              <a:rPr lang="en-US" dirty="0" smtClean="0"/>
              <a:t>() &amp; </a:t>
            </a:r>
            <a:r>
              <a:rPr lang="en-US" dirty="0" err="1" smtClean="0"/>
              <a:t>mousemove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Event Options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$('#</a:t>
            </a:r>
            <a:r>
              <a:rPr lang="en-US" dirty="0" err="1" smtClean="0"/>
              <a:t>thisIsMyId</a:t>
            </a:r>
            <a:r>
              <a:rPr lang="en-US" dirty="0" smtClean="0"/>
              <a:t>').</a:t>
            </a:r>
            <a:r>
              <a:rPr lang="en-US" dirty="0"/>
              <a:t>click(function()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Code to run on click goes here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$('#</a:t>
            </a:r>
            <a:r>
              <a:rPr lang="en-US" dirty="0" err="1"/>
              <a:t>thisIsMyId</a:t>
            </a:r>
            <a:r>
              <a:rPr lang="en-US" dirty="0" smtClean="0"/>
              <a:t>').on(‘click’, 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// Code to run on click goes here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$('#</a:t>
            </a:r>
            <a:r>
              <a:rPr lang="en-US" dirty="0" err="1"/>
              <a:t>thisIsMyId</a:t>
            </a:r>
            <a:r>
              <a:rPr lang="en-US" dirty="0"/>
              <a:t>').</a:t>
            </a:r>
            <a:r>
              <a:rPr lang="en-US" dirty="0" smtClean="0"/>
              <a:t>off(‘</a:t>
            </a:r>
            <a:r>
              <a:rPr lang="en-US" dirty="0"/>
              <a:t>click</a:t>
            </a:r>
            <a:r>
              <a:rPr lang="en-US" dirty="0" smtClean="0"/>
              <a:t>’);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Dealing With Inputs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$(‘#</a:t>
            </a:r>
            <a:r>
              <a:rPr lang="en-US" dirty="0" err="1" smtClean="0"/>
              <a:t>inputID</a:t>
            </a:r>
            <a:r>
              <a:rPr lang="en-US" dirty="0" smtClean="0"/>
              <a:t>’).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$(‘#</a:t>
            </a:r>
            <a:r>
              <a:rPr lang="en-US" dirty="0" err="1"/>
              <a:t>inputID</a:t>
            </a:r>
            <a:r>
              <a:rPr lang="en-US" dirty="0"/>
              <a:t>’).</a:t>
            </a:r>
            <a:r>
              <a:rPr lang="en-US" dirty="0" err="1"/>
              <a:t>val</a:t>
            </a:r>
            <a:r>
              <a:rPr lang="en-US" dirty="0" smtClean="0"/>
              <a:t>(‘new value’);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$(‘#</a:t>
            </a:r>
            <a:r>
              <a:rPr lang="en-US" dirty="0" err="1" smtClean="0"/>
              <a:t>someID</a:t>
            </a:r>
            <a:r>
              <a:rPr lang="en-US" dirty="0" smtClean="0"/>
              <a:t>’).text();</a:t>
            </a:r>
          </a:p>
          <a:p>
            <a:pPr marL="0" indent="0">
              <a:buNone/>
            </a:pPr>
            <a:r>
              <a:rPr lang="en-US" dirty="0"/>
              <a:t>$(‘#</a:t>
            </a:r>
            <a:r>
              <a:rPr lang="en-US" dirty="0" err="1"/>
              <a:t>someID</a:t>
            </a:r>
            <a:r>
              <a:rPr lang="en-US" dirty="0"/>
              <a:t>’).text</a:t>
            </a:r>
            <a:r>
              <a:rPr lang="en-US" dirty="0" smtClean="0"/>
              <a:t>(‘new value’);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Dealing With Inputs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ajax()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$.</a:t>
            </a:r>
            <a:r>
              <a:rPr lang="en-US" sz="2600" dirty="0"/>
              <a:t>ajax({</a:t>
            </a:r>
          </a:p>
          <a:p>
            <a:pPr marL="0" indent="0">
              <a:buNone/>
            </a:pPr>
            <a:r>
              <a:rPr lang="en-US" sz="2600" dirty="0"/>
              <a:t>  type: "POST",</a:t>
            </a:r>
          </a:p>
          <a:p>
            <a:pPr marL="0" indent="0">
              <a:buNone/>
            </a:pPr>
            <a:r>
              <a:rPr lang="en-US" sz="2600" dirty="0"/>
              <a:t>  url: </a:t>
            </a:r>
            <a:r>
              <a:rPr lang="en-US" sz="2600" dirty="0" err="1" smtClean="0"/>
              <a:t>urlString</a:t>
            </a:r>
            <a:r>
              <a:rPr lang="en-US" sz="2600" dirty="0" smtClean="0"/>
              <a:t>,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data: </a:t>
            </a:r>
            <a:r>
              <a:rPr lang="en-US" sz="2600" dirty="0" err="1" smtClean="0"/>
              <a:t>dataObj</a:t>
            </a:r>
            <a:r>
              <a:rPr lang="en-US" sz="2600" dirty="0" smtClean="0"/>
              <a:t>,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success: </a:t>
            </a:r>
            <a:r>
              <a:rPr lang="en-US" sz="2600" dirty="0" err="1" smtClean="0"/>
              <a:t>successFunc</a:t>
            </a:r>
            <a:r>
              <a:rPr lang="en-US" sz="2600" dirty="0" smtClean="0"/>
              <a:t>,</a:t>
            </a:r>
          </a:p>
          <a:p>
            <a:pPr marL="0" indent="0">
              <a:buNone/>
            </a:pPr>
            <a:r>
              <a:rPr lang="en-US" sz="2600" dirty="0" smtClean="0"/>
              <a:t>  error: </a:t>
            </a:r>
            <a:r>
              <a:rPr lang="en-US" sz="2600" dirty="0" err="1" smtClean="0"/>
              <a:t>errorFunc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});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64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jQuery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filter</a:t>
            </a:r>
            <a:r>
              <a:rPr lang="en-US" dirty="0" smtClean="0"/>
              <a:t>() </a:t>
            </a:r>
            <a:r>
              <a:rPr lang="en-US" dirty="0"/>
              <a:t>- $( </a:t>
            </a:r>
            <a:r>
              <a:rPr lang="en-US" dirty="0" smtClean="0"/>
              <a:t>“selector" ).</a:t>
            </a:r>
            <a:r>
              <a:rPr lang="en-US" dirty="0"/>
              <a:t>filter(function( index ) </a:t>
            </a:r>
            <a:r>
              <a:rPr lang="en-US" dirty="0" smtClean="0"/>
              <a:t>{ return </a:t>
            </a:r>
            <a:r>
              <a:rPr lang="en-US" dirty="0"/>
              <a:t>index % 3 === 2</a:t>
            </a:r>
            <a:r>
              <a:rPr lang="en-US" dirty="0" smtClean="0"/>
              <a:t>; 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.</a:t>
            </a:r>
            <a:r>
              <a:rPr lang="en-US" dirty="0" err="1"/>
              <a:t>css</a:t>
            </a:r>
            <a:r>
              <a:rPr lang="en-US" dirty="0"/>
              <a:t>( "background-color", "red" 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</a:t>
            </a:r>
            <a:r>
              <a:rPr lang="en-US" dirty="0" smtClean="0"/>
              <a:t>() - </a:t>
            </a:r>
            <a:r>
              <a:rPr lang="en-US" dirty="0"/>
              <a:t>$( </a:t>
            </a:r>
            <a:r>
              <a:rPr lang="en-US" dirty="0" smtClean="0"/>
              <a:t>“</a:t>
            </a:r>
            <a:r>
              <a:rPr lang="en-US" dirty="0" err="1" smtClean="0"/>
              <a:t>ol</a:t>
            </a:r>
            <a:r>
              <a:rPr lang="en-US" dirty="0" smtClean="0"/>
              <a:t>" </a:t>
            </a:r>
            <a:r>
              <a:rPr lang="en-US" dirty="0"/>
              <a:t>).find( "</a:t>
            </a:r>
            <a:r>
              <a:rPr lang="en-US" dirty="0" err="1" smtClean="0"/>
              <a:t>li.makeMeRed</a:t>
            </a:r>
            <a:r>
              <a:rPr lang="en-US" dirty="0" smtClean="0"/>
              <a:t>" 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 "background-color", "red" 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0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jQuery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each</a:t>
            </a:r>
            <a:r>
              <a:rPr lang="en-US" dirty="0" smtClean="0"/>
              <a:t>() - $( </a:t>
            </a:r>
            <a:r>
              <a:rPr lang="en-US" dirty="0"/>
              <a:t>"li" ).each(function( index ) </a:t>
            </a:r>
            <a:r>
              <a:rPr lang="en-US" dirty="0" smtClean="0"/>
              <a:t>{ console.log(index); });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map</a:t>
            </a:r>
            <a:r>
              <a:rPr lang="en-US" dirty="0" smtClean="0"/>
              <a:t>() </a:t>
            </a:r>
            <a:r>
              <a:rPr lang="en-US" dirty="0"/>
              <a:t>- $( ":checkbox" </a:t>
            </a:r>
            <a:r>
              <a:rPr lang="en-US" dirty="0" smtClean="0"/>
              <a:t>).</a:t>
            </a:r>
            <a:r>
              <a:rPr lang="en-US" dirty="0"/>
              <a:t>map(function() </a:t>
            </a:r>
            <a:r>
              <a:rPr lang="en-US" dirty="0" smtClean="0"/>
              <a:t>{ return </a:t>
            </a:r>
            <a:r>
              <a:rPr lang="en-US" dirty="0"/>
              <a:t>this.id</a:t>
            </a:r>
            <a:r>
              <a:rPr lang="en-US" dirty="0" smtClean="0"/>
              <a:t>; }).</a:t>
            </a:r>
            <a:r>
              <a:rPr lang="en-US" dirty="0"/>
              <a:t>get</a:t>
            </a:r>
            <a:r>
              <a:rPr lang="en-US" dirty="0" smtClean="0"/>
              <a:t>().</a:t>
            </a:r>
            <a:r>
              <a:rPr lang="en-US" dirty="0"/>
              <a:t>join();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first</a:t>
            </a:r>
            <a:r>
              <a:rPr lang="en-US" dirty="0" smtClean="0"/>
              <a:t>() - </a:t>
            </a:r>
            <a:r>
              <a:rPr lang="en-US" dirty="0"/>
              <a:t>$( "li" ).first().</a:t>
            </a:r>
            <a:r>
              <a:rPr lang="en-US" dirty="0" err="1"/>
              <a:t>css</a:t>
            </a:r>
            <a:r>
              <a:rPr lang="en-US" dirty="0"/>
              <a:t>( "background-color", "red" 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last</a:t>
            </a:r>
            <a:r>
              <a:rPr lang="en-US" dirty="0" smtClean="0"/>
              <a:t>() - </a:t>
            </a:r>
            <a:r>
              <a:rPr lang="en-US" dirty="0"/>
              <a:t>$( "li" </a:t>
            </a:r>
            <a:r>
              <a:rPr lang="en-US" dirty="0" smtClean="0"/>
              <a:t>).last().</a:t>
            </a:r>
            <a:r>
              <a:rPr lang="en-US" dirty="0" err="1"/>
              <a:t>css</a:t>
            </a:r>
            <a:r>
              <a:rPr lang="en-US" dirty="0"/>
              <a:t>( "background-color", "red" 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&amp; jQuery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7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Let’s Build A Calculator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Have 2 Inputs</a:t>
            </a:r>
          </a:p>
          <a:p>
            <a:pPr marL="0" indent="0">
              <a:buNone/>
            </a:pPr>
            <a:r>
              <a:rPr lang="en-US" dirty="0" smtClean="0"/>
              <a:t>Have a Dropdown for Operation</a:t>
            </a:r>
          </a:p>
          <a:p>
            <a:pPr marL="0" indent="0">
              <a:buNone/>
            </a:pPr>
            <a:r>
              <a:rPr lang="en-US" dirty="0" smtClean="0"/>
              <a:t>Have a Result Display</a:t>
            </a:r>
          </a:p>
          <a:p>
            <a:pPr marL="0" indent="0">
              <a:buNone/>
            </a:pPr>
            <a:r>
              <a:rPr lang="en-US" dirty="0" smtClean="0"/>
              <a:t>Have Result be Green when &gt; 100</a:t>
            </a:r>
            <a:r>
              <a:rPr lang="en-US" dirty="0"/>
              <a:t> </a:t>
            </a:r>
            <a:r>
              <a:rPr lang="en-US" dirty="0" smtClean="0"/>
              <a:t>and Red when &lt;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://bit.do/mikePFNP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0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</a:t>
            </a:r>
            <a:r>
              <a:rPr lang="en-US" dirty="0" smtClean="0"/>
              <a:t>Dev Environment Pt </a:t>
            </a:r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Node.js </a:t>
            </a:r>
            <a:r>
              <a:rPr lang="en-US" dirty="0" smtClean="0"/>
              <a:t>- https</a:t>
            </a:r>
            <a:r>
              <a:rPr lang="en-US" dirty="0"/>
              <a:t>://nodejs.org</a:t>
            </a:r>
            <a:r>
              <a:rPr lang="en-US" dirty="0" smtClean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Install MySQL - </a:t>
            </a:r>
            <a:r>
              <a:rPr lang="en-US" dirty="0"/>
              <a:t>http://dev.mysql.com/downloads/mysql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Organized collection of data</a:t>
            </a:r>
          </a:p>
          <a:p>
            <a:pPr marL="0" indent="0">
              <a:buNone/>
            </a:pPr>
            <a:r>
              <a:rPr lang="en-US" dirty="0"/>
              <a:t>Source of all user entered or automatically collected data</a:t>
            </a:r>
          </a:p>
          <a:p>
            <a:pPr marL="0" indent="0">
              <a:buNone/>
            </a:pPr>
            <a:r>
              <a:rPr lang="en-US" dirty="0"/>
              <a:t>Relational vs non</a:t>
            </a:r>
          </a:p>
          <a:p>
            <a:pPr marL="0" indent="0">
              <a:buNone/>
            </a:pPr>
            <a:r>
              <a:rPr lang="en-US" dirty="0"/>
              <a:t>Table vs </a:t>
            </a:r>
            <a:r>
              <a:rPr lang="en-US" dirty="0" smtClean="0"/>
              <a:t>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mySQL</a:t>
            </a:r>
            <a:r>
              <a:rPr lang="en-US" dirty="0" smtClean="0"/>
              <a:t>, Oracle,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Queries</a:t>
            </a:r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DB for information</a:t>
            </a:r>
          </a:p>
          <a:p>
            <a:pPr marL="0" indent="0">
              <a:buNone/>
            </a:pPr>
            <a:r>
              <a:rPr lang="en-US" dirty="0"/>
              <a:t>In Memory Vs In Database</a:t>
            </a:r>
          </a:p>
          <a:p>
            <a:pPr marL="0" indent="0">
              <a:buNone/>
            </a:pPr>
            <a:r>
              <a:rPr lang="en-US" dirty="0"/>
              <a:t>Multiple Ways </a:t>
            </a:r>
            <a:r>
              <a:rPr lang="en-US" dirty="0" smtClean="0"/>
              <a:t>to Find Every Result 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</a:t>
            </a:r>
            <a:r>
              <a:rPr lang="en-US" dirty="0" smtClean="0"/>
              <a:t>Trust User Input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“Johnny Drop Tables”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5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Columns</a:t>
            </a:r>
          </a:p>
          <a:p>
            <a:pPr marL="0" indent="0">
              <a:buNone/>
            </a:pPr>
            <a:r>
              <a:rPr lang="en-US" dirty="0" smtClean="0"/>
              <a:t>Declared to be a single type from set of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Options differ between database 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things settable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Nulls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Auto-Incrementing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Generate Value</a:t>
            </a:r>
          </a:p>
        </p:txBody>
      </p:sp>
    </p:spTree>
    <p:extLst>
      <p:ext uri="{BB962C8B-B14F-4D97-AF65-F5344CB8AC3E}">
        <p14:creationId xmlns:p14="http://schemas.microsoft.com/office/powerpoint/2010/main" val="14507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Toys (Name, Fun, Price, Owned) </a:t>
            </a:r>
          </a:p>
          <a:p>
            <a:pPr marL="0" indent="0">
              <a:buNone/>
            </a:pPr>
            <a:r>
              <a:rPr lang="en-US" dirty="0" smtClean="0"/>
              <a:t>VALUES (‘Pet Rock’, 1, 0, 0), (‘Xbox’, 7, 350, 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24" t="28125" r="71059" b="56386"/>
          <a:stretch/>
        </p:blipFill>
        <p:spPr>
          <a:xfrm>
            <a:off x="838200" y="4312583"/>
            <a:ext cx="5783943" cy="18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Toys WHERE Price &lt; 10 AND Fun &gt; 7 AND Owned =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4" t="28125" r="71059" b="56386"/>
          <a:stretch/>
        </p:blipFill>
        <p:spPr>
          <a:xfrm>
            <a:off x="838200" y="4312583"/>
            <a:ext cx="5783943" cy="18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Toy SET Price = 2.50 WHERE ID = 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4" t="28125" r="71059" b="56386"/>
          <a:stretch/>
        </p:blipFill>
        <p:spPr>
          <a:xfrm>
            <a:off x="838200" y="4312583"/>
            <a:ext cx="5783943" cy="18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Destroy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FROM Toy WHERE ID = 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4" t="28125" r="71059" b="56386"/>
          <a:stretch/>
        </p:blipFill>
        <p:spPr>
          <a:xfrm>
            <a:off x="838200" y="4312583"/>
            <a:ext cx="5783943" cy="18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</a:t>
            </a:r>
          </a:p>
          <a:p>
            <a:pPr marL="0" indent="0">
              <a:buNone/>
            </a:pPr>
            <a:r>
              <a:rPr lang="en-US" dirty="0" smtClean="0"/>
              <a:t>Foreign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25" t="28125" r="62018" b="56386"/>
          <a:stretch/>
        </p:blipFill>
        <p:spPr>
          <a:xfrm>
            <a:off x="838199" y="4572001"/>
            <a:ext cx="6645109" cy="1604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75" t="46602" r="85051" b="38181"/>
          <a:stretch/>
        </p:blipFill>
        <p:spPr>
          <a:xfrm>
            <a:off x="8192398" y="4572001"/>
            <a:ext cx="2452311" cy="1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will be stored in order according to chosen indexes</a:t>
            </a:r>
          </a:p>
          <a:p>
            <a:pPr marL="0" indent="0">
              <a:buNone/>
            </a:pPr>
            <a:r>
              <a:rPr lang="en-US" dirty="0" smtClean="0"/>
              <a:t>Querying based on indexes is fastest possible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25" t="28125" r="62018" b="56386"/>
          <a:stretch/>
        </p:blipFill>
        <p:spPr>
          <a:xfrm>
            <a:off x="838199" y="4572001"/>
            <a:ext cx="6645109" cy="1604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75" t="46602" r="85051" b="38181"/>
          <a:stretch/>
        </p:blipFill>
        <p:spPr>
          <a:xfrm>
            <a:off x="8192398" y="4572001"/>
            <a:ext cx="2452311" cy="1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Joins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194" name="Picture 2" descr="http://blog.globalknowledge.com/wp-content/uploads/2013/06/inner-outer-join-ve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636"/>
            <a:ext cx="3972339" cy="37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Group together set of Queries</a:t>
            </a:r>
          </a:p>
          <a:p>
            <a:pPr marL="0" indent="0">
              <a:buNone/>
            </a:pPr>
            <a:r>
              <a:rPr lang="en-US" dirty="0" smtClean="0"/>
              <a:t>Only Commits changes if all succeed</a:t>
            </a:r>
          </a:p>
          <a:p>
            <a:pPr marL="0" indent="0">
              <a:buNone/>
            </a:pPr>
            <a:r>
              <a:rPr lang="en-US" dirty="0" smtClean="0"/>
              <a:t>Enables easier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545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</a:t>
            </a:r>
            <a:r>
              <a:rPr lang="en-US" dirty="0" smtClean="0"/>
              <a:t>Dev Environment Pt </a:t>
            </a:r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 smtClean="0"/>
              <a:t>Database in MySQL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 calculator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Table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Name: entries</a:t>
            </a:r>
          </a:p>
          <a:p>
            <a:pPr marL="3657600" indent="-1828800">
              <a:buNone/>
            </a:pPr>
            <a:r>
              <a:rPr lang="en-US" dirty="0" smtClean="0"/>
              <a:t>Columns: ID (</a:t>
            </a:r>
            <a:r>
              <a:rPr lang="en-US" dirty="0" err="1" smtClean="0"/>
              <a:t>int</a:t>
            </a:r>
            <a:r>
              <a:rPr lang="en-US" dirty="0" smtClean="0"/>
              <a:t>, PK, NN, UQ, AI), Value1 (float), Value2 (float), </a:t>
            </a:r>
          </a:p>
          <a:p>
            <a:pPr marL="3260725" indent="-1431925">
              <a:buNone/>
            </a:pPr>
            <a:r>
              <a:rPr lang="en-US" dirty="0"/>
              <a:t>	</a:t>
            </a:r>
            <a:r>
              <a:rPr lang="en-US" dirty="0" smtClean="0"/>
              <a:t>Operand (varchar(1)), Result (float)</a:t>
            </a:r>
          </a:p>
          <a:p>
            <a:pPr marL="0" indent="0">
              <a:buNone/>
            </a:pPr>
            <a:r>
              <a:rPr lang="en-US" dirty="0" smtClean="0"/>
              <a:t>Install NPM packages - Use </a:t>
            </a:r>
            <a:r>
              <a:rPr lang="en-US" dirty="0"/>
              <a:t>http://</a:t>
            </a:r>
            <a:r>
              <a:rPr lang="en-US" dirty="0" smtClean="0"/>
              <a:t>bit.do/mikePFNP and do “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install” </a:t>
            </a:r>
            <a:r>
              <a:rPr lang="en-US" dirty="0"/>
              <a:t>in project </a:t>
            </a:r>
            <a:r>
              <a:rPr lang="en-US" dirty="0" smtClean="0"/>
              <a:t>folder 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express --save” in project folder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 smtClean="0"/>
              <a:t>mysql</a:t>
            </a:r>
            <a:r>
              <a:rPr lang="en-US" dirty="0"/>
              <a:t> --save</a:t>
            </a:r>
            <a:r>
              <a:rPr lang="en-US" dirty="0" smtClean="0"/>
              <a:t>” </a:t>
            </a:r>
            <a:r>
              <a:rPr lang="en-US" dirty="0"/>
              <a:t>in project </a:t>
            </a:r>
            <a:r>
              <a:rPr lang="en-US" dirty="0" smtClean="0"/>
              <a:t>folder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cors</a:t>
            </a:r>
            <a:r>
              <a:rPr lang="en-US" dirty="0" smtClean="0"/>
              <a:t> --save“ in project 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body-parser </a:t>
            </a:r>
            <a:r>
              <a:rPr lang="en-US" dirty="0"/>
              <a:t>--save“ in project </a:t>
            </a:r>
            <a:r>
              <a:rPr lang="en-US" dirty="0" smtClean="0"/>
              <a:t>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Package.json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name": </a:t>
            </a:r>
            <a:r>
              <a:rPr lang="en-US" dirty="0" smtClean="0"/>
              <a:t>“my-first-node-app",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main": </a:t>
            </a:r>
            <a:r>
              <a:rPr lang="en-US" dirty="0" smtClean="0"/>
              <a:t>“app.js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 smtClean="0"/>
              <a:t>		"</a:t>
            </a:r>
            <a:r>
              <a:rPr lang="en-US" dirty="0"/>
              <a:t>body-parser": "^1.15.0",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 err="1"/>
              <a:t>cors</a:t>
            </a:r>
            <a:r>
              <a:rPr lang="en-US" dirty="0"/>
              <a:t>": "^2.7.1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		"</a:t>
            </a:r>
            <a:r>
              <a:rPr lang="en-US" dirty="0"/>
              <a:t>express": "~4.0.0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mysql</a:t>
            </a:r>
            <a:r>
              <a:rPr lang="en-US" dirty="0" smtClean="0"/>
              <a:t>”: “~2.10.2”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“dev-dependencies”: {</a:t>
            </a:r>
          </a:p>
          <a:p>
            <a:pPr marL="0" indent="0">
              <a:buNone/>
            </a:pPr>
            <a:r>
              <a:rPr lang="en-US" dirty="0" smtClean="0"/>
              <a:t>		“karma”: “~2.00”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2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class=“a-border” </a:t>
            </a:r>
            <a:r>
              <a:rPr lang="en-US" dirty="0" err="1"/>
              <a:t>src</a:t>
            </a:r>
            <a:r>
              <a:rPr lang="en-US" dirty="0"/>
              <a:t>=“folder/names/sleeping_baby.jpg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89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res.json</a:t>
            </a:r>
            <a:r>
              <a:rPr lang="en-US" dirty="0"/>
              <a:t>({ message: ‘Hooray! Welcome to our server!' }); 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The App</a:t>
            </a:r>
          </a:p>
          <a:p>
            <a:pPr marL="0" indent="0">
              <a:buNone/>
            </a:pPr>
            <a:r>
              <a:rPr lang="en-US" dirty="0" smtClean="0"/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33445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= require("</a:t>
            </a:r>
            <a:r>
              <a:rPr lang="en-US" dirty="0" err="1" smtClean="0"/>
              <a:t>mysql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con = </a:t>
            </a:r>
            <a:r>
              <a:rPr lang="en-US" dirty="0" err="1" smtClean="0"/>
              <a:t>mysql.createConnection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	host: "localhost",</a:t>
            </a:r>
          </a:p>
          <a:p>
            <a:pPr marL="0" indent="0">
              <a:buNone/>
            </a:pPr>
            <a:r>
              <a:rPr lang="en-US" dirty="0" smtClean="0"/>
              <a:t>  	user: “mike",</a:t>
            </a:r>
          </a:p>
          <a:p>
            <a:pPr marL="0" indent="0">
              <a:buNone/>
            </a:pPr>
            <a:r>
              <a:rPr lang="en-US" dirty="0" smtClean="0"/>
              <a:t>  	password: “</a:t>
            </a:r>
            <a:r>
              <a:rPr lang="en-US" dirty="0" err="1" smtClean="0"/>
              <a:t>mikePassword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	database: “calculator"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55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con.connect</a:t>
            </a:r>
            <a:r>
              <a:rPr lang="en-US" dirty="0"/>
              <a:t>(function(err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if(err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console.log</a:t>
            </a:r>
            <a:r>
              <a:rPr lang="en-US" dirty="0"/>
              <a:t>('Error connecting to Db');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console.log</a:t>
            </a:r>
            <a:r>
              <a:rPr lang="en-US" dirty="0"/>
              <a:t>('Connection established');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con.end</a:t>
            </a:r>
            <a:r>
              <a:rPr lang="en-US" dirty="0"/>
              <a:t>(function(err)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// </a:t>
            </a:r>
            <a:r>
              <a:rPr lang="en-US" dirty="0"/>
              <a:t>The connection is terminated gracefully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// </a:t>
            </a:r>
            <a:r>
              <a:rPr lang="en-US" dirty="0"/>
              <a:t>Ensures all previously </a:t>
            </a:r>
            <a:r>
              <a:rPr lang="en-US" dirty="0" err="1"/>
              <a:t>enqueued</a:t>
            </a:r>
            <a:r>
              <a:rPr lang="en-US" dirty="0"/>
              <a:t> queries are still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// </a:t>
            </a:r>
            <a:r>
              <a:rPr lang="en-US" dirty="0"/>
              <a:t>before sending a COM_QUIT packet to the MySQL server.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2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con.query</a:t>
            </a:r>
            <a:r>
              <a:rPr lang="en-US" dirty="0"/>
              <a:t>('SELECT * FROM </a:t>
            </a:r>
            <a:r>
              <a:rPr lang="en-US" dirty="0" err="1" smtClean="0"/>
              <a:t>entries',</a:t>
            </a:r>
            <a:r>
              <a:rPr lang="en-US" dirty="0" err="1"/>
              <a:t>function</a:t>
            </a:r>
            <a:r>
              <a:rPr lang="en-US" dirty="0"/>
              <a:t>(</a:t>
            </a:r>
            <a:r>
              <a:rPr lang="en-US" dirty="0" err="1"/>
              <a:t>err,rows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if(err</a:t>
            </a:r>
            <a:r>
              <a:rPr lang="en-US" dirty="0"/>
              <a:t>) throw err;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console.log</a:t>
            </a:r>
            <a:r>
              <a:rPr lang="en-US" dirty="0"/>
              <a:t>('Data received from Db:\n');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console.log(rows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74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newEntry</a:t>
            </a:r>
            <a:r>
              <a:rPr lang="en-US" dirty="0" smtClean="0"/>
              <a:t> </a:t>
            </a:r>
            <a:r>
              <a:rPr lang="en-US" dirty="0"/>
              <a:t>=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value1: 10,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value2: 2.5,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operation: ‘*’,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result: 25 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con.query</a:t>
            </a:r>
            <a:r>
              <a:rPr lang="en-US" dirty="0"/>
              <a:t>('INSERT INTO </a:t>
            </a:r>
            <a:r>
              <a:rPr lang="en-US" dirty="0" smtClean="0"/>
              <a:t>entries </a:t>
            </a:r>
            <a:r>
              <a:rPr lang="en-US" dirty="0"/>
              <a:t>SET ?', </a:t>
            </a:r>
            <a:r>
              <a:rPr lang="en-US" dirty="0" err="1" smtClean="0"/>
              <a:t>newEntry</a:t>
            </a:r>
            <a:r>
              <a:rPr lang="en-US" dirty="0" smtClean="0"/>
              <a:t>, </a:t>
            </a:r>
            <a:r>
              <a:rPr lang="en-US" dirty="0"/>
              <a:t>function(</a:t>
            </a:r>
            <a:r>
              <a:rPr lang="en-US" dirty="0" err="1"/>
              <a:t>err,res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if(err</a:t>
            </a:r>
            <a:r>
              <a:rPr lang="en-US" dirty="0"/>
              <a:t>) throw err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console.log</a:t>
            </a:r>
            <a:r>
              <a:rPr lang="en-US" dirty="0"/>
              <a:t>('Last insert ID:', </a:t>
            </a:r>
            <a:r>
              <a:rPr lang="en-US" dirty="0" err="1"/>
              <a:t>res.insertId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720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90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&amp;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Let’s Update Our Calculator!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Store the values that were entered</a:t>
            </a:r>
          </a:p>
          <a:p>
            <a:pPr marL="0" indent="0">
              <a:buNone/>
            </a:pPr>
            <a:r>
              <a:rPr lang="en-US" dirty="0" smtClean="0"/>
              <a:t>Store the operation selected</a:t>
            </a:r>
          </a:p>
          <a:p>
            <a:pPr marL="0" indent="0">
              <a:buNone/>
            </a:pPr>
            <a:r>
              <a:rPr lang="en-US" dirty="0" smtClean="0"/>
              <a:t>Store the 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Help With Node Requests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https://scotch.io/tutorials/build-a-restful-api-using-node-and-express-4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bit.do/mikePFNP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Help! I’m Stuck!</a:t>
            </a:r>
          </a:p>
          <a:p>
            <a:pPr marL="0" indent="0">
              <a:buNone/>
            </a:pPr>
            <a:r>
              <a:rPr lang="en-US" dirty="0" smtClean="0"/>
              <a:t>Google!</a:t>
            </a:r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-tricks</a:t>
            </a:r>
          </a:p>
          <a:p>
            <a:pPr marL="0" indent="0">
              <a:buNone/>
            </a:pPr>
            <a:r>
              <a:rPr lang="en-US" dirty="0" err="1" smtClean="0"/>
              <a:t>mdn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API documentation</a:t>
            </a:r>
          </a:p>
          <a:p>
            <a:pPr marL="0" indent="0">
              <a:buNone/>
            </a:pPr>
            <a:r>
              <a:rPr lang="en-US" dirty="0" smtClean="0"/>
              <a:t>caniuse.com</a:t>
            </a:r>
          </a:p>
        </p:txBody>
      </p:sp>
    </p:spTree>
    <p:extLst>
      <p:ext uri="{BB962C8B-B14F-4D97-AF65-F5344CB8AC3E}">
        <p14:creationId xmlns:p14="http://schemas.microsoft.com/office/powerpoint/2010/main" val="17222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Inspiration</a:t>
            </a:r>
          </a:p>
          <a:p>
            <a:pPr marL="0" indent="0">
              <a:buNone/>
            </a:pPr>
            <a:r>
              <a:rPr lang="en-US" dirty="0" smtClean="0"/>
              <a:t>Dribble</a:t>
            </a:r>
          </a:p>
          <a:p>
            <a:pPr marL="0" indent="0">
              <a:buNone/>
            </a:pPr>
            <a:r>
              <a:rPr lang="en-US" dirty="0" smtClean="0"/>
              <a:t>Product Hunt</a:t>
            </a:r>
          </a:p>
          <a:p>
            <a:pPr marL="0" indent="0">
              <a:buNone/>
            </a:pPr>
            <a:r>
              <a:rPr lang="en-US" dirty="0" smtClean="0"/>
              <a:t>Hacker News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8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Further Learning</a:t>
            </a:r>
          </a:p>
          <a:p>
            <a:pPr marL="0" indent="0">
              <a:buNone/>
            </a:pPr>
            <a:r>
              <a:rPr lang="en-US" dirty="0" smtClean="0"/>
              <a:t>Online Vs </a:t>
            </a:r>
            <a:r>
              <a:rPr lang="en-US" dirty="0" err="1" smtClean="0"/>
              <a:t>Bootcamp</a:t>
            </a:r>
            <a:r>
              <a:rPr lang="en-US" dirty="0" smtClean="0"/>
              <a:t> Vs Immersive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Treehouse</a:t>
            </a:r>
          </a:p>
          <a:p>
            <a:pPr marL="0" indent="0">
              <a:buNone/>
            </a:pPr>
            <a:r>
              <a:rPr lang="en-US" dirty="0" err="1" smtClean="0"/>
              <a:t>CodeAcademy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Scotch.io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1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Own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Let Your Creativity Guide You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Or build a To-do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Ask Questions If (When) You Get Stuck</a:t>
            </a:r>
          </a:p>
          <a:p>
            <a:pPr marL="1371600" indent="-457200">
              <a:buNone/>
            </a:pPr>
            <a:r>
              <a:rPr lang="en-US" dirty="0" smtClean="0"/>
              <a:t>But I may just direct you to Google</a:t>
            </a:r>
            <a:r>
              <a:rPr lang="en-US" dirty="0"/>
              <a:t> </a:t>
            </a:r>
            <a:r>
              <a:rPr lang="en-US" dirty="0" smtClean="0"/>
              <a:t>or give you a hint</a:t>
            </a:r>
          </a:p>
        </p:txBody>
      </p:sp>
    </p:spTree>
    <p:extLst>
      <p:ext uri="{BB962C8B-B14F-4D97-AF65-F5344CB8AC3E}">
        <p14:creationId xmlns:p14="http://schemas.microsoft.com/office/powerpoint/2010/main" val="114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102 </a:t>
            </a:r>
          </a:p>
          <a:p>
            <a:pPr marL="0" indent="0">
              <a:buNone/>
            </a:pPr>
            <a:r>
              <a:rPr lang="en-US" dirty="0"/>
              <a:t>JavaScript  &amp; jQuery</a:t>
            </a:r>
          </a:p>
          <a:p>
            <a:pPr marL="0" indent="0">
              <a:buNone/>
            </a:pPr>
            <a:r>
              <a:rPr lang="en-US" dirty="0"/>
              <a:t>Databases</a:t>
            </a:r>
          </a:p>
          <a:p>
            <a:pPr marL="0" indent="0">
              <a:buNone/>
            </a:pPr>
            <a:r>
              <a:rPr lang="en-US" dirty="0"/>
              <a:t>Node.js</a:t>
            </a:r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pPr marL="0" indent="0">
              <a:buNone/>
            </a:pPr>
            <a:r>
              <a:rPr lang="en-US" dirty="0"/>
              <a:t>Build a Web App!</a:t>
            </a:r>
          </a:p>
        </p:txBody>
      </p:sp>
    </p:spTree>
    <p:extLst>
      <p:ext uri="{BB962C8B-B14F-4D97-AF65-F5344CB8AC3E}">
        <p14:creationId xmlns:p14="http://schemas.microsoft.com/office/powerpoint/2010/main" val="3551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Custom Classes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Basic Data Types</a:t>
            </a:r>
          </a:p>
          <a:p>
            <a:pPr marL="0" indent="0">
              <a:buNone/>
            </a:pPr>
            <a:r>
              <a:rPr lang="en-US" dirty="0" smtClean="0"/>
              <a:t>Variables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Loops</a:t>
            </a:r>
          </a:p>
          <a:p>
            <a:pPr marL="0" indent="0">
              <a:buNone/>
            </a:pPr>
            <a:r>
              <a:rPr lang="en-US" dirty="0" smtClean="0"/>
              <a:t>Request Types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6332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 &amp;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outerFunction</a:t>
            </a:r>
            <a:r>
              <a:rPr lang="en-US" dirty="0" smtClean="0"/>
              <a:t>(param1, param2)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outerVar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innerFunction</a:t>
            </a:r>
            <a:r>
              <a:rPr lang="en-US" dirty="0" smtClean="0"/>
              <a:t>(param3, param4)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innerVar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globalVar</a:t>
            </a:r>
            <a:r>
              <a:rPr lang="en-US" dirty="0" smtClean="0"/>
              <a:t> = “This is Bad. Don’t Do This.”;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bottomVar</a:t>
            </a:r>
            <a:r>
              <a:rPr lang="en-US" dirty="0" smtClean="0"/>
              <a:t> = 3;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293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2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Thanks for coming!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 </a:t>
            </a:r>
          </a:p>
          <a:p>
            <a:pPr marL="0" indent="0">
              <a:buNone/>
            </a:pPr>
            <a:r>
              <a:rPr lang="en-US" dirty="0" smtClean="0"/>
              <a:t>mike@zippyinnovations.com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973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2119</Words>
  <Application>Microsoft Office PowerPoint</Application>
  <PresentationFormat>Widescreen</PresentationFormat>
  <Paragraphs>893</Paragraphs>
  <Slides>88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Programming for Non Programmers</vt:lpstr>
      <vt:lpstr>Agenda</vt:lpstr>
      <vt:lpstr>Recap</vt:lpstr>
      <vt:lpstr>Programming 101</vt:lpstr>
      <vt:lpstr>Servers Vs Browsers</vt:lpstr>
      <vt:lpstr>Process of Writing Code</vt:lpstr>
      <vt:lpstr>HTML</vt:lpstr>
      <vt:lpstr>CSS</vt:lpstr>
      <vt:lpstr>Recap</vt:lpstr>
      <vt:lpstr>Day 2 Agenda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JavaScript &amp; jQuery</vt:lpstr>
      <vt:lpstr>Setting Up Your Dev Environment Pt 2a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Setting Up Your Dev Environment Pt 2b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Databases &amp; Node.js</vt:lpstr>
      <vt:lpstr>Resources</vt:lpstr>
      <vt:lpstr>Resources</vt:lpstr>
      <vt:lpstr>Resources</vt:lpstr>
      <vt:lpstr>Build Your Own Web App</vt:lpstr>
      <vt:lpstr>Recap</vt:lpstr>
      <vt:lpstr>Programming 102</vt:lpstr>
      <vt:lpstr>JavaScript &amp; jQuery</vt:lpstr>
      <vt:lpstr>Databases</vt:lpstr>
      <vt:lpstr>Node.js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Lipsitz</dc:creator>
  <cp:lastModifiedBy>Mike Lipsitz</cp:lastModifiedBy>
  <cp:revision>181</cp:revision>
  <dcterms:created xsi:type="dcterms:W3CDTF">2016-04-12T19:11:38Z</dcterms:created>
  <dcterms:modified xsi:type="dcterms:W3CDTF">2016-05-01T23:40:54Z</dcterms:modified>
</cp:coreProperties>
</file>