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notesMasterIdLst>
    <p:notesMasterId r:id="rId128"/>
  </p:notesMasterIdLst>
  <p:sldIdLst>
    <p:sldId id="376" r:id="rId3"/>
    <p:sldId id="258" r:id="rId4"/>
    <p:sldId id="259" r:id="rId5"/>
    <p:sldId id="260" r:id="rId6"/>
    <p:sldId id="261" r:id="rId7"/>
    <p:sldId id="263" r:id="rId8"/>
    <p:sldId id="37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318" r:id="rId20"/>
    <p:sldId id="274" r:id="rId21"/>
    <p:sldId id="275" r:id="rId22"/>
    <p:sldId id="276" r:id="rId23"/>
    <p:sldId id="277" r:id="rId24"/>
    <p:sldId id="278" r:id="rId25"/>
    <p:sldId id="358" r:id="rId26"/>
    <p:sldId id="279" r:id="rId27"/>
    <p:sldId id="379" r:id="rId28"/>
    <p:sldId id="280" r:id="rId29"/>
    <p:sldId id="281" r:id="rId30"/>
    <p:sldId id="282" r:id="rId31"/>
    <p:sldId id="283" r:id="rId32"/>
    <p:sldId id="319" r:id="rId33"/>
    <p:sldId id="320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380" r:id="rId49"/>
    <p:sldId id="321" r:id="rId50"/>
    <p:sldId id="298" r:id="rId51"/>
    <p:sldId id="299" r:id="rId52"/>
    <p:sldId id="300" r:id="rId53"/>
    <p:sldId id="301" r:id="rId54"/>
    <p:sldId id="303" r:id="rId55"/>
    <p:sldId id="304" r:id="rId56"/>
    <p:sldId id="305" r:id="rId57"/>
    <p:sldId id="306" r:id="rId58"/>
    <p:sldId id="307" r:id="rId59"/>
    <p:sldId id="308" r:id="rId60"/>
    <p:sldId id="310" r:id="rId61"/>
    <p:sldId id="311" r:id="rId62"/>
    <p:sldId id="312" r:id="rId63"/>
    <p:sldId id="313" r:id="rId64"/>
    <p:sldId id="314" r:id="rId65"/>
    <p:sldId id="381" r:id="rId66"/>
    <p:sldId id="315" r:id="rId67"/>
    <p:sldId id="316" r:id="rId68"/>
    <p:sldId id="317" r:id="rId69"/>
    <p:sldId id="322" r:id="rId70"/>
    <p:sldId id="359" r:id="rId71"/>
    <p:sldId id="360" r:id="rId72"/>
    <p:sldId id="382" r:id="rId73"/>
    <p:sldId id="361" r:id="rId74"/>
    <p:sldId id="325" r:id="rId75"/>
    <p:sldId id="329" r:id="rId76"/>
    <p:sldId id="326" r:id="rId77"/>
    <p:sldId id="383" r:id="rId78"/>
    <p:sldId id="328" r:id="rId79"/>
    <p:sldId id="330" r:id="rId80"/>
    <p:sldId id="331" r:id="rId81"/>
    <p:sldId id="332" r:id="rId82"/>
    <p:sldId id="333" r:id="rId83"/>
    <p:sldId id="334" r:id="rId84"/>
    <p:sldId id="327" r:id="rId85"/>
    <p:sldId id="348" r:id="rId86"/>
    <p:sldId id="335" r:id="rId87"/>
    <p:sldId id="384" r:id="rId88"/>
    <p:sldId id="336" r:id="rId89"/>
    <p:sldId id="337" r:id="rId90"/>
    <p:sldId id="338" r:id="rId91"/>
    <p:sldId id="339" r:id="rId92"/>
    <p:sldId id="340" r:id="rId93"/>
    <p:sldId id="341" r:id="rId94"/>
    <p:sldId id="342" r:id="rId95"/>
    <p:sldId id="343" r:id="rId96"/>
    <p:sldId id="344" r:id="rId97"/>
    <p:sldId id="345" r:id="rId98"/>
    <p:sldId id="346" r:id="rId99"/>
    <p:sldId id="347" r:id="rId100"/>
    <p:sldId id="356" r:id="rId101"/>
    <p:sldId id="357" r:id="rId102"/>
    <p:sldId id="385" r:id="rId103"/>
    <p:sldId id="362" r:id="rId104"/>
    <p:sldId id="363" r:id="rId105"/>
    <p:sldId id="386" r:id="rId106"/>
    <p:sldId id="349" r:id="rId107"/>
    <p:sldId id="350" r:id="rId108"/>
    <p:sldId id="352" r:id="rId109"/>
    <p:sldId id="351" r:id="rId110"/>
    <p:sldId id="390" r:id="rId111"/>
    <p:sldId id="387" r:id="rId112"/>
    <p:sldId id="353" r:id="rId113"/>
    <p:sldId id="354" r:id="rId114"/>
    <p:sldId id="355" r:id="rId115"/>
    <p:sldId id="388" r:id="rId116"/>
    <p:sldId id="389" r:id="rId117"/>
    <p:sldId id="365" r:id="rId118"/>
    <p:sldId id="366" r:id="rId119"/>
    <p:sldId id="367" r:id="rId120"/>
    <p:sldId id="368" r:id="rId121"/>
    <p:sldId id="369" r:id="rId122"/>
    <p:sldId id="374" r:id="rId123"/>
    <p:sldId id="370" r:id="rId124"/>
    <p:sldId id="371" r:id="rId125"/>
    <p:sldId id="373" r:id="rId126"/>
    <p:sldId id="372" r:id="rId1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7273" autoAdjust="0"/>
  </p:normalViewPr>
  <p:slideViewPr>
    <p:cSldViewPr snapToGrid="0">
      <p:cViewPr varScale="1">
        <p:scale>
          <a:sx n="46" d="100"/>
          <a:sy n="46" d="100"/>
        </p:scale>
        <p:origin x="157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presProps" Target="presProp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viewProps" Target="viewProp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tableStyles" Target="tableStyle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B008A-F8A6-49B7-B5BA-225B39245FA8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7AB88-A67D-4838-B61C-7B06C223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47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break down each major component of websites so that you’ll be able to understand the context</a:t>
            </a:r>
            <a:r>
              <a:rPr lang="en-US" baseline="0" dirty="0" smtClean="0"/>
              <a:t> of what’s being discussed</a:t>
            </a:r>
          </a:p>
          <a:p>
            <a:r>
              <a:rPr lang="en-US" baseline="0" dirty="0" smtClean="0"/>
              <a:t>Will get into the process of writing code which will help you take an idea and turn it into a working 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55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80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19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71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57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05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all begins with the request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 is that when you hit enter in the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bar, you’re triggering what is going to be the first of many requests just to load a single webpage</a:t>
            </a:r>
          </a:p>
          <a:p>
            <a:pPr rtl="0"/>
            <a:endParaRPr lang="en-US" b="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12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 = Representational state transfer</a:t>
            </a:r>
          </a:p>
          <a:p>
            <a:endParaRPr lang="en-US" dirty="0" smtClean="0"/>
          </a:p>
          <a:p>
            <a:r>
              <a:rPr lang="en-US" dirty="0" smtClean="0"/>
              <a:t>Collection, such as http://api.example.com/resources/	</a:t>
            </a:r>
          </a:p>
          <a:p>
            <a:r>
              <a:rPr lang="en-US" dirty="0" smtClean="0"/>
              <a:t>	GET: List the URIs and perhaps other details of the collection's members.	</a:t>
            </a:r>
          </a:p>
          <a:p>
            <a:r>
              <a:rPr lang="en-US" dirty="0" smtClean="0"/>
              <a:t>	PUT:</a:t>
            </a:r>
            <a:r>
              <a:rPr lang="en-US" baseline="0" dirty="0" smtClean="0"/>
              <a:t> </a:t>
            </a:r>
            <a:r>
              <a:rPr lang="en-US" dirty="0" smtClean="0"/>
              <a:t>Replace the entire collection with another collection.	</a:t>
            </a:r>
          </a:p>
          <a:p>
            <a:r>
              <a:rPr lang="en-US" dirty="0" smtClean="0"/>
              <a:t>	POST:</a:t>
            </a:r>
            <a:r>
              <a:rPr lang="en-US" baseline="0" dirty="0" smtClean="0"/>
              <a:t> </a:t>
            </a:r>
            <a:r>
              <a:rPr lang="en-US" dirty="0" smtClean="0"/>
              <a:t>Create a new entry in the collection. The new entry's URI is assigned automatically and is usually returned by the operation.[16]	</a:t>
            </a:r>
          </a:p>
          <a:p>
            <a:r>
              <a:rPr lang="en-US" dirty="0" smtClean="0"/>
              <a:t>	DELETE: Delete the entire collection.</a:t>
            </a:r>
          </a:p>
          <a:p>
            <a:endParaRPr lang="en-US" dirty="0" smtClean="0"/>
          </a:p>
          <a:p>
            <a:r>
              <a:rPr lang="en-US" dirty="0" smtClean="0"/>
              <a:t>Element, such as http://api.example.com/resources/item17	</a:t>
            </a:r>
          </a:p>
          <a:p>
            <a:r>
              <a:rPr lang="en-US" dirty="0" smtClean="0"/>
              <a:t>	GET: Retrieve a representation of the addressed member of the collection, expressed in an appropriate Internet media type.	</a:t>
            </a:r>
          </a:p>
          <a:p>
            <a:r>
              <a:rPr lang="en-US" dirty="0" smtClean="0"/>
              <a:t>	PUT: Replace the addressed member of the collection, or if it does not exist, create it.	</a:t>
            </a:r>
          </a:p>
          <a:p>
            <a:r>
              <a:rPr lang="en-US" dirty="0" smtClean="0"/>
              <a:t>	POST:</a:t>
            </a:r>
            <a:r>
              <a:rPr lang="en-US" baseline="0" dirty="0" smtClean="0"/>
              <a:t> </a:t>
            </a:r>
            <a:r>
              <a:rPr lang="en-US" dirty="0" smtClean="0"/>
              <a:t>Not generally used. Treat the addressed member as a collection in its own right and create a new entry in it.[16]	</a:t>
            </a:r>
          </a:p>
          <a:p>
            <a:r>
              <a:rPr lang="en-US" dirty="0" smtClean="0"/>
              <a:t>	DELETE: Delete the addressed member of the collection.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79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75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57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Pieces that run on the user’s machine</a:t>
            </a:r>
            <a:endParaRPr lang="en-US" b="0" dirty="0" smtClean="0">
              <a:effectLst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9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questions at any point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440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 of elements and content that are going to be displayed on your website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008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Side Logic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pushes a button, says now do this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Triggers requests that don’t require a full page refresh</a:t>
            </a:r>
            <a:endParaRPr lang="en-US" b="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AJAX</a:t>
            </a:r>
            <a:r>
              <a:rPr lang="en-US" baseline="0" dirty="0" smtClean="0"/>
              <a:t>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Asynchronous JavaScript and XML)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281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Describes the look 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>Any animations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566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 smtClean="0"/>
              <a:t>Server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204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Things like image files,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files, things that won’t change no matter who is accessing the site or what they’re trying to do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88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of all user entered or automatically collected data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Relational vs non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vs Web</a:t>
            </a:r>
          </a:p>
          <a:p>
            <a:pPr rtl="0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dirty="0" smtClean="0"/>
              <a:t>Implementations</a:t>
            </a:r>
          </a:p>
          <a:p>
            <a:pPr rtl="0"/>
            <a:r>
              <a:rPr lang="en-US" baseline="0" dirty="0" smtClean="0"/>
              <a:t>            </a:t>
            </a:r>
            <a:r>
              <a:rPr lang="en-US" dirty="0" smtClean="0"/>
              <a:t>MySQL (Relational)</a:t>
            </a:r>
          </a:p>
          <a:p>
            <a:pPr lvl="1"/>
            <a:r>
              <a:rPr lang="en-US" dirty="0" smtClean="0"/>
              <a:t>PostgreSQL (Object-Relational)</a:t>
            </a:r>
          </a:p>
          <a:p>
            <a:pPr lvl="1"/>
            <a:r>
              <a:rPr lang="en-US" dirty="0" smtClean="0"/>
              <a:t>Mongo (NoSQL)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258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 side logic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Validation and translation of client data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 or inaction based on rules built to accomplish what the program is trying to do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Create, Update, Read, or Delete things on the DB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b="0" dirty="0" smtClean="0">
                <a:effectLst/>
              </a:rPr>
              <a:t>Languages</a:t>
            </a:r>
          </a:p>
          <a:p>
            <a:r>
              <a:rPr lang="en-US" b="0" dirty="0" smtClean="0">
                <a:effectLst/>
              </a:rPr>
              <a:t>	Node.js</a:t>
            </a:r>
            <a:r>
              <a:rPr lang="en-US" b="0" baseline="0" dirty="0" smtClean="0">
                <a:effectLst/>
              </a:rPr>
              <a:t> (</a:t>
            </a:r>
            <a:r>
              <a:rPr lang="en-US" b="0" baseline="0" dirty="0" err="1" smtClean="0">
                <a:effectLst/>
              </a:rPr>
              <a:t>Javascript</a:t>
            </a:r>
            <a:r>
              <a:rPr lang="en-US" b="0" baseline="0" dirty="0" smtClean="0">
                <a:effectLst/>
              </a:rPr>
              <a:t>)</a:t>
            </a:r>
          </a:p>
          <a:p>
            <a:r>
              <a:rPr lang="en-US" b="0" baseline="0" dirty="0" smtClean="0">
                <a:effectLst/>
              </a:rPr>
              <a:t>	C#</a:t>
            </a:r>
          </a:p>
          <a:p>
            <a:r>
              <a:rPr lang="en-US" b="0" dirty="0" smtClean="0">
                <a:effectLst/>
              </a:rPr>
              <a:t>	PHP</a:t>
            </a:r>
          </a:p>
          <a:p>
            <a:r>
              <a:rPr lang="en-US" b="0" dirty="0" smtClean="0">
                <a:effectLst/>
              </a:rPr>
              <a:t>	Ruby</a:t>
            </a:r>
          </a:p>
          <a:p>
            <a:r>
              <a:rPr lang="en-US" b="0" dirty="0" smtClean="0">
                <a:effectLst/>
              </a:rPr>
              <a:t>	Java</a:t>
            </a:r>
          </a:p>
          <a:p>
            <a:r>
              <a:rPr lang="en-US" b="0" dirty="0" smtClean="0">
                <a:effectLst/>
              </a:rPr>
              <a:t>	Python</a:t>
            </a:r>
          </a:p>
          <a:p>
            <a:endParaRPr lang="en-US" b="0" baseline="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715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 Front end vs back end roles and focuses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840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118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Exercise coming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7AB88-A67D-4838-B61C-7B06C223C78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68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Programming 101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What is programming?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Why are there so many programming languages and how do they fit together?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Back-end vs Front-end Development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Back-end and Front-End Frameworks</a:t>
            </a: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Servers Vs Browsers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What are Requests and Responses?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The anatomy of a web server</a:t>
            </a: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 of Writing Code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Web Development Process</a:t>
            </a: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Programming 102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Basic Programming Concepts</a:t>
            </a: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APIs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Creating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your own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7AB88-A67D-4838-B61C-7B06C223C7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296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818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832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708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r>
              <a:rPr lang="en-US" baseline="0" dirty="0" smtClean="0"/>
              <a:t> out being given a wireframe or design of what you need to create</a:t>
            </a:r>
          </a:p>
          <a:p>
            <a:r>
              <a:rPr lang="en-US" baseline="0" dirty="0" smtClean="0"/>
              <a:t>Will have a spec documenting the required features and functionality of the thing to create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475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more</a:t>
            </a:r>
            <a:r>
              <a:rPr lang="en-US" baseline="0" dirty="0" smtClean="0"/>
              <a:t> of a set of individual commands that can be combined with more flexibility</a:t>
            </a:r>
          </a:p>
          <a:p>
            <a:r>
              <a:rPr lang="en-US" baseline="0" dirty="0" err="1" smtClean="0"/>
              <a:t>Git’s</a:t>
            </a:r>
            <a:r>
              <a:rPr lang="en-US" baseline="0" dirty="0" smtClean="0"/>
              <a:t> branching, merging, tagging, and rebasing are more smooth</a:t>
            </a:r>
          </a:p>
          <a:p>
            <a:r>
              <a:rPr lang="en-US" baseline="0" dirty="0" err="1" smtClean="0"/>
              <a:t>Git</a:t>
            </a:r>
            <a:r>
              <a:rPr lang="en-US" baseline="0" dirty="0" smtClean="0"/>
              <a:t> can edit previous history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Mercurial is 1 tool that when used in the right scenarios can be much simpler to use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961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Pull because you’re asking the</a:t>
            </a:r>
            <a:r>
              <a:rPr lang="en-US" baseline="0" dirty="0" smtClean="0"/>
              <a:t> owner of the main branch to “pull my changes into the main branch” if they think they’re correct</a:t>
            </a:r>
          </a:p>
          <a:p>
            <a:r>
              <a:rPr lang="en-US" baseline="0" dirty="0" smtClean="0"/>
              <a:t>	Hence why this is the point in time of reviewing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Fork -&gt; io.js from nodejs.org and back into it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049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things do go wrong, what happens?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836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 to end tests</a:t>
            </a:r>
            <a:r>
              <a:rPr lang="en-US" baseline="0" dirty="0" smtClean="0"/>
              <a:t> are meant to check that a given application task completes from beginning to the end of the process without skipping any steps</a:t>
            </a:r>
          </a:p>
          <a:p>
            <a:r>
              <a:rPr lang="en-US" baseline="0" dirty="0" smtClean="0"/>
              <a:t>Functional tests are meant to check individual pieces of code or functions</a:t>
            </a:r>
          </a:p>
          <a:p>
            <a:r>
              <a:rPr lang="en-US" baseline="0" dirty="0" smtClean="0"/>
              <a:t>Unit tests are meant to check that a given piece of functionality works as expected</a:t>
            </a:r>
          </a:p>
          <a:p>
            <a:r>
              <a:rPr lang="en-US" baseline="0" dirty="0" smtClean="0"/>
              <a:t>Headless tests are tests run in a browser without actually needing the browser, so buttons can be checked if they’re there and clicked and the results checked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251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261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36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features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	Things that you used to have to do by hand are now abstracted away</a:t>
            </a:r>
          </a:p>
          <a:p>
            <a:r>
              <a:rPr lang="en-US" baseline="0" dirty="0" smtClean="0"/>
              <a:t>	Security</a:t>
            </a:r>
          </a:p>
          <a:p>
            <a:r>
              <a:rPr lang="en-US" baseline="0" dirty="0" smtClean="0"/>
              <a:t>	Drawing</a:t>
            </a:r>
          </a:p>
          <a:p>
            <a:r>
              <a:rPr lang="en-US" baseline="0" dirty="0" smtClean="0"/>
              <a:t>Ease of use</a:t>
            </a:r>
          </a:p>
          <a:p>
            <a:r>
              <a:rPr lang="en-US" baseline="0" dirty="0" smtClean="0"/>
              <a:t>	Less instructions to accomplish same thing</a:t>
            </a:r>
          </a:p>
          <a:p>
            <a:r>
              <a:rPr lang="en-US" baseline="0" dirty="0" smtClean="0"/>
              <a:t>	More clear coding styles</a:t>
            </a:r>
          </a:p>
          <a:p>
            <a:r>
              <a:rPr lang="en-US" baseline="0" dirty="0" smtClean="0"/>
              <a:t>Specific applications</a:t>
            </a:r>
          </a:p>
          <a:p>
            <a:r>
              <a:rPr lang="en-US" baseline="0" dirty="0" smtClean="0"/>
              <a:t>	The exercise drawing language</a:t>
            </a:r>
          </a:p>
          <a:p>
            <a:r>
              <a:rPr lang="en-US" baseline="0" dirty="0" smtClean="0"/>
              <a:t>	Power plants</a:t>
            </a:r>
          </a:p>
          <a:p>
            <a:r>
              <a:rPr lang="en-US" baseline="0" dirty="0" smtClean="0"/>
              <a:t>	Finance</a:t>
            </a:r>
          </a:p>
          <a:p>
            <a:r>
              <a:rPr lang="en-US" baseline="0" dirty="0" smtClean="0"/>
              <a:t>Specific focus</a:t>
            </a:r>
          </a:p>
          <a:p>
            <a:r>
              <a:rPr lang="en-US" baseline="0" dirty="0" smtClean="0"/>
              <a:t>	Security </a:t>
            </a:r>
          </a:p>
          <a:p>
            <a:r>
              <a:rPr lang="en-US" baseline="0" dirty="0" smtClean="0"/>
              <a:t>	Speed</a:t>
            </a:r>
          </a:p>
          <a:p>
            <a:r>
              <a:rPr lang="en-US" baseline="0" dirty="0" smtClean="0"/>
              <a:t>	Big data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980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404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641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264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Copy is copy and paste.</a:t>
            </a:r>
            <a:r>
              <a:rPr lang="en-US" baseline="0" dirty="0" smtClean="0"/>
              <a:t> Steal is taking the concept or how idea works / applied and being able to apply it to your situation.</a:t>
            </a:r>
          </a:p>
          <a:p>
            <a:r>
              <a:rPr lang="en-US" baseline="0" dirty="0" smtClean="0"/>
              <a:t>Not making an exact copy of the slider that I found online, figuring out how theirs works and then using that as inspiration to build it how I need it built.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021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761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18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568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860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do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189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do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92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Split is kind</a:t>
            </a:r>
            <a:r>
              <a:rPr lang="en-US" baseline="0" dirty="0" smtClean="0"/>
              <a:t> of</a:t>
            </a:r>
            <a:r>
              <a:rPr lang="en-US" dirty="0" smtClean="0"/>
              <a:t> ambiguous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116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636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do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0660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792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0104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CSS Exercise coming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7AB88-A67D-4838-B61C-7B06C223C78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8040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5588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types: </a:t>
            </a:r>
            <a:endParaRPr lang="en-US" b="0" dirty="0" smtClean="0">
              <a:effectLst/>
            </a:endParaRPr>
          </a:p>
          <a:p>
            <a:pPr lvl="1"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 (character, char)</a:t>
            </a:r>
            <a:endParaRPr lang="en-US" b="0" dirty="0" smtClean="0">
              <a:effectLst/>
            </a:endParaRPr>
          </a:p>
          <a:p>
            <a:pPr lvl="1"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Integer (integer,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short, long, byte) with a variety of precisions;</a:t>
            </a:r>
            <a:endParaRPr lang="en-US" b="0" dirty="0" smtClean="0">
              <a:effectLst/>
            </a:endParaRPr>
          </a:p>
          <a:p>
            <a:pPr lvl="1"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Floating-point number (float, double, real, double precision);</a:t>
            </a:r>
            <a:endParaRPr lang="en-US" b="0" dirty="0" smtClean="0">
              <a:effectLst/>
            </a:endParaRPr>
          </a:p>
          <a:p>
            <a:pPr lvl="1"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Fixed-point number (fixed) with a variety of precisions and a programmer-selected scale.</a:t>
            </a:r>
            <a:endParaRPr lang="en-US" b="0" dirty="0" smtClean="0">
              <a:effectLst/>
            </a:endParaRPr>
          </a:p>
          <a:p>
            <a:pPr lvl="1"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Boolean, logical values true and false.</a:t>
            </a:r>
            <a:endParaRPr lang="en-US" b="0" dirty="0" smtClean="0">
              <a:effectLst/>
            </a:endParaRPr>
          </a:p>
          <a:p>
            <a:pPr lvl="1"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 (also called a pointer or handle), a small value referring to another object's address in memory, possibly a much larger one.</a:t>
            </a:r>
          </a:p>
          <a:p>
            <a:pPr lvl="1"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 – lacking a value</a:t>
            </a:r>
          </a:p>
          <a:p>
            <a:pPr rtl="0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example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things directly related to bits / bytes / memory storage, hint of how the code we right will truly have an effect on memory consumption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7403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6252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29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93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  <a:r>
              <a:rPr lang="en-US" baseline="0" dirty="0" smtClean="0"/>
              <a:t> have frameworks which have 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5566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1971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446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</a:p>
          <a:p>
            <a:r>
              <a:rPr lang="en-US" dirty="0" smtClean="0"/>
              <a:t>	Focus on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information is desired and what transformations are required.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Act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purely on what information is given to the function</a:t>
            </a:r>
            <a:endParaRPr lang="en-US" dirty="0" smtClean="0"/>
          </a:p>
          <a:p>
            <a:r>
              <a:rPr lang="en-US" dirty="0" smtClean="0"/>
              <a:t>	Extremely useful in certain scenarios</a:t>
            </a:r>
          </a:p>
          <a:p>
            <a:r>
              <a:rPr lang="en-US" dirty="0" smtClean="0"/>
              <a:t>Procedural</a:t>
            </a:r>
          </a:p>
          <a:p>
            <a:r>
              <a:rPr lang="en-US" dirty="0" smtClean="0"/>
              <a:t>	Focus</a:t>
            </a:r>
            <a:r>
              <a:rPr lang="en-US" baseline="0" dirty="0" smtClean="0"/>
              <a:t> on how to perform tasks (algorithms) and how to track changes in state.</a:t>
            </a:r>
          </a:p>
          <a:p>
            <a:r>
              <a:rPr lang="en-US" dirty="0" smtClean="0"/>
              <a:t>	Act</a:t>
            </a:r>
            <a:r>
              <a:rPr lang="en-US" baseline="0" dirty="0" smtClean="0"/>
              <a:t> based on the overall state of the application or information passed</a:t>
            </a:r>
          </a:p>
          <a:p>
            <a:r>
              <a:rPr lang="en-US" baseline="0" dirty="0" smtClean="0"/>
              <a:t>	More common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9244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Matching Exercise coming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7AB88-A67D-4838-B61C-7B06C223C789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044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7728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SQL (Structured Query Language)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9022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2698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https://xkcd.com/327/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6060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CHAR</a:t>
            </a:r>
            <a:r>
              <a:rPr lang="en-US" baseline="0" dirty="0" smtClean="0"/>
              <a:t>, VARCHAR, INT, BOOL, DECIMAL, FLOAT, DATETIME, BLOB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926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91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7939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3950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7410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6501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3087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8317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2502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3640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CSS Exercise coming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7AB88-A67D-4838-B61C-7B06C223C789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1170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5133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17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 the types, don’t get</a:t>
            </a:r>
            <a:r>
              <a:rPr lang="en-US" baseline="0" dirty="0" smtClean="0"/>
              <a:t> into details though - </a:t>
            </a:r>
            <a:r>
              <a:rPr lang="en-US" dirty="0" smtClean="0"/>
              <a:t>Breakdown on the next slides!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8378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072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7262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3536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7576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3736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CSS Exercise coming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7AB88-A67D-4838-B61C-7B06C223C789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5099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6613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7074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9073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Programming 101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What is programming?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Why are there so many programming languages and how do they fit together?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Back-end vs Front-end Development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Back-end and Front-End Frameworks</a:t>
            </a: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Servers Vs Browsers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What are Requests and Responses?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The anatomy of a web server</a:t>
            </a: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 of Writing Code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Web Development Process</a:t>
            </a: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Programming 102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Basic Programming Concepts</a:t>
            </a: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APIs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Creating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your own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7AB88-A67D-4838-B61C-7B06C223C789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82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 is the</a:t>
            </a:r>
            <a:r>
              <a:rPr lang="en-US" baseline="0" dirty="0" smtClean="0"/>
              <a:t> representation of all the stored information, at a given instant in time, to which the program has access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2441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769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r>
              <a:rPr lang="en-US" baseline="0" dirty="0" smtClean="0"/>
              <a:t> out being given a wireframe or design of what you need to create</a:t>
            </a:r>
          </a:p>
          <a:p>
            <a:r>
              <a:rPr lang="en-US" baseline="0" dirty="0" smtClean="0"/>
              <a:t>Will have a spec documenting the required features and functionality of the thing to create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2625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800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3688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9467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2030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3585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49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2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9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0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9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92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15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00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72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125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13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3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799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302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697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3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8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2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9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5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0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04702-722C-45C7-9A0A-25B0CE72D56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363071"/>
            <a:ext cx="1051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838200" y="1524000"/>
            <a:ext cx="1051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719" y="6376101"/>
            <a:ext cx="3209362" cy="34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8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5" r:id="rId4"/>
    <p:sldLayoutId id="2147483682" r:id="rId5"/>
    <p:sldLayoutId id="2147483683" r:id="rId6"/>
    <p:sldLayoutId id="2147483684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tx1"/>
          </a:solidFill>
          <a:latin typeface="PF Din Text Comp Pro" panose="0200050602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04702-722C-45C7-9A0A-25B0CE72D56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719" y="6376101"/>
            <a:ext cx="3209362" cy="34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tx1"/>
          </a:solidFill>
          <a:latin typeface="PF Din Text Comp Pro" panose="0200050602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chrome/browser/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for Non Programmers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093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do I clean my room?</a:t>
            </a:r>
            <a:endParaRPr lang="en-US" dirty="0"/>
          </a:p>
        </p:txBody>
      </p:sp>
      <p:pic>
        <p:nvPicPr>
          <p:cNvPr id="1026" name="Picture 2" descr="http://searchengineland.com/figz/wp-content/seloads/2015/12/child-kid-computer-ss-19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61169"/>
            <a:ext cx="4465566" cy="274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likethingsthataregreat.files.wordpress.com/2008/07/johnny-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095" y="2214087"/>
            <a:ext cx="3057525" cy="409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Callout 3"/>
          <p:cNvSpPr/>
          <p:nvPr/>
        </p:nvSpPr>
        <p:spPr>
          <a:xfrm>
            <a:off x="2748909" y="2407758"/>
            <a:ext cx="2025319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My Room!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 flipH="1">
            <a:off x="6137664" y="2214087"/>
            <a:ext cx="2153621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0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Using the handout, connect the database operation with the resulting </a:t>
            </a:r>
            <a:r>
              <a:rPr lang="en-US" b="1" dirty="0" err="1" smtClean="0"/>
              <a:t>datatable</a:t>
            </a:r>
            <a:r>
              <a:rPr lang="en-US" b="1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1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5233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How the content behaves</a:t>
            </a:r>
          </a:p>
          <a:p>
            <a:pPr marL="0" indent="0">
              <a:buNone/>
            </a:pPr>
            <a:r>
              <a:rPr lang="en-US" sz="2400" dirty="0" smtClean="0"/>
              <a:t>Heavily used in Single Page Applications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When this button is clicked, do this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name = prompt(“What is your name?”); </a:t>
            </a:r>
          </a:p>
          <a:p>
            <a:pPr marL="0" indent="0">
              <a:buNone/>
            </a:pPr>
            <a:r>
              <a:rPr lang="en-US" sz="2400" dirty="0" err="1" smtClean="0"/>
              <a:t>document.getElementsByTagName</a:t>
            </a:r>
            <a:r>
              <a:rPr lang="en-US" sz="2400" dirty="0" smtClean="0"/>
              <a:t>('h1')[0].</a:t>
            </a:r>
            <a:r>
              <a:rPr lang="en-US" sz="2400" dirty="0" err="1" smtClean="0"/>
              <a:t>innerHTML</a:t>
            </a:r>
            <a:r>
              <a:rPr lang="en-US" sz="2400" dirty="0" smtClean="0"/>
              <a:t> = name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4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Lots of Libraries and Frameworks that will make it easier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err="1" smtClean="0"/>
              <a:t>Javascript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dirty="0" err="1" smtClean="0"/>
              <a:t>document.getElementsByTagName</a:t>
            </a:r>
            <a:r>
              <a:rPr lang="en-US" sz="2400" dirty="0" smtClean="0"/>
              <a:t>('h1')[0].</a:t>
            </a:r>
            <a:r>
              <a:rPr lang="en-US" sz="2400" dirty="0" err="1" smtClean="0"/>
              <a:t>innerHTML</a:t>
            </a:r>
            <a:r>
              <a:rPr lang="en-US" sz="2400" dirty="0" smtClean="0"/>
              <a:t> = name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jQuery</a:t>
            </a:r>
          </a:p>
          <a:p>
            <a:pPr marL="0" indent="0">
              <a:buNone/>
            </a:pPr>
            <a:r>
              <a:rPr lang="en-US" sz="2400" dirty="0" smtClean="0"/>
              <a:t>$(“h1”).html(name);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65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4542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Package.json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	"</a:t>
            </a:r>
            <a:r>
              <a:rPr lang="en-US" dirty="0"/>
              <a:t>name": </a:t>
            </a:r>
            <a:r>
              <a:rPr lang="en-US" dirty="0" smtClean="0"/>
              <a:t>“my-first-node-app",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	"</a:t>
            </a:r>
            <a:r>
              <a:rPr lang="en-US" dirty="0"/>
              <a:t>main": </a:t>
            </a:r>
            <a:r>
              <a:rPr lang="en-US" dirty="0" smtClean="0"/>
              <a:t>“app.js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	"</a:t>
            </a:r>
            <a:r>
              <a:rPr lang="en-US" dirty="0"/>
              <a:t>dependencies": {</a:t>
            </a:r>
          </a:p>
          <a:p>
            <a:pPr marL="0" indent="0">
              <a:buNone/>
            </a:pPr>
            <a:r>
              <a:rPr lang="en-US" dirty="0" smtClean="0"/>
              <a:t>		"</a:t>
            </a:r>
            <a:r>
              <a:rPr lang="en-US" dirty="0"/>
              <a:t>body-parser": "^1.15.0",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"</a:t>
            </a:r>
            <a:r>
              <a:rPr lang="en-US" dirty="0" err="1"/>
              <a:t>cors</a:t>
            </a:r>
            <a:r>
              <a:rPr lang="en-US" dirty="0"/>
              <a:t>": "^2.7.1</a:t>
            </a:r>
            <a:r>
              <a:rPr lang="en-US" dirty="0" smtClean="0"/>
              <a:t>",</a:t>
            </a:r>
          </a:p>
          <a:p>
            <a:pPr marL="0" indent="0">
              <a:buNone/>
            </a:pPr>
            <a:r>
              <a:rPr lang="en-US" dirty="0" smtClean="0"/>
              <a:t>        		"</a:t>
            </a:r>
            <a:r>
              <a:rPr lang="en-US" dirty="0"/>
              <a:t>express": "~</a:t>
            </a:r>
            <a:r>
              <a:rPr lang="en-US" dirty="0" smtClean="0"/>
              <a:t>4.0.0“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“dev-dependencies”: {</a:t>
            </a:r>
          </a:p>
          <a:p>
            <a:pPr marL="0" indent="0">
              <a:buNone/>
            </a:pPr>
            <a:r>
              <a:rPr lang="en-US" dirty="0" smtClean="0"/>
              <a:t>		“karma”: “~2.00”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npm</a:t>
            </a:r>
            <a:r>
              <a:rPr lang="en-US" dirty="0" smtClean="0"/>
              <a:t> install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449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express = require('express');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app = express();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router = </a:t>
            </a:r>
            <a:r>
              <a:rPr lang="en-US" dirty="0" err="1" smtClean="0"/>
              <a:t>app.Router</a:t>
            </a:r>
            <a:r>
              <a:rPr lang="en-US" dirty="0" smtClean="0"/>
              <a:t>(); // </a:t>
            </a:r>
            <a:r>
              <a:rPr lang="en-US" dirty="0"/>
              <a:t>get an instance of the express </a:t>
            </a:r>
            <a:r>
              <a:rPr lang="en-US" dirty="0" smtClean="0"/>
              <a:t>Router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router.get</a:t>
            </a:r>
            <a:r>
              <a:rPr lang="en-US" dirty="0"/>
              <a:t>('/', function(</a:t>
            </a:r>
            <a:r>
              <a:rPr lang="en-US" dirty="0" err="1"/>
              <a:t>req</a:t>
            </a:r>
            <a:r>
              <a:rPr lang="en-US" dirty="0"/>
              <a:t>, res)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res.json</a:t>
            </a:r>
            <a:r>
              <a:rPr lang="en-US" dirty="0"/>
              <a:t>({ message: </a:t>
            </a:r>
            <a:r>
              <a:rPr lang="en-US" dirty="0" smtClean="0"/>
              <a:t>‘Hooray</a:t>
            </a:r>
            <a:r>
              <a:rPr lang="en-US" dirty="0"/>
              <a:t>! </a:t>
            </a:r>
            <a:r>
              <a:rPr lang="en-US" dirty="0" smtClean="0"/>
              <a:t>Welcome </a:t>
            </a:r>
            <a:r>
              <a:rPr lang="en-US" dirty="0"/>
              <a:t>to our </a:t>
            </a:r>
            <a:r>
              <a:rPr lang="en-US" dirty="0" smtClean="0"/>
              <a:t>server!' </a:t>
            </a:r>
            <a:r>
              <a:rPr lang="en-US" dirty="0"/>
              <a:t>});   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pPr marL="0" indent="0">
              <a:buNone/>
            </a:pPr>
            <a:r>
              <a:rPr lang="en-US" dirty="0" err="1" smtClean="0"/>
              <a:t>router.post</a:t>
            </a:r>
            <a:r>
              <a:rPr lang="en-US" dirty="0" smtClean="0"/>
              <a:t>('/', </a:t>
            </a:r>
            <a:r>
              <a:rPr lang="en-US" dirty="0"/>
              <a:t>function(</a:t>
            </a:r>
            <a:r>
              <a:rPr lang="en-US" dirty="0" err="1"/>
              <a:t>req</a:t>
            </a:r>
            <a:r>
              <a:rPr lang="en-US" dirty="0"/>
              <a:t>, res)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res.json</a:t>
            </a:r>
            <a:r>
              <a:rPr lang="en-US" dirty="0"/>
              <a:t>({ message: ‘Hooray! Welcome to our server!' });   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port = </a:t>
            </a:r>
            <a:r>
              <a:rPr lang="en-US" dirty="0" err="1"/>
              <a:t>process.env.PORT</a:t>
            </a:r>
            <a:r>
              <a:rPr lang="en-US" dirty="0"/>
              <a:t> || 8080;</a:t>
            </a:r>
            <a:endParaRPr lang="en-US" dirty="0" smtClean="0"/>
          </a:p>
          <a:p>
            <a:pPr marL="0" indent="0">
              <a:buNone/>
            </a:pPr>
            <a:r>
              <a:rPr lang="fr-FR" dirty="0" err="1"/>
              <a:t>app.listen</a:t>
            </a:r>
            <a:r>
              <a:rPr lang="fr-FR" dirty="0"/>
              <a:t>(port);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console.log</a:t>
            </a:r>
            <a:r>
              <a:rPr lang="fr-FR" dirty="0"/>
              <a:t>('</a:t>
            </a:r>
            <a:r>
              <a:rPr lang="fr-FR" dirty="0" err="1"/>
              <a:t>Magic</a:t>
            </a:r>
            <a:r>
              <a:rPr lang="fr-FR" dirty="0"/>
              <a:t> </a:t>
            </a:r>
            <a:r>
              <a:rPr lang="fr-FR" dirty="0" err="1"/>
              <a:t>happens</a:t>
            </a:r>
            <a:r>
              <a:rPr lang="fr-FR" dirty="0"/>
              <a:t> on port ' + port);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634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Creating an API</a:t>
            </a:r>
          </a:p>
          <a:p>
            <a:pPr marL="0" indent="0">
              <a:buNone/>
            </a:pPr>
            <a:r>
              <a:rPr lang="en-US" dirty="0" err="1" smtClean="0"/>
              <a:t>router.get</a:t>
            </a:r>
            <a:r>
              <a:rPr lang="en-US" dirty="0" smtClean="0"/>
              <a:t>('/user', function(request, result)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user = _</a:t>
            </a:r>
            <a:r>
              <a:rPr lang="en-US" dirty="0" err="1"/>
              <a:t>userRepository.FindUser</a:t>
            </a:r>
            <a:r>
              <a:rPr lang="en-US" dirty="0"/>
              <a:t>(</a:t>
            </a:r>
            <a:r>
              <a:rPr lang="en-US" dirty="0" err="1"/>
              <a:t>request.UserId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result.json</a:t>
            </a:r>
            <a:r>
              <a:rPr lang="en-US" dirty="0"/>
              <a:t>({ </a:t>
            </a:r>
            <a:r>
              <a:rPr lang="en-US" dirty="0" err="1"/>
              <a:t>userId</a:t>
            </a:r>
            <a:r>
              <a:rPr lang="en-US" dirty="0"/>
              <a:t>: </a:t>
            </a:r>
            <a:r>
              <a:rPr lang="en-US" dirty="0" err="1" smtClean="0"/>
              <a:t>user.Id</a:t>
            </a:r>
            <a:r>
              <a:rPr lang="en-US" dirty="0"/>
              <a:t> , name: </a:t>
            </a:r>
            <a:r>
              <a:rPr lang="en-US" dirty="0" err="1"/>
              <a:t>user.Name</a:t>
            </a:r>
            <a:r>
              <a:rPr lang="en-US" dirty="0" smtClean="0"/>
              <a:t>, </a:t>
            </a:r>
            <a:r>
              <a:rPr lang="en-US" dirty="0"/>
              <a:t>city: </a:t>
            </a:r>
            <a:r>
              <a:rPr lang="en-US" dirty="0" err="1"/>
              <a:t>user.City</a:t>
            </a:r>
            <a:r>
              <a:rPr lang="en-US" dirty="0"/>
              <a:t> });   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router.post</a:t>
            </a:r>
            <a:r>
              <a:rPr lang="en-US" dirty="0" smtClean="0"/>
              <a:t>('/user', function(request, result)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user = _</a:t>
            </a:r>
            <a:r>
              <a:rPr lang="en-US" dirty="0" err="1" smtClean="0"/>
              <a:t>userRepository.CreateUser</a:t>
            </a:r>
            <a:r>
              <a:rPr lang="en-US" dirty="0" smtClean="0"/>
              <a:t>(</a:t>
            </a:r>
            <a:r>
              <a:rPr lang="en-US" dirty="0" err="1" smtClean="0"/>
              <a:t>request.Name</a:t>
            </a:r>
            <a:r>
              <a:rPr lang="en-US" dirty="0" smtClean="0"/>
              <a:t>, </a:t>
            </a:r>
            <a:r>
              <a:rPr lang="en-US" dirty="0" err="1" smtClean="0"/>
              <a:t>request.City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result.json</a:t>
            </a:r>
            <a:r>
              <a:rPr lang="en-US" dirty="0"/>
              <a:t>({ </a:t>
            </a:r>
            <a:r>
              <a:rPr lang="en-US" dirty="0" err="1"/>
              <a:t>userId</a:t>
            </a:r>
            <a:r>
              <a:rPr lang="en-US" dirty="0"/>
              <a:t>: </a:t>
            </a:r>
            <a:r>
              <a:rPr lang="en-US" dirty="0" err="1" smtClean="0"/>
              <a:t>user.Id</a:t>
            </a:r>
            <a:r>
              <a:rPr lang="en-US" dirty="0" smtClean="0"/>
              <a:t>, name: </a:t>
            </a:r>
            <a:r>
              <a:rPr lang="en-US" dirty="0" err="1" smtClean="0"/>
              <a:t>user.Name</a:t>
            </a:r>
            <a:r>
              <a:rPr lang="en-US" dirty="0" smtClean="0"/>
              <a:t>, </a:t>
            </a:r>
            <a:r>
              <a:rPr lang="en-US" dirty="0"/>
              <a:t>city: </a:t>
            </a:r>
            <a:r>
              <a:rPr lang="en-US" dirty="0" err="1"/>
              <a:t>user.City</a:t>
            </a:r>
            <a:r>
              <a:rPr lang="en-US" dirty="0"/>
              <a:t> });   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router.get</a:t>
            </a:r>
            <a:r>
              <a:rPr lang="en-US" dirty="0" smtClean="0"/>
              <a:t>('/</a:t>
            </a:r>
            <a:r>
              <a:rPr lang="en-US" dirty="0" err="1" smtClean="0"/>
              <a:t>userCity</a:t>
            </a:r>
            <a:r>
              <a:rPr lang="en-US" dirty="0" smtClean="0"/>
              <a:t>', </a:t>
            </a:r>
            <a:r>
              <a:rPr lang="en-US" dirty="0" smtClean="0"/>
              <a:t>function(request, result)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user = _</a:t>
            </a:r>
            <a:r>
              <a:rPr lang="en-US" dirty="0" err="1" smtClean="0"/>
              <a:t>userRepository.FindUser</a:t>
            </a:r>
            <a:r>
              <a:rPr lang="en-US" dirty="0" smtClean="0"/>
              <a:t>(</a:t>
            </a:r>
            <a:r>
              <a:rPr lang="en-US" dirty="0" err="1" smtClean="0"/>
              <a:t>request.UserId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result.json</a:t>
            </a:r>
            <a:r>
              <a:rPr lang="en-US" dirty="0" smtClean="0"/>
              <a:t>({ </a:t>
            </a:r>
            <a:r>
              <a:rPr lang="en-US" dirty="0" err="1" smtClean="0"/>
              <a:t>userId</a:t>
            </a:r>
            <a:r>
              <a:rPr lang="en-US" dirty="0"/>
              <a:t>: </a:t>
            </a:r>
            <a:r>
              <a:rPr lang="en-US" dirty="0" err="1" smtClean="0"/>
              <a:t>user.Id</a:t>
            </a:r>
            <a:r>
              <a:rPr lang="en-US" dirty="0"/>
              <a:t>, </a:t>
            </a:r>
            <a:r>
              <a:rPr lang="en-US" dirty="0" smtClean="0"/>
              <a:t>city: </a:t>
            </a:r>
            <a:r>
              <a:rPr lang="en-US" dirty="0" err="1" smtClean="0"/>
              <a:t>user.City</a:t>
            </a:r>
            <a:r>
              <a:rPr lang="en-US" dirty="0" smtClean="0"/>
              <a:t> </a:t>
            </a:r>
            <a:r>
              <a:rPr lang="en-US" dirty="0" smtClean="0"/>
              <a:t>});   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28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Running The App</a:t>
            </a:r>
          </a:p>
          <a:p>
            <a:pPr marL="0" indent="0">
              <a:buNone/>
            </a:pPr>
            <a:r>
              <a:rPr lang="en-US" dirty="0" smtClean="0"/>
              <a:t>node </a:t>
            </a:r>
            <a:r>
              <a:rPr lang="en-US" dirty="0" smtClean="0"/>
              <a:t>app.js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http://bit.do/mikePFNP </a:t>
            </a:r>
          </a:p>
          <a:p>
            <a:pPr marL="0" indent="0">
              <a:buNone/>
            </a:pPr>
            <a:r>
              <a:rPr lang="en-US" dirty="0"/>
              <a:t>	Must have correct case!</a:t>
            </a:r>
          </a:p>
          <a:p>
            <a:pPr marL="0" indent="0">
              <a:buNone/>
            </a:pPr>
            <a:r>
              <a:rPr lang="en-US" dirty="0"/>
              <a:t>	Be sure you’re looking at the </a:t>
            </a:r>
            <a:r>
              <a:rPr lang="en-US" dirty="0" err="1"/>
              <a:t>SingleDay</a:t>
            </a:r>
            <a:r>
              <a:rPr lang="en-US" dirty="0"/>
              <a:t> Branch!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Installing Postman Will Help Test Your Routes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85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&amp; Node.JS</a:t>
            </a:r>
            <a:endParaRPr lang="en-US" dirty="0"/>
          </a:p>
        </p:txBody>
      </p:sp>
      <p:pic>
        <p:nvPicPr>
          <p:cNvPr id="6150" name="Picture 6" descr="https://lh4.googleusercontent.com/p9rFn0wvyc2mXD461DOYUoa-W6BQHZ0wSswK7VOg0SUl6NJ0SOeKOrFkPxC17jSvTxsJoU3e_P7JnEN2wDFGBOuF02hyC9C6zLCJcfGpTL1_H1mLp0Z7hoJ57vwDZgHXQCaHNSyj16M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2680" y="2798603"/>
            <a:ext cx="3142362" cy="208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6.googleusercontent.com/xsyvVxzAaKA5EcHiFdM3S_rjyuOcmdNGzM4gg3bpNK1lfPe30_WZbfCVku4mzXu-0Bled4wLwQ3rav98xBbDl3us4VzH_UpMhwhEl74ZWrm6V7enMltZ70BHSrNd-PPIGMBf9p8XtT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918" y="2798603"/>
            <a:ext cx="3196804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4172444" y="3319541"/>
            <a:ext cx="3959118" cy="104187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31840" y="2493803"/>
            <a:ext cx="58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?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521175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pic>
        <p:nvPicPr>
          <p:cNvPr id="1026" name="Picture 2" descr="http://searchengineland.com/figz/wp-content/seloads/2015/12/child-kid-computer-ss-19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20225"/>
            <a:ext cx="4465566" cy="274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likethingsthataregreat.files.wordpress.com/2008/07/johnny-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095" y="2173143"/>
            <a:ext cx="3057525" cy="416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Callout 3"/>
          <p:cNvSpPr/>
          <p:nvPr/>
        </p:nvSpPr>
        <p:spPr>
          <a:xfrm>
            <a:off x="1999640" y="2005928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 up toys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 flipH="1">
            <a:off x="5439904" y="365125"/>
            <a:ext cx="3688987" cy="2106020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3343166" y="2920225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 toys in toy chest</a:t>
            </a:r>
            <a:endParaRPr lang="en-US" dirty="0"/>
          </a:p>
        </p:txBody>
      </p:sp>
      <p:sp>
        <p:nvSpPr>
          <p:cNvPr id="9" name="Oval Callout 8"/>
          <p:cNvSpPr/>
          <p:nvPr/>
        </p:nvSpPr>
        <p:spPr>
          <a:xfrm>
            <a:off x="3343166" y="4012353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 up clothes</a:t>
            </a:r>
            <a:endParaRPr lang="en-US" dirty="0"/>
          </a:p>
        </p:txBody>
      </p:sp>
      <p:sp>
        <p:nvSpPr>
          <p:cNvPr id="10" name="Oval Callout 9"/>
          <p:cNvSpPr/>
          <p:nvPr/>
        </p:nvSpPr>
        <p:spPr>
          <a:xfrm>
            <a:off x="3409329" y="5083208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 clothes in hamper</a:t>
            </a:r>
            <a:endParaRPr lang="en-US" dirty="0"/>
          </a:p>
        </p:txBody>
      </p:sp>
      <p:sp>
        <p:nvSpPr>
          <p:cNvPr id="11" name="Oval Callout 10"/>
          <p:cNvSpPr/>
          <p:nvPr/>
        </p:nvSpPr>
        <p:spPr>
          <a:xfrm>
            <a:off x="1087425" y="5638532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bed</a:t>
            </a:r>
            <a:endParaRPr lang="en-US" dirty="0"/>
          </a:p>
        </p:txBody>
      </p:sp>
      <p:pic>
        <p:nvPicPr>
          <p:cNvPr id="2054" name="Picture 6" descr="http://d2c5oomqu2hs08.cloudfront.net/wp-content/uploads/2014/05/boys-room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55493"/>
            <a:ext cx="2302084" cy="153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26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7224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Help! I’m Stuck!</a:t>
            </a:r>
          </a:p>
          <a:p>
            <a:pPr marL="0" indent="0">
              <a:buNone/>
            </a:pPr>
            <a:r>
              <a:rPr lang="en-US" dirty="0" smtClean="0"/>
              <a:t>Google!</a:t>
            </a:r>
          </a:p>
          <a:p>
            <a:pPr marL="0" indent="0">
              <a:buNone/>
            </a:pPr>
            <a:r>
              <a:rPr lang="en-US" dirty="0" smtClean="0"/>
              <a:t>Stack Overflow</a:t>
            </a:r>
          </a:p>
          <a:p>
            <a:pPr marL="0" indent="0">
              <a:buNone/>
            </a:pPr>
            <a:r>
              <a:rPr lang="en-US" dirty="0" err="1" smtClean="0"/>
              <a:t>css</a:t>
            </a:r>
            <a:r>
              <a:rPr lang="en-US" dirty="0" smtClean="0"/>
              <a:t>-tricks</a:t>
            </a:r>
          </a:p>
          <a:p>
            <a:pPr marL="0" indent="0">
              <a:buNone/>
            </a:pPr>
            <a:r>
              <a:rPr lang="en-US" dirty="0" err="1" smtClean="0"/>
              <a:t>mdn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caniuse.com</a:t>
            </a:r>
          </a:p>
          <a:p>
            <a:pPr marL="0" indent="0">
              <a:buNone/>
            </a:pPr>
            <a:r>
              <a:rPr lang="en-US" dirty="0"/>
              <a:t>API documentation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7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Inspiration</a:t>
            </a:r>
          </a:p>
          <a:p>
            <a:pPr marL="0" indent="0">
              <a:buNone/>
            </a:pPr>
            <a:r>
              <a:rPr lang="en-US" dirty="0" smtClean="0"/>
              <a:t>Dribble</a:t>
            </a:r>
          </a:p>
          <a:p>
            <a:pPr marL="0" indent="0">
              <a:buNone/>
            </a:pPr>
            <a:r>
              <a:rPr lang="en-US" dirty="0" smtClean="0"/>
              <a:t>Product Hunt</a:t>
            </a:r>
          </a:p>
          <a:p>
            <a:pPr marL="0" indent="0">
              <a:buNone/>
            </a:pPr>
            <a:r>
              <a:rPr lang="en-US" dirty="0" smtClean="0"/>
              <a:t>Hacker News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676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Further Learning</a:t>
            </a:r>
          </a:p>
          <a:p>
            <a:pPr marL="0" indent="0">
              <a:buNone/>
            </a:pPr>
            <a:r>
              <a:rPr lang="en-US" dirty="0" smtClean="0"/>
              <a:t>Online Vs </a:t>
            </a:r>
            <a:r>
              <a:rPr lang="en-US" dirty="0" err="1" smtClean="0"/>
              <a:t>Bootcamp</a:t>
            </a:r>
            <a:r>
              <a:rPr lang="en-US" dirty="0" smtClean="0"/>
              <a:t> Vs Immersive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Treehouse</a:t>
            </a:r>
          </a:p>
          <a:p>
            <a:pPr marL="0" indent="0">
              <a:buNone/>
            </a:pPr>
            <a:r>
              <a:rPr lang="en-US" dirty="0" err="1" smtClean="0"/>
              <a:t>CodeAcademy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Scotch.io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202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1014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 smtClean="0"/>
              <a:t>Programming 101</a:t>
            </a:r>
          </a:p>
          <a:p>
            <a:pPr marL="0" indent="0">
              <a:buNone/>
            </a:pPr>
            <a:r>
              <a:rPr lang="en-US" dirty="0" smtClean="0"/>
              <a:t>Servers Vs Browsers</a:t>
            </a:r>
          </a:p>
          <a:p>
            <a:pPr marL="0" indent="0">
              <a:buNone/>
            </a:pPr>
            <a:r>
              <a:rPr lang="en-US" dirty="0" smtClean="0"/>
              <a:t>Process of Writing Code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HTML</a:t>
            </a:r>
          </a:p>
          <a:p>
            <a:pPr marL="0" indent="0">
              <a:buNone/>
            </a:pPr>
            <a:r>
              <a:rPr lang="en-US" dirty="0" smtClean="0"/>
              <a:t>CSS</a:t>
            </a:r>
          </a:p>
          <a:p>
            <a:pPr marL="0" indent="0">
              <a:buNone/>
            </a:pPr>
            <a:r>
              <a:rPr lang="en-US" dirty="0" smtClean="0"/>
              <a:t>Build a Website!</a:t>
            </a:r>
          </a:p>
          <a:p>
            <a:pPr marL="0" indent="0">
              <a:buNone/>
            </a:pPr>
            <a:r>
              <a:rPr lang="en-US" dirty="0" smtClean="0"/>
              <a:t>Programming 102</a:t>
            </a:r>
          </a:p>
          <a:p>
            <a:pPr marL="0" indent="0">
              <a:buNone/>
            </a:pPr>
            <a:r>
              <a:rPr lang="en-US" dirty="0" smtClean="0"/>
              <a:t>Databases </a:t>
            </a:r>
          </a:p>
          <a:p>
            <a:pPr marL="0" indent="0">
              <a:buNone/>
            </a:pPr>
            <a:r>
              <a:rPr lang="en-US" dirty="0" smtClean="0"/>
              <a:t>JS</a:t>
            </a:r>
          </a:p>
          <a:p>
            <a:pPr marL="0" indent="0">
              <a:buNone/>
            </a:pPr>
            <a:r>
              <a:rPr lang="en-US" dirty="0" smtClean="0"/>
              <a:t>Node.js / APIs</a:t>
            </a:r>
          </a:p>
          <a:p>
            <a:pPr marL="0" indent="0">
              <a:buNone/>
            </a:pPr>
            <a:r>
              <a:rPr lang="en-US" dirty="0" smtClean="0"/>
              <a:t>Build a Web App!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4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pic>
        <p:nvPicPr>
          <p:cNvPr id="1026" name="Picture 2" descr="http://searchengineland.com/figz/wp-content/seloads/2015/12/child-kid-computer-ss-19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20225"/>
            <a:ext cx="4465566" cy="274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69540" y="1803467"/>
            <a:ext cx="37667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/>
            <a:r>
              <a:rPr lang="en-US" b="1" dirty="0" smtClean="0"/>
              <a:t>Programs are ordered sets of Instructions to accomplish a task</a:t>
            </a:r>
          </a:p>
          <a:p>
            <a:pPr marL="463550" indent="-463550"/>
            <a:r>
              <a:rPr lang="en-US" dirty="0" smtClean="0"/>
              <a:t>Open toy chest</a:t>
            </a:r>
          </a:p>
          <a:p>
            <a:pPr marL="463550" indent="-463550"/>
            <a:r>
              <a:rPr lang="en-US" dirty="0" smtClean="0"/>
              <a:t>Pick up toys</a:t>
            </a:r>
          </a:p>
          <a:p>
            <a:pPr marL="463550" indent="-463550"/>
            <a:r>
              <a:rPr lang="en-US" dirty="0" smtClean="0"/>
              <a:t>Put toys in toy chest</a:t>
            </a:r>
          </a:p>
          <a:p>
            <a:pPr marL="463550" indent="-463550"/>
            <a:r>
              <a:rPr lang="en-US" dirty="0" smtClean="0"/>
              <a:t>Open hamper</a:t>
            </a:r>
          </a:p>
          <a:p>
            <a:pPr marL="463550" indent="-463550"/>
            <a:r>
              <a:rPr lang="en-US" dirty="0" smtClean="0"/>
              <a:t>Pick up clothes</a:t>
            </a:r>
          </a:p>
          <a:p>
            <a:pPr marL="463550" indent="-463550"/>
            <a:r>
              <a:rPr lang="en-US" dirty="0" smtClean="0"/>
              <a:t>Put clothes in hamper</a:t>
            </a:r>
          </a:p>
          <a:p>
            <a:pPr marL="463550" indent="-463550"/>
            <a:r>
              <a:rPr lang="en-US" dirty="0" smtClean="0"/>
              <a:t>And so on…</a:t>
            </a:r>
          </a:p>
          <a:p>
            <a:pPr marL="463550" indent="-463550"/>
            <a:endParaRPr lang="en-US" dirty="0" smtClean="0"/>
          </a:p>
        </p:txBody>
      </p:sp>
      <p:sp>
        <p:nvSpPr>
          <p:cNvPr id="17" name="Oval Callout 16"/>
          <p:cNvSpPr/>
          <p:nvPr/>
        </p:nvSpPr>
        <p:spPr>
          <a:xfrm>
            <a:off x="1999640" y="2005928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 up toys</a:t>
            </a:r>
            <a:endParaRPr lang="en-US" dirty="0"/>
          </a:p>
        </p:txBody>
      </p:sp>
      <p:sp>
        <p:nvSpPr>
          <p:cNvPr id="18" name="Oval Callout 17"/>
          <p:cNvSpPr/>
          <p:nvPr/>
        </p:nvSpPr>
        <p:spPr>
          <a:xfrm>
            <a:off x="3343166" y="2920225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 toys in toy chest</a:t>
            </a:r>
            <a:endParaRPr lang="en-US" dirty="0"/>
          </a:p>
        </p:txBody>
      </p:sp>
      <p:sp>
        <p:nvSpPr>
          <p:cNvPr id="19" name="Oval Callout 18"/>
          <p:cNvSpPr/>
          <p:nvPr/>
        </p:nvSpPr>
        <p:spPr>
          <a:xfrm>
            <a:off x="3343166" y="4012353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 up clothes</a:t>
            </a:r>
            <a:endParaRPr lang="en-US" dirty="0"/>
          </a:p>
        </p:txBody>
      </p:sp>
      <p:sp>
        <p:nvSpPr>
          <p:cNvPr id="20" name="Oval Callout 19"/>
          <p:cNvSpPr/>
          <p:nvPr/>
        </p:nvSpPr>
        <p:spPr>
          <a:xfrm>
            <a:off x="3409329" y="5083208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 clothes in hamper</a:t>
            </a:r>
            <a:endParaRPr lang="en-US" dirty="0"/>
          </a:p>
        </p:txBody>
      </p:sp>
      <p:sp>
        <p:nvSpPr>
          <p:cNvPr id="21" name="Oval Callout 20"/>
          <p:cNvSpPr/>
          <p:nvPr/>
        </p:nvSpPr>
        <p:spPr>
          <a:xfrm>
            <a:off x="1087425" y="5638532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bed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5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562125" y="1690688"/>
            <a:ext cx="5729431" cy="4910293"/>
            <a:chOff x="1562125" y="1451537"/>
            <a:chExt cx="5729431" cy="4910293"/>
          </a:xfrm>
        </p:grpSpPr>
        <p:sp>
          <p:nvSpPr>
            <p:cNvPr id="4" name="Rectangle 3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Arrow 14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eft Arrow 17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 Arrow 19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739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pic>
        <p:nvPicPr>
          <p:cNvPr id="22530" name="Picture 2" descr="http://creativepro.com/wp-content/uploads/drupal/67445-20110207_news_fg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58"/>
          <a:stretch/>
        </p:blipFill>
        <p:spPr bwMode="auto">
          <a:xfrm>
            <a:off x="3396147" y="1690688"/>
            <a:ext cx="1450367" cy="271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creativepro.com/wp-content/uploads/drupal/67445-20110207_news_fg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3"/>
          <a:stretch/>
        </p:blipFill>
        <p:spPr bwMode="auto">
          <a:xfrm>
            <a:off x="838200" y="1690688"/>
            <a:ext cx="1465440" cy="271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2391853" y="2647761"/>
            <a:ext cx="916081" cy="6755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9269" b="10518"/>
          <a:stretch/>
        </p:blipFill>
        <p:spPr>
          <a:xfrm>
            <a:off x="5939021" y="1690688"/>
            <a:ext cx="5414779" cy="244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7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10789695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&lt;title&gt;This is my very first website!&lt;/title&gt;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		&lt;</a:t>
            </a:r>
            <a:r>
              <a:rPr lang="en-US" dirty="0" smtClean="0"/>
              <a:t>h1 id=“page-heading”&gt;Hello </a:t>
            </a:r>
            <a:r>
              <a:rPr lang="en-US" dirty="0"/>
              <a:t>World!&lt;/h1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		&lt;</a:t>
            </a:r>
            <a:r>
              <a:rPr lang="en-US" dirty="0" err="1" smtClean="0"/>
              <a:t>img</a:t>
            </a:r>
            <a:r>
              <a:rPr lang="en-US" dirty="0" smtClean="0"/>
              <a:t> class=“red-border” </a:t>
            </a:r>
            <a:r>
              <a:rPr lang="en-US" dirty="0" err="1"/>
              <a:t>src</a:t>
            </a:r>
            <a:r>
              <a:rPr lang="en-US" dirty="0"/>
              <a:t>=“</a:t>
            </a:r>
            <a:r>
              <a:rPr lang="en-US" dirty="0" smtClean="0"/>
              <a:t>folder/names/sleepingBaby.jpg”/&gt;</a:t>
            </a:r>
          </a:p>
          <a:p>
            <a:pPr marL="0" indent="0">
              <a:buNone/>
            </a:pPr>
            <a:r>
              <a:rPr lang="en-US" dirty="0" smtClean="0"/>
              <a:t>		&lt;a </a:t>
            </a:r>
            <a:r>
              <a:rPr lang="en-US" dirty="0" err="1" smtClean="0"/>
              <a:t>href</a:t>
            </a:r>
            <a:r>
              <a:rPr lang="en-US" dirty="0"/>
              <a:t>=“https://google.com” &gt;Click Me To Go To Google&lt;/a&gt;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3445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pic>
        <p:nvPicPr>
          <p:cNvPr id="1026" name="Picture 2" descr="http://searchengineland.com/figz/wp-content/seloads/2015/12/child-kid-computer-ss-19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20225"/>
            <a:ext cx="4465566" cy="274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69540" y="1803467"/>
            <a:ext cx="37667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/>
            <a:r>
              <a:rPr lang="en-US" b="1" dirty="0" smtClean="0"/>
              <a:t>Languages are sets of Instructions</a:t>
            </a:r>
          </a:p>
          <a:p>
            <a:pPr marL="463550" indent="-463550"/>
            <a:r>
              <a:rPr lang="en-US" dirty="0" smtClean="0"/>
              <a:t>Pick up toys</a:t>
            </a:r>
          </a:p>
          <a:p>
            <a:pPr marL="463550" indent="-463550"/>
            <a:r>
              <a:rPr lang="en-US" dirty="0" smtClean="0"/>
              <a:t>Put toys in toy chest</a:t>
            </a:r>
          </a:p>
          <a:p>
            <a:pPr marL="463550" indent="-463550"/>
            <a:r>
              <a:rPr lang="en-US" dirty="0" smtClean="0"/>
              <a:t>Pick up clothes</a:t>
            </a:r>
          </a:p>
          <a:p>
            <a:pPr marL="463550" indent="-463550"/>
            <a:r>
              <a:rPr lang="en-US" dirty="0" smtClean="0"/>
              <a:t>Put clothes in hamper</a:t>
            </a:r>
          </a:p>
          <a:p>
            <a:pPr marL="463550" indent="-463550"/>
            <a:r>
              <a:rPr lang="en-US" dirty="0" smtClean="0"/>
              <a:t>Make bed</a:t>
            </a:r>
          </a:p>
          <a:p>
            <a:pPr marL="463550" indent="-463550"/>
            <a:r>
              <a:rPr lang="en-US" dirty="0" smtClean="0"/>
              <a:t>Put pillows on bed</a:t>
            </a:r>
          </a:p>
          <a:p>
            <a:pPr marL="463550" indent="-463550"/>
            <a:r>
              <a:rPr lang="en-US" dirty="0" smtClean="0"/>
              <a:t>Put stuffed animals on pillows</a:t>
            </a:r>
          </a:p>
          <a:p>
            <a:pPr marL="463550" indent="-463550"/>
            <a:r>
              <a:rPr lang="en-US" dirty="0" smtClean="0"/>
              <a:t>Pick up books</a:t>
            </a:r>
          </a:p>
          <a:p>
            <a:pPr marL="463550" indent="-463550"/>
            <a:r>
              <a:rPr lang="en-US" dirty="0" smtClean="0"/>
              <a:t>Put books on shelves</a:t>
            </a:r>
          </a:p>
          <a:p>
            <a:pPr marL="463550" indent="-463550"/>
            <a:r>
              <a:rPr lang="en-US" dirty="0" smtClean="0"/>
              <a:t>Open toy chest</a:t>
            </a:r>
          </a:p>
          <a:p>
            <a:pPr marL="463550" indent="-463550"/>
            <a:r>
              <a:rPr lang="en-US" dirty="0" smtClean="0"/>
              <a:t>Close toy chest</a:t>
            </a:r>
          </a:p>
          <a:p>
            <a:pPr marL="463550" indent="-463550"/>
            <a:r>
              <a:rPr lang="en-US" dirty="0" smtClean="0"/>
              <a:t>Open hamper</a:t>
            </a:r>
          </a:p>
          <a:p>
            <a:pPr marL="463550" indent="-463550"/>
            <a:r>
              <a:rPr lang="en-US" dirty="0" smtClean="0"/>
              <a:t>Closer hamper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1999640" y="2005928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 up toys</a:t>
            </a:r>
            <a:endParaRPr lang="en-US" dirty="0"/>
          </a:p>
        </p:txBody>
      </p:sp>
      <p:sp>
        <p:nvSpPr>
          <p:cNvPr id="13" name="Oval Callout 12"/>
          <p:cNvSpPr/>
          <p:nvPr/>
        </p:nvSpPr>
        <p:spPr>
          <a:xfrm>
            <a:off x="3343166" y="2920225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 toys in toy chest</a:t>
            </a:r>
            <a:endParaRPr lang="en-US" dirty="0"/>
          </a:p>
        </p:txBody>
      </p:sp>
      <p:sp>
        <p:nvSpPr>
          <p:cNvPr id="14" name="Oval Callout 13"/>
          <p:cNvSpPr/>
          <p:nvPr/>
        </p:nvSpPr>
        <p:spPr>
          <a:xfrm>
            <a:off x="3343166" y="4012353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 up clothes</a:t>
            </a:r>
            <a:endParaRPr lang="en-US" dirty="0"/>
          </a:p>
        </p:txBody>
      </p:sp>
      <p:sp>
        <p:nvSpPr>
          <p:cNvPr id="15" name="Oval Callout 14"/>
          <p:cNvSpPr/>
          <p:nvPr/>
        </p:nvSpPr>
        <p:spPr>
          <a:xfrm>
            <a:off x="3409329" y="5083208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 clothes in hamper</a:t>
            </a:r>
            <a:endParaRPr lang="en-US" dirty="0"/>
          </a:p>
        </p:txBody>
      </p:sp>
      <p:sp>
        <p:nvSpPr>
          <p:cNvPr id="16" name="Oval Callout 15"/>
          <p:cNvSpPr/>
          <p:nvPr/>
        </p:nvSpPr>
        <p:spPr>
          <a:xfrm>
            <a:off x="1087425" y="5638532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bed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19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Box Model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27652" name="Picture 4" descr="http://blog.xshock.de/content/css/boxmodel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18"/>
          <a:stretch/>
        </p:blipFill>
        <p:spPr bwMode="auto">
          <a:xfrm>
            <a:off x="7891812" y="2447549"/>
            <a:ext cx="3461988" cy="372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blog.xshock.de/content/css/boxmodel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56"/>
          <a:stretch/>
        </p:blipFill>
        <p:spPr bwMode="auto">
          <a:xfrm>
            <a:off x="935858" y="2447549"/>
            <a:ext cx="5601346" cy="372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85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CRUD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Create</a:t>
            </a:r>
          </a:p>
          <a:p>
            <a:pPr marL="0" indent="0">
              <a:buNone/>
            </a:pPr>
            <a:r>
              <a:rPr lang="en-US" dirty="0"/>
              <a:t>Read</a:t>
            </a:r>
          </a:p>
          <a:p>
            <a:pPr marL="0" indent="0">
              <a:buNone/>
            </a:pPr>
            <a:r>
              <a:rPr lang="en-US" dirty="0"/>
              <a:t>Update</a:t>
            </a:r>
          </a:p>
          <a:p>
            <a:pPr marL="0" indent="0">
              <a:buNone/>
            </a:pPr>
            <a:r>
              <a:rPr lang="en-US" dirty="0" smtClean="0"/>
              <a:t>Destroy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 can be SCRUD (Searching)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511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How the content behaves</a:t>
            </a:r>
          </a:p>
          <a:p>
            <a:pPr marL="0" indent="0">
              <a:buNone/>
            </a:pPr>
            <a:r>
              <a:rPr lang="en-US" sz="2400" dirty="0" smtClean="0"/>
              <a:t>Heavily used in Single Page Applications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When this button is clicked, do this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name = prompt(“What is your name?”); </a:t>
            </a:r>
          </a:p>
          <a:p>
            <a:pPr marL="0" indent="0">
              <a:buNone/>
            </a:pPr>
            <a:r>
              <a:rPr lang="en-US" sz="2400" dirty="0" err="1" smtClean="0"/>
              <a:t>document.getElementsByTagName</a:t>
            </a:r>
            <a:r>
              <a:rPr lang="en-US" sz="2400" dirty="0" smtClean="0"/>
              <a:t>('h1')[0].</a:t>
            </a:r>
            <a:r>
              <a:rPr lang="en-US" sz="2400" dirty="0" err="1" smtClean="0"/>
              <a:t>innerHTML</a:t>
            </a:r>
            <a:r>
              <a:rPr lang="en-US" sz="2400" dirty="0" smtClean="0"/>
              <a:t> = name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8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pic>
        <p:nvPicPr>
          <p:cNvPr id="6150" name="Picture 6" descr="https://lh4.googleusercontent.com/p9rFn0wvyc2mXD461DOYUoa-W6BQHZ0wSswK7VOg0SUl6NJ0SOeKOrFkPxC17jSvTxsJoU3e_P7JnEN2wDFGBOuF02hyC9C6zLCJcfGpTL1_H1mLp0Z7hoJ57vwDZgHXQCaHNSyj16M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8603"/>
            <a:ext cx="3137888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6.googleusercontent.com/xsyvVxzAaKA5EcHiFdM3S_rjyuOcmdNGzM4gg3bpNK1lfPe30_WZbfCVku4mzXu-0Bled4wLwQ3rav98xBbDl3us4VzH_UpMhwhEl74ZWrm6V7enMltZ70BHSrNd-PPIGMBf9p8XtT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918" y="2798603"/>
            <a:ext cx="3196804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4172444" y="3319541"/>
            <a:ext cx="3959118" cy="104187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31840" y="2493803"/>
            <a:ext cx="58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?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80305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Post-It Note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107896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At least 1 thing for each of: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What’s the topic(s) that you understand the best?</a:t>
            </a:r>
          </a:p>
          <a:p>
            <a:pPr marL="457200" indent="-457200">
              <a:buNone/>
            </a:pPr>
            <a:r>
              <a:rPr lang="en-US" dirty="0" smtClean="0"/>
              <a:t>What’s the topic(s) that was confusing or you wanted to know more about?</a:t>
            </a:r>
          </a:p>
          <a:p>
            <a:pPr marL="0" indent="0">
              <a:buNone/>
            </a:pPr>
            <a:r>
              <a:rPr lang="en-US" dirty="0" smtClean="0"/>
              <a:t>What’s the topic(s) that wasn’t discussed that you wanted to hear about?</a:t>
            </a:r>
          </a:p>
        </p:txBody>
      </p:sp>
    </p:spTree>
    <p:extLst>
      <p:ext uri="{BB962C8B-B14F-4D97-AF65-F5344CB8AC3E}">
        <p14:creationId xmlns:p14="http://schemas.microsoft.com/office/powerpoint/2010/main" val="309152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Coming!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Contact Info:</a:t>
            </a:r>
          </a:p>
          <a:p>
            <a:pPr marL="0" indent="0">
              <a:buNone/>
            </a:pPr>
            <a:r>
              <a:rPr lang="en-US" sz="2400" dirty="0" smtClean="0"/>
              <a:t>mike@zippyinnovations.com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0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pic>
        <p:nvPicPr>
          <p:cNvPr id="1026" name="Picture 2" descr="http://searchengineland.com/figz/wp-content/seloads/2015/12/child-kid-computer-ss-19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20225"/>
            <a:ext cx="4465566" cy="274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69540" y="1803467"/>
            <a:ext cx="37667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/>
            <a:r>
              <a:rPr lang="en-US" b="1" dirty="0" smtClean="0"/>
              <a:t>Programs are ordered sets of Instructions to accomplish a task</a:t>
            </a:r>
          </a:p>
          <a:p>
            <a:pPr marL="463550" indent="-463550"/>
            <a:r>
              <a:rPr lang="en-US" dirty="0" smtClean="0"/>
              <a:t>Open toy chest</a:t>
            </a:r>
          </a:p>
          <a:p>
            <a:pPr marL="463550" indent="-463550"/>
            <a:r>
              <a:rPr lang="en-US" dirty="0" smtClean="0"/>
              <a:t>Pick up toys</a:t>
            </a:r>
          </a:p>
          <a:p>
            <a:pPr marL="463550" indent="-463550"/>
            <a:r>
              <a:rPr lang="en-US" dirty="0" smtClean="0"/>
              <a:t>Put toys in toy chest</a:t>
            </a:r>
          </a:p>
          <a:p>
            <a:pPr marL="463550" indent="-463550"/>
            <a:r>
              <a:rPr lang="en-US" dirty="0" smtClean="0"/>
              <a:t>Open hamper</a:t>
            </a:r>
          </a:p>
          <a:p>
            <a:pPr marL="463550" indent="-463550"/>
            <a:r>
              <a:rPr lang="en-US" dirty="0" smtClean="0"/>
              <a:t>Pick up clothes</a:t>
            </a:r>
          </a:p>
          <a:p>
            <a:pPr marL="463550" indent="-463550"/>
            <a:r>
              <a:rPr lang="en-US" dirty="0" smtClean="0"/>
              <a:t>Put clothes in hamper</a:t>
            </a:r>
          </a:p>
          <a:p>
            <a:pPr marL="463550" indent="-463550"/>
            <a:r>
              <a:rPr lang="en-US" dirty="0" smtClean="0"/>
              <a:t>And so on…</a:t>
            </a:r>
          </a:p>
          <a:p>
            <a:pPr marL="463550" indent="-463550"/>
            <a:endParaRPr lang="en-US" dirty="0" smtClean="0"/>
          </a:p>
        </p:txBody>
      </p:sp>
      <p:sp>
        <p:nvSpPr>
          <p:cNvPr id="17" name="Oval Callout 16"/>
          <p:cNvSpPr/>
          <p:nvPr/>
        </p:nvSpPr>
        <p:spPr>
          <a:xfrm>
            <a:off x="1999640" y="2005928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 up toys</a:t>
            </a:r>
            <a:endParaRPr lang="en-US" dirty="0"/>
          </a:p>
        </p:txBody>
      </p:sp>
      <p:sp>
        <p:nvSpPr>
          <p:cNvPr id="18" name="Oval Callout 17"/>
          <p:cNvSpPr/>
          <p:nvPr/>
        </p:nvSpPr>
        <p:spPr>
          <a:xfrm>
            <a:off x="3343166" y="2920225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 toys in toy chest</a:t>
            </a:r>
            <a:endParaRPr lang="en-US" dirty="0"/>
          </a:p>
        </p:txBody>
      </p:sp>
      <p:sp>
        <p:nvSpPr>
          <p:cNvPr id="19" name="Oval Callout 18"/>
          <p:cNvSpPr/>
          <p:nvPr/>
        </p:nvSpPr>
        <p:spPr>
          <a:xfrm>
            <a:off x="3343166" y="4012353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 up clothes</a:t>
            </a:r>
            <a:endParaRPr lang="en-US" dirty="0"/>
          </a:p>
        </p:txBody>
      </p:sp>
      <p:sp>
        <p:nvSpPr>
          <p:cNvPr id="20" name="Oval Callout 19"/>
          <p:cNvSpPr/>
          <p:nvPr/>
        </p:nvSpPr>
        <p:spPr>
          <a:xfrm>
            <a:off x="3409329" y="5083208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 clothes in hamper</a:t>
            </a:r>
            <a:endParaRPr lang="en-US" dirty="0"/>
          </a:p>
        </p:txBody>
      </p:sp>
      <p:sp>
        <p:nvSpPr>
          <p:cNvPr id="21" name="Oval Callout 20"/>
          <p:cNvSpPr/>
          <p:nvPr/>
        </p:nvSpPr>
        <p:spPr>
          <a:xfrm>
            <a:off x="1087425" y="5638532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bed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3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run a Program!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0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88893" cy="4351338"/>
          </a:xfrm>
        </p:spPr>
        <p:txBody>
          <a:bodyPr>
            <a:normAutofit fontScale="92500" lnSpcReduction="10000"/>
          </a:bodyPr>
          <a:lstStyle/>
          <a:p>
            <a:pPr marL="463550" indent="-463550">
              <a:buNone/>
            </a:pPr>
            <a:r>
              <a:rPr lang="en-US" b="1" dirty="0" smtClean="0"/>
              <a:t>Exercise</a:t>
            </a:r>
            <a:endParaRPr lang="en-US" dirty="0"/>
          </a:p>
          <a:p>
            <a:pPr marL="463550" indent="-463550">
              <a:buNone/>
            </a:pPr>
            <a:r>
              <a:rPr lang="en-US" dirty="0" smtClean="0"/>
              <a:t>In pairs, let’s draw a picture!</a:t>
            </a:r>
          </a:p>
          <a:p>
            <a:pPr marL="463550" indent="-463550">
              <a:buNone/>
            </a:pPr>
            <a:endParaRPr lang="en-US" dirty="0"/>
          </a:p>
          <a:p>
            <a:pPr marL="463550" indent="-463550">
              <a:buNone/>
            </a:pPr>
            <a:r>
              <a:rPr lang="en-US" dirty="0" smtClean="0"/>
              <a:t>1 Programmer and 1 Computer</a:t>
            </a:r>
          </a:p>
          <a:p>
            <a:pPr marL="920750" lvl="1" indent="-463550">
              <a:buNone/>
            </a:pPr>
            <a:r>
              <a:rPr lang="en-US" dirty="0" smtClean="0"/>
              <a:t>Programmer is giving instructions</a:t>
            </a:r>
          </a:p>
          <a:p>
            <a:pPr marL="920750" lvl="1" indent="-463550">
              <a:buNone/>
            </a:pPr>
            <a:r>
              <a:rPr lang="en-US" dirty="0" smtClean="0"/>
              <a:t>Computer is executing instructions</a:t>
            </a:r>
          </a:p>
          <a:p>
            <a:pPr marL="463550" indent="-463550">
              <a:buNone/>
            </a:pPr>
            <a:endParaRPr lang="en-US" dirty="0" smtClean="0"/>
          </a:p>
          <a:p>
            <a:pPr marL="463550" indent="-463550">
              <a:buNone/>
            </a:pPr>
            <a:r>
              <a:rPr lang="en-US" dirty="0" smtClean="0"/>
              <a:t>1 pen per pair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05519" y="1825625"/>
            <a:ext cx="43888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indent="-463550">
              <a:buFont typeface="Arial" panose="020B0604020202020204" pitchFamily="34" charset="0"/>
              <a:buNone/>
            </a:pPr>
            <a:r>
              <a:rPr lang="en-US" b="1" dirty="0" smtClean="0"/>
              <a:t>Programming Language</a:t>
            </a:r>
          </a:p>
          <a:p>
            <a:pPr marL="463550" indent="-463550">
              <a:buFont typeface="Arial" panose="020B0604020202020204" pitchFamily="34" charset="0"/>
              <a:buNone/>
            </a:pPr>
            <a:r>
              <a:rPr lang="en-US" dirty="0" smtClean="0"/>
              <a:t>Pick up pen</a:t>
            </a:r>
          </a:p>
          <a:p>
            <a:pPr marL="463550" indent="-463550">
              <a:buFont typeface="Arial" panose="020B0604020202020204" pitchFamily="34" charset="0"/>
              <a:buNone/>
            </a:pPr>
            <a:r>
              <a:rPr lang="en-US" dirty="0" smtClean="0"/>
              <a:t>Put pen down</a:t>
            </a:r>
          </a:p>
          <a:p>
            <a:pPr marL="463550" indent="-463550">
              <a:buFont typeface="Arial" panose="020B0604020202020204" pitchFamily="34" charset="0"/>
              <a:buNone/>
            </a:pPr>
            <a:r>
              <a:rPr lang="en-US" dirty="0" smtClean="0"/>
              <a:t>Stop pen</a:t>
            </a:r>
          </a:p>
          <a:p>
            <a:pPr marL="463550" indent="-463550">
              <a:buFont typeface="Arial" panose="020B0604020202020204" pitchFamily="34" charset="0"/>
              <a:buNone/>
            </a:pPr>
            <a:r>
              <a:rPr lang="en-US" dirty="0" smtClean="0"/>
              <a:t>Move pen Up</a:t>
            </a:r>
          </a:p>
          <a:p>
            <a:pPr marL="463550" indent="-463550">
              <a:buNone/>
            </a:pPr>
            <a:r>
              <a:rPr lang="en-US" dirty="0" smtClean="0"/>
              <a:t>Move pen Down</a:t>
            </a:r>
          </a:p>
          <a:p>
            <a:pPr marL="463550" indent="-463550">
              <a:buNone/>
            </a:pPr>
            <a:r>
              <a:rPr lang="en-US" dirty="0" smtClean="0"/>
              <a:t>Move pen Left</a:t>
            </a:r>
          </a:p>
          <a:p>
            <a:pPr marL="463550" indent="-463550">
              <a:buNone/>
            </a:pPr>
            <a:r>
              <a:rPr lang="en-US" dirty="0" smtClean="0"/>
              <a:t>Move pen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03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http://static1.squarespace.com/static/51361f2fe4b0f24e710af7ae/t/56b1187d4c2f85efc5598bb1/1454446752995/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86"/>
          <a:stretch/>
        </p:blipFill>
        <p:spPr bwMode="auto">
          <a:xfrm>
            <a:off x="2938462" y="1690688"/>
            <a:ext cx="6315075" cy="438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48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Why so many languages?</a:t>
            </a:r>
          </a:p>
          <a:p>
            <a:pPr marL="0" indent="0">
              <a:buNone/>
            </a:pPr>
            <a:r>
              <a:rPr lang="en-US" dirty="0" smtClean="0"/>
              <a:t>New features</a:t>
            </a:r>
          </a:p>
          <a:p>
            <a:pPr marL="0" indent="0">
              <a:buNone/>
            </a:pPr>
            <a:r>
              <a:rPr lang="en-US" dirty="0" smtClean="0"/>
              <a:t>Ease of use</a:t>
            </a:r>
          </a:p>
          <a:p>
            <a:pPr marL="0" indent="0">
              <a:buNone/>
            </a:pPr>
            <a:r>
              <a:rPr lang="en-US" dirty="0" smtClean="0"/>
              <a:t>Specific applications</a:t>
            </a:r>
          </a:p>
          <a:p>
            <a:pPr marL="0" indent="0">
              <a:buNone/>
            </a:pPr>
            <a:r>
              <a:rPr lang="en-US" dirty="0" smtClean="0"/>
              <a:t>Specific focus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57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Frameworks and Libraries</a:t>
            </a:r>
          </a:p>
          <a:p>
            <a:pPr marL="0" indent="0">
              <a:buNone/>
            </a:pPr>
            <a:r>
              <a:rPr lang="en-US" dirty="0" smtClean="0"/>
              <a:t>Hide details of implementations, just give you functionality</a:t>
            </a:r>
          </a:p>
          <a:p>
            <a:pPr marL="0" indent="0">
              <a:buNone/>
            </a:pPr>
            <a:r>
              <a:rPr lang="en-US" dirty="0" smtClean="0"/>
              <a:t>Can be updated and benefits magically flow through</a:t>
            </a:r>
          </a:p>
          <a:p>
            <a:pPr marL="0" indent="0">
              <a:buNone/>
            </a:pPr>
            <a:r>
              <a:rPr lang="en-US" dirty="0" smtClean="0"/>
              <a:t>Allow others to use your solution to a problem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Languages can have many Frameworks which can have many Libraries</a:t>
            </a:r>
          </a:p>
          <a:p>
            <a:pPr marL="0" indent="0">
              <a:buNone/>
            </a:pPr>
            <a:r>
              <a:rPr lang="en-US" dirty="0" smtClean="0"/>
              <a:t>Libraries can be used without using a Framework</a:t>
            </a:r>
          </a:p>
        </p:txBody>
      </p:sp>
    </p:spTree>
    <p:extLst>
      <p:ext uri="{BB962C8B-B14F-4D97-AF65-F5344CB8AC3E}">
        <p14:creationId xmlns:p14="http://schemas.microsoft.com/office/powerpoint/2010/main" val="416217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Frameworks</a:t>
            </a:r>
          </a:p>
          <a:p>
            <a:pPr marL="0" indent="0">
              <a:buNone/>
            </a:pPr>
            <a:r>
              <a:rPr lang="en-US" dirty="0" smtClean="0"/>
              <a:t>Typically an open source collection of open source libraries</a:t>
            </a:r>
          </a:p>
          <a:p>
            <a:pPr marL="0" indent="0">
              <a:buNone/>
            </a:pPr>
            <a:r>
              <a:rPr lang="en-US" dirty="0" smtClean="0"/>
              <a:t>Provide baseline of functionality for a given goal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Libraries</a:t>
            </a:r>
          </a:p>
          <a:p>
            <a:pPr marL="0" indent="0">
              <a:buNone/>
            </a:pPr>
            <a:r>
              <a:rPr lang="en-US" dirty="0" smtClean="0"/>
              <a:t>All of the code to accomplish the described task</a:t>
            </a:r>
          </a:p>
          <a:p>
            <a:pPr marL="466725" indent="-466725">
              <a:buNone/>
            </a:pPr>
            <a:r>
              <a:rPr lang="en-US" dirty="0" smtClean="0"/>
              <a:t>Usually a more focused and smaller task than a Framework will be trying to accomplish</a:t>
            </a:r>
          </a:p>
        </p:txBody>
      </p:sp>
    </p:spTree>
    <p:extLst>
      <p:ext uri="{BB962C8B-B14F-4D97-AF65-F5344CB8AC3E}">
        <p14:creationId xmlns:p14="http://schemas.microsoft.com/office/powerpoint/2010/main" val="152093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Hail To The Victors!</a:t>
            </a:r>
          </a:p>
          <a:p>
            <a:pPr marL="0" indent="0">
              <a:buNone/>
            </a:pPr>
            <a:r>
              <a:rPr lang="en-US" dirty="0" smtClean="0"/>
              <a:t>Professionally developing code for over 10 years</a:t>
            </a:r>
          </a:p>
          <a:p>
            <a:pPr marL="465138" indent="-465138">
              <a:buNone/>
            </a:pPr>
            <a:r>
              <a:rPr lang="en-US" dirty="0" smtClean="0"/>
              <a:t>Vice President of Engineering for a Startup with Non-Technical Founders</a:t>
            </a:r>
          </a:p>
          <a:p>
            <a:pPr marL="0" indent="0">
              <a:buNone/>
            </a:pPr>
            <a:r>
              <a:rPr lang="en-US" dirty="0" smtClean="0"/>
              <a:t>Consultant while building my own Startup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https://www.bachpartymatch.com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9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Frameworks (Language)</a:t>
            </a:r>
          </a:p>
          <a:p>
            <a:pPr marL="0" indent="0">
              <a:buNone/>
            </a:pPr>
            <a:r>
              <a:rPr lang="en-US" dirty="0" smtClean="0"/>
              <a:t>Ruby On Rails (Ruby)</a:t>
            </a:r>
          </a:p>
          <a:p>
            <a:pPr marL="0" indent="0">
              <a:buNone/>
            </a:pPr>
            <a:r>
              <a:rPr lang="en-US" dirty="0" err="1" smtClean="0"/>
              <a:t>Laravel</a:t>
            </a:r>
            <a:r>
              <a:rPr lang="en-US" dirty="0" smtClean="0"/>
              <a:t> (PHP)</a:t>
            </a:r>
          </a:p>
          <a:p>
            <a:pPr marL="0" indent="0">
              <a:buNone/>
            </a:pPr>
            <a:r>
              <a:rPr lang="en-US" dirty="0" smtClean="0"/>
              <a:t>Twitter Bootstrap (CSS)</a:t>
            </a:r>
          </a:p>
          <a:p>
            <a:pPr marL="0" indent="0">
              <a:buNone/>
            </a:pPr>
            <a:r>
              <a:rPr lang="en-US" dirty="0" smtClean="0"/>
              <a:t>Angular (JS)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Libraries (Language)</a:t>
            </a:r>
          </a:p>
          <a:p>
            <a:pPr marL="0" indent="0">
              <a:buNone/>
            </a:pPr>
            <a:r>
              <a:rPr lang="en-US" dirty="0" smtClean="0"/>
              <a:t>jQuery (JS)</a:t>
            </a:r>
          </a:p>
          <a:p>
            <a:pPr marL="0" indent="0">
              <a:buNone/>
            </a:pPr>
            <a:r>
              <a:rPr lang="en-US" dirty="0" smtClean="0"/>
              <a:t>D3.js (JS)</a:t>
            </a:r>
          </a:p>
          <a:p>
            <a:pPr marL="0" indent="0">
              <a:buNone/>
            </a:pPr>
            <a:r>
              <a:rPr lang="en-US" dirty="0" smtClean="0"/>
              <a:t>SASS (CSS)</a:t>
            </a:r>
          </a:p>
          <a:p>
            <a:pPr marL="0" indent="0">
              <a:buNone/>
            </a:pPr>
            <a:r>
              <a:rPr lang="en-US" dirty="0" smtClean="0"/>
              <a:t>LINQ (C#)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4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Types of Applications</a:t>
            </a:r>
          </a:p>
          <a:p>
            <a:pPr marL="0" indent="0">
              <a:buNone/>
            </a:pPr>
            <a:r>
              <a:rPr lang="en-US" dirty="0" smtClean="0"/>
              <a:t>Static Web Sites</a:t>
            </a:r>
          </a:p>
          <a:p>
            <a:pPr marL="0" indent="0">
              <a:buNone/>
            </a:pPr>
            <a:r>
              <a:rPr lang="en-US" dirty="0" smtClean="0"/>
              <a:t>Dynamic Web Sites</a:t>
            </a:r>
          </a:p>
          <a:p>
            <a:pPr marL="0" indent="0">
              <a:buNone/>
            </a:pPr>
            <a:r>
              <a:rPr lang="en-US" dirty="0" smtClean="0"/>
              <a:t>Native Applications (Phones – multiple platform choices)</a:t>
            </a:r>
          </a:p>
          <a:p>
            <a:pPr marL="0" indent="0">
              <a:buNone/>
            </a:pPr>
            <a:r>
              <a:rPr lang="en-US" dirty="0" smtClean="0"/>
              <a:t>Native Applications (Desktops – multiple platform choices)</a:t>
            </a:r>
          </a:p>
          <a:p>
            <a:pPr marL="0" indent="0">
              <a:buNone/>
            </a:pPr>
            <a:r>
              <a:rPr lang="en-US" dirty="0" smtClean="0"/>
              <a:t>Everything 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7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Web Site vs Web App </a:t>
            </a:r>
          </a:p>
          <a:p>
            <a:pPr marL="0" indent="0">
              <a:buNone/>
            </a:pPr>
            <a:r>
              <a:rPr lang="en-US" dirty="0" smtClean="0"/>
              <a:t>Static </a:t>
            </a:r>
          </a:p>
          <a:p>
            <a:pPr marL="0" indent="0">
              <a:buNone/>
            </a:pPr>
            <a:r>
              <a:rPr lang="en-US" dirty="0" smtClean="0"/>
              <a:t>	No action will change the site</a:t>
            </a:r>
          </a:p>
          <a:p>
            <a:pPr marL="0" indent="0">
              <a:buNone/>
            </a:pPr>
            <a:r>
              <a:rPr lang="en-US" dirty="0" smtClean="0"/>
              <a:t>	Every person who goes there will see the same thing</a:t>
            </a:r>
          </a:p>
          <a:p>
            <a:pPr marL="0" indent="0">
              <a:buNone/>
            </a:pPr>
            <a:r>
              <a:rPr lang="en-US" dirty="0" smtClean="0"/>
              <a:t>Dynamic</a:t>
            </a:r>
          </a:p>
          <a:p>
            <a:pPr marL="0" indent="0">
              <a:buNone/>
            </a:pPr>
            <a:r>
              <a:rPr lang="en-US" dirty="0" smtClean="0"/>
              <a:t>	Changes depending on the user</a:t>
            </a:r>
          </a:p>
          <a:p>
            <a:pPr marL="0" indent="0">
              <a:buNone/>
            </a:pPr>
            <a:r>
              <a:rPr lang="en-US" dirty="0" smtClean="0"/>
              <a:t>	User actions have responses and results</a:t>
            </a:r>
          </a:p>
          <a:p>
            <a:pPr marL="0" indent="0">
              <a:buNone/>
            </a:pPr>
            <a:r>
              <a:rPr lang="en-US" dirty="0" smtClean="0"/>
              <a:t>	Likely requires a database to store the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85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Web App vs Native Mobile App</a:t>
            </a:r>
          </a:p>
          <a:p>
            <a:pPr marL="0" indent="0">
              <a:buNone/>
            </a:pPr>
            <a:r>
              <a:rPr lang="en-US" dirty="0" smtClean="0"/>
              <a:t>Browser doesn’t get access to everything the phone can do</a:t>
            </a:r>
          </a:p>
          <a:p>
            <a:pPr marL="0" indent="0">
              <a:buNone/>
            </a:pPr>
            <a:r>
              <a:rPr lang="en-US" dirty="0" smtClean="0"/>
              <a:t>Browser is slower</a:t>
            </a:r>
          </a:p>
          <a:p>
            <a:pPr marL="0" indent="0">
              <a:buNone/>
            </a:pPr>
            <a:r>
              <a:rPr lang="en-US" dirty="0" smtClean="0"/>
              <a:t>Native app will only work on that phone’s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0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Front-End vs Back-End</a:t>
            </a:r>
          </a:p>
          <a:p>
            <a:pPr marL="466725" indent="-466725">
              <a:buNone/>
            </a:pPr>
            <a:r>
              <a:rPr lang="en-US" dirty="0" smtClean="0"/>
              <a:t>Split between programming code that lives on:</a:t>
            </a:r>
          </a:p>
          <a:p>
            <a:pPr marL="466725" indent="-466725">
              <a:buNone/>
            </a:pPr>
            <a:r>
              <a:rPr lang="en-US" dirty="0"/>
              <a:t>	</a:t>
            </a:r>
            <a:r>
              <a:rPr lang="en-US" dirty="0" smtClean="0"/>
              <a:t>A User’s machine (browser) </a:t>
            </a:r>
          </a:p>
          <a:p>
            <a:pPr marL="466725" indent="-466725">
              <a:buNone/>
            </a:pPr>
            <a:r>
              <a:rPr lang="en-US" dirty="0"/>
              <a:t>	</a:t>
            </a:r>
            <a:r>
              <a:rPr lang="en-US" dirty="0" smtClean="0"/>
              <a:t>	JavaScript (and front end frameworks like Angular)</a:t>
            </a:r>
          </a:p>
          <a:p>
            <a:pPr marL="466725" indent="-466725">
              <a:buNone/>
            </a:pPr>
            <a:r>
              <a:rPr lang="en-US" dirty="0"/>
              <a:t>		</a:t>
            </a:r>
            <a:r>
              <a:rPr lang="en-US" dirty="0" smtClean="0"/>
              <a:t>HTML / CSS</a:t>
            </a:r>
          </a:p>
          <a:p>
            <a:pPr marL="466725" indent="-466725">
              <a:buNone/>
            </a:pPr>
            <a:r>
              <a:rPr lang="en-US" dirty="0" smtClean="0"/>
              <a:t>	A Server</a:t>
            </a:r>
          </a:p>
          <a:p>
            <a:pPr marL="466725" indent="-466725">
              <a:buNone/>
            </a:pPr>
            <a:r>
              <a:rPr lang="en-US" dirty="0"/>
              <a:t>	</a:t>
            </a:r>
            <a:r>
              <a:rPr lang="en-US" dirty="0" smtClean="0"/>
              <a:t>	C#</a:t>
            </a:r>
          </a:p>
          <a:p>
            <a:pPr marL="466725" indent="-466725">
              <a:buNone/>
            </a:pPr>
            <a:r>
              <a:rPr lang="en-US" dirty="0"/>
              <a:t>	</a:t>
            </a:r>
            <a:r>
              <a:rPr lang="en-US" dirty="0" smtClean="0"/>
              <a:t>	Ruby</a:t>
            </a:r>
          </a:p>
          <a:p>
            <a:pPr marL="466725" indent="-466725">
              <a:buNone/>
            </a:pPr>
            <a:r>
              <a:rPr lang="en-US" dirty="0"/>
              <a:t>	</a:t>
            </a:r>
            <a:r>
              <a:rPr lang="en-US" dirty="0" smtClean="0"/>
              <a:t>	PHP</a:t>
            </a:r>
          </a:p>
          <a:p>
            <a:pPr marL="466725" indent="-466725">
              <a:buNone/>
            </a:pPr>
            <a:r>
              <a:rPr lang="en-US" dirty="0"/>
              <a:t>		</a:t>
            </a:r>
            <a:r>
              <a:rPr lang="en-US" dirty="0" smtClean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98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pic>
        <p:nvPicPr>
          <p:cNvPr id="6150" name="Picture 6" descr="https://lh4.googleusercontent.com/p9rFn0wvyc2mXD461DOYUoa-W6BQHZ0wSswK7VOg0SUl6NJ0SOeKOrFkPxC17jSvTxsJoU3e_P7JnEN2wDFGBOuF02hyC9C6zLCJcfGpTL1_H1mLp0Z7hoJ57vwDZgHXQCaHNSyj16M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8603"/>
            <a:ext cx="3137888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6.googleusercontent.com/xsyvVxzAaKA5EcHiFdM3S_rjyuOcmdNGzM4gg3bpNK1lfPe30_WZbfCVku4mzXu-0Bled4wLwQ3rav98xBbDl3us4VzH_UpMhwhEl74ZWrm6V7enMltZ70BHSrNd-PPIGMBf9p8XtT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918" y="2798603"/>
            <a:ext cx="3196804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4172444" y="3319541"/>
            <a:ext cx="3959118" cy="104187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31840" y="2493803"/>
            <a:ext cx="58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?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76244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 Vs Browsers</a:t>
            </a:r>
          </a:p>
        </p:txBody>
      </p:sp>
    </p:spTree>
    <p:extLst>
      <p:ext uri="{BB962C8B-B14F-4D97-AF65-F5344CB8AC3E}">
        <p14:creationId xmlns:p14="http://schemas.microsoft.com/office/powerpoint/2010/main" val="2552884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82907" y="1690688"/>
            <a:ext cx="5729431" cy="4910293"/>
            <a:chOff x="1562125" y="1451537"/>
            <a:chExt cx="5729431" cy="4910293"/>
          </a:xfrm>
        </p:grpSpPr>
        <p:sp>
          <p:nvSpPr>
            <p:cNvPr id="5" name="Rectangle 4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Arrow 14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Arrow 15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Arrow 16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007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pic>
        <p:nvPicPr>
          <p:cNvPr id="4" name="Picture 6" descr="https://lh4.googleusercontent.com/p9rFn0wvyc2mXD461DOYUoa-W6BQHZ0wSswK7VOg0SUl6NJ0SOeKOrFkPxC17jSvTxsJoU3e_P7JnEN2wDFGBOuF02hyC9C6zLCJcfGpTL1_H1mLp0Z7hoJ57vwDZgHXQCaHNSyj16M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824" y="1690688"/>
            <a:ext cx="6402352" cy="425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66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82907" y="1690688"/>
            <a:ext cx="5729431" cy="4910293"/>
            <a:chOff x="1562125" y="1451537"/>
            <a:chExt cx="5729431" cy="4910293"/>
          </a:xfrm>
        </p:grpSpPr>
        <p:sp>
          <p:nvSpPr>
            <p:cNvPr id="5" name="Rectangle 4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Arrow 14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Arrow 15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Arrow 16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230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 able to “talk the talk” (or at least understand it)</a:t>
            </a:r>
          </a:p>
          <a:p>
            <a:pPr marL="466725" indent="-466725">
              <a:buNone/>
            </a:pPr>
            <a:r>
              <a:rPr lang="en-US" dirty="0" smtClean="0"/>
              <a:t>Have an overview of the components of a website and how they fit together</a:t>
            </a:r>
          </a:p>
          <a:p>
            <a:pPr marL="0" indent="0">
              <a:buNone/>
            </a:pPr>
            <a:r>
              <a:rPr lang="en-US" dirty="0" smtClean="0"/>
              <a:t>Understand HTML vs CSS vs JS vs Other Languages</a:t>
            </a:r>
          </a:p>
          <a:p>
            <a:pPr marL="0" indent="0">
              <a:buNone/>
            </a:pPr>
            <a:r>
              <a:rPr lang="en-US" dirty="0" smtClean="0"/>
              <a:t>Resources for where to go when stuck or to continue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7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 Vs Browsers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Type www.google.com -&gt; Press Enter -&gt; GET Request</a:t>
            </a:r>
          </a:p>
        </p:txBody>
      </p:sp>
    </p:spTree>
    <p:extLst>
      <p:ext uri="{BB962C8B-B14F-4D97-AF65-F5344CB8AC3E}">
        <p14:creationId xmlns:p14="http://schemas.microsoft.com/office/powerpoint/2010/main" val="799630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 Vs Browsers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Request Types</a:t>
            </a:r>
          </a:p>
          <a:p>
            <a:pPr marL="0" indent="0">
              <a:buNone/>
            </a:pPr>
            <a:r>
              <a:rPr lang="en-US" dirty="0" smtClean="0"/>
              <a:t>Get </a:t>
            </a:r>
            <a:r>
              <a:rPr lang="en-US" dirty="0"/>
              <a:t>/ Post / Put / Delete</a:t>
            </a:r>
          </a:p>
          <a:p>
            <a:pPr marL="0" indent="0">
              <a:buNone/>
            </a:pPr>
            <a:r>
              <a:rPr lang="en-US" dirty="0" smtClean="0"/>
              <a:t>Synchronous </a:t>
            </a:r>
            <a:r>
              <a:rPr lang="en-US" dirty="0"/>
              <a:t>Vs Asynchronous</a:t>
            </a:r>
          </a:p>
          <a:p>
            <a:pPr marL="0" indent="0">
              <a:buNone/>
            </a:pPr>
            <a:r>
              <a:rPr lang="en-US" dirty="0" smtClean="0"/>
              <a:t>Response </a:t>
            </a:r>
            <a:r>
              <a:rPr lang="en-US" dirty="0"/>
              <a:t>Codes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RESTful APIs</a:t>
            </a:r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smtClean="0"/>
              <a:t>api.example.com/resources/</a:t>
            </a:r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smtClean="0"/>
              <a:t>api.example.com/resources/item17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 the Requests!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Using the handout, connect the action with the correct type of request!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59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82907" y="1690688"/>
            <a:ext cx="5729431" cy="4910293"/>
            <a:chOff x="1562125" y="1451537"/>
            <a:chExt cx="5729431" cy="4910293"/>
          </a:xfrm>
        </p:grpSpPr>
        <p:sp>
          <p:nvSpPr>
            <p:cNvPr id="5" name="Rectangle 4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Arrow 14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Arrow 15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Arrow 16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56455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562125" y="1701387"/>
            <a:ext cx="5729431" cy="4910293"/>
            <a:chOff x="1562125" y="1451537"/>
            <a:chExt cx="5729431" cy="4910293"/>
          </a:xfrm>
        </p:grpSpPr>
        <p:sp>
          <p:nvSpPr>
            <p:cNvPr id="8" name="Rectangle 7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eft Arrow 17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 Arrow 18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 Arrow 19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1562125" y="4980643"/>
            <a:ext cx="4106039" cy="187735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668165" y="4980643"/>
            <a:ext cx="1752542" cy="187735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562125" y="1507326"/>
            <a:ext cx="4182698" cy="178292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744822" y="1523211"/>
            <a:ext cx="1675885" cy="1596336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842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499779" y="1701388"/>
            <a:ext cx="5729431" cy="4910293"/>
            <a:chOff x="1562125" y="1451537"/>
            <a:chExt cx="5729431" cy="4910293"/>
          </a:xfrm>
        </p:grpSpPr>
        <p:sp>
          <p:nvSpPr>
            <p:cNvPr id="28" name="Rectangle 27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36" name="Down Arrow 35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own Arrow 36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eft Arrow 37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Left Arrow 38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Left Arrow 39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Down Arrow 41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1499779" y="5003168"/>
            <a:ext cx="4182696" cy="185483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499779" y="1507327"/>
            <a:ext cx="4182698" cy="178292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682476" y="1523211"/>
            <a:ext cx="1675885" cy="5334789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flipH="1">
            <a:off x="5256381" y="3290249"/>
            <a:ext cx="426091" cy="1712918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45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62125" y="1701387"/>
            <a:ext cx="5729431" cy="4910293"/>
            <a:chOff x="1562125" y="1451537"/>
            <a:chExt cx="5729431" cy="4910293"/>
          </a:xfrm>
        </p:grpSpPr>
        <p:sp>
          <p:nvSpPr>
            <p:cNvPr id="9" name="Rectangle 8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 Arrow 18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 Arrow 19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Arrow 20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1562125" y="4607099"/>
            <a:ext cx="4182696" cy="225090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562125" y="1507326"/>
            <a:ext cx="4182698" cy="178292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44822" y="3926847"/>
            <a:ext cx="1675885" cy="2931152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flipH="1">
            <a:off x="5274608" y="3926846"/>
            <a:ext cx="470210" cy="68025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744818" y="1507325"/>
            <a:ext cx="1675885" cy="1553268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558936" y="3290986"/>
            <a:ext cx="3715672" cy="131611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267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82907" y="1690688"/>
            <a:ext cx="5729431" cy="4910293"/>
            <a:chOff x="1562125" y="1451537"/>
            <a:chExt cx="5729431" cy="4910293"/>
          </a:xfrm>
        </p:grpSpPr>
        <p:sp>
          <p:nvSpPr>
            <p:cNvPr id="9" name="Rectangle 8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 Arrow 18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 Arrow 19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Arrow 20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1582907" y="4596400"/>
            <a:ext cx="4182696" cy="225090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582907" y="1496627"/>
            <a:ext cx="4182698" cy="178292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65604" y="4808496"/>
            <a:ext cx="1675885" cy="2038804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flipH="1">
            <a:off x="5295390" y="3288497"/>
            <a:ext cx="470208" cy="62765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765600" y="1496626"/>
            <a:ext cx="1675885" cy="241952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579718" y="3280287"/>
            <a:ext cx="3715672" cy="131611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141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pic>
        <p:nvPicPr>
          <p:cNvPr id="6150" name="Picture 6" descr="https://lh4.googleusercontent.com/p9rFn0wvyc2mXD461DOYUoa-W6BQHZ0wSswK7VOg0SUl6NJ0SOeKOrFkPxC17jSvTxsJoU3e_P7JnEN2wDFGBOuF02hyC9C6zLCJcfGpTL1_H1mLp0Z7hoJ57vwDZgHXQCaHNSyj16M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8603"/>
            <a:ext cx="3137888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6.googleusercontent.com/xsyvVxzAaKA5EcHiFdM3S_rjyuOcmdNGzM4gg3bpNK1lfPe30_WZbfCVku4mzXu-0Bled4wLwQ3rav98xBbDl3us4VzH_UpMhwhEl74ZWrm6V7enMltZ70BHSrNd-PPIGMBf9p8XtT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918" y="2798603"/>
            <a:ext cx="3196804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4172444" y="3319541"/>
            <a:ext cx="3959118" cy="104187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31840" y="2493803"/>
            <a:ext cx="58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?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8027506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1562125" y="1690688"/>
            <a:ext cx="5729431" cy="4910293"/>
            <a:chOff x="1562125" y="1451537"/>
            <a:chExt cx="5729431" cy="4910293"/>
          </a:xfrm>
        </p:grpSpPr>
        <p:sp>
          <p:nvSpPr>
            <p:cNvPr id="31" name="Rectangle 30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Left Arrow 40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 Arrow 41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Left Arrow 42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Down Arrow 43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Down Arrow 44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1562125" y="4596400"/>
            <a:ext cx="4182696" cy="225090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744822" y="4808496"/>
            <a:ext cx="1675885" cy="2038804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742533" y="2992273"/>
            <a:ext cx="1675885" cy="1813625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562125" y="3280287"/>
            <a:ext cx="4195704" cy="131611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5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Name?</a:t>
            </a:r>
          </a:p>
          <a:p>
            <a:pPr marL="0" indent="0">
              <a:buNone/>
            </a:pPr>
            <a:r>
              <a:rPr lang="en-US" dirty="0" smtClean="0"/>
              <a:t>Current Profession or Activity?</a:t>
            </a:r>
          </a:p>
          <a:p>
            <a:pPr marL="0" indent="0">
              <a:buNone/>
            </a:pPr>
            <a:r>
              <a:rPr lang="en-US" dirty="0" smtClean="0"/>
              <a:t>Ever written any code? What’d it do?</a:t>
            </a:r>
          </a:p>
          <a:p>
            <a:pPr marL="0" indent="0">
              <a:buNone/>
            </a:pPr>
            <a:r>
              <a:rPr lang="en-US" dirty="0" smtClean="0"/>
              <a:t>What do you want out of this class?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2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562125" y="1690688"/>
            <a:ext cx="5729431" cy="4910293"/>
            <a:chOff x="1562125" y="1451537"/>
            <a:chExt cx="5729431" cy="4910293"/>
          </a:xfrm>
        </p:grpSpPr>
        <p:sp>
          <p:nvSpPr>
            <p:cNvPr id="10" name="Rectangle 9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 Arrow 19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Arrow 20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Arrow 21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1562125" y="4596400"/>
            <a:ext cx="4182696" cy="225090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44822" y="4808496"/>
            <a:ext cx="1675885" cy="2038804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742533" y="1690687"/>
            <a:ext cx="1675885" cy="311521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62125" y="3280287"/>
            <a:ext cx="4195704" cy="131611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310854" y="1705515"/>
            <a:ext cx="2446976" cy="1572174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471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562125" y="1690688"/>
            <a:ext cx="5729431" cy="4910293"/>
            <a:chOff x="1562125" y="1451537"/>
            <a:chExt cx="5729431" cy="4910293"/>
          </a:xfrm>
        </p:grpSpPr>
        <p:sp>
          <p:nvSpPr>
            <p:cNvPr id="11" name="Rectangle 10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Arrow 20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Arrow 21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Arrow 22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own Arrow 24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1562125" y="4596400"/>
            <a:ext cx="4182696" cy="225090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744822" y="4808496"/>
            <a:ext cx="1675885" cy="2038804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742533" y="3016251"/>
            <a:ext cx="1675885" cy="178964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562125" y="3013653"/>
            <a:ext cx="4195704" cy="158274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562125" y="1705208"/>
            <a:ext cx="3752542" cy="1308445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143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541343" y="1690688"/>
            <a:ext cx="5729431" cy="4910293"/>
            <a:chOff x="1562125" y="1451537"/>
            <a:chExt cx="5729431" cy="4910293"/>
          </a:xfrm>
        </p:grpSpPr>
        <p:sp>
          <p:nvSpPr>
            <p:cNvPr id="10" name="Rectangle 9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 Arrow 19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Arrow 20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Arrow 21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1541343" y="4596400"/>
            <a:ext cx="4182696" cy="225090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24040" y="4808496"/>
            <a:ext cx="1675885" cy="2038804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721751" y="1690687"/>
            <a:ext cx="1675885" cy="311521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41343" y="3280287"/>
            <a:ext cx="4195704" cy="131611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551104" y="1690687"/>
            <a:ext cx="2086429" cy="1589146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266495" y="1705514"/>
            <a:ext cx="455255" cy="1572175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728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41344" y="1690688"/>
            <a:ext cx="5729431" cy="4910293"/>
            <a:chOff x="1562125" y="1451537"/>
            <a:chExt cx="5729431" cy="4910293"/>
          </a:xfrm>
        </p:grpSpPr>
        <p:sp>
          <p:nvSpPr>
            <p:cNvPr id="5" name="Rectangle 4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Arrow 14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Arrow 15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Arrow 16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5924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pic>
        <p:nvPicPr>
          <p:cNvPr id="12290" name="Picture 2" descr="https://lh6.googleusercontent.com/xsyvVxzAaKA5EcHiFdM3S_rjyuOcmdNGzM4gg3bpNK1lfPe30_WZbfCVku4mzXu-0Bled4wLwQ3rav98xBbDl3us4VzH_UpMhwhEl74ZWrm6V7enMltZ70BHSrNd-PPIGMBf9p8XtT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1690688"/>
            <a:ext cx="61912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8401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pic>
        <p:nvPicPr>
          <p:cNvPr id="6150" name="Picture 6" descr="https://lh4.googleusercontent.com/p9rFn0wvyc2mXD461DOYUoa-W6BQHZ0wSswK7VOg0SUl6NJ0SOeKOrFkPxC17jSvTxsJoU3e_P7JnEN2wDFGBOuF02hyC9C6zLCJcfGpTL1_H1mLp0Z7hoJ57vwDZgHXQCaHNSyj16M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8603"/>
            <a:ext cx="3137888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6.googleusercontent.com/xsyvVxzAaKA5EcHiFdM3S_rjyuOcmdNGzM4gg3bpNK1lfPe30_WZbfCVku4mzXu-0Bled4wLwQ3rav98xBbDl3us4VzH_UpMhwhEl74ZWrm6V7enMltZ70BHSrNd-PPIGMBf9p8XtT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918" y="2798603"/>
            <a:ext cx="3196804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4172444" y="3319541"/>
            <a:ext cx="3959118" cy="104187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31840" y="2493803"/>
            <a:ext cx="58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?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2521011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Using the handout, connect the activity with the correct area of the code base!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55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Writing Code</a:t>
            </a:r>
          </a:p>
        </p:txBody>
      </p:sp>
    </p:spTree>
    <p:extLst>
      <p:ext uri="{BB962C8B-B14F-4D97-AF65-F5344CB8AC3E}">
        <p14:creationId xmlns:p14="http://schemas.microsoft.com/office/powerpoint/2010/main" val="2117383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Waterfall vs Agile</a:t>
            </a:r>
          </a:p>
          <a:p>
            <a:pPr marL="0" indent="0">
              <a:buNone/>
            </a:pPr>
            <a:r>
              <a:rPr lang="en-US" dirty="0" smtClean="0"/>
              <a:t>Spec To Wireframe To Implementation</a:t>
            </a:r>
          </a:p>
          <a:p>
            <a:pPr marL="0" indent="0">
              <a:buNone/>
            </a:pPr>
            <a:r>
              <a:rPr lang="en-US" dirty="0" smtClean="0"/>
              <a:t>Testing</a:t>
            </a:r>
          </a:p>
          <a:p>
            <a:pPr marL="0" indent="0">
              <a:buNone/>
            </a:pPr>
            <a:r>
              <a:rPr lang="en-US" dirty="0" smtClean="0"/>
              <a:t>Deploying</a:t>
            </a:r>
          </a:p>
          <a:p>
            <a:pPr marL="0" indent="0">
              <a:buNone/>
            </a:pPr>
            <a:r>
              <a:rPr lang="en-US" dirty="0" smtClean="0"/>
              <a:t>Making Choices</a:t>
            </a:r>
          </a:p>
          <a:p>
            <a:pPr marL="0" indent="0">
              <a:buNone/>
            </a:pPr>
            <a:r>
              <a:rPr lang="en-US" dirty="0" smtClean="0"/>
              <a:t>APIs</a:t>
            </a:r>
          </a:p>
          <a:p>
            <a:pPr marL="0" indent="0">
              <a:buNone/>
            </a:pPr>
            <a:r>
              <a:rPr lang="en-US" dirty="0" smtClean="0"/>
              <a:t>Secrets of Developers</a:t>
            </a:r>
          </a:p>
        </p:txBody>
      </p:sp>
    </p:spTree>
    <p:extLst>
      <p:ext uri="{BB962C8B-B14F-4D97-AF65-F5344CB8AC3E}">
        <p14:creationId xmlns:p14="http://schemas.microsoft.com/office/powerpoint/2010/main" val="21972799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Waterfall</a:t>
            </a:r>
          </a:p>
          <a:p>
            <a:pPr marL="0" indent="0">
              <a:buNone/>
            </a:pPr>
            <a:r>
              <a:rPr lang="en-US" dirty="0" smtClean="0"/>
              <a:t>Very process oriented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One big, long journey of:</a:t>
            </a:r>
          </a:p>
          <a:p>
            <a:pPr marL="0" indent="0">
              <a:buNone/>
            </a:pPr>
            <a:r>
              <a:rPr lang="en-US" dirty="0" smtClean="0"/>
              <a:t>	design -&gt; build -&gt; test -&gt; release -&gt; feedback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Agile</a:t>
            </a:r>
          </a:p>
          <a:p>
            <a:pPr marL="0" indent="0">
              <a:buNone/>
            </a:pPr>
            <a:r>
              <a:rPr lang="en-US" dirty="0" smtClean="0"/>
              <a:t>Customized to work however your team works best</a:t>
            </a:r>
          </a:p>
          <a:p>
            <a:pPr marL="0" indent="0">
              <a:buNone/>
            </a:pPr>
            <a:r>
              <a:rPr lang="en-US" dirty="0" smtClean="0"/>
              <a:t>Many tiny loops of:</a:t>
            </a:r>
          </a:p>
          <a:p>
            <a:pPr marL="0" indent="0">
              <a:buNone/>
            </a:pPr>
            <a:r>
              <a:rPr lang="en-US" dirty="0" smtClean="0"/>
              <a:t>	design -&gt; build -&gt; test -&gt; release -&gt; feedback</a:t>
            </a:r>
          </a:p>
        </p:txBody>
      </p:sp>
    </p:spTree>
    <p:extLst>
      <p:ext uri="{BB962C8B-B14F-4D97-AF65-F5344CB8AC3E}">
        <p14:creationId xmlns:p14="http://schemas.microsoft.com/office/powerpoint/2010/main" val="329169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6150" name="Picture 6" descr="https://lh4.googleusercontent.com/p9rFn0wvyc2mXD461DOYUoa-W6BQHZ0wSswK7VOg0SUl6NJ0SOeKOrFkPxC17jSvTxsJoU3e_P7JnEN2wDFGBOuF02hyC9C6zLCJcfGpTL1_H1mLp0Z7hoJ57vwDZgHXQCaHNSyj16M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6" y="2246700"/>
            <a:ext cx="4878026" cy="323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5262934" y="3198162"/>
            <a:ext cx="1563500" cy="12846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2" name="Picture 8" descr="https://lh6.googleusercontent.com/xsyvVxzAaKA5EcHiFdM3S_rjyuOcmdNGzM4gg3bpNK1lfPe30_WZbfCVku4mzXu-0Bled4wLwQ3rav98xBbDl3us4VzH_UpMhwhEl74ZWrm6V7enMltZ70BHSrNd-PPIGMBf9p8XtT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40" y="2257695"/>
            <a:ext cx="4856480" cy="316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92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pic>
        <p:nvPicPr>
          <p:cNvPr id="22530" name="Picture 2" descr="http://creativepro.com/wp-content/uploads/drupal/67445-20110207_news_fg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58"/>
          <a:stretch/>
        </p:blipFill>
        <p:spPr bwMode="auto">
          <a:xfrm>
            <a:off x="7217205" y="1690687"/>
            <a:ext cx="2236761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creativepro.com/wp-content/uploads/drupal/67445-20110207_news_fg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3"/>
          <a:stretch/>
        </p:blipFill>
        <p:spPr bwMode="auto">
          <a:xfrm>
            <a:off x="2519283" y="1690686"/>
            <a:ext cx="2260008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4825785" y="3016249"/>
            <a:ext cx="2303434" cy="10418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771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Version Control</a:t>
            </a:r>
          </a:p>
          <a:p>
            <a:pPr marL="0" indent="0">
              <a:buNone/>
            </a:pPr>
            <a:r>
              <a:rPr lang="en-US" dirty="0" smtClean="0"/>
              <a:t>Stores state of the code</a:t>
            </a:r>
          </a:p>
          <a:p>
            <a:pPr marL="0" indent="0">
              <a:buNone/>
            </a:pPr>
            <a:r>
              <a:rPr lang="en-US" dirty="0" smtClean="0"/>
              <a:t>If things go wrong…</a:t>
            </a:r>
          </a:p>
          <a:p>
            <a:pPr marL="0" indent="0">
              <a:buNone/>
            </a:pPr>
            <a:r>
              <a:rPr lang="en-US" dirty="0" smtClean="0"/>
              <a:t>Allows for team-wide review and annotation of code</a:t>
            </a:r>
          </a:p>
          <a:p>
            <a:pPr marL="0" indent="0">
              <a:buNone/>
            </a:pPr>
            <a:r>
              <a:rPr lang="en-US" dirty="0" smtClean="0"/>
              <a:t>Branches allow for multiple developers to work on same code at once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Common types: </a:t>
            </a:r>
            <a:r>
              <a:rPr lang="en-US" dirty="0" err="1" smtClean="0"/>
              <a:t>git</a:t>
            </a:r>
            <a:r>
              <a:rPr lang="en-US" dirty="0" smtClean="0"/>
              <a:t>, mercurial</a:t>
            </a:r>
          </a:p>
          <a:p>
            <a:pPr marL="0" indent="0">
              <a:buNone/>
            </a:pPr>
            <a:r>
              <a:rPr lang="en-US" dirty="0" smtClean="0"/>
              <a:t>Common Providers: GitHub, </a:t>
            </a:r>
            <a:r>
              <a:rPr lang="en-US" dirty="0" err="1" smtClean="0"/>
              <a:t>BitBucket</a:t>
            </a:r>
            <a:r>
              <a:rPr lang="en-US" dirty="0" smtClean="0"/>
              <a:t>, </a:t>
            </a:r>
            <a:r>
              <a:rPr lang="en-US" dirty="0" err="1" smtClean="0"/>
              <a:t>VisualStudioOnline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Worst Case: Dropbox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8685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Version Control</a:t>
            </a:r>
          </a:p>
          <a:p>
            <a:pPr marL="0" indent="0">
              <a:buNone/>
            </a:pPr>
            <a:r>
              <a:rPr lang="en-US" dirty="0" smtClean="0"/>
              <a:t>Branching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Thread of development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Copy of the code at a point in time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Multiple developers can work on same code at once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Merging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Brings branch of code back into the main flow’s state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Pull Request is opportunity to review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Forking</a:t>
            </a:r>
          </a:p>
          <a:p>
            <a:pPr marL="0" indent="0">
              <a:buNone/>
            </a:pPr>
            <a:r>
              <a:rPr lang="en-US" dirty="0"/>
              <a:t>	Copy of the code at a point in time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Usually when making major changes to someone else’s code </a:t>
            </a:r>
          </a:p>
        </p:txBody>
      </p:sp>
      <p:pic>
        <p:nvPicPr>
          <p:cNvPr id="1026" name="Picture 2" descr="http://www.intelliware.com/wp-content/uploads/Source-Control-5-300x17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354" y="1280502"/>
            <a:ext cx="4355446" cy="248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981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Testing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9269" b="10518"/>
          <a:stretch/>
        </p:blipFill>
        <p:spPr>
          <a:xfrm>
            <a:off x="2559121" y="1690688"/>
            <a:ext cx="8794679" cy="396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968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Testing</a:t>
            </a:r>
          </a:p>
          <a:p>
            <a:pPr marL="0" indent="0">
              <a:buNone/>
            </a:pPr>
            <a:r>
              <a:rPr lang="en-US" dirty="0" smtClean="0"/>
              <a:t>Make sure it works!</a:t>
            </a:r>
          </a:p>
          <a:p>
            <a:pPr marL="0" indent="0">
              <a:buNone/>
            </a:pPr>
            <a:r>
              <a:rPr lang="en-US" dirty="0" smtClean="0"/>
              <a:t>Manually</a:t>
            </a:r>
          </a:p>
          <a:p>
            <a:pPr marL="0" indent="0">
              <a:buNone/>
            </a:pPr>
            <a:r>
              <a:rPr lang="en-US" dirty="0" smtClean="0"/>
              <a:t>Automating with Code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End to End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Functional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Unit</a:t>
            </a:r>
          </a:p>
          <a:p>
            <a:pPr marL="0" indent="0">
              <a:buNone/>
            </a:pPr>
            <a:r>
              <a:rPr lang="en-US" dirty="0" smtClean="0"/>
              <a:t>	Headless</a:t>
            </a:r>
          </a:p>
        </p:txBody>
      </p:sp>
    </p:spTree>
    <p:extLst>
      <p:ext uri="{BB962C8B-B14F-4D97-AF65-F5344CB8AC3E}">
        <p14:creationId xmlns:p14="http://schemas.microsoft.com/office/powerpoint/2010/main" val="30493933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Deploying</a:t>
            </a:r>
          </a:p>
          <a:p>
            <a:pPr marL="0" indent="0">
              <a:buNone/>
            </a:pPr>
            <a:r>
              <a:rPr lang="en-US" dirty="0" smtClean="0"/>
              <a:t>Use a Cloud Provider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AWS / Azure / Google App Engine</a:t>
            </a:r>
            <a:r>
              <a:rPr lang="en-US" dirty="0"/>
              <a:t> </a:t>
            </a:r>
            <a:r>
              <a:rPr lang="en-US" dirty="0" smtClean="0"/>
              <a:t>/ Digital Ocean / etc.</a:t>
            </a:r>
          </a:p>
          <a:p>
            <a:pPr marL="0" indent="0">
              <a:buNone/>
            </a:pPr>
            <a:r>
              <a:rPr lang="en-US" dirty="0" smtClean="0"/>
              <a:t>Host it yourself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Continuous Integration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Commit </a:t>
            </a:r>
            <a:r>
              <a:rPr lang="en-US" dirty="0"/>
              <a:t>new code -&gt; Run unit tests -&gt; </a:t>
            </a:r>
            <a:r>
              <a:rPr lang="en-US" dirty="0" smtClean="0"/>
              <a:t>Allow code to be merged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Continuous Deployment</a:t>
            </a:r>
          </a:p>
          <a:p>
            <a:pPr marL="0" indent="0">
              <a:buNone/>
            </a:pPr>
            <a:r>
              <a:rPr lang="en-US" dirty="0" smtClean="0"/>
              <a:t>	Commit new code -&gt; New deploy to server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Commit new code -&gt; Run unit tests -&gt; (tests passed) New deploy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1069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68132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Making Choices</a:t>
            </a:r>
          </a:p>
          <a:p>
            <a:pPr marL="0" indent="0">
              <a:buNone/>
            </a:pPr>
            <a:r>
              <a:rPr lang="en-US" dirty="0" smtClean="0"/>
              <a:t>Which Language?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Community engagement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Difficulty level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Development time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Front end or back end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Experience level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Which Host?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Cost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Speed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Geographic Needs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25605997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8848241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Making Choices</a:t>
            </a:r>
          </a:p>
          <a:p>
            <a:pPr marL="0" indent="0">
              <a:buNone/>
            </a:pPr>
            <a:r>
              <a:rPr lang="en-US" dirty="0" smtClean="0"/>
              <a:t>Which Browsers to Support?</a:t>
            </a:r>
          </a:p>
          <a:p>
            <a:pPr marL="0" indent="0">
              <a:buNone/>
            </a:pPr>
            <a:r>
              <a:rPr lang="en-US" dirty="0" smtClean="0"/>
              <a:t>	Not all are “Standards” compliant</a:t>
            </a:r>
          </a:p>
          <a:p>
            <a:pPr marL="0" indent="0">
              <a:buNone/>
            </a:pPr>
            <a:r>
              <a:rPr lang="en-US" dirty="0" smtClean="0"/>
              <a:t>	Older browsers don’t support newer features</a:t>
            </a:r>
          </a:p>
          <a:p>
            <a:pPr marL="0" indent="0">
              <a:buNone/>
            </a:pPr>
            <a:r>
              <a:rPr lang="en-US" dirty="0" smtClean="0"/>
              <a:t>Which Outside Services?</a:t>
            </a:r>
          </a:p>
          <a:p>
            <a:pPr marL="0" indent="0">
              <a:buNone/>
            </a:pPr>
            <a:r>
              <a:rPr lang="en-US" dirty="0" smtClean="0"/>
              <a:t>	Error reporting</a:t>
            </a:r>
          </a:p>
          <a:p>
            <a:pPr marL="0" indent="0">
              <a:buNone/>
            </a:pPr>
            <a:r>
              <a:rPr lang="en-US" dirty="0" smtClean="0"/>
              <a:t>	Usage gathering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APIs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529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APIs</a:t>
            </a:r>
          </a:p>
          <a:p>
            <a:pPr marL="0" indent="0">
              <a:buNone/>
            </a:pPr>
            <a:r>
              <a:rPr lang="en-US" dirty="0" smtClean="0"/>
              <a:t>Contract between Supplier of data and Consumer</a:t>
            </a:r>
          </a:p>
          <a:p>
            <a:pPr marL="0" indent="0">
              <a:buNone/>
            </a:pPr>
            <a:r>
              <a:rPr lang="en-US" dirty="0" smtClean="0"/>
              <a:t>REST vs Non</a:t>
            </a:r>
          </a:p>
          <a:p>
            <a:pPr marL="0" indent="0">
              <a:buNone/>
            </a:pPr>
            <a:r>
              <a:rPr lang="en-US" dirty="0" smtClean="0"/>
              <a:t>Public vs Private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Popular APIs: Facebook, Twitter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6723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Writing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Secrets of Developers</a:t>
            </a:r>
          </a:p>
          <a:p>
            <a:pPr marL="0" indent="0">
              <a:buNone/>
            </a:pPr>
            <a:r>
              <a:rPr lang="en-US" dirty="0" smtClean="0"/>
              <a:t>It’s way more Blood, Sweat, and Tears than it is Magic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Most only know a few languages </a:t>
            </a:r>
          </a:p>
          <a:p>
            <a:pPr marL="0" indent="0">
              <a:buNone/>
            </a:pPr>
            <a:r>
              <a:rPr lang="en-US" dirty="0" smtClean="0"/>
              <a:t>	Only 1 or 2 extremely well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Learn basic programming concepts and patterns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They translate from language to language</a:t>
            </a:r>
          </a:p>
          <a:p>
            <a:pPr marL="1379538" indent="-465138">
              <a:buNone/>
            </a:pPr>
            <a:r>
              <a:rPr lang="en-US" dirty="0" smtClean="0"/>
              <a:t>When picking up a new language, allow for more focus on learning syntax and idiosyncrasies rather than everything</a:t>
            </a:r>
          </a:p>
          <a:p>
            <a:pPr marL="1379538" indent="-465138">
              <a:buNone/>
            </a:pPr>
            <a:r>
              <a:rPr lang="en-US" dirty="0" smtClean="0"/>
              <a:t>I use none of the programming languages I learned in college</a:t>
            </a:r>
          </a:p>
          <a:p>
            <a:pPr marL="1379538" indent="-465138">
              <a:buNone/>
            </a:pPr>
            <a:r>
              <a:rPr lang="en-US" dirty="0" smtClean="0"/>
              <a:t>I use the concepts, patterns, and problem solving techniques constantly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 smtClean="0"/>
              <a:t>Programming 101</a:t>
            </a:r>
          </a:p>
          <a:p>
            <a:pPr marL="0" indent="0">
              <a:buNone/>
            </a:pPr>
            <a:r>
              <a:rPr lang="en-US" dirty="0" smtClean="0"/>
              <a:t>Servers Vs Browsers</a:t>
            </a:r>
          </a:p>
          <a:p>
            <a:pPr marL="0" indent="0">
              <a:buNone/>
            </a:pPr>
            <a:r>
              <a:rPr lang="en-US" dirty="0" smtClean="0"/>
              <a:t>Process of Writing Code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HTML</a:t>
            </a:r>
          </a:p>
          <a:p>
            <a:pPr marL="0" indent="0">
              <a:buNone/>
            </a:pPr>
            <a:r>
              <a:rPr lang="en-US" dirty="0" smtClean="0"/>
              <a:t>CSS</a:t>
            </a:r>
          </a:p>
          <a:p>
            <a:pPr marL="0" indent="0">
              <a:buNone/>
            </a:pPr>
            <a:r>
              <a:rPr lang="en-US" dirty="0" smtClean="0"/>
              <a:t>Build a Website!</a:t>
            </a:r>
          </a:p>
          <a:p>
            <a:pPr marL="0" indent="0">
              <a:buNone/>
            </a:pPr>
            <a:r>
              <a:rPr lang="en-US" dirty="0" smtClean="0"/>
              <a:t>Programming 102</a:t>
            </a:r>
          </a:p>
          <a:p>
            <a:pPr marL="0" indent="0">
              <a:buNone/>
            </a:pPr>
            <a:r>
              <a:rPr lang="en-US" dirty="0" smtClean="0"/>
              <a:t>Databases </a:t>
            </a:r>
          </a:p>
          <a:p>
            <a:pPr marL="0" indent="0">
              <a:buNone/>
            </a:pPr>
            <a:r>
              <a:rPr lang="en-US" dirty="0" smtClean="0"/>
              <a:t>JS</a:t>
            </a:r>
          </a:p>
          <a:p>
            <a:pPr marL="0" indent="0">
              <a:buNone/>
            </a:pPr>
            <a:r>
              <a:rPr lang="en-US" dirty="0" smtClean="0"/>
              <a:t>Node.js / APIs</a:t>
            </a:r>
          </a:p>
          <a:p>
            <a:pPr marL="0" indent="0">
              <a:buNone/>
            </a:pPr>
            <a:r>
              <a:rPr lang="en-US" dirty="0" smtClean="0"/>
              <a:t>Build a Web App!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Writing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Secrets of Developers</a:t>
            </a:r>
            <a:endParaRPr lang="en-US" dirty="0"/>
          </a:p>
          <a:p>
            <a:pPr marL="465138" indent="-465138">
              <a:buNone/>
            </a:pPr>
            <a:r>
              <a:rPr lang="en-US" dirty="0" smtClean="0"/>
              <a:t>Best friend is Google</a:t>
            </a:r>
          </a:p>
          <a:p>
            <a:pPr marL="914400" indent="-914400">
              <a:buNone/>
            </a:pPr>
            <a:r>
              <a:rPr lang="en-US" dirty="0"/>
              <a:t>	“Never memorize something that you can look up.” - Albert Einstein</a:t>
            </a:r>
          </a:p>
          <a:p>
            <a:pPr marL="914400" indent="-914400">
              <a:buNone/>
            </a:pPr>
            <a:r>
              <a:rPr lang="en-US" dirty="0"/>
              <a:t>	</a:t>
            </a:r>
            <a:r>
              <a:rPr lang="en-US" dirty="0" smtClean="0"/>
              <a:t>Too many components and idiosyncrasies of </a:t>
            </a:r>
            <a:r>
              <a:rPr lang="en-US" smtClean="0"/>
              <a:t>each language</a:t>
            </a:r>
            <a:endParaRPr lang="en-US" dirty="0" smtClean="0"/>
          </a:p>
          <a:p>
            <a:pPr marL="914400" indent="-914400">
              <a:buNone/>
            </a:pPr>
            <a:r>
              <a:rPr lang="en-US" dirty="0"/>
              <a:t>	</a:t>
            </a:r>
            <a:r>
              <a:rPr lang="en-US" dirty="0" smtClean="0"/>
              <a:t>Good Programmers Copy, Great Programmers Steal</a:t>
            </a:r>
          </a:p>
          <a:p>
            <a:pPr marL="914400" indent="-914400">
              <a:buNone/>
            </a:pPr>
            <a:r>
              <a:rPr lang="en-US" dirty="0"/>
              <a:t>	</a:t>
            </a:r>
            <a:r>
              <a:rPr lang="en-US" dirty="0" smtClean="0"/>
              <a:t>NEVER take code from the internet that you don’t understand</a:t>
            </a:r>
          </a:p>
          <a:p>
            <a:pPr marL="914400" indent="-914400">
              <a:buNone/>
            </a:pPr>
            <a:r>
              <a:rPr lang="en-US" dirty="0"/>
              <a:t>	</a:t>
            </a:r>
            <a:r>
              <a:rPr lang="en-US" dirty="0" smtClean="0"/>
              <a:t>If no exact solution, find something similar, and adapt</a:t>
            </a:r>
          </a:p>
          <a:p>
            <a:pPr marL="914400" indent="-914400">
              <a:buNone/>
            </a:pPr>
            <a:endParaRPr lang="en-US" dirty="0" smtClean="0"/>
          </a:p>
          <a:p>
            <a:pPr marL="914400" indent="-914400">
              <a:buNone/>
            </a:pPr>
            <a:r>
              <a:rPr lang="en-US" dirty="0" smtClean="0"/>
              <a:t>Hardest part about programming is starting with a blank page</a:t>
            </a:r>
          </a:p>
          <a:p>
            <a:pPr marL="914400" indent="-91440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43734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pic>
        <p:nvPicPr>
          <p:cNvPr id="6150" name="Picture 6" descr="https://lh4.googleusercontent.com/p9rFn0wvyc2mXD461DOYUoa-W6BQHZ0wSswK7VOg0SUl6NJ0SOeKOrFkPxC17jSvTxsJoU3e_P7JnEN2wDFGBOuF02hyC9C6zLCJcfGpTL1_H1mLp0Z7hoJ57vwDZgHXQCaHNSyj16M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8603"/>
            <a:ext cx="3137888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6.googleusercontent.com/xsyvVxzAaKA5EcHiFdM3S_rjyuOcmdNGzM4gg3bpNK1lfPe30_WZbfCVku4mzXu-0Bled4wLwQ3rav98xBbDl3us4VzH_UpMhwhEl74ZWrm6V7enMltZ70BHSrNd-PPIGMBf9p8XtT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918" y="2798603"/>
            <a:ext cx="3196804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4172444" y="3319541"/>
            <a:ext cx="3959118" cy="104187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31840" y="2493803"/>
            <a:ext cx="58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?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42860968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Your 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IDEs</a:t>
            </a:r>
          </a:p>
          <a:p>
            <a:pPr marL="0" indent="0">
              <a:buNone/>
            </a:pPr>
            <a:r>
              <a:rPr lang="en-US" dirty="0" smtClean="0"/>
              <a:t>Visual Studio</a:t>
            </a:r>
          </a:p>
          <a:p>
            <a:pPr marL="0" indent="0">
              <a:buNone/>
            </a:pPr>
            <a:r>
              <a:rPr lang="en-US" dirty="0" smtClean="0"/>
              <a:t>Eclipse</a:t>
            </a:r>
          </a:p>
          <a:p>
            <a:pPr marL="0" indent="0">
              <a:buNone/>
            </a:pPr>
            <a:r>
              <a:rPr lang="en-US" dirty="0" smtClean="0"/>
              <a:t>EMACS</a:t>
            </a:r>
          </a:p>
          <a:p>
            <a:pPr marL="0" indent="0">
              <a:buNone/>
            </a:pPr>
            <a:r>
              <a:rPr lang="en-US" dirty="0" smtClean="0"/>
              <a:t>Atom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 Notepad or Download and Install Atom: </a:t>
            </a:r>
            <a:r>
              <a:rPr lang="en-US" dirty="0" smtClean="0">
                <a:hlinkClick r:id="rId3"/>
              </a:rPr>
              <a:t>https://atom.io/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Download and Install Chrome: </a:t>
            </a:r>
            <a:r>
              <a:rPr lang="en-US" dirty="0" smtClean="0">
                <a:hlinkClick r:id="rId4"/>
              </a:rPr>
              <a:t>https://www.google.com/chrome/browser/</a:t>
            </a:r>
            <a:r>
              <a:rPr lang="en-US" dirty="0" smtClean="0"/>
              <a:t>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9492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Your 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bit.do/mikePFNP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Must have correct case!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Be sure you’re looking at the </a:t>
            </a:r>
            <a:r>
              <a:rPr lang="en-US" dirty="0" err="1" smtClean="0"/>
              <a:t>SingleDay</a:t>
            </a:r>
            <a:r>
              <a:rPr lang="en-US" dirty="0" smtClean="0"/>
              <a:t> Branch!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654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619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All of the Content for a site</a:t>
            </a:r>
          </a:p>
          <a:p>
            <a:pPr marL="466725" indent="-466725">
              <a:buNone/>
            </a:pPr>
            <a:r>
              <a:rPr lang="en-US" dirty="0" smtClean="0"/>
              <a:t>Contains grouping of content and some stylistic hints and defaults </a:t>
            </a:r>
          </a:p>
          <a:p>
            <a:pPr marL="466725" indent="-466725">
              <a:buNone/>
            </a:pPr>
            <a:r>
              <a:rPr lang="en-US" dirty="0"/>
              <a:t>	</a:t>
            </a:r>
            <a:r>
              <a:rPr lang="en-US" dirty="0" smtClean="0"/>
              <a:t>But ideally no direct styling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tagname</a:t>
            </a:r>
            <a:r>
              <a:rPr lang="en-US" dirty="0" smtClean="0"/>
              <a:t> </a:t>
            </a:r>
            <a:r>
              <a:rPr lang="en-US" dirty="0" err="1" smtClean="0"/>
              <a:t>attributeName</a:t>
            </a:r>
            <a:r>
              <a:rPr lang="en-US" dirty="0" smtClean="0"/>
              <a:t>=“attribute value”&gt;contents&lt;/</a:t>
            </a:r>
            <a:r>
              <a:rPr lang="en-US" dirty="0" err="1" smtClean="0"/>
              <a:t>tagname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&lt;h1 id=“hello-title”&gt;Hello!&lt;/h1&gt;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=“https://url-to-img.png” /&gt;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9800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As Basic of a Page’s Structure As Possible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&lt;head&gt;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All of the page’s metadata</a:t>
            </a:r>
          </a:p>
          <a:p>
            <a:pPr marL="0" indent="0">
              <a:buNone/>
            </a:pPr>
            <a:r>
              <a:rPr lang="en-US" dirty="0" smtClean="0"/>
              <a:t>	&lt;/head&gt;</a:t>
            </a:r>
          </a:p>
          <a:p>
            <a:pPr marL="0" indent="0">
              <a:buNone/>
            </a:pPr>
            <a:r>
              <a:rPr lang="en-US" dirty="0" smtClean="0"/>
              <a:t>	&lt;body&gt;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All of the page’s contents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9044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Hello World!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&lt;head&gt;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&lt;title&gt;This is my very first website!&lt;/title&gt;</a:t>
            </a:r>
          </a:p>
          <a:p>
            <a:pPr marL="0" indent="0">
              <a:buNone/>
            </a:pPr>
            <a:r>
              <a:rPr lang="en-US" dirty="0" smtClean="0"/>
              <a:t>	&lt;/head&gt;</a:t>
            </a:r>
          </a:p>
          <a:p>
            <a:pPr marL="0" indent="0">
              <a:buNone/>
            </a:pPr>
            <a:r>
              <a:rPr lang="en-US" dirty="0" smtClean="0"/>
              <a:t>	&lt;body&gt;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&lt;h1&gt;Hello World!&lt;/h1&gt;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747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Build it yourself! Type into .html file and open in Chrome!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&lt;head&gt;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&lt;title&gt;This is my very first website!&lt;/title&gt;</a:t>
            </a:r>
          </a:p>
          <a:p>
            <a:pPr marL="0" indent="0">
              <a:buNone/>
            </a:pPr>
            <a:r>
              <a:rPr lang="en-US" dirty="0" smtClean="0"/>
              <a:t>	&lt;/head&gt;</a:t>
            </a:r>
          </a:p>
          <a:p>
            <a:pPr marL="0" indent="0">
              <a:buNone/>
            </a:pPr>
            <a:r>
              <a:rPr lang="en-US" dirty="0" smtClean="0"/>
              <a:t>	&lt;body&gt;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&lt;h1&gt;Hello World!&lt;/h1&gt;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06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IDs</a:t>
            </a:r>
          </a:p>
          <a:p>
            <a:pPr marL="0" indent="0">
              <a:buNone/>
            </a:pPr>
            <a:r>
              <a:rPr lang="en-US" sz="2400" dirty="0" smtClean="0"/>
              <a:t>id=“main-heading”</a:t>
            </a:r>
          </a:p>
          <a:p>
            <a:pPr marL="0" indent="0">
              <a:buNone/>
            </a:pPr>
            <a:r>
              <a:rPr lang="en-US" sz="2400" dirty="0" smtClean="0"/>
              <a:t>Can only be used on 1 element on a page</a:t>
            </a:r>
          </a:p>
          <a:p>
            <a:pPr marL="0" indent="0">
              <a:buNone/>
            </a:pPr>
            <a:r>
              <a:rPr lang="en-US" sz="2400" dirty="0" smtClean="0"/>
              <a:t>Way to target a single element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Classes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class=“color-orange red-border”</a:t>
            </a:r>
          </a:p>
          <a:p>
            <a:pPr marL="0" indent="0">
              <a:buNone/>
            </a:pPr>
            <a:r>
              <a:rPr lang="en-US" sz="2400" dirty="0" smtClean="0"/>
              <a:t>Same class can be applied to as many elements as desired</a:t>
            </a:r>
          </a:p>
          <a:p>
            <a:pPr marL="0" indent="0">
              <a:buNone/>
            </a:pPr>
            <a:r>
              <a:rPr lang="en-US" sz="2400" dirty="0" smtClean="0"/>
              <a:t>Way to target all elements that need the same thing applied</a:t>
            </a:r>
            <a:endParaRPr lang="en-US" sz="2400" b="1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2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97549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Hello World!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&lt;title&gt;This is my very first website!&lt;/title&gt;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		&lt;h1 id</a:t>
            </a:r>
            <a:r>
              <a:rPr lang="en-US" dirty="0" smtClean="0"/>
              <a:t>=“main-heading</a:t>
            </a:r>
            <a:r>
              <a:rPr lang="en-US" dirty="0"/>
              <a:t>”&gt;Hello World!&lt;/h1&gt;</a:t>
            </a:r>
          </a:p>
          <a:p>
            <a:pPr marL="0" indent="0">
              <a:buNone/>
            </a:pPr>
            <a:r>
              <a:rPr lang="en-US" dirty="0"/>
              <a:t>		&lt;</a:t>
            </a:r>
            <a:r>
              <a:rPr lang="en-US" dirty="0" err="1"/>
              <a:t>img</a:t>
            </a:r>
            <a:r>
              <a:rPr lang="en-US" dirty="0"/>
              <a:t> class=“red-border” </a:t>
            </a:r>
            <a:r>
              <a:rPr lang="en-US" dirty="0" err="1"/>
              <a:t>src</a:t>
            </a:r>
            <a:r>
              <a:rPr lang="en-US" dirty="0"/>
              <a:t>=“folder/names/sleepingBaby.jpg”/&gt;</a:t>
            </a:r>
          </a:p>
          <a:p>
            <a:pPr marL="0" indent="0">
              <a:buNone/>
            </a:pPr>
            <a:r>
              <a:rPr lang="en-US" dirty="0"/>
              <a:t>		&lt;a </a:t>
            </a:r>
            <a:r>
              <a:rPr lang="en-US" dirty="0" err="1"/>
              <a:t>href</a:t>
            </a:r>
            <a:r>
              <a:rPr lang="en-US" dirty="0"/>
              <a:t>=“https://google.com” &gt;Click Me To Go To Google&lt;/a&gt;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9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9276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How the content looks, not the content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Display this like this</a:t>
            </a:r>
          </a:p>
          <a:p>
            <a:pPr marL="0" indent="0">
              <a:buNone/>
            </a:pPr>
            <a:r>
              <a:rPr lang="en-US" sz="2400" dirty="0" smtClean="0"/>
              <a:t>This should be this size</a:t>
            </a:r>
          </a:p>
          <a:p>
            <a:pPr marL="0" indent="0">
              <a:buNone/>
            </a:pPr>
            <a:r>
              <a:rPr lang="en-US" sz="2400" dirty="0" smtClean="0"/>
              <a:t>All things like this should be this color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selector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property: value;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property: value;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40813" y="1825625"/>
            <a:ext cx="55074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a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	text-decoration: none;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#main-heading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	letter-spacing: 5px;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.border-red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	border: 1px solid red;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4799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Box Model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27652" name="Picture 4" descr="http://blog.xshock.de/content/css/boxmodel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18"/>
          <a:stretch/>
        </p:blipFill>
        <p:spPr bwMode="auto">
          <a:xfrm>
            <a:off x="7891812" y="2447549"/>
            <a:ext cx="3461988" cy="372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blog.xshock.de/content/css/boxmodel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56"/>
          <a:stretch/>
        </p:blipFill>
        <p:spPr bwMode="auto">
          <a:xfrm>
            <a:off x="935858" y="2447549"/>
            <a:ext cx="5601346" cy="372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8960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&amp; CSS</a:t>
            </a:r>
            <a:endParaRPr lang="en-US" dirty="0"/>
          </a:p>
        </p:txBody>
      </p:sp>
      <p:pic>
        <p:nvPicPr>
          <p:cNvPr id="6150" name="Picture 6" descr="https://lh4.googleusercontent.com/p9rFn0wvyc2mXD461DOYUoa-W6BQHZ0wSswK7VOg0SUl6NJ0SOeKOrFkPxC17jSvTxsJoU3e_P7JnEN2wDFGBOuF02hyC9C6zLCJcfGpTL1_H1mLp0Z7hoJ57vwDZgHXQCaHNSyj16M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8603"/>
            <a:ext cx="3137888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6.googleusercontent.com/xsyvVxzAaKA5EcHiFdM3S_rjyuOcmdNGzM4gg3bpNK1lfPe30_WZbfCVku4mzXu-0Bled4wLwQ3rav98xBbDl3us4VzH_UpMhwhEl74ZWrm6V7enMltZ70BHSrNd-PPIGMBf9p8XtT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918" y="2798603"/>
            <a:ext cx="3196804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4172444" y="3319541"/>
            <a:ext cx="3959118" cy="104187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31840" y="2493803"/>
            <a:ext cx="58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?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3177643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b="1" dirty="0" smtClean="0"/>
              <a:t>Let’s Spruce Up Our Hello World Site!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Add </a:t>
            </a:r>
            <a:r>
              <a:rPr lang="en-US" sz="2400" dirty="0" smtClean="0"/>
              <a:t>it to your </a:t>
            </a:r>
            <a:r>
              <a:rPr lang="en-US" sz="2400" dirty="0" err="1" smtClean="0"/>
              <a:t>index.html’s</a:t>
            </a:r>
            <a:r>
              <a:rPr lang="en-US" sz="2400" dirty="0" smtClean="0"/>
              <a:t> &lt;head&gt;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&lt;link </a:t>
            </a:r>
            <a:r>
              <a:rPr lang="en-US" sz="2400" dirty="0" err="1" smtClean="0"/>
              <a:t>rel</a:t>
            </a:r>
            <a:r>
              <a:rPr lang="en-US" sz="2400" dirty="0" smtClean="0"/>
              <a:t>=“stylesheet” </a:t>
            </a:r>
            <a:r>
              <a:rPr lang="en-US" sz="2400" dirty="0" err="1" smtClean="0"/>
              <a:t>href</a:t>
            </a:r>
            <a:r>
              <a:rPr lang="en-US" sz="2400" dirty="0" smtClean="0"/>
              <a:t>=“site.css”&gt;</a:t>
            </a:r>
          </a:p>
          <a:p>
            <a:pPr marL="0" indent="0">
              <a:buNone/>
            </a:pPr>
            <a:r>
              <a:rPr lang="en-US" sz="2400" dirty="0"/>
              <a:t>	&lt;</a:t>
            </a:r>
            <a:r>
              <a:rPr lang="en-US" sz="2400" dirty="0" smtClean="0"/>
              <a:t>style&gt;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h1 </a:t>
            </a:r>
            <a:r>
              <a:rPr lang="en-US" sz="2400" dirty="0"/>
              <a:t>{</a:t>
            </a:r>
            <a:r>
              <a:rPr lang="en-US" sz="2400" dirty="0" err="1"/>
              <a:t>color:red</a:t>
            </a:r>
            <a:r>
              <a:rPr lang="en-US" sz="2400" dirty="0" smtClean="0"/>
              <a:t>;}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	p</a:t>
            </a:r>
            <a:r>
              <a:rPr lang="en-US" sz="2400" dirty="0" smtClean="0"/>
              <a:t> </a:t>
            </a:r>
            <a:r>
              <a:rPr lang="en-US" sz="2400" dirty="0"/>
              <a:t>{</a:t>
            </a:r>
            <a:r>
              <a:rPr lang="en-US" sz="2400" dirty="0" err="1" smtClean="0"/>
              <a:t>color:blue</a:t>
            </a:r>
            <a:r>
              <a:rPr lang="en-US" sz="2400" dirty="0" smtClean="0"/>
              <a:t>;}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&lt;/</a:t>
            </a:r>
            <a:r>
              <a:rPr lang="en-US" sz="2400" dirty="0"/>
              <a:t>style&gt;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 smtClean="0"/>
              <a:t>Change the font color (color: red)</a:t>
            </a:r>
          </a:p>
          <a:p>
            <a:pPr marL="0" indent="0">
              <a:buNone/>
            </a:pPr>
            <a:r>
              <a:rPr lang="en-US" sz="2400" dirty="0"/>
              <a:t>Make the text </a:t>
            </a:r>
            <a:r>
              <a:rPr lang="en-US" sz="2400" dirty="0" smtClean="0"/>
              <a:t>underlined </a:t>
            </a:r>
            <a:r>
              <a:rPr lang="en-US" sz="2400" dirty="0" smtClean="0"/>
              <a:t>(text-decoration</a:t>
            </a:r>
            <a:r>
              <a:rPr lang="en-US" sz="2400" dirty="0" smtClean="0"/>
              <a:t>: underline)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Add an image and make it’s size right </a:t>
            </a:r>
            <a:r>
              <a:rPr lang="en-US" sz="2400" dirty="0"/>
              <a:t>(&lt;</a:t>
            </a:r>
            <a:r>
              <a:rPr lang="en-US" sz="2400" dirty="0" err="1"/>
              <a:t>img</a:t>
            </a:r>
            <a:r>
              <a:rPr lang="en-US" sz="2400" dirty="0"/>
              <a:t> </a:t>
            </a:r>
            <a:r>
              <a:rPr lang="en-US" sz="2400" dirty="0" err="1"/>
              <a:t>src</a:t>
            </a:r>
            <a:r>
              <a:rPr lang="en-US" sz="2400" dirty="0"/>
              <a:t>="./ga-logo.png" /&gt; height</a:t>
            </a:r>
            <a:r>
              <a:rPr lang="en-US" sz="2400" dirty="0" smtClean="0"/>
              <a:t>: </a:t>
            </a:r>
            <a:r>
              <a:rPr lang="en-US" sz="2400" dirty="0" smtClean="0"/>
              <a:t>100px</a:t>
            </a:r>
            <a:r>
              <a:rPr lang="en-US" sz="2400" dirty="0" smtClean="0"/>
              <a:t>; width: </a:t>
            </a:r>
            <a:r>
              <a:rPr lang="en-US" sz="2400" dirty="0" smtClean="0"/>
              <a:t>100px</a:t>
            </a:r>
            <a:r>
              <a:rPr lang="en-US" sz="2400" dirty="0" smtClean="0"/>
              <a:t>;)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Do a random thing (</a:t>
            </a:r>
            <a:r>
              <a:rPr lang="en-US" sz="2400" dirty="0" err="1" smtClean="0"/>
              <a:t>font-weight:bolder</a:t>
            </a:r>
            <a:r>
              <a:rPr lang="en-US" sz="2400" dirty="0" smtClean="0"/>
              <a:t>; background-color: orange;)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59516" y="1687513"/>
            <a:ext cx="3740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http://bit.do/mikePFNP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17685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059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102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5138" indent="-465138">
              <a:buNone/>
            </a:pPr>
            <a:r>
              <a:rPr lang="en-US" b="1" dirty="0" smtClean="0"/>
              <a:t>Basic Data Types</a:t>
            </a:r>
            <a:endParaRPr lang="en-US" dirty="0"/>
          </a:p>
          <a:p>
            <a:pPr marL="465138" indent="-465138">
              <a:buNone/>
            </a:pPr>
            <a:r>
              <a:rPr lang="en-US" dirty="0" smtClean="0"/>
              <a:t>String		“Hello”	“a” 		“This is a string!”</a:t>
            </a:r>
            <a:endParaRPr lang="en-US" dirty="0"/>
          </a:p>
          <a:p>
            <a:pPr marL="465138" indent="-465138">
              <a:buNone/>
            </a:pPr>
            <a:endParaRPr lang="en-US" dirty="0" smtClean="0"/>
          </a:p>
          <a:p>
            <a:pPr marL="465138" indent="-465138">
              <a:buNone/>
            </a:pPr>
            <a:r>
              <a:rPr lang="en-US" dirty="0" smtClean="0"/>
              <a:t>Number 		1		1.5		0.3333333</a:t>
            </a:r>
            <a:endParaRPr lang="en-US" dirty="0"/>
          </a:p>
          <a:p>
            <a:pPr marL="465138" indent="-465138">
              <a:buNone/>
            </a:pPr>
            <a:endParaRPr lang="en-US" dirty="0" smtClean="0"/>
          </a:p>
          <a:p>
            <a:pPr marL="465138" indent="-465138">
              <a:buNone/>
            </a:pPr>
            <a:r>
              <a:rPr lang="en-US" dirty="0" smtClean="0"/>
              <a:t>Boolean		True		False</a:t>
            </a:r>
          </a:p>
          <a:p>
            <a:pPr marL="465138" indent="-465138">
              <a:buNone/>
            </a:pPr>
            <a:endParaRPr lang="en-US" dirty="0" smtClean="0"/>
          </a:p>
          <a:p>
            <a:pPr marL="465138" indent="-465138">
              <a:buNone/>
            </a:pPr>
            <a:r>
              <a:rPr lang="en-US" dirty="0" smtClean="0"/>
              <a:t>NULL			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9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102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Variables</a:t>
            </a:r>
          </a:p>
          <a:p>
            <a:pPr marL="0" indent="0">
              <a:buNone/>
            </a:pPr>
            <a:r>
              <a:rPr lang="en-US" dirty="0" smtClean="0"/>
              <a:t>Named Local Representation of Something and it’s State</a:t>
            </a:r>
          </a:p>
          <a:p>
            <a:pPr marL="0" indent="0">
              <a:buNone/>
            </a:pPr>
            <a:r>
              <a:rPr lang="en-US" dirty="0" smtClean="0"/>
              <a:t>Do Actions On</a:t>
            </a:r>
          </a:p>
          <a:p>
            <a:pPr marL="0" indent="0">
              <a:buNone/>
            </a:pPr>
            <a:r>
              <a:rPr lang="en-US" dirty="0" smtClean="0"/>
              <a:t>Pass into and out of Functions</a:t>
            </a:r>
          </a:p>
          <a:p>
            <a:pPr marL="0" indent="0">
              <a:buNone/>
            </a:pPr>
            <a:r>
              <a:rPr lang="en-US" dirty="0" smtClean="0"/>
              <a:t>Have a “Scope”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 = “Mike” 				name contains Mike</a:t>
            </a:r>
          </a:p>
          <a:p>
            <a:pPr marL="0" indent="0">
              <a:buNone/>
            </a:pPr>
            <a:r>
              <a:rPr lang="en-US" dirty="0" err="1" smtClean="0"/>
              <a:t>situps</a:t>
            </a:r>
            <a:r>
              <a:rPr lang="en-US" dirty="0" smtClean="0"/>
              <a:t> = 97 + 1 + 1 + 1 + 1 		</a:t>
            </a:r>
            <a:r>
              <a:rPr lang="en-US" dirty="0" err="1" smtClean="0"/>
              <a:t>situps</a:t>
            </a:r>
            <a:r>
              <a:rPr lang="en-US" dirty="0" smtClean="0"/>
              <a:t> contains 101</a:t>
            </a:r>
          </a:p>
        </p:txBody>
      </p:sp>
    </p:spTree>
    <p:extLst>
      <p:ext uri="{BB962C8B-B14F-4D97-AF65-F5344CB8AC3E}">
        <p14:creationId xmlns:p14="http://schemas.microsoft.com/office/powerpoint/2010/main" val="167967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102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445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Conditionals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b="1" dirty="0" smtClean="0"/>
              <a:t>this</a:t>
            </a:r>
            <a:r>
              <a:rPr lang="en-US" dirty="0" smtClean="0"/>
              <a:t>, then </a:t>
            </a:r>
            <a:r>
              <a:rPr lang="en-US" b="1" dirty="0" smtClean="0"/>
              <a:t>do that</a:t>
            </a:r>
          </a:p>
          <a:p>
            <a:pPr marL="0" indent="0">
              <a:buNone/>
            </a:pPr>
            <a:r>
              <a:rPr lang="en-US" dirty="0" smtClean="0"/>
              <a:t>Can be chained together</a:t>
            </a:r>
          </a:p>
          <a:p>
            <a:pPr marL="0" indent="0">
              <a:buNone/>
            </a:pPr>
            <a:r>
              <a:rPr lang="en-US" dirty="0" smtClean="0"/>
              <a:t>Can be nested inside of each other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key fits in lock</a:t>
            </a:r>
          </a:p>
          <a:p>
            <a:pPr marL="0" indent="0">
              <a:buNone/>
            </a:pPr>
            <a:r>
              <a:rPr lang="en-US" dirty="0" smtClean="0"/>
              <a:t>Then unlock door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79701" y="2286000"/>
            <a:ext cx="5244548" cy="389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height = 60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if(height &gt; 65)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print “Enjoy the ride!”</a:t>
            </a:r>
            <a:br>
              <a:rPr lang="en-US" dirty="0" smtClean="0"/>
            </a:br>
            <a:r>
              <a:rPr lang="en-US" dirty="0" smtClean="0"/>
              <a:t>} else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print “Must be at least 65 inches to ride this ride!”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570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are programs or applications made of?</a:t>
            </a:r>
          </a:p>
          <a:p>
            <a:pPr marL="0" indent="0">
              <a:buNone/>
            </a:pPr>
            <a:r>
              <a:rPr lang="en-US" dirty="0" smtClean="0"/>
              <a:t>How do they accomplish a given task?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76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102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445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Comparison Operators</a:t>
            </a:r>
          </a:p>
        </p:txBody>
      </p:sp>
      <p:pic>
        <p:nvPicPr>
          <p:cNvPr id="1026" name="Picture 2" descr="https://encrypted-tbn2.gstatic.com/images?q=tbn:ANd9GcTC4e8gbKJndLUf-etbWfkI0NppAMojQxnaiz2K6uW_uk8wcpyU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26012"/>
            <a:ext cx="8278388" cy="398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94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102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Arrays</a:t>
            </a:r>
          </a:p>
          <a:p>
            <a:pPr marL="0" indent="0">
              <a:buNone/>
            </a:pPr>
            <a:r>
              <a:rPr lang="en-US" dirty="0" smtClean="0"/>
              <a:t>List of things	</a:t>
            </a:r>
            <a:r>
              <a:rPr lang="en-US" dirty="0" err="1" smtClean="0"/>
              <a:t>favFruits</a:t>
            </a:r>
            <a:r>
              <a:rPr lang="en-US" dirty="0" smtClean="0"/>
              <a:t> = [“Nectarine”, “Cherry”, “Blueberry”]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favFruits</a:t>
            </a:r>
            <a:r>
              <a:rPr lang="en-US" dirty="0" smtClean="0"/>
              <a:t>[0] would give you “Nectarine”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favFruits</a:t>
            </a:r>
            <a:r>
              <a:rPr lang="en-US" dirty="0" smtClean="0"/>
              <a:t>[3] is an error		</a:t>
            </a:r>
          </a:p>
        </p:txBody>
      </p:sp>
      <p:pic>
        <p:nvPicPr>
          <p:cNvPr id="2050" name="Picture 2" descr="http://www.introprogramming.info/wp-content/uploads/2013/07/clip_image002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75226"/>
            <a:ext cx="7763795" cy="230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96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102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Loops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Repeating things in order</a:t>
            </a:r>
          </a:p>
          <a:p>
            <a:pPr marL="0" indent="0">
              <a:buNone/>
            </a:pPr>
            <a:r>
              <a:rPr lang="en-US" dirty="0" smtClean="0"/>
              <a:t>Can be nested (be careful here!)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smtClean="0"/>
              <a:t>&lt; </a:t>
            </a:r>
            <a:r>
              <a:rPr lang="en-US" dirty="0"/>
              <a:t>5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{ 			Prints out 0, 1, 2, 3, 4, </a:t>
            </a:r>
          </a:p>
          <a:p>
            <a:pPr marL="0" indent="0">
              <a:buNone/>
            </a:pPr>
            <a:r>
              <a:rPr lang="en-US" dirty="0" smtClean="0"/>
              <a:t>	print </a:t>
            </a:r>
            <a:r>
              <a:rPr lang="en-US" dirty="0" err="1" smtClean="0"/>
              <a:t>i</a:t>
            </a:r>
            <a:r>
              <a:rPr lang="en-US" dirty="0" smtClean="0"/>
              <a:t> + “, ”;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489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102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Functions</a:t>
            </a:r>
          </a:p>
          <a:p>
            <a:pPr marL="0" indent="0">
              <a:buNone/>
            </a:pPr>
            <a:r>
              <a:rPr lang="en-US" dirty="0" smtClean="0"/>
              <a:t>Unit of work</a:t>
            </a:r>
          </a:p>
          <a:p>
            <a:pPr marL="0" indent="0">
              <a:buNone/>
            </a:pPr>
            <a:r>
              <a:rPr lang="en-US" dirty="0" smtClean="0"/>
              <a:t>Individually responsible for as little action as possible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Optionally Accept Data as Arguments, return Data as a Result</a:t>
            </a:r>
          </a:p>
          <a:p>
            <a:pPr marL="0" indent="0">
              <a:buNone/>
            </a:pPr>
            <a:r>
              <a:rPr lang="en-US" dirty="0" smtClean="0"/>
              <a:t>	These are essentially just variables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Functional vs Procedural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462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102</a:t>
            </a:r>
            <a:endParaRPr lang="en-US" dirty="0"/>
          </a:p>
        </p:txBody>
      </p:sp>
      <p:pic>
        <p:nvPicPr>
          <p:cNvPr id="6150" name="Picture 6" descr="https://lh4.googleusercontent.com/p9rFn0wvyc2mXD461DOYUoa-W6BQHZ0wSswK7VOg0SUl6NJ0SOeKOrFkPxC17jSvTxsJoU3e_P7JnEN2wDFGBOuF02hyC9C6zLCJcfGpTL1_H1mLp0Z7hoJ57vwDZgHXQCaHNSyj16M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8603"/>
            <a:ext cx="3137888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6.googleusercontent.com/xsyvVxzAaKA5EcHiFdM3S_rjyuOcmdNGzM4gg3bpNK1lfPe30_WZbfCVku4mzXu-0Bled4wLwQ3rav98xBbDl3us4VzH_UpMhwhEl74ZWrm6V7enMltZ70BHSrNd-PPIGMBf9p8XtT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918" y="2798603"/>
            <a:ext cx="3196804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4172444" y="3319541"/>
            <a:ext cx="3959118" cy="104187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31840" y="2493803"/>
            <a:ext cx="58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?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13594956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102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Using the handout, connect the examples with the corresponding programming concept!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1639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Organized collection of data</a:t>
            </a:r>
          </a:p>
          <a:p>
            <a:pPr marL="0" indent="0">
              <a:buNone/>
            </a:pPr>
            <a:r>
              <a:rPr lang="en-US" dirty="0"/>
              <a:t>Source of all user entered or automatically collected data</a:t>
            </a:r>
          </a:p>
          <a:p>
            <a:pPr marL="0" indent="0">
              <a:buNone/>
            </a:pPr>
            <a:r>
              <a:rPr lang="en-US" dirty="0"/>
              <a:t>Relational vs non</a:t>
            </a:r>
          </a:p>
          <a:p>
            <a:pPr marL="0" indent="0">
              <a:buNone/>
            </a:pPr>
            <a:r>
              <a:rPr lang="en-US" dirty="0"/>
              <a:t>Table vs </a:t>
            </a:r>
            <a:r>
              <a:rPr lang="en-US" dirty="0" smtClean="0"/>
              <a:t>Web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Common Types: </a:t>
            </a:r>
            <a:r>
              <a:rPr lang="en-US" dirty="0" err="1" smtClean="0"/>
              <a:t>mySQL</a:t>
            </a:r>
            <a:r>
              <a:rPr lang="en-US" dirty="0" smtClean="0"/>
              <a:t>, Oracle, 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7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CRUD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Create</a:t>
            </a:r>
          </a:p>
          <a:p>
            <a:pPr marL="0" indent="0">
              <a:buNone/>
            </a:pPr>
            <a:r>
              <a:rPr lang="en-US" dirty="0"/>
              <a:t>Read</a:t>
            </a:r>
          </a:p>
          <a:p>
            <a:pPr marL="0" indent="0">
              <a:buNone/>
            </a:pPr>
            <a:r>
              <a:rPr lang="en-US" dirty="0"/>
              <a:t>Update</a:t>
            </a:r>
          </a:p>
          <a:p>
            <a:pPr marL="0" indent="0">
              <a:buNone/>
            </a:pPr>
            <a:r>
              <a:rPr lang="en-US" dirty="0" smtClean="0"/>
              <a:t>Destroy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 can be SCRUD (Searching)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042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Queries</a:t>
            </a:r>
          </a:p>
          <a:p>
            <a:pPr marL="0" indent="0">
              <a:buNone/>
            </a:pPr>
            <a:r>
              <a:rPr lang="en-US" dirty="0" smtClean="0"/>
              <a:t>Ask </a:t>
            </a:r>
            <a:r>
              <a:rPr lang="en-US" dirty="0"/>
              <a:t>the DB for information</a:t>
            </a:r>
          </a:p>
          <a:p>
            <a:pPr marL="0" indent="0">
              <a:buNone/>
            </a:pPr>
            <a:r>
              <a:rPr lang="en-US" dirty="0"/>
              <a:t>In Memory Vs In Database</a:t>
            </a:r>
          </a:p>
          <a:p>
            <a:pPr marL="0" indent="0">
              <a:buNone/>
            </a:pPr>
            <a:r>
              <a:rPr lang="en-US" dirty="0"/>
              <a:t>Multiple Ways </a:t>
            </a:r>
            <a:r>
              <a:rPr lang="en-US" dirty="0" smtClean="0"/>
              <a:t>to Find Every Result Set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Never Trust User Input!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“Johnny Drop Tables”</a:t>
            </a:r>
          </a:p>
        </p:txBody>
      </p:sp>
    </p:spTree>
    <p:extLst>
      <p:ext uri="{BB962C8B-B14F-4D97-AF65-F5344CB8AC3E}">
        <p14:creationId xmlns:p14="http://schemas.microsoft.com/office/powerpoint/2010/main" val="241121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are programs or applications made of?</a:t>
            </a:r>
          </a:p>
          <a:p>
            <a:pPr marL="0" indent="0">
              <a:buNone/>
            </a:pPr>
            <a:r>
              <a:rPr lang="en-US" dirty="0" smtClean="0"/>
              <a:t>How do they accomplish a given task?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Instructions</a:t>
            </a:r>
            <a:r>
              <a:rPr lang="en-US" dirty="0" smtClean="0"/>
              <a:t> -&gt; </a:t>
            </a:r>
            <a:r>
              <a:rPr lang="en-US" sz="1800" dirty="0" smtClean="0"/>
              <a:t>instructions</a:t>
            </a:r>
            <a:r>
              <a:rPr lang="en-US" dirty="0" smtClean="0"/>
              <a:t> -&gt; instructions -&gt; </a:t>
            </a:r>
            <a:r>
              <a:rPr lang="en-US" sz="3800" dirty="0" smtClean="0"/>
              <a:t>instructions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93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Columns</a:t>
            </a:r>
          </a:p>
          <a:p>
            <a:pPr marL="0" indent="0">
              <a:buNone/>
            </a:pPr>
            <a:r>
              <a:rPr lang="en-US" dirty="0" smtClean="0"/>
              <a:t>Declared to be a single type from set of options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Options differ between database types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Other things settable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Uniqueness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Allow Nulls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Auto-Incrementing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Generate Value</a:t>
            </a:r>
          </a:p>
        </p:txBody>
      </p:sp>
    </p:spTree>
    <p:extLst>
      <p:ext uri="{BB962C8B-B14F-4D97-AF65-F5344CB8AC3E}">
        <p14:creationId xmlns:p14="http://schemas.microsoft.com/office/powerpoint/2010/main" val="102436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Create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INSERT INTO Toys (Name, Fun, Price, Owned) </a:t>
            </a:r>
          </a:p>
          <a:p>
            <a:pPr marL="0" indent="0">
              <a:buNone/>
            </a:pPr>
            <a:r>
              <a:rPr lang="en-US" dirty="0" smtClean="0"/>
              <a:t>VALUES (‘</a:t>
            </a:r>
            <a:r>
              <a:rPr lang="en-US" dirty="0" err="1" smtClean="0"/>
              <a:t>Ipad</a:t>
            </a:r>
            <a:r>
              <a:rPr lang="en-US" dirty="0" smtClean="0"/>
              <a:t>’, </a:t>
            </a:r>
            <a:r>
              <a:rPr lang="en-US" dirty="0"/>
              <a:t>8</a:t>
            </a:r>
            <a:r>
              <a:rPr lang="en-US" dirty="0" smtClean="0"/>
              <a:t>, 350, FALSE), (‘Yo-Yo’, 6, 4.99, TRUE)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136272"/>
              </p:ext>
            </p:extLst>
          </p:nvPr>
        </p:nvGraphicFramePr>
        <p:xfrm>
          <a:off x="6215465" y="3823855"/>
          <a:ext cx="5663076" cy="2435728"/>
        </p:xfrm>
        <a:graphic>
          <a:graphicData uri="http://schemas.openxmlformats.org/drawingml/2006/table">
            <a:tbl>
              <a:tblPr/>
              <a:tblGrid>
                <a:gridCol w="973420">
                  <a:extLst>
                    <a:ext uri="{9D8B030D-6E8A-4147-A177-3AD203B41FA5}">
                      <a16:colId xmlns:a16="http://schemas.microsoft.com/office/drawing/2014/main" val="1941865140"/>
                    </a:ext>
                  </a:extLst>
                </a:gridCol>
                <a:gridCol w="1723766">
                  <a:extLst>
                    <a:ext uri="{9D8B030D-6E8A-4147-A177-3AD203B41FA5}">
                      <a16:colId xmlns:a16="http://schemas.microsoft.com/office/drawing/2014/main" val="1068014831"/>
                    </a:ext>
                  </a:extLst>
                </a:gridCol>
                <a:gridCol w="973420">
                  <a:extLst>
                    <a:ext uri="{9D8B030D-6E8A-4147-A177-3AD203B41FA5}">
                      <a16:colId xmlns:a16="http://schemas.microsoft.com/office/drawing/2014/main" val="2044660077"/>
                    </a:ext>
                  </a:extLst>
                </a:gridCol>
                <a:gridCol w="973420">
                  <a:extLst>
                    <a:ext uri="{9D8B030D-6E8A-4147-A177-3AD203B41FA5}">
                      <a16:colId xmlns:a16="http://schemas.microsoft.com/office/drawing/2014/main" val="3506403260"/>
                    </a:ext>
                  </a:extLst>
                </a:gridCol>
                <a:gridCol w="1019050">
                  <a:extLst>
                    <a:ext uri="{9D8B030D-6E8A-4147-A177-3AD203B41FA5}">
                      <a16:colId xmlns:a16="http://schemas.microsoft.com/office/drawing/2014/main" val="1647517779"/>
                    </a:ext>
                  </a:extLst>
                </a:gridCol>
              </a:tblGrid>
              <a:tr h="304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15223" marR="15223" marT="15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Owned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337324"/>
                  </a:ext>
                </a:extLst>
              </a:tr>
              <a:tr h="30446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223" marR="15223" marT="15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 Rock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455219"/>
                  </a:ext>
                </a:extLst>
              </a:tr>
              <a:tr h="30446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223" marR="15223" marT="15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Xbox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881069"/>
                  </a:ext>
                </a:extLst>
              </a:tr>
              <a:tr h="30446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223" marR="15223" marT="15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357487"/>
                  </a:ext>
                </a:extLst>
              </a:tr>
              <a:tr h="30446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5223" marR="15223" marT="15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 Army Men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843723"/>
                  </a:ext>
                </a:extLst>
              </a:tr>
              <a:tr h="30446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23" marR="15223" marT="15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 Wars Lego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79.99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703460"/>
                  </a:ext>
                </a:extLst>
              </a:tr>
              <a:tr h="30446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223" marR="15223" marT="15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Ipad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468836"/>
                  </a:ext>
                </a:extLst>
              </a:tr>
              <a:tr h="30446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23" marR="15223" marT="15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Yo-Yo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4.99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77151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785686"/>
              </p:ext>
            </p:extLst>
          </p:nvPr>
        </p:nvGraphicFramePr>
        <p:xfrm>
          <a:off x="838200" y="4614065"/>
          <a:ext cx="4844974" cy="1562898"/>
        </p:xfrm>
        <a:graphic>
          <a:graphicData uri="http://schemas.openxmlformats.org/drawingml/2006/table">
            <a:tbl>
              <a:tblPr/>
              <a:tblGrid>
                <a:gridCol w="832797">
                  <a:extLst>
                    <a:ext uri="{9D8B030D-6E8A-4147-A177-3AD203B41FA5}">
                      <a16:colId xmlns:a16="http://schemas.microsoft.com/office/drawing/2014/main" val="19936755"/>
                    </a:ext>
                  </a:extLst>
                </a:gridCol>
                <a:gridCol w="1474747">
                  <a:extLst>
                    <a:ext uri="{9D8B030D-6E8A-4147-A177-3AD203B41FA5}">
                      <a16:colId xmlns:a16="http://schemas.microsoft.com/office/drawing/2014/main" val="4194374883"/>
                    </a:ext>
                  </a:extLst>
                </a:gridCol>
                <a:gridCol w="832797">
                  <a:extLst>
                    <a:ext uri="{9D8B030D-6E8A-4147-A177-3AD203B41FA5}">
                      <a16:colId xmlns:a16="http://schemas.microsoft.com/office/drawing/2014/main" val="1706014636"/>
                    </a:ext>
                  </a:extLst>
                </a:gridCol>
                <a:gridCol w="832797">
                  <a:extLst>
                    <a:ext uri="{9D8B030D-6E8A-4147-A177-3AD203B41FA5}">
                      <a16:colId xmlns:a16="http://schemas.microsoft.com/office/drawing/2014/main" val="2505300651"/>
                    </a:ext>
                  </a:extLst>
                </a:gridCol>
                <a:gridCol w="871836">
                  <a:extLst>
                    <a:ext uri="{9D8B030D-6E8A-4147-A177-3AD203B41FA5}">
                      <a16:colId xmlns:a16="http://schemas.microsoft.com/office/drawing/2014/main" val="1780187993"/>
                    </a:ext>
                  </a:extLst>
                </a:gridCol>
              </a:tblGrid>
              <a:tr h="26048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Owned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050336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 Rock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329599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Xbox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746107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400755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 Army Men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425395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 Wars Lego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79.99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83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81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Read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* FROM Toys WHERE Price &lt; 100 AND Fun &gt; 7 AND Owned = 0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956345"/>
              </p:ext>
            </p:extLst>
          </p:nvPr>
        </p:nvGraphicFramePr>
        <p:xfrm>
          <a:off x="838200" y="4614065"/>
          <a:ext cx="4844974" cy="1562898"/>
        </p:xfrm>
        <a:graphic>
          <a:graphicData uri="http://schemas.openxmlformats.org/drawingml/2006/table">
            <a:tbl>
              <a:tblPr/>
              <a:tblGrid>
                <a:gridCol w="832797">
                  <a:extLst>
                    <a:ext uri="{9D8B030D-6E8A-4147-A177-3AD203B41FA5}">
                      <a16:colId xmlns:a16="http://schemas.microsoft.com/office/drawing/2014/main" val="19936755"/>
                    </a:ext>
                  </a:extLst>
                </a:gridCol>
                <a:gridCol w="1474747">
                  <a:extLst>
                    <a:ext uri="{9D8B030D-6E8A-4147-A177-3AD203B41FA5}">
                      <a16:colId xmlns:a16="http://schemas.microsoft.com/office/drawing/2014/main" val="4194374883"/>
                    </a:ext>
                  </a:extLst>
                </a:gridCol>
                <a:gridCol w="832797">
                  <a:extLst>
                    <a:ext uri="{9D8B030D-6E8A-4147-A177-3AD203B41FA5}">
                      <a16:colId xmlns:a16="http://schemas.microsoft.com/office/drawing/2014/main" val="1706014636"/>
                    </a:ext>
                  </a:extLst>
                </a:gridCol>
                <a:gridCol w="832797">
                  <a:extLst>
                    <a:ext uri="{9D8B030D-6E8A-4147-A177-3AD203B41FA5}">
                      <a16:colId xmlns:a16="http://schemas.microsoft.com/office/drawing/2014/main" val="2505300651"/>
                    </a:ext>
                  </a:extLst>
                </a:gridCol>
                <a:gridCol w="871836">
                  <a:extLst>
                    <a:ext uri="{9D8B030D-6E8A-4147-A177-3AD203B41FA5}">
                      <a16:colId xmlns:a16="http://schemas.microsoft.com/office/drawing/2014/main" val="1780187993"/>
                    </a:ext>
                  </a:extLst>
                </a:gridCol>
              </a:tblGrid>
              <a:tr h="26048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Owned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050336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 Rock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329599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Xbox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746107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400755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 Army Men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425395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 Wars Lego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79.99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8341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394868"/>
              </p:ext>
            </p:extLst>
          </p:nvPr>
        </p:nvGraphicFramePr>
        <p:xfrm>
          <a:off x="6096000" y="5112578"/>
          <a:ext cx="5262609" cy="565872"/>
        </p:xfrm>
        <a:graphic>
          <a:graphicData uri="http://schemas.openxmlformats.org/drawingml/2006/table">
            <a:tbl>
              <a:tblPr/>
              <a:tblGrid>
                <a:gridCol w="904584">
                  <a:extLst>
                    <a:ext uri="{9D8B030D-6E8A-4147-A177-3AD203B41FA5}">
                      <a16:colId xmlns:a16="http://schemas.microsoft.com/office/drawing/2014/main" val="699249552"/>
                    </a:ext>
                  </a:extLst>
                </a:gridCol>
                <a:gridCol w="1601869">
                  <a:extLst>
                    <a:ext uri="{9D8B030D-6E8A-4147-A177-3AD203B41FA5}">
                      <a16:colId xmlns:a16="http://schemas.microsoft.com/office/drawing/2014/main" val="3062503"/>
                    </a:ext>
                  </a:extLst>
                </a:gridCol>
                <a:gridCol w="904584">
                  <a:extLst>
                    <a:ext uri="{9D8B030D-6E8A-4147-A177-3AD203B41FA5}">
                      <a16:colId xmlns:a16="http://schemas.microsoft.com/office/drawing/2014/main" val="222406830"/>
                    </a:ext>
                  </a:extLst>
                </a:gridCol>
                <a:gridCol w="904584">
                  <a:extLst>
                    <a:ext uri="{9D8B030D-6E8A-4147-A177-3AD203B41FA5}">
                      <a16:colId xmlns:a16="http://schemas.microsoft.com/office/drawing/2014/main" val="828983191"/>
                    </a:ext>
                  </a:extLst>
                </a:gridCol>
                <a:gridCol w="946988">
                  <a:extLst>
                    <a:ext uri="{9D8B030D-6E8A-4147-A177-3AD203B41FA5}">
                      <a16:colId xmlns:a16="http://schemas.microsoft.com/office/drawing/2014/main" val="1889392722"/>
                    </a:ext>
                  </a:extLst>
                </a:gridCol>
              </a:tblGrid>
              <a:tr h="282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14147" marR="14147" marT="14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14147" marR="14147" marT="141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</a:t>
                      </a:r>
                    </a:p>
                  </a:txBody>
                  <a:tcPr marL="14147" marR="14147" marT="141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14147" marR="14147" marT="141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Owned</a:t>
                      </a:r>
                    </a:p>
                  </a:txBody>
                  <a:tcPr marL="14147" marR="14147" marT="1414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778326"/>
                  </a:ext>
                </a:extLst>
              </a:tr>
              <a:tr h="28293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4147" marR="14147" marT="14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 Wars Lego</a:t>
                      </a:r>
                    </a:p>
                  </a:txBody>
                  <a:tcPr marL="14147" marR="14147" marT="141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4147" marR="14147" marT="141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79.99</a:t>
                      </a:r>
                    </a:p>
                  </a:txBody>
                  <a:tcPr marL="14147" marR="14147" marT="141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4147" marR="14147" marT="1414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166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19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Update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UPDATE Toys SET Price = 3.50 WHERE ID = 4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929806"/>
              </p:ext>
            </p:extLst>
          </p:nvPr>
        </p:nvGraphicFramePr>
        <p:xfrm>
          <a:off x="838200" y="4614065"/>
          <a:ext cx="4844974" cy="1562898"/>
        </p:xfrm>
        <a:graphic>
          <a:graphicData uri="http://schemas.openxmlformats.org/drawingml/2006/table">
            <a:tbl>
              <a:tblPr/>
              <a:tblGrid>
                <a:gridCol w="832797">
                  <a:extLst>
                    <a:ext uri="{9D8B030D-6E8A-4147-A177-3AD203B41FA5}">
                      <a16:colId xmlns:a16="http://schemas.microsoft.com/office/drawing/2014/main" val="19936755"/>
                    </a:ext>
                  </a:extLst>
                </a:gridCol>
                <a:gridCol w="1474747">
                  <a:extLst>
                    <a:ext uri="{9D8B030D-6E8A-4147-A177-3AD203B41FA5}">
                      <a16:colId xmlns:a16="http://schemas.microsoft.com/office/drawing/2014/main" val="4194374883"/>
                    </a:ext>
                  </a:extLst>
                </a:gridCol>
                <a:gridCol w="832797">
                  <a:extLst>
                    <a:ext uri="{9D8B030D-6E8A-4147-A177-3AD203B41FA5}">
                      <a16:colId xmlns:a16="http://schemas.microsoft.com/office/drawing/2014/main" val="1706014636"/>
                    </a:ext>
                  </a:extLst>
                </a:gridCol>
                <a:gridCol w="832797">
                  <a:extLst>
                    <a:ext uri="{9D8B030D-6E8A-4147-A177-3AD203B41FA5}">
                      <a16:colId xmlns:a16="http://schemas.microsoft.com/office/drawing/2014/main" val="2505300651"/>
                    </a:ext>
                  </a:extLst>
                </a:gridCol>
                <a:gridCol w="871836">
                  <a:extLst>
                    <a:ext uri="{9D8B030D-6E8A-4147-A177-3AD203B41FA5}">
                      <a16:colId xmlns:a16="http://schemas.microsoft.com/office/drawing/2014/main" val="1780187993"/>
                    </a:ext>
                  </a:extLst>
                </a:gridCol>
              </a:tblGrid>
              <a:tr h="26048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Owned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050336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 Rock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329599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Xbox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746107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400755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 Army Men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425395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 Wars Lego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79.99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8341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061172"/>
              </p:ext>
            </p:extLst>
          </p:nvPr>
        </p:nvGraphicFramePr>
        <p:xfrm>
          <a:off x="6508826" y="4614065"/>
          <a:ext cx="4844974" cy="1562898"/>
        </p:xfrm>
        <a:graphic>
          <a:graphicData uri="http://schemas.openxmlformats.org/drawingml/2006/table">
            <a:tbl>
              <a:tblPr/>
              <a:tblGrid>
                <a:gridCol w="832797">
                  <a:extLst>
                    <a:ext uri="{9D8B030D-6E8A-4147-A177-3AD203B41FA5}">
                      <a16:colId xmlns:a16="http://schemas.microsoft.com/office/drawing/2014/main" val="19936755"/>
                    </a:ext>
                  </a:extLst>
                </a:gridCol>
                <a:gridCol w="1474747">
                  <a:extLst>
                    <a:ext uri="{9D8B030D-6E8A-4147-A177-3AD203B41FA5}">
                      <a16:colId xmlns:a16="http://schemas.microsoft.com/office/drawing/2014/main" val="4194374883"/>
                    </a:ext>
                  </a:extLst>
                </a:gridCol>
                <a:gridCol w="832797">
                  <a:extLst>
                    <a:ext uri="{9D8B030D-6E8A-4147-A177-3AD203B41FA5}">
                      <a16:colId xmlns:a16="http://schemas.microsoft.com/office/drawing/2014/main" val="1706014636"/>
                    </a:ext>
                  </a:extLst>
                </a:gridCol>
                <a:gridCol w="832797">
                  <a:extLst>
                    <a:ext uri="{9D8B030D-6E8A-4147-A177-3AD203B41FA5}">
                      <a16:colId xmlns:a16="http://schemas.microsoft.com/office/drawing/2014/main" val="2505300651"/>
                    </a:ext>
                  </a:extLst>
                </a:gridCol>
                <a:gridCol w="871836">
                  <a:extLst>
                    <a:ext uri="{9D8B030D-6E8A-4147-A177-3AD203B41FA5}">
                      <a16:colId xmlns:a16="http://schemas.microsoft.com/office/drawing/2014/main" val="1780187993"/>
                    </a:ext>
                  </a:extLst>
                </a:gridCol>
              </a:tblGrid>
              <a:tr h="26048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Owned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050336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 Rock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329599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Xbox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746107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400755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 Army Men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425395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 Wars Lego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79.99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83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96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Destroy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DELETE FROM Toys WHERE ID = </a:t>
            </a:r>
            <a:r>
              <a:rPr lang="en-US" dirty="0"/>
              <a:t>2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272736"/>
              </p:ext>
            </p:extLst>
          </p:nvPr>
        </p:nvGraphicFramePr>
        <p:xfrm>
          <a:off x="838200" y="4614065"/>
          <a:ext cx="4844974" cy="1562898"/>
        </p:xfrm>
        <a:graphic>
          <a:graphicData uri="http://schemas.openxmlformats.org/drawingml/2006/table">
            <a:tbl>
              <a:tblPr/>
              <a:tblGrid>
                <a:gridCol w="832797">
                  <a:extLst>
                    <a:ext uri="{9D8B030D-6E8A-4147-A177-3AD203B41FA5}">
                      <a16:colId xmlns:a16="http://schemas.microsoft.com/office/drawing/2014/main" val="19936755"/>
                    </a:ext>
                  </a:extLst>
                </a:gridCol>
                <a:gridCol w="1474747">
                  <a:extLst>
                    <a:ext uri="{9D8B030D-6E8A-4147-A177-3AD203B41FA5}">
                      <a16:colId xmlns:a16="http://schemas.microsoft.com/office/drawing/2014/main" val="4194374883"/>
                    </a:ext>
                  </a:extLst>
                </a:gridCol>
                <a:gridCol w="832797">
                  <a:extLst>
                    <a:ext uri="{9D8B030D-6E8A-4147-A177-3AD203B41FA5}">
                      <a16:colId xmlns:a16="http://schemas.microsoft.com/office/drawing/2014/main" val="1706014636"/>
                    </a:ext>
                  </a:extLst>
                </a:gridCol>
                <a:gridCol w="832797">
                  <a:extLst>
                    <a:ext uri="{9D8B030D-6E8A-4147-A177-3AD203B41FA5}">
                      <a16:colId xmlns:a16="http://schemas.microsoft.com/office/drawing/2014/main" val="2505300651"/>
                    </a:ext>
                  </a:extLst>
                </a:gridCol>
                <a:gridCol w="871836">
                  <a:extLst>
                    <a:ext uri="{9D8B030D-6E8A-4147-A177-3AD203B41FA5}">
                      <a16:colId xmlns:a16="http://schemas.microsoft.com/office/drawing/2014/main" val="1780187993"/>
                    </a:ext>
                  </a:extLst>
                </a:gridCol>
              </a:tblGrid>
              <a:tr h="26048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Owned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050336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 Rock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329599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Xbox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746107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400755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 Army Men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425395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 Wars Lego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79.99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8341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589158"/>
              </p:ext>
            </p:extLst>
          </p:nvPr>
        </p:nvGraphicFramePr>
        <p:xfrm>
          <a:off x="6508826" y="4614065"/>
          <a:ext cx="4844974" cy="1302415"/>
        </p:xfrm>
        <a:graphic>
          <a:graphicData uri="http://schemas.openxmlformats.org/drawingml/2006/table">
            <a:tbl>
              <a:tblPr/>
              <a:tblGrid>
                <a:gridCol w="832797">
                  <a:extLst>
                    <a:ext uri="{9D8B030D-6E8A-4147-A177-3AD203B41FA5}">
                      <a16:colId xmlns:a16="http://schemas.microsoft.com/office/drawing/2014/main" val="19936755"/>
                    </a:ext>
                  </a:extLst>
                </a:gridCol>
                <a:gridCol w="1474747">
                  <a:extLst>
                    <a:ext uri="{9D8B030D-6E8A-4147-A177-3AD203B41FA5}">
                      <a16:colId xmlns:a16="http://schemas.microsoft.com/office/drawing/2014/main" val="4194374883"/>
                    </a:ext>
                  </a:extLst>
                </a:gridCol>
                <a:gridCol w="832797">
                  <a:extLst>
                    <a:ext uri="{9D8B030D-6E8A-4147-A177-3AD203B41FA5}">
                      <a16:colId xmlns:a16="http://schemas.microsoft.com/office/drawing/2014/main" val="1706014636"/>
                    </a:ext>
                  </a:extLst>
                </a:gridCol>
                <a:gridCol w="832797">
                  <a:extLst>
                    <a:ext uri="{9D8B030D-6E8A-4147-A177-3AD203B41FA5}">
                      <a16:colId xmlns:a16="http://schemas.microsoft.com/office/drawing/2014/main" val="2505300651"/>
                    </a:ext>
                  </a:extLst>
                </a:gridCol>
                <a:gridCol w="871836">
                  <a:extLst>
                    <a:ext uri="{9D8B030D-6E8A-4147-A177-3AD203B41FA5}">
                      <a16:colId xmlns:a16="http://schemas.microsoft.com/office/drawing/2014/main" val="1780187993"/>
                    </a:ext>
                  </a:extLst>
                </a:gridCol>
              </a:tblGrid>
              <a:tr h="26048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Owned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050336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 Rock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329599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400755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 Army Men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425395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 Wars Lego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79.99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83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35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Keys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Primary</a:t>
            </a:r>
          </a:p>
          <a:p>
            <a:pPr marL="0" indent="0">
              <a:buNone/>
            </a:pPr>
            <a:r>
              <a:rPr lang="en-US" dirty="0" smtClean="0"/>
              <a:t>Foreign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660467"/>
              </p:ext>
            </p:extLst>
          </p:nvPr>
        </p:nvGraphicFramePr>
        <p:xfrm>
          <a:off x="838200" y="4285025"/>
          <a:ext cx="7588777" cy="1891938"/>
        </p:xfrm>
        <a:graphic>
          <a:graphicData uri="http://schemas.openxmlformats.org/drawingml/2006/table">
            <a:tbl>
              <a:tblPr/>
              <a:tblGrid>
                <a:gridCol w="1008336">
                  <a:extLst>
                    <a:ext uri="{9D8B030D-6E8A-4147-A177-3AD203B41FA5}">
                      <a16:colId xmlns:a16="http://schemas.microsoft.com/office/drawing/2014/main" val="4155834950"/>
                    </a:ext>
                  </a:extLst>
                </a:gridCol>
                <a:gridCol w="1785595">
                  <a:extLst>
                    <a:ext uri="{9D8B030D-6E8A-4147-A177-3AD203B41FA5}">
                      <a16:colId xmlns:a16="http://schemas.microsoft.com/office/drawing/2014/main" val="164203865"/>
                    </a:ext>
                  </a:extLst>
                </a:gridCol>
                <a:gridCol w="1008336">
                  <a:extLst>
                    <a:ext uri="{9D8B030D-6E8A-4147-A177-3AD203B41FA5}">
                      <a16:colId xmlns:a16="http://schemas.microsoft.com/office/drawing/2014/main" val="3965521819"/>
                    </a:ext>
                  </a:extLst>
                </a:gridCol>
                <a:gridCol w="1008336">
                  <a:extLst>
                    <a:ext uri="{9D8B030D-6E8A-4147-A177-3AD203B41FA5}">
                      <a16:colId xmlns:a16="http://schemas.microsoft.com/office/drawing/2014/main" val="3287231407"/>
                    </a:ext>
                  </a:extLst>
                </a:gridCol>
                <a:gridCol w="1055601">
                  <a:extLst>
                    <a:ext uri="{9D8B030D-6E8A-4147-A177-3AD203B41FA5}">
                      <a16:colId xmlns:a16="http://schemas.microsoft.com/office/drawing/2014/main" val="2888020874"/>
                    </a:ext>
                  </a:extLst>
                </a:gridCol>
                <a:gridCol w="1722573">
                  <a:extLst>
                    <a:ext uri="{9D8B030D-6E8A-4147-A177-3AD203B41FA5}">
                      <a16:colId xmlns:a16="http://schemas.microsoft.com/office/drawing/2014/main" val="2541104291"/>
                    </a:ext>
                  </a:extLst>
                </a:gridCol>
              </a:tblGrid>
              <a:tr h="31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15766" marR="15766" marT="15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Owned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Manufacturer ID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718409"/>
                  </a:ext>
                </a:extLst>
              </a:tr>
              <a:tr h="315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766" marR="15766" marT="15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 Rock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803459"/>
                  </a:ext>
                </a:extLst>
              </a:tr>
              <a:tr h="315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766" marR="15766" marT="15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Xbox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560868"/>
                  </a:ext>
                </a:extLst>
              </a:tr>
              <a:tr h="315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766" marR="15766" marT="15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245658"/>
                  </a:ext>
                </a:extLst>
              </a:tr>
              <a:tr h="315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5766" marR="15766" marT="15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 Army Men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070668"/>
                  </a:ext>
                </a:extLst>
              </a:tr>
              <a:tr h="315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766" marR="15766" marT="15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 Wars Lego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79.99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61268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478521"/>
              </p:ext>
            </p:extLst>
          </p:nvPr>
        </p:nvGraphicFramePr>
        <p:xfrm>
          <a:off x="9026236" y="3994871"/>
          <a:ext cx="2327564" cy="2182092"/>
        </p:xfrm>
        <a:graphic>
          <a:graphicData uri="http://schemas.openxmlformats.org/drawingml/2006/table">
            <a:tbl>
              <a:tblPr/>
              <a:tblGrid>
                <a:gridCol w="1163782">
                  <a:extLst>
                    <a:ext uri="{9D8B030D-6E8A-4147-A177-3AD203B41FA5}">
                      <a16:colId xmlns:a16="http://schemas.microsoft.com/office/drawing/2014/main" val="1395456251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2964769047"/>
                    </a:ext>
                  </a:extLst>
                </a:gridCol>
              </a:tblGrid>
              <a:tr h="363682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18184" marR="18184" marT="18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18184" marR="18184" marT="181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611823"/>
                  </a:ext>
                </a:extLst>
              </a:tr>
              <a:tr h="363682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8184" marR="18184" marT="18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Matel</a:t>
                      </a:r>
                    </a:p>
                  </a:txBody>
                  <a:tcPr marL="18184" marR="18184" marT="181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606493"/>
                  </a:ext>
                </a:extLst>
              </a:tr>
              <a:tr h="363682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8184" marR="18184" marT="18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Lego</a:t>
                      </a:r>
                    </a:p>
                  </a:txBody>
                  <a:tcPr marL="18184" marR="18184" marT="181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488719"/>
                  </a:ext>
                </a:extLst>
              </a:tr>
              <a:tr h="363682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8184" marR="18184" marT="18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Nike</a:t>
                      </a:r>
                    </a:p>
                  </a:txBody>
                  <a:tcPr marL="18184" marR="18184" marT="181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012554"/>
                  </a:ext>
                </a:extLst>
              </a:tr>
              <a:tr h="363682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184" marR="18184" marT="18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Microsoft</a:t>
                      </a:r>
                    </a:p>
                  </a:txBody>
                  <a:tcPr marL="18184" marR="18184" marT="181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021944"/>
                  </a:ext>
                </a:extLst>
              </a:tr>
              <a:tr h="363682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8184" marR="18184" marT="18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Earth</a:t>
                      </a:r>
                    </a:p>
                  </a:txBody>
                  <a:tcPr marL="18184" marR="18184" marT="181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71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86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Indexes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Data will be stored in order according to chosen indexes</a:t>
            </a:r>
          </a:p>
          <a:p>
            <a:pPr marL="0" indent="0">
              <a:buNone/>
            </a:pPr>
            <a:r>
              <a:rPr lang="en-US" dirty="0" smtClean="0"/>
              <a:t>Querying based on indexes is fastest possible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60449"/>
              </p:ext>
            </p:extLst>
          </p:nvPr>
        </p:nvGraphicFramePr>
        <p:xfrm>
          <a:off x="838200" y="4285025"/>
          <a:ext cx="7588777" cy="1891938"/>
        </p:xfrm>
        <a:graphic>
          <a:graphicData uri="http://schemas.openxmlformats.org/drawingml/2006/table">
            <a:tbl>
              <a:tblPr/>
              <a:tblGrid>
                <a:gridCol w="1008336">
                  <a:extLst>
                    <a:ext uri="{9D8B030D-6E8A-4147-A177-3AD203B41FA5}">
                      <a16:colId xmlns:a16="http://schemas.microsoft.com/office/drawing/2014/main" val="4155834950"/>
                    </a:ext>
                  </a:extLst>
                </a:gridCol>
                <a:gridCol w="1785595">
                  <a:extLst>
                    <a:ext uri="{9D8B030D-6E8A-4147-A177-3AD203B41FA5}">
                      <a16:colId xmlns:a16="http://schemas.microsoft.com/office/drawing/2014/main" val="164203865"/>
                    </a:ext>
                  </a:extLst>
                </a:gridCol>
                <a:gridCol w="1008336">
                  <a:extLst>
                    <a:ext uri="{9D8B030D-6E8A-4147-A177-3AD203B41FA5}">
                      <a16:colId xmlns:a16="http://schemas.microsoft.com/office/drawing/2014/main" val="3965521819"/>
                    </a:ext>
                  </a:extLst>
                </a:gridCol>
                <a:gridCol w="1008336">
                  <a:extLst>
                    <a:ext uri="{9D8B030D-6E8A-4147-A177-3AD203B41FA5}">
                      <a16:colId xmlns:a16="http://schemas.microsoft.com/office/drawing/2014/main" val="3287231407"/>
                    </a:ext>
                  </a:extLst>
                </a:gridCol>
                <a:gridCol w="1055601">
                  <a:extLst>
                    <a:ext uri="{9D8B030D-6E8A-4147-A177-3AD203B41FA5}">
                      <a16:colId xmlns:a16="http://schemas.microsoft.com/office/drawing/2014/main" val="2888020874"/>
                    </a:ext>
                  </a:extLst>
                </a:gridCol>
                <a:gridCol w="1722573">
                  <a:extLst>
                    <a:ext uri="{9D8B030D-6E8A-4147-A177-3AD203B41FA5}">
                      <a16:colId xmlns:a16="http://schemas.microsoft.com/office/drawing/2014/main" val="2541104291"/>
                    </a:ext>
                  </a:extLst>
                </a:gridCol>
              </a:tblGrid>
              <a:tr h="31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15766" marR="15766" marT="15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Owned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Manufacturer ID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718409"/>
                  </a:ext>
                </a:extLst>
              </a:tr>
              <a:tr h="315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766" marR="15766" marT="15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 Rock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803459"/>
                  </a:ext>
                </a:extLst>
              </a:tr>
              <a:tr h="315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766" marR="15766" marT="15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Xbox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560868"/>
                  </a:ext>
                </a:extLst>
              </a:tr>
              <a:tr h="315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766" marR="15766" marT="15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245658"/>
                  </a:ext>
                </a:extLst>
              </a:tr>
              <a:tr h="315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5766" marR="15766" marT="15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 Army Men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070668"/>
                  </a:ext>
                </a:extLst>
              </a:tr>
              <a:tr h="315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766" marR="15766" marT="15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 Wars Lego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79.99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61268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110143"/>
              </p:ext>
            </p:extLst>
          </p:nvPr>
        </p:nvGraphicFramePr>
        <p:xfrm>
          <a:off x="9026236" y="3994871"/>
          <a:ext cx="2327564" cy="2182092"/>
        </p:xfrm>
        <a:graphic>
          <a:graphicData uri="http://schemas.openxmlformats.org/drawingml/2006/table">
            <a:tbl>
              <a:tblPr/>
              <a:tblGrid>
                <a:gridCol w="1163782">
                  <a:extLst>
                    <a:ext uri="{9D8B030D-6E8A-4147-A177-3AD203B41FA5}">
                      <a16:colId xmlns:a16="http://schemas.microsoft.com/office/drawing/2014/main" val="1395456251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2964769047"/>
                    </a:ext>
                  </a:extLst>
                </a:gridCol>
              </a:tblGrid>
              <a:tr h="363682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18184" marR="18184" marT="18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18184" marR="18184" marT="181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611823"/>
                  </a:ext>
                </a:extLst>
              </a:tr>
              <a:tr h="363682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8184" marR="18184" marT="18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Matel</a:t>
                      </a:r>
                    </a:p>
                  </a:txBody>
                  <a:tcPr marL="18184" marR="18184" marT="181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606493"/>
                  </a:ext>
                </a:extLst>
              </a:tr>
              <a:tr h="363682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8184" marR="18184" marT="18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Lego</a:t>
                      </a:r>
                    </a:p>
                  </a:txBody>
                  <a:tcPr marL="18184" marR="18184" marT="181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488719"/>
                  </a:ext>
                </a:extLst>
              </a:tr>
              <a:tr h="363682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8184" marR="18184" marT="18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Nike</a:t>
                      </a:r>
                    </a:p>
                  </a:txBody>
                  <a:tcPr marL="18184" marR="18184" marT="181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012554"/>
                  </a:ext>
                </a:extLst>
              </a:tr>
              <a:tr h="363682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184" marR="18184" marT="18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Microsoft</a:t>
                      </a:r>
                    </a:p>
                  </a:txBody>
                  <a:tcPr marL="18184" marR="18184" marT="181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021944"/>
                  </a:ext>
                </a:extLst>
              </a:tr>
              <a:tr h="363682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8184" marR="18184" marT="18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Earth</a:t>
                      </a:r>
                    </a:p>
                  </a:txBody>
                  <a:tcPr marL="18184" marR="18184" marT="181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71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08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Joins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8194" name="Picture 2" descr="http://blog.globalknowledge.com/wp-content/uploads/2013/06/inner-outer-join-ven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30636"/>
            <a:ext cx="3972339" cy="370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25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Transactions</a:t>
            </a:r>
          </a:p>
          <a:p>
            <a:pPr marL="0" indent="0">
              <a:buNone/>
            </a:pPr>
            <a:r>
              <a:rPr lang="en-US" dirty="0" smtClean="0"/>
              <a:t>Group together set of Queries</a:t>
            </a:r>
          </a:p>
          <a:p>
            <a:pPr marL="0" indent="0">
              <a:buNone/>
            </a:pPr>
            <a:r>
              <a:rPr lang="en-US" dirty="0" smtClean="0"/>
              <a:t>Only Commits changes if all succeed</a:t>
            </a:r>
          </a:p>
          <a:p>
            <a:pPr marL="0" indent="0">
              <a:buNone/>
            </a:pPr>
            <a:r>
              <a:rPr lang="en-US" dirty="0" smtClean="0"/>
              <a:t>Enables easier error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79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pic>
        <p:nvPicPr>
          <p:cNvPr id="6150" name="Picture 6" descr="https://lh4.googleusercontent.com/p9rFn0wvyc2mXD461DOYUoa-W6BQHZ0wSswK7VOg0SUl6NJ0SOeKOrFkPxC17jSvTxsJoU3e_P7JnEN2wDFGBOuF02hyC9C6zLCJcfGpTL1_H1mLp0Z7hoJ57vwDZgHXQCaHNSyj16M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8603"/>
            <a:ext cx="3137888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6.googleusercontent.com/xsyvVxzAaKA5EcHiFdM3S_rjyuOcmdNGzM4gg3bpNK1lfPe30_WZbfCVku4mzXu-0Bled4wLwQ3rav98xBbDl3us4VzH_UpMhwhEl74ZWrm6V7enMltZ70BHSrNd-PPIGMBf9p8XtT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918" y="2798603"/>
            <a:ext cx="3196804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4172444" y="3319541"/>
            <a:ext cx="3959118" cy="104187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31840" y="2493803"/>
            <a:ext cx="58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?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4263442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7040</TotalTime>
  <Words>3324</Words>
  <Application>Microsoft Office PowerPoint</Application>
  <PresentationFormat>Widescreen</PresentationFormat>
  <Paragraphs>1437</Paragraphs>
  <Slides>125</Slides>
  <Notes>97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125</vt:i4>
      </vt:variant>
    </vt:vector>
  </HeadingPairs>
  <TitlesOfParts>
    <vt:vector size="130" baseType="lpstr">
      <vt:lpstr>Arial</vt:lpstr>
      <vt:lpstr>Calibri</vt:lpstr>
      <vt:lpstr>PF Din Text Comp Pro</vt:lpstr>
      <vt:lpstr>Office Theme</vt:lpstr>
      <vt:lpstr>1_Office Theme</vt:lpstr>
      <vt:lpstr>Programming for Non Programmers</vt:lpstr>
      <vt:lpstr>Who Am I?</vt:lpstr>
      <vt:lpstr>Goals</vt:lpstr>
      <vt:lpstr>Who are you?</vt:lpstr>
      <vt:lpstr>Agenda</vt:lpstr>
      <vt:lpstr>Agenda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Servers Vs Browsers</vt:lpstr>
      <vt:lpstr>Servers Vs Browsers</vt:lpstr>
      <vt:lpstr>Servers Vs Browsers</vt:lpstr>
      <vt:lpstr>Servers Vs Browsers</vt:lpstr>
      <vt:lpstr>Servers Vs Browsers</vt:lpstr>
      <vt:lpstr>Servers Vs Browsers</vt:lpstr>
      <vt:lpstr>Match the Requests!</vt:lpstr>
      <vt:lpstr>Servers Vs Browsers</vt:lpstr>
      <vt:lpstr>Servers Vs Browsers</vt:lpstr>
      <vt:lpstr>Servers Vs Browsers</vt:lpstr>
      <vt:lpstr>Servers Vs Browsers</vt:lpstr>
      <vt:lpstr>Servers Vs Browsers</vt:lpstr>
      <vt:lpstr>Servers Vs Browsers</vt:lpstr>
      <vt:lpstr>Servers Vs Browsers</vt:lpstr>
      <vt:lpstr>Servers Vs Browsers</vt:lpstr>
      <vt:lpstr>Servers Vs Browsers</vt:lpstr>
      <vt:lpstr>Servers Vs Browsers</vt:lpstr>
      <vt:lpstr>Servers Vs Browsers</vt:lpstr>
      <vt:lpstr>Servers Vs Browsers</vt:lpstr>
      <vt:lpstr>Servers Vs Browsers</vt:lpstr>
      <vt:lpstr>Servers Vs Browsers</vt:lpstr>
      <vt:lpstr>Process of Writing Code</vt:lpstr>
      <vt:lpstr>Process of Writing Code</vt:lpstr>
      <vt:lpstr>Process of Writing Code</vt:lpstr>
      <vt:lpstr>Process of Writing Code</vt:lpstr>
      <vt:lpstr>Process of Writing Code</vt:lpstr>
      <vt:lpstr>Process of Writing Code</vt:lpstr>
      <vt:lpstr>Process of Writing Code</vt:lpstr>
      <vt:lpstr>Process of Writing Code</vt:lpstr>
      <vt:lpstr>Process of Writing Code</vt:lpstr>
      <vt:lpstr>Process of Writing Code</vt:lpstr>
      <vt:lpstr>Process of Writing Code</vt:lpstr>
      <vt:lpstr>Process of Writing Code</vt:lpstr>
      <vt:lpstr>Process of Writing Code</vt:lpstr>
      <vt:lpstr>Process of Writing Code</vt:lpstr>
      <vt:lpstr>Process of Writing Code</vt:lpstr>
      <vt:lpstr>Setting Up Your Development Environment</vt:lpstr>
      <vt:lpstr>Setting Up Your Development Environment</vt:lpstr>
      <vt:lpstr>HTML</vt:lpstr>
      <vt:lpstr>HTML</vt:lpstr>
      <vt:lpstr>HTML</vt:lpstr>
      <vt:lpstr>HTML</vt:lpstr>
      <vt:lpstr>HTML</vt:lpstr>
      <vt:lpstr>HTML</vt:lpstr>
      <vt:lpstr>HTML</vt:lpstr>
      <vt:lpstr>CSS</vt:lpstr>
      <vt:lpstr>CSS</vt:lpstr>
      <vt:lpstr>CSS</vt:lpstr>
      <vt:lpstr>HTML &amp; CSS</vt:lpstr>
      <vt:lpstr>CSS</vt:lpstr>
      <vt:lpstr>Programming 102</vt:lpstr>
      <vt:lpstr>Programming 102</vt:lpstr>
      <vt:lpstr>Programming 102</vt:lpstr>
      <vt:lpstr>Programming 102</vt:lpstr>
      <vt:lpstr>Programming 102</vt:lpstr>
      <vt:lpstr>Programming 102</vt:lpstr>
      <vt:lpstr>Programming 102</vt:lpstr>
      <vt:lpstr>Programming 102</vt:lpstr>
      <vt:lpstr>Programming 102</vt:lpstr>
      <vt:lpstr>Programming 102</vt:lpstr>
      <vt:lpstr>Databases</vt:lpstr>
      <vt:lpstr>Databases</vt:lpstr>
      <vt:lpstr>Databases</vt:lpstr>
      <vt:lpstr>Databases</vt:lpstr>
      <vt:lpstr>Databases</vt:lpstr>
      <vt:lpstr>Databases</vt:lpstr>
      <vt:lpstr>Databases</vt:lpstr>
      <vt:lpstr>Databases</vt:lpstr>
      <vt:lpstr>Databases</vt:lpstr>
      <vt:lpstr>Databases</vt:lpstr>
      <vt:lpstr>Databases</vt:lpstr>
      <vt:lpstr>Databases</vt:lpstr>
      <vt:lpstr>Databases</vt:lpstr>
      <vt:lpstr>Databases</vt:lpstr>
      <vt:lpstr>Databases</vt:lpstr>
      <vt:lpstr>Javascript</vt:lpstr>
      <vt:lpstr>JavaScript</vt:lpstr>
      <vt:lpstr>JavaScript</vt:lpstr>
      <vt:lpstr>Node.js</vt:lpstr>
      <vt:lpstr>Node.js</vt:lpstr>
      <vt:lpstr>Node.js</vt:lpstr>
      <vt:lpstr>Node.js</vt:lpstr>
      <vt:lpstr>Node.js</vt:lpstr>
      <vt:lpstr>JavaScript &amp; Node.JS</vt:lpstr>
      <vt:lpstr>Resources</vt:lpstr>
      <vt:lpstr>Resources</vt:lpstr>
      <vt:lpstr>Resources</vt:lpstr>
      <vt:lpstr>Resources</vt:lpstr>
      <vt:lpstr>Recap</vt:lpstr>
      <vt:lpstr>Recap</vt:lpstr>
      <vt:lpstr>Programming 101</vt:lpstr>
      <vt:lpstr>Servers Vs Browsers</vt:lpstr>
      <vt:lpstr>Process of Writing Code</vt:lpstr>
      <vt:lpstr>HTML</vt:lpstr>
      <vt:lpstr>CSS</vt:lpstr>
      <vt:lpstr>Databases</vt:lpstr>
      <vt:lpstr>JavaScript</vt:lpstr>
      <vt:lpstr>Recap</vt:lpstr>
      <vt:lpstr>Post-It Note Review</vt:lpstr>
      <vt:lpstr>Thanks For Coming!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Non Programmers</dc:title>
  <dc:creator>Mike Lipsitz</dc:creator>
  <cp:lastModifiedBy>Mike Lipsitz</cp:lastModifiedBy>
  <cp:revision>69</cp:revision>
  <dcterms:created xsi:type="dcterms:W3CDTF">2016-06-10T22:34:05Z</dcterms:created>
  <dcterms:modified xsi:type="dcterms:W3CDTF">2016-06-23T23:58:03Z</dcterms:modified>
</cp:coreProperties>
</file>