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503" r:id="rId2"/>
    <p:sldId id="530" r:id="rId3"/>
    <p:sldId id="608" r:id="rId4"/>
    <p:sldId id="614" r:id="rId5"/>
    <p:sldId id="609" r:id="rId6"/>
    <p:sldId id="610" r:id="rId7"/>
    <p:sldId id="590" r:id="rId8"/>
    <p:sldId id="612" r:id="rId9"/>
    <p:sldId id="611" r:id="rId10"/>
    <p:sldId id="613" r:id="rId11"/>
    <p:sldId id="615" r:id="rId12"/>
    <p:sldId id="616" r:id="rId13"/>
    <p:sldId id="617" r:id="rId14"/>
    <p:sldId id="618" r:id="rId15"/>
    <p:sldId id="619" r:id="rId16"/>
    <p:sldId id="620" r:id="rId17"/>
    <p:sldId id="621" r:id="rId18"/>
    <p:sldId id="622" r:id="rId19"/>
    <p:sldId id="62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8" autoAdjust="0"/>
  </p:normalViewPr>
  <p:slideViewPr>
    <p:cSldViewPr snapToGrid="0">
      <p:cViewPr varScale="1">
        <p:scale>
          <a:sx n="57" d="100"/>
          <a:sy n="57" d="100"/>
        </p:scale>
        <p:origin x="4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390CA-ABDA-41FD-8F76-AEA59966A7F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33C3B-D023-4BA8-A373-89871070C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67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生成放射学报告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CF356B-FBB9-4AAD-8D95-EC4E194047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8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1B8D1-D8FD-B80B-147E-7E3012108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4CA0532-51E6-30DE-6CE6-7869AF60B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94EEDF-C5D4-000F-58C7-E3F4D5139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8D4DCB-4842-E13B-E971-15424BBFB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CF356B-FBB9-4AAD-8D95-EC4E194047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810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74E84-82BB-410B-BE58-539D3B262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141EA21-18E5-1657-D449-2810387E0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90D2DF7-8125-2AE1-26B3-60D2CEFC7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CCBA0B-B8E0-2B2B-F50D-A6EA2CA63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CF356B-FBB9-4AAD-8D95-EC4E194047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6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763C0-A391-B5F5-533A-053902BD5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D33883A-A55F-7854-0F1B-607F69E0B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B0A7A3A-5486-594E-AEA2-B2357DA29A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B9627F-FD0A-4930-6908-6A072B1C2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CF356B-FBB9-4AAD-8D95-EC4E194047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752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ACF10-6A57-6DC7-C2A6-E948EDC66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324DEDB-2B2D-F3AB-98A5-82E36FFEC3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F67E784-B90E-0165-849C-73EA821CF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EDC55D-A3A0-AD2C-31D6-9DB3523AC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CF356B-FBB9-4AAD-8D95-EC4E194047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84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30EFE-2E1F-8CD8-8EE1-5FA45C1CB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D3E881E-0F98-BCE1-F001-ABDCC2A659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DEFEFB-DDB9-24E5-A8E7-E0B3C4EEF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7A9E41-F5C9-D7C2-F99D-6DD45B265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CF356B-FBB9-4AAD-8D95-EC4E194047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57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F5D95-719E-3C67-07C3-726CA0DF8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3C1970-FEB3-F41E-D9AB-55971EF1CD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6A380C-48C8-E6B0-6CCC-2362E5B60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5FBF62-B0C7-44A3-2936-B37AF04AA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CF356B-FBB9-4AAD-8D95-EC4E194047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99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3B516-0B9A-7133-277F-66146F9FA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42CCDA3-D8D9-6A5E-C694-CE97C3927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57513F-D4B0-91D1-6417-51BDE2254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83541F-7013-6CE9-D4BB-C07D457DD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CF356B-FBB9-4AAD-8D95-EC4E194047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21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AEE87-46D5-4415-D484-33BEBFA4C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F32EAC3-DDAD-67DC-5F29-71C8035AC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37514F3-507C-EE13-9347-A3B2DE572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CB8DB6-0BE9-F2AA-0464-3CCF39168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CF356B-FBB9-4AAD-8D95-EC4E194047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492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86B92-1E76-C3DA-5185-4C7545094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9ECE86-DC26-8457-25A5-9BC24DA5D5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F5BDF81-8F72-79A4-D582-7FAF5F805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CBBA34-DD86-386A-D609-799D08973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CF356B-FBB9-4AAD-8D95-EC4E194047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168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9AF73-42E2-C4C0-5062-B85290B6D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3A07FBE-DBDB-C8DE-619B-0503ADC2E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64B82C5-A39F-486F-ECF9-A254B3F29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657408-D97C-EA79-4C41-5D30382B4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CF356B-FBB9-4AAD-8D95-EC4E194047B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7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CF356B-FBB9-4AAD-8D95-EC4E194047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02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D912C-F1DE-554F-8186-85C4074F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0A02E03-4E31-47D2-E0D3-5FEC1E4FD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AD8DD20-1CA6-92DA-FE0A-F4EE6921A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2B9169-3FBC-AEC4-E0C9-5233288DC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CF356B-FBB9-4AAD-8D95-EC4E194047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59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7A980-D47E-5A8F-AE9A-DCA7C7B28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B44C2AC-CD36-25B0-4652-C463C3E1D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CFFC79F-83DE-9273-4AE5-EC38ED395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04E581-130D-AE92-0E15-8D3E5EADFB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CF356B-FBB9-4AAD-8D95-EC4E194047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66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88C9D-FFA8-9342-E199-0334D2837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36DCC08-770E-6440-EB82-9DABF6756F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C145E7-D575-E5DA-75B3-86A4A872B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5345D2-418C-7E20-216C-DA4647D53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CF356B-FBB9-4AAD-8D95-EC4E194047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1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E9E1D-4C73-0826-950D-052BD4D2A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3C7559-8DEC-5045-0B7C-C7EA93D429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7C44046-1CF2-E9DE-C06E-A752E936A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36C0F2-073F-CBD7-BC3A-AABFD35A8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CF356B-FBB9-4AAD-8D95-EC4E194047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36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CF356B-FBB9-4AAD-8D95-EC4E194047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4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5B127-070B-2B9C-2126-8D2A6CB53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B1C151-3CE1-B772-BF96-F6E4D6B4D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796C26E-5D35-1F8F-907B-0F5A00336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1AADAE-0772-F665-876D-7745355224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CF356B-FBB9-4AAD-8D95-EC4E194047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8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D118A-6EE2-DC8F-A864-568924033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46BF899-198A-8CE8-0F3D-D2FD00290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30C8A06-FA44-53B9-361B-6609DFC17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EAFD28-2D4B-0551-F46A-0CA75A14B2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CF356B-FBB9-4AAD-8D95-EC4E194047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9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80823-4EF0-4CF5-85AD-39C3EC068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E05F03-F1BC-C780-B89D-1BAB77408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7A43C-9647-CD05-56FF-D144A98E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BCC-C6DD-40A6-9326-E9EF7E645B5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05683-934B-443E-4753-E44284FC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587B3-EC6E-901F-E4E5-B2E444AD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8AE-7275-4F3D-A249-8026EB5AB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90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9CE0C-C9F2-1DAE-48C5-FEBE3BA5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B90A4A-B32F-02E6-424D-B89F162C0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E430A-13B6-34AF-E991-46F3446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BCC-C6DD-40A6-9326-E9EF7E645B5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EBFB1-3456-F008-24C2-A6590DD1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B3A23-1369-CDC7-A57C-4DCD3F9B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8AE-7275-4F3D-A249-8026EB5AB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49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F4DD7D-A3BF-ACD7-82EC-36CE37C65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42732E-100D-8DD2-A07D-408E70720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B99DA-6610-6672-5DF4-4637154F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BCC-C6DD-40A6-9326-E9EF7E645B5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D7148-57F4-00AD-2CE9-F75A6E68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E5FD9-73C1-0DFF-2304-32E9C071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8AE-7275-4F3D-A249-8026EB5AB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14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a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b="87799"/>
          <a:stretch>
            <a:fillRect/>
          </a:stretch>
        </p:blipFill>
        <p:spPr bwMode="auto">
          <a:xfrm>
            <a:off x="5891213" y="0"/>
            <a:ext cx="6300787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CDFFE5-D6B1-4C8A-A6D7-46A13A710174}" type="datetime1">
              <a:rPr lang="zh-CN" altLang="en-US" smtClean="0"/>
              <a:t>2025/5/7</a:t>
            </a:fld>
            <a:endParaRPr lang="en-US" altLang="zh-CN" dirty="0"/>
          </a:p>
        </p:txBody>
      </p:sp>
      <p:pic>
        <p:nvPicPr>
          <p:cNvPr id="4" name="Picture 4" descr="a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b="89808"/>
          <a:stretch>
            <a:fillRect/>
          </a:stretch>
        </p:blipFill>
        <p:spPr bwMode="auto">
          <a:xfrm flipV="1">
            <a:off x="-8890" y="6158230"/>
            <a:ext cx="12200890" cy="69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 b="1" dirty="0"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0E73B76-5F92-4323-ABE8-5378F4DF80B8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5" name="图片 4" descr="西电新标志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8000" y="222250"/>
            <a:ext cx="216090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9245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9F389-8764-FF5F-D11D-5172E8D7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D6BEF-9ECC-5562-7E71-6A6F5AD53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52441-24F1-456D-02AB-4099BF2C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BCC-C6DD-40A6-9326-E9EF7E645B5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CB7C1-63FB-A8CC-4EB5-FCFA9E0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5AA6A-A55C-2605-144C-1E6E9215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8AE-7275-4F3D-A249-8026EB5AB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8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8A1F7-E324-8B63-D53B-B755369F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A38919-5EDD-9CDA-3E04-F90B3298A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4E2D2-1B8F-3F60-A2E1-36864D5F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BCC-C6DD-40A6-9326-E9EF7E645B5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91D3E-CA9D-1039-9C4F-A99D2691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B69FB-B9A0-671B-4DCD-3390DA94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8AE-7275-4F3D-A249-8026EB5AB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8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D8247-3CF4-82AD-FE42-57F22F15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0B389-6E0A-CA12-2D32-E0AE783C2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CC6809-8990-FED0-7118-AFDE61C7E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B1C39-A6EA-C92D-2C2B-8A257BE3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BCC-C6DD-40A6-9326-E9EF7E645B5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DA3103-679C-801A-C9BB-9830EDEC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71F04-8D01-D55D-460A-981B20B4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8AE-7275-4F3D-A249-8026EB5AB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1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9CF07-09D0-CFFE-7243-5316FEEA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243C2A-E076-2BE0-085F-68FAAF75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8BF46B-B98D-520C-E0B2-10FE9676C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A36FD6-2EFD-8F20-989E-089B7FD16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0C1864-4133-20E8-98EB-64F7F70DB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E165FB-D2F8-B232-44BD-B1E715A9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BCC-C6DD-40A6-9326-E9EF7E645B5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6BCC9B-D173-8B0E-9C26-419DB1AD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27E97-962C-D005-B7AA-045C1C7D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8AE-7275-4F3D-A249-8026EB5AB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7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C18DE-A3FB-2FFE-A9BE-125420E2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0FB527-D02C-6E31-799F-E4DF880E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BCC-C6DD-40A6-9326-E9EF7E645B5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35D1CC-9D78-E56D-A3B8-08401591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80C9E2-4388-B656-19AB-11A6C191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8AE-7275-4F3D-A249-8026EB5AB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6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43F375-FD66-B707-B2FE-B48BD552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BCC-C6DD-40A6-9326-E9EF7E645B5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5283FF-E2F6-EF61-E1F1-2976CC56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8283FE-C4AD-C095-7059-A43E1F47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8AE-7275-4F3D-A249-8026EB5AB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81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CC1D4-A48E-0138-7793-FCC3BD2B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B41AA-A51C-D102-AB5A-CAC85D570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A467A8-9DF7-6699-DA90-8DB1EAE97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FC4A2-B6E2-09A4-0A19-213E3DE5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BCC-C6DD-40A6-9326-E9EF7E645B5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0FC43-D5B7-9734-C328-5649C3BC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9B2A5-C464-FBE1-3CAA-70DC434F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8AE-7275-4F3D-A249-8026EB5AB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5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31444-17EE-0DB3-4EFD-E1168FAC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14A0F9-D202-C4CB-4FC8-BBB4B6D79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5D3BA0-7963-7E94-A332-434E5E4DC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58561B-CB13-2E85-1263-3AB6E9FE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BCC-C6DD-40A6-9326-E9EF7E645B5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728380-99AA-421C-B912-27398C41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92F3A-D25C-B27A-2B4F-D4C13CBE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A8AE-7275-4F3D-A249-8026EB5AB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9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267120-9CFB-4630-B5F7-D8E738CF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0B300-0CA4-AB76-F2FB-5B1F3A45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47C98-2A46-6C30-1324-BF7D5FB51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DCBCC-C6DD-40A6-9326-E9EF7E645B5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7981B-4AAF-ED5B-3F5B-9F94D6AD2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B4C28-A852-B6C1-1126-F458961C3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A8AE-7275-4F3D-A249-8026EB5AB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16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wmf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4.wmf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28429E-A835-44BA-A32C-E7542B1E5EFC}" type="datetime1">
              <a:rPr lang="zh-CN" altLang="en-US" smtClean="0">
                <a:ea typeface="微软雅黑" panose="020B0503020204020204" pitchFamily="34" charset="-122"/>
              </a:rPr>
              <a:t>2025/5/7</a:t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7395BE-F95F-FC41-43A9-2596EFE44F71}"/>
              </a:ext>
            </a:extLst>
          </p:cNvPr>
          <p:cNvSpPr txBox="1"/>
          <p:nvPr/>
        </p:nvSpPr>
        <p:spPr>
          <a:xfrm>
            <a:off x="1631504" y="2585722"/>
            <a:ext cx="1072919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effectLst/>
                <a:latin typeface="仿宋_GB2312"/>
                <a:cs typeface="Times New Roman" panose="02020603050405020304" pitchFamily="18" charset="0"/>
              </a:rPr>
              <a:t>QAM</a:t>
            </a:r>
            <a:r>
              <a:rPr lang="zh-CN" altLang="zh-CN" sz="5400" b="1" dirty="0">
                <a:effectLst/>
                <a:ea typeface="仿宋_GB2312"/>
                <a:cs typeface="Times New Roman" panose="02020603050405020304" pitchFamily="18" charset="0"/>
              </a:rPr>
              <a:t>调制解调的仿真实现</a:t>
            </a:r>
            <a:endParaRPr lang="en-US" altLang="zh-CN" sz="5400" dirty="0"/>
          </a:p>
          <a:p>
            <a:r>
              <a:rPr lang="zh-CN" altLang="en-US" sz="4400" dirty="0"/>
              <a:t>     </a:t>
            </a:r>
            <a:endParaRPr lang="en-IE" altLang="zh-CN" sz="4400" dirty="0"/>
          </a:p>
          <a:p>
            <a:r>
              <a:rPr lang="en-IE" altLang="zh-CN" sz="4400" dirty="0"/>
              <a:t>							</a:t>
            </a:r>
            <a:r>
              <a:rPr lang="zh-CN" altLang="en-US" sz="3200" dirty="0"/>
              <a:t>团队成员：</a:t>
            </a:r>
            <a:endParaRPr lang="en-IE" altLang="zh-CN" sz="3200" dirty="0"/>
          </a:p>
          <a:p>
            <a:r>
              <a:rPr lang="en-IE" altLang="zh-CN" sz="3200" dirty="0"/>
              <a:t>								</a:t>
            </a:r>
            <a:r>
              <a:rPr lang="zh-CN" altLang="en-US" sz="3200" dirty="0"/>
              <a:t>方子康</a:t>
            </a:r>
            <a:endParaRPr lang="en-US" altLang="zh-CN" sz="3200" dirty="0"/>
          </a:p>
          <a:p>
            <a:r>
              <a:rPr lang="en-US" altLang="zh-CN" sz="3200" dirty="0"/>
              <a:t>								</a:t>
            </a:r>
            <a:r>
              <a:rPr lang="zh-CN" altLang="en-US" sz="3200" dirty="0"/>
              <a:t>刘惠新</a:t>
            </a:r>
            <a:endParaRPr lang="en-US" altLang="zh-CN" sz="3200" dirty="0"/>
          </a:p>
          <a:p>
            <a:r>
              <a:rPr lang="en-US" altLang="zh-CN" sz="3200" dirty="0"/>
              <a:t>								</a:t>
            </a:r>
            <a:r>
              <a:rPr lang="zh-CN" altLang="en-US" sz="3200" dirty="0"/>
              <a:t>高梓轩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9C53C-2A30-E454-214E-B24122B0D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45866FE-F0C3-2DE4-B151-B9BA2985C6E1}"/>
              </a:ext>
            </a:extLst>
          </p:cNvPr>
          <p:cNvSpPr txBox="1"/>
          <p:nvPr/>
        </p:nvSpPr>
        <p:spPr>
          <a:xfrm>
            <a:off x="911424" y="1052736"/>
            <a:ext cx="101531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zh-CN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四、实验方案与步骤</a:t>
            </a:r>
            <a:endParaRPr lang="en-US" altLang="zh-CN" sz="20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None/>
            </a:pP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None/>
            </a:pPr>
            <a:r>
              <a:rPr lang="en-US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信号生成与调制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28600" algn="just">
              <a:buNone/>
            </a:pPr>
            <a:r>
              <a:rPr lang="zh-CN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符号生成与格雷编码映射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randi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生成均匀分布的随机符号序列（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QAM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符号范围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0-7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16QAM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符号范围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0-15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）。使用预定义的格雷映射表（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grayMap8/grayMap16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）将原始符号转换为格雷编码符号，确保相邻星座点仅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1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比特差异（降低误符号时的比特错误数）</a:t>
            </a:r>
          </a:p>
          <a:p>
            <a:pPr indent="228600" algn="just">
              <a:buNone/>
            </a:pP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710725-BC54-E485-85A1-C5B88310C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5" y="3801617"/>
            <a:ext cx="11403316" cy="5237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27150C-27A4-E00E-6D75-9B8E3E525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8" y="4636798"/>
            <a:ext cx="11411703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3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69CA9-8F07-B2E8-2860-3E23181A1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89AEC-4A9C-77A9-FAA7-CB168097F403}"/>
              </a:ext>
            </a:extLst>
          </p:cNvPr>
          <p:cNvSpPr txBox="1"/>
          <p:nvPr/>
        </p:nvSpPr>
        <p:spPr>
          <a:xfrm>
            <a:off x="705861" y="1283932"/>
            <a:ext cx="101531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信号质量可视化（眼图与星座图）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28600" algn="just"/>
            <a:r>
              <a:rPr lang="zh-CN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眼图与星座图绘制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eyediagram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观察调制信号的时域质量，通过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scatterplot 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观察星座点的分布</a:t>
            </a:r>
          </a:p>
          <a:p>
            <a:pPr indent="228600" algn="just">
              <a:buNone/>
            </a:pP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516B64-2E42-F7F3-999D-94636B132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24" y="4250630"/>
            <a:ext cx="7886744" cy="9562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8A2AFD-30ED-CBCF-FEF3-6F076D5B9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24" y="2950860"/>
            <a:ext cx="9419352" cy="95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3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6ADF8-73A2-0958-FBA4-9ECD98A54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812F42-488B-EE4C-0ADE-021DF74DC31E}"/>
              </a:ext>
            </a:extLst>
          </p:cNvPr>
          <p:cNvSpPr txBox="1"/>
          <p:nvPr/>
        </p:nvSpPr>
        <p:spPr>
          <a:xfrm>
            <a:off x="911424" y="1052736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信道噪声模拟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28600" algn="just"/>
            <a:r>
              <a:rPr lang="zh-CN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计算噪声标准差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：根据信号平均功率（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pow8/pow16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）和当前信噪比（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snrLinear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），计算高斯噪声的标准差（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sigma8/sigma16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672C70-3AC9-AE8C-2EAB-540DDA49E088}"/>
              </a:ext>
            </a:extLst>
          </p:cNvPr>
          <p:cNvSpPr txBox="1"/>
          <p:nvPr/>
        </p:nvSpPr>
        <p:spPr>
          <a:xfrm>
            <a:off x="1015902" y="3582551"/>
            <a:ext cx="9296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添加加性高斯白噪声（</a:t>
            </a:r>
            <a:r>
              <a:rPr lang="en-US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AWGN</a:t>
            </a:r>
            <a:r>
              <a:rPr lang="zh-CN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：向调制信号叠加实部、虚部独立的高斯噪声（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rxSig8/rxSig16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），模拟实际信道的噪声干扰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F2182B-4375-2BA4-8CC9-83E72E1A6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9" y="2439806"/>
            <a:ext cx="10510382" cy="6936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563890-F6FA-2CE4-999D-4A95185FA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9" y="4725294"/>
            <a:ext cx="10446084" cy="69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2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7BDED-5EB9-061C-7C90-C44C82CB0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9321B41-7E17-FE08-748E-884CD5E28506}"/>
              </a:ext>
            </a:extLst>
          </p:cNvPr>
          <p:cNvSpPr txBox="1"/>
          <p:nvPr/>
        </p:nvSpPr>
        <p:spPr>
          <a:xfrm>
            <a:off x="759024" y="1045544"/>
            <a:ext cx="101531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信号解调与符号恢复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28600" algn="just"/>
            <a:r>
              <a:rPr lang="en-US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QAM </a:t>
            </a:r>
            <a:r>
              <a:rPr lang="zh-CN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解调与格雷逆映射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：调用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qamdemod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函数对带噪声信号进行判决解调，恢复符号序列（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rxSym4/rxSym16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）。使用格雷映射表将解调符号转换回原始符号（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decSym4/decSym16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），消除格雷编码的影响。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A2EDBA-AA5B-4A94-1A92-62F3B6805681}"/>
              </a:ext>
            </a:extLst>
          </p:cNvPr>
          <p:cNvSpPr txBox="1"/>
          <p:nvPr/>
        </p:nvSpPr>
        <p:spPr>
          <a:xfrm>
            <a:off x="534852" y="4663941"/>
            <a:ext cx="2745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误码率、误符号率计算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66F309-3869-6F32-343E-840D3AC7E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5" y="2540602"/>
            <a:ext cx="7817894" cy="17767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B79644-8D9A-29D5-C4F4-B62D9E6E9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5" y="5210618"/>
            <a:ext cx="9135562" cy="6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42C37-F201-99F7-7D33-A8E37184A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FAB3AC-F508-8697-4B6F-793947705805}"/>
              </a:ext>
            </a:extLst>
          </p:cNvPr>
          <p:cNvSpPr txBox="1"/>
          <p:nvPr/>
        </p:nvSpPr>
        <p:spPr>
          <a:xfrm>
            <a:off x="563288" y="1130708"/>
            <a:ext cx="10153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理论加噪使用</a:t>
            </a:r>
            <a:r>
              <a:rPr lang="en-US" altLang="zh-CN" sz="20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awgn</a:t>
            </a: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14BE83-0DE1-FEF9-51E3-8F2FEA164D22}"/>
              </a:ext>
            </a:extLst>
          </p:cNvPr>
          <p:cNvSpPr txBox="1"/>
          <p:nvPr/>
        </p:nvSpPr>
        <p:spPr>
          <a:xfrm>
            <a:off x="563288" y="417285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理论误码率、误符号率计算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57369E-9AF0-903A-619E-36465CE05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10" y="2072095"/>
            <a:ext cx="10488206" cy="1356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D7BA60-8D35-8077-AE4A-33F260B00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10" y="4735064"/>
            <a:ext cx="8956127" cy="11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42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B47A5-17B8-3422-470C-7C702A575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0A4131-FC5D-BE54-E017-5CED3AAC2C11}"/>
              </a:ext>
            </a:extLst>
          </p:cNvPr>
          <p:cNvSpPr txBox="1"/>
          <p:nvPr/>
        </p:nvSpPr>
        <p:spPr>
          <a:xfrm>
            <a:off x="146097" y="947403"/>
            <a:ext cx="10153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五、实验结果与分析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B07D48-83AF-A471-2D06-BC12837C5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758" y="1663170"/>
            <a:ext cx="3531657" cy="353165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4B74792-1D60-7C2B-2AB9-E0B00360A07B}"/>
              </a:ext>
            </a:extLst>
          </p:cNvPr>
          <p:cNvSpPr txBox="1"/>
          <p:nvPr/>
        </p:nvSpPr>
        <p:spPr>
          <a:xfrm>
            <a:off x="8340563" y="1883871"/>
            <a:ext cx="33410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8QAM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图中显示 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个星座点，每个符号携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比特信息。同相和正交分量的幅度组合，形成 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个离散的星座点。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((1,1) 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对应二进制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00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(1, -1)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01 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等。</a:t>
            </a:r>
            <a:r>
              <a:rPr lang="en-US" altLang="zh-CN" sz="20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16QAM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图通过增加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 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Q 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分量的幅度层次（如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±1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±3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），形成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16 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个离散星座点。每个点对应不同的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4 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比特组合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490298-3473-BB3C-4759-B85016DCF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80" y="1663170"/>
            <a:ext cx="3531658" cy="3573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532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8525A-2AC6-F797-7C05-CBFCE3852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36C9ECA-0D78-90EB-2594-920A99D401F2}"/>
              </a:ext>
            </a:extLst>
          </p:cNvPr>
          <p:cNvSpPr txBox="1"/>
          <p:nvPr/>
        </p:nvSpPr>
        <p:spPr>
          <a:xfrm>
            <a:off x="320711" y="1051161"/>
            <a:ext cx="10153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加噪星座图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8E8384-A98B-913A-363A-D3A833DAF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306" y="1768327"/>
            <a:ext cx="3645419" cy="36454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1BBAF9-64EE-E06F-2FAA-6FFBE3C193B0}"/>
              </a:ext>
            </a:extLst>
          </p:cNvPr>
          <p:cNvSpPr txBox="1"/>
          <p:nvPr/>
        </p:nvSpPr>
        <p:spPr>
          <a:xfrm>
            <a:off x="8509604" y="2105584"/>
            <a:ext cx="28822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高斯白噪声使信号的同相（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）和正交（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）分量产生随机波动，导致星座点不再是理想的离散点，而是围绕理想位置形成扩散的点簇。每个点簇对应一个理想星座点，噪声越强，点簇扩散范围越大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6D5849-D8AC-66DA-6F19-145991B40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11" y="1768327"/>
            <a:ext cx="3651607" cy="3645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169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314C7-BCEB-9D45-0FE7-A5A217884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A9F4AB-851E-69FA-2A59-0D850D76D8CA}"/>
              </a:ext>
            </a:extLst>
          </p:cNvPr>
          <p:cNvSpPr txBox="1"/>
          <p:nvPr/>
        </p:nvSpPr>
        <p:spPr>
          <a:xfrm>
            <a:off x="320711" y="1051161"/>
            <a:ext cx="10153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眼图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6FFED1-B6D5-058C-3BD6-F951BDC1B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672" y="1659461"/>
            <a:ext cx="3308291" cy="38836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95B5790-8093-DF15-D85D-8BA889D02AD9}"/>
              </a:ext>
            </a:extLst>
          </p:cNvPr>
          <p:cNvSpPr txBox="1"/>
          <p:nvPr/>
        </p:nvSpPr>
        <p:spPr>
          <a:xfrm>
            <a:off x="8823835" y="2164691"/>
            <a:ext cx="24608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8QAM </a:t>
            </a:r>
            <a:r>
              <a:rPr lang="zh-CN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眼图正交分量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幅度范围在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-1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1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之间，眼图线条相对简洁，幅度为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±1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16QAM </a:t>
            </a:r>
            <a:r>
              <a:rPr lang="zh-CN" altLang="zh-CN" sz="2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眼图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幅度范围在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-3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3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之间，眼图线条更密集、复杂，体现了高阶调制的特征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BCE2AF-5C1F-0F82-7EBD-805357C52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7" y="1659461"/>
            <a:ext cx="3380493" cy="3883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78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C3633-0A4C-BD16-7C1D-A8E926C30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7AB2A3-1AFF-C8D5-2FD0-BCF2F16E69D8}"/>
              </a:ext>
            </a:extLst>
          </p:cNvPr>
          <p:cNvSpPr txBox="1"/>
          <p:nvPr/>
        </p:nvSpPr>
        <p:spPr>
          <a:xfrm>
            <a:off x="320711" y="1051161"/>
            <a:ext cx="10153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眼图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1973EB-31E5-5FD4-8E49-B6DEC79F7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874" y="1538628"/>
            <a:ext cx="3635885" cy="42682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489A537-B470-B1E3-7A5B-0D89DECD5ED7}"/>
              </a:ext>
            </a:extLst>
          </p:cNvPr>
          <p:cNvSpPr txBox="1"/>
          <p:nvPr/>
        </p:nvSpPr>
        <p:spPr>
          <a:xfrm>
            <a:off x="8265554" y="1687574"/>
            <a:ext cx="3560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带有噪声或干扰的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QAM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调制信号眼图，上下部分分别为同相和正交信号的眼图，眼图线条较宽且模糊，表明信号受到一定噪声或干扰影响。噪声使眼图边缘不清晰，反映出信号质量下降。眼图通过叠加多个符号周期的信号形成，用于直观评估信号质量：眼图越清晰、张开越大，表明码间干扰和噪声影响越小，信号质量越好；反之，线条模糊、眼图闭合，则表示干扰和噪声影响大，信号质量差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5964EC-5ABD-0629-F58D-2D6F7383D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4" y="1538628"/>
            <a:ext cx="3729332" cy="4274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460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32945-83B6-76D4-6FBB-27F075AFA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49DA04-48CD-C03D-558D-9DBFFC08ADD5}"/>
              </a:ext>
            </a:extLst>
          </p:cNvPr>
          <p:cNvSpPr txBox="1"/>
          <p:nvPr/>
        </p:nvSpPr>
        <p:spPr>
          <a:xfrm>
            <a:off x="320711" y="1051161"/>
            <a:ext cx="1015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误码率曲线以及性能对比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1C0EE6-81EB-8861-4B34-F8031EB45EC9}"/>
              </a:ext>
            </a:extLst>
          </p:cNvPr>
          <p:cNvSpPr txBox="1"/>
          <p:nvPr/>
        </p:nvSpPr>
        <p:spPr>
          <a:xfrm>
            <a:off x="8564710" y="1420493"/>
            <a:ext cx="35005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第一张图为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“8QAM 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误码率性能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图，随着信噪比增加，误码率下降，且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BER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 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的仿真与理论曲线趋势一致，验证了仿真的准确性。第二张图为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“8QAM vs 16QAM 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性能对比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图，图中显示，相同信噪比下，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16QAM 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SER 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高于 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8QAM 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SER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。这是因为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16QAM 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星座点更密集，抗噪声能力弱，易受干扰导致符号错误，体现了高阶调制（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16QAM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）频谱效率高但抗噪性能差，低阶调制（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8QAM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）抗噪性好但频谱效率低的特性。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160C33-BB74-5D4B-4B27-90E6A5DFE0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212" y="1824856"/>
            <a:ext cx="4144446" cy="325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BF4023-6775-DC8A-0663-59E887877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4" y="1691041"/>
            <a:ext cx="4036498" cy="352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4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BDA00A-2C3F-528C-9EF1-2E417A4665A1}"/>
              </a:ext>
            </a:extLst>
          </p:cNvPr>
          <p:cNvSpPr txBox="1"/>
          <p:nvPr/>
        </p:nvSpPr>
        <p:spPr>
          <a:xfrm>
            <a:off x="53067" y="1052736"/>
            <a:ext cx="121693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一、实验任务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>
              <a:buNone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软件，实现对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QAM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系统调制与解调过程的仿真，然后分析系统的可靠性</a:t>
            </a:r>
          </a:p>
          <a:p>
            <a:pPr algn="just">
              <a:buNone/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None/>
            </a:pP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二、实验内容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None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）对原始信号分别进行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8QAM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16QAM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调制，画出星座图；</a:t>
            </a:r>
          </a:p>
          <a:p>
            <a:pPr algn="just">
              <a:lnSpc>
                <a:spcPct val="150000"/>
              </a:lnSpc>
              <a:buNone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）采用高斯白噪声信道传输信号，画出信噪比为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18dB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8QAM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16QAM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的接收信号星座图；</a:t>
            </a:r>
          </a:p>
          <a:p>
            <a:pPr algn="just">
              <a:lnSpc>
                <a:spcPct val="150000"/>
              </a:lnSpc>
              <a:buNone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）画出两种调制方式的眼图；</a:t>
            </a:r>
          </a:p>
          <a:p>
            <a:pPr algn="just">
              <a:lnSpc>
                <a:spcPct val="150000"/>
              </a:lnSpc>
              <a:buNone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）解调接收信号，分别绘制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8QAM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16QAM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的误码率曲线图，并与理论值进行对比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）提交详细的设计报告和实验报告。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95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A784C-0AB7-08EC-52F3-F1F053081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A1A1C53-3E97-E280-12F7-BFAFC9D52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012954"/>
            <a:ext cx="1094521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三、实验原理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QAM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（正交幅度调制）是一种高效的数字调制方式，它通过改变载波信号的幅度和相位来传输数字信息。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QAM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结合了幅度调制（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AM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）和相位调制（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PM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）的特点，能够在有限的带宽内传输更多的信息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QAM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调制原理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正交幅度调制（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QAM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）信号采用了两个正交载波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cos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2πft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sin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2πft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，每一个载波都被一个独立的信息比特序列所调制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将输入的比特流按照每个符号的比特数进行分组。每组对应不同的幅度和相位，用于调制载波信号。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51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C8658-315C-1825-4D6C-350EA33B8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7BB132-99AA-3142-F5CB-81E1FF8D15F0}"/>
              </a:ext>
            </a:extLst>
          </p:cNvPr>
          <p:cNvSpPr txBox="1"/>
          <p:nvPr/>
        </p:nvSpPr>
        <p:spPr>
          <a:xfrm>
            <a:off x="497455" y="1124744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调制公式可以表示为：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754277-75A6-5707-7D8E-F44EB23FA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992331"/>
            <a:ext cx="5612891" cy="1224136"/>
          </a:xfrm>
          <a:prstGeom prst="rect">
            <a:avLst/>
          </a:prstGeom>
        </p:spPr>
      </p:pic>
      <p:pic>
        <p:nvPicPr>
          <p:cNvPr id="3073" name="图片 4">
            <a:extLst>
              <a:ext uri="{FF2B5EF4-FFF2-40B4-BE49-F238E27FC236}">
                <a16:creationId xmlns:a16="http://schemas.microsoft.com/office/drawing/2014/main" id="{34EA27EE-445A-857F-720A-93349CE97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751875"/>
            <a:ext cx="6264696" cy="334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4A4A34D-0F0A-CE63-CF2C-F5AED971E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2044183"/>
            <a:ext cx="102050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其中，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​ </a:t>
            </a: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Qn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分别是同相分量和正交分量的幅度，</a:t>
            </a: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fc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是载波频率。调制原理框图如下：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2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094DC-2BFA-C8AA-8B55-D7973CE2A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9F9ABBC-1DDD-3E7F-73FC-3A35E7008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28" y="980728"/>
            <a:ext cx="1012844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524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为了建立从比特到符号的映射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QAM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将多个比特组合成一个符号，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8QAM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个比特组合成一个符号，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16QAM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个比特组合成一个符号。每个符号对应一个特定的幅度和相位组合，这些组合在星座图上表示为不同的点。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星座图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52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星座图是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QAM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调制的核心，它直观地展示了每个符号对应的幅度和相位信息。横轴通常表示同相分量（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In-phase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），纵轴表示正交分量（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Quadrature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）。例如，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8QAM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的星座图上有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个点，每个点对应不同的幅度和相位组合；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16QAM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的星座图上有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个点，各符号通过格雷码进行编码。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52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7" name="图片 7">
            <a:extLst>
              <a:ext uri="{FF2B5EF4-FFF2-40B4-BE49-F238E27FC236}">
                <a16:creationId xmlns:a16="http://schemas.microsoft.com/office/drawing/2014/main" id="{5CDE4EC6-1E5E-769D-A889-A3A6C4D07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3717032"/>
            <a:ext cx="1776536" cy="177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5B1E7F-59AD-5D51-C0A6-FDDD92E2E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880" y="5605209"/>
            <a:ext cx="3100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241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M=16QAM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信号星座图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460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AC0C0-FD20-4AFA-0D60-276F2DBF5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90E5F06-ECEA-04A3-C112-9A6FB5854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152" y="2420888"/>
            <a:ext cx="388843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16QAM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QAM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调制可得到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个不同的波形，分别代表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0000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0001....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这也意味着一共有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种符号，一个符号可以传递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 bit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1" name="图片 16">
            <a:extLst>
              <a:ext uri="{FF2B5EF4-FFF2-40B4-BE49-F238E27FC236}">
                <a16:creationId xmlns:a16="http://schemas.microsoft.com/office/drawing/2014/main" id="{AB067C0E-B8B2-5740-A13E-37BF08D9D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052738"/>
            <a:ext cx="6418764" cy="475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E253330-8ABD-8D6D-1DBD-F894C834C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1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4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C827468-4970-A256-8257-78C48C380DD4}"/>
              </a:ext>
            </a:extLst>
          </p:cNvPr>
          <p:cNvSpPr txBox="1"/>
          <p:nvPr/>
        </p:nvSpPr>
        <p:spPr>
          <a:xfrm>
            <a:off x="479376" y="797510"/>
            <a:ext cx="1144927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QAM </a:t>
            </a: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解调原理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None/>
            </a:pP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）信号接收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>
              <a:buNone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接收端收到的信号通常会受到噪声和干扰的影响。解调的过程是从接收到的信号中提取出原始的比特信息。</a:t>
            </a:r>
          </a:p>
          <a:p>
            <a:pPr algn="just">
              <a:buNone/>
            </a:pP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）下变频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indent="266700" algn="just">
              <a:buNone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将接收到的射频（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）信号下变频到基带信号。这通常通过与本地振荡器产生的同相（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）和正交（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）载波信号进行混频来实现。</a:t>
            </a:r>
          </a:p>
          <a:p>
            <a:pPr algn="just">
              <a:buNone/>
            </a:pP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）符号检测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indent="266700" algn="just">
              <a:buNone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对下变频后的基带信号进行采样和量化，将其映射到星座图上的最近点。这一步骤通常使用判决技术来确定最接近的星座点。例如，在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8QAM 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中，接收信号的同相和正交分量会被量化到最近的幅度和相位组合，从而确定对应的符号</a:t>
            </a:r>
          </a:p>
          <a:p>
            <a:pPr algn="just">
              <a:buNone/>
            </a:pP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）比特恢复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将检测到的符号转换回对应的比特序列。例如，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8QAM 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的每个符号对应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3 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个比特，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16QAM 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的每个符号对应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4 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个比特。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59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8F628-5F2E-3EBF-2AB5-A2E634ED5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5918C37-D441-FC1E-4C71-7F1CEDAD607C}"/>
              </a:ext>
            </a:extLst>
          </p:cNvPr>
          <p:cNvSpPr txBox="1"/>
          <p:nvPr/>
        </p:nvSpPr>
        <p:spPr>
          <a:xfrm>
            <a:off x="551384" y="1052736"/>
            <a:ext cx="6100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解调的原理框图如下：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6EFEE7-96EF-8202-EC16-37DA85148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8" y="1844824"/>
            <a:ext cx="10829723" cy="381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573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CCCA9-7464-2942-F0E9-D06E5BFCE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DFEEC39-B3C6-9505-A39B-02254A0B4C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5038" y="1516640"/>
          <a:ext cx="410140" cy="41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90417" imgH="190417" progId="Equation.3">
                  <p:embed/>
                </p:oleObj>
              </mc:Choice>
              <mc:Fallback>
                <p:oleObj r:id="rId3" imgW="190417" imgH="190417" progId="Equation.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DFEEC39-B3C6-9505-A39B-02254A0B4C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038" y="1516640"/>
                        <a:ext cx="410140" cy="4101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4E5B79B-9860-8649-631B-80C3335FA5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015438"/>
              </p:ext>
            </p:extLst>
          </p:nvPr>
        </p:nvGraphicFramePr>
        <p:xfrm>
          <a:off x="1787934" y="2154438"/>
          <a:ext cx="1197795" cy="351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36280" imgH="215806" progId="Equation.3">
                  <p:embed/>
                </p:oleObj>
              </mc:Choice>
              <mc:Fallback>
                <p:oleObj r:id="rId5" imgW="736280" imgH="215806" progId="Equation.3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4E5B79B-9860-8649-631B-80C3335FA5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934" y="2154438"/>
                        <a:ext cx="1197795" cy="3510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F1FF477-05B2-7A46-071C-D91B747718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1390" y="2784603"/>
          <a:ext cx="2058626" cy="54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65200" imgH="254000" progId="Equation.3">
                  <p:embed/>
                </p:oleObj>
              </mc:Choice>
              <mc:Fallback>
                <p:oleObj r:id="rId7" imgW="965200" imgH="254000" progId="Equation.3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F1FF477-05B2-7A46-071C-D91B747718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390" y="2784603"/>
                        <a:ext cx="2058626" cy="5417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AC9A307-2E01-250C-4073-F7AD3C8175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7901" y="3359730"/>
          <a:ext cx="570163" cy="387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17087" imgH="215619" progId="Equation.3">
                  <p:embed/>
                </p:oleObj>
              </mc:Choice>
              <mc:Fallback>
                <p:oleObj r:id="rId9" imgW="317087" imgH="215619" progId="Equation.3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AC9A307-2E01-250C-4073-F7AD3C8175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901" y="3359730"/>
                        <a:ext cx="570163" cy="3877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BC80CFA-7043-6ABE-796E-40FA4615F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688" y="3256632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14151" imgH="215619" progId="Equation.3">
                  <p:embed/>
                </p:oleObj>
              </mc:Choice>
              <mc:Fallback>
                <p:oleObj r:id="rId11" imgW="114151" imgH="215619" progId="Equation.3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BC80CFA-7043-6ABE-796E-40FA4615FE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88" y="3256632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421FAD3-1182-2A8D-36F1-89A4307258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1704" y="3993110"/>
          <a:ext cx="3380414" cy="818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043813" imgH="495085" progId="Equation.3">
                  <p:embed/>
                </p:oleObj>
              </mc:Choice>
              <mc:Fallback>
                <p:oleObj r:id="rId13" imgW="2043813" imgH="495085" progId="Equation.3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421FAD3-1182-2A8D-36F1-89A4307258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3993110"/>
                        <a:ext cx="3380414" cy="8188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图片 15">
            <a:extLst>
              <a:ext uri="{FF2B5EF4-FFF2-40B4-BE49-F238E27FC236}">
                <a16:creationId xmlns:a16="http://schemas.microsoft.com/office/drawing/2014/main" id="{33FC0754-B30C-C38F-CF27-D666E3407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38" y="4710891"/>
            <a:ext cx="526704" cy="83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图片 13">
            <a:extLst>
              <a:ext uri="{FF2B5EF4-FFF2-40B4-BE49-F238E27FC236}">
                <a16:creationId xmlns:a16="http://schemas.microsoft.com/office/drawing/2014/main" id="{30DD2B2E-81A3-41CD-C844-31321B43C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87" y="3392796"/>
            <a:ext cx="408494" cy="32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1CADA501-23EE-CD47-7D41-08B637725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33" y="908720"/>
            <a:ext cx="982372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524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52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QAM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的误码率性能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矩形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QAM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信号星座最突出的优点就是容易产生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PAM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信号可直接加到两个正交载波相位上，此外它们还便于解调。对于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＝     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下的矩形信号星座图（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为偶数）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,QAM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信号星座图与正交载波上的两个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PAM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信号是等价的，这两个信号中的每一个上都有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个信号点。因为相位正交分量上的信号能被相干判决极好的分离，所以易于通过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PAM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的误码率确定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QAM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的误码率。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QAM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系统正确判决的概率是</a:t>
            </a:r>
          </a:p>
          <a:p>
            <a:endParaRPr lang="en-US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式中     是     进制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PAM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系统的误码率，该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PAM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系统具有等价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QAM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系统的每一个正交信号中的一半平均功率。通过适当调整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PAM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系统的误码率，可得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其中       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是每个符号的平均信噪比。因此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QAM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的误码率为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52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C6BF2A0E-50E0-6E7E-2318-F4A44F14D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88" y="34725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3737CB3-7ADB-CBED-42D1-62BDE121785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84" y="5472099"/>
            <a:ext cx="2439076" cy="66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3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1587</Words>
  <Application>Microsoft Office PowerPoint</Application>
  <PresentationFormat>宽屏</PresentationFormat>
  <Paragraphs>93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仿宋_GB2312</vt:lpstr>
      <vt:lpstr>宋体</vt:lpstr>
      <vt:lpstr>微软雅黑</vt:lpstr>
      <vt:lpstr>Arial</vt:lpstr>
      <vt:lpstr>Times New Roman</vt:lpstr>
      <vt:lpstr>Wingdings</vt:lpstr>
      <vt:lpstr>Office 主题​​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Fzi Molip</dc:creator>
  <cp:lastModifiedBy>Fzi Molip</cp:lastModifiedBy>
  <cp:revision>33</cp:revision>
  <dcterms:created xsi:type="dcterms:W3CDTF">2025-05-06T13:15:39Z</dcterms:created>
  <dcterms:modified xsi:type="dcterms:W3CDTF">2025-05-07T05:12:30Z</dcterms:modified>
</cp:coreProperties>
</file>