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66" r:id="rId1"/>
  </p:sldMasterIdLst>
  <p:notesMasterIdLst>
    <p:notesMasterId r:id="rId25"/>
  </p:notesMasterIdLst>
  <p:sldIdLst>
    <p:sldId id="256" r:id="rId2"/>
    <p:sldId id="259" r:id="rId3"/>
    <p:sldId id="260" r:id="rId4"/>
    <p:sldId id="261" r:id="rId5"/>
    <p:sldId id="292" r:id="rId6"/>
    <p:sldId id="288" r:id="rId7"/>
    <p:sldId id="289" r:id="rId8"/>
    <p:sldId id="267" r:id="rId9"/>
    <p:sldId id="291" r:id="rId10"/>
    <p:sldId id="290" r:id="rId11"/>
    <p:sldId id="293" r:id="rId12"/>
    <p:sldId id="294" r:id="rId13"/>
    <p:sldId id="295" r:id="rId14"/>
    <p:sldId id="300" r:id="rId15"/>
    <p:sldId id="301" r:id="rId16"/>
    <p:sldId id="279" r:id="rId17"/>
    <p:sldId id="298" r:id="rId18"/>
    <p:sldId id="299" r:id="rId19"/>
    <p:sldId id="296" r:id="rId20"/>
    <p:sldId id="263" r:id="rId21"/>
    <p:sldId id="271" r:id="rId22"/>
    <p:sldId id="281" r:id="rId23"/>
    <p:sldId id="283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04" d="100"/>
          <a:sy n="104" d="100"/>
        </p:scale>
        <p:origin x="-47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All plots range from -20 to 1000 (W/m^2).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SCBH surface station observations</a:t>
            </a:r>
          </a:p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Currently only SOLAR irradiance observations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</a:t>
            </a:r>
            <a:r>
              <a:rPr lang="en-US" baseline="0" dirty="0" smtClean="0"/>
              <a:t> does change the distribution of </a:t>
            </a:r>
            <a:r>
              <a:rPr lang="en-US" baseline="0" dirty="0" err="1" smtClean="0"/>
              <a:t>w</a:t>
            </a:r>
            <a:r>
              <a:rPr lang="en-US" baseline="0" dirty="0" smtClean="0"/>
              <a:t> chosen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569551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775530"/>
            <a:ext cx="8229600" cy="41503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161018"/>
            <a:ext cx="8229600" cy="580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910404"/>
            <a:ext cx="8229600" cy="40154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SzPct val="100000"/>
              <a:defRPr sz="3000"/>
            </a:lvl1pPr>
            <a:lvl2pPr rtl="0">
              <a:spcBef>
                <a:spcPts val="480"/>
              </a:spcBef>
              <a:buSzPct val="100000"/>
              <a:defRPr sz="2400"/>
            </a:lvl2pPr>
            <a:lvl3pPr rtl="0">
              <a:spcBef>
                <a:spcPts val="480"/>
              </a:spcBef>
              <a:buSzPct val="100000"/>
              <a:defRPr sz="2400"/>
            </a:lvl3pPr>
            <a:lvl4pPr rtl="0">
              <a:spcBef>
                <a:spcPts val="360"/>
              </a:spcBef>
              <a:buSzPct val="100000"/>
              <a:defRPr sz="1800"/>
            </a:lvl4pPr>
            <a:lvl5pPr rtl="0">
              <a:spcBef>
                <a:spcPts val="360"/>
              </a:spcBef>
              <a:buSzPct val="100000"/>
              <a:defRPr sz="1800"/>
            </a:lvl5pPr>
            <a:lvl6pPr rtl="0">
              <a:spcBef>
                <a:spcPts val="360"/>
              </a:spcBef>
              <a:buSzPct val="100000"/>
              <a:defRPr sz="1800"/>
            </a:lvl6pPr>
            <a:lvl7pPr rtl="0">
              <a:spcBef>
                <a:spcPts val="360"/>
              </a:spcBef>
              <a:buSzPct val="100000"/>
              <a:defRPr sz="1800"/>
            </a:lvl7pPr>
            <a:lvl8pPr rtl="0">
              <a:spcBef>
                <a:spcPts val="360"/>
              </a:spcBef>
              <a:buSzPct val="100000"/>
              <a:defRPr sz="1800"/>
            </a:lvl8pPr>
            <a:lvl9pPr rtl="0">
              <a:spcBef>
                <a:spcPts val="360"/>
              </a:spcBef>
              <a:buSzPct val="100000"/>
              <a:defRPr sz="1800"/>
            </a:lvl9pPr>
          </a:lstStyle>
          <a:p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770707" y="2834124"/>
            <a:ext cx="8061600" cy="17137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2000" dirty="0"/>
              <a:t>Carlos V. A. Silva, </a:t>
            </a:r>
            <a:r>
              <a:rPr lang="en-U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ICS Dept, University of </a:t>
            </a:r>
            <a:r>
              <a:rPr lang="en-US" sz="2000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Hawai`i</a:t>
            </a:r>
            <a:r>
              <a:rPr lang="en-US" sz="20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at </a:t>
            </a:r>
            <a:r>
              <a:rPr lang="en-US" sz="2000" i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Mānoa</a:t>
            </a:r>
            <a:endParaRPr lang="en-US" sz="2000" i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" sz="2000" b="1" dirty="0" smtClean="0"/>
              <a:t>Lipyeow </a:t>
            </a:r>
            <a:r>
              <a:rPr lang="en" sz="2000" b="1" dirty="0"/>
              <a:t>Lim</a:t>
            </a:r>
            <a:r>
              <a:rPr lang="en" sz="2000" dirty="0"/>
              <a:t>, </a:t>
            </a:r>
            <a:r>
              <a:rPr lang="en-US" sz="2000" i="1" dirty="0" smtClean="0">
                <a:solidFill>
                  <a:srgbClr val="9B9B9B"/>
                </a:solidFill>
              </a:rPr>
              <a:t>ICS Dept, University of </a:t>
            </a:r>
            <a:r>
              <a:rPr lang="en-US" sz="2000" i="1" dirty="0" err="1" smtClean="0">
                <a:solidFill>
                  <a:srgbClr val="9B9B9B"/>
                </a:solidFill>
              </a:rPr>
              <a:t>Hawai`i</a:t>
            </a:r>
            <a:r>
              <a:rPr lang="en-US" sz="2000" i="1" dirty="0" smtClean="0">
                <a:solidFill>
                  <a:srgbClr val="9B9B9B"/>
                </a:solidFill>
              </a:rPr>
              <a:t> at </a:t>
            </a:r>
            <a:r>
              <a:rPr lang="en-US" sz="2000" i="1" dirty="0" err="1" smtClean="0">
                <a:solidFill>
                  <a:srgbClr val="9B9B9B"/>
                </a:solidFill>
              </a:rPr>
              <a:t>Mānoa</a:t>
            </a:r>
            <a:endParaRPr lang="en-US" sz="2000" i="1" dirty="0" smtClean="0">
              <a:solidFill>
                <a:srgbClr val="9B9B9B"/>
              </a:solidFill>
            </a:endParaRPr>
          </a:p>
          <a:p>
            <a:pPr algn="l"/>
            <a:r>
              <a:rPr lang="en" sz="2000" dirty="0" smtClean="0"/>
              <a:t>Duane </a:t>
            </a:r>
            <a:r>
              <a:rPr lang="en" sz="2000" dirty="0"/>
              <a:t>Stevens</a:t>
            </a:r>
            <a:r>
              <a:rPr lang="en" sz="2000" dirty="0" smtClean="0"/>
              <a:t>,</a:t>
            </a:r>
            <a:r>
              <a:rPr lang="en-US" sz="2000" dirty="0" smtClean="0"/>
              <a:t> </a:t>
            </a:r>
            <a:r>
              <a:rPr lang="en-US" sz="2000" i="1" dirty="0" err="1" smtClean="0">
                <a:solidFill>
                  <a:srgbClr val="9B9B9B"/>
                </a:solidFill>
              </a:rPr>
              <a:t>Atmo</a:t>
            </a:r>
            <a:r>
              <a:rPr lang="en-US" sz="2000" i="1" dirty="0" smtClean="0">
                <a:solidFill>
                  <a:srgbClr val="9B9B9B"/>
                </a:solidFill>
              </a:rPr>
              <a:t>. Sc. Dept, University of </a:t>
            </a:r>
            <a:r>
              <a:rPr lang="en-US" sz="2000" i="1" dirty="0" err="1" smtClean="0">
                <a:solidFill>
                  <a:srgbClr val="9B9B9B"/>
                </a:solidFill>
              </a:rPr>
              <a:t>Hawai`i</a:t>
            </a:r>
            <a:r>
              <a:rPr lang="en-US" sz="2000" i="1" dirty="0" smtClean="0">
                <a:solidFill>
                  <a:srgbClr val="9B9B9B"/>
                </a:solidFill>
              </a:rPr>
              <a:t> at </a:t>
            </a:r>
            <a:r>
              <a:rPr lang="en-US" sz="2000" i="1" dirty="0" err="1" smtClean="0">
                <a:solidFill>
                  <a:srgbClr val="9B9B9B"/>
                </a:solidFill>
              </a:rPr>
              <a:t>Mānoa</a:t>
            </a:r>
            <a:r>
              <a:rPr lang="en" sz="2000" i="1" dirty="0" smtClean="0">
                <a:solidFill>
                  <a:srgbClr val="9B9B9B"/>
                </a:solidFill>
              </a:rPr>
              <a:t> </a:t>
            </a:r>
            <a:endParaRPr lang="en-US" sz="2000" i="1" dirty="0" smtClean="0">
              <a:solidFill>
                <a:srgbClr val="9B9B9B"/>
              </a:solidFill>
            </a:endParaRPr>
          </a:p>
          <a:p>
            <a:pPr algn="l">
              <a:spcBef>
                <a:spcPts val="0"/>
              </a:spcBef>
              <a:buNone/>
            </a:pPr>
            <a:r>
              <a:rPr lang="en" sz="2000" dirty="0" smtClean="0"/>
              <a:t>Dora Nakafuji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9B9B9B"/>
                </a:solidFill>
              </a:rPr>
              <a:t>Hawaiian Electric Company</a:t>
            </a:r>
            <a:endParaRPr lang="en" sz="2400" i="1" dirty="0">
              <a:solidFill>
                <a:srgbClr val="9B9B9B"/>
              </a:solidFill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 	 	 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3200" dirty="0"/>
              <a:t>Probabilistic Models for One-Day Ahead Solar Irradiance Forecasting in Renewable Energy Applications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/>
              <a:t>		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dirty="0"/>
              <a:t>		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16624"/>
          </a:xfrm>
        </p:spPr>
        <p:txBody>
          <a:bodyPr/>
          <a:lstStyle/>
          <a:p>
            <a:r>
              <a:rPr lang="en-US" dirty="0" smtClean="0"/>
              <a:t>Probabilistic Models: Prediction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92351"/>
            <a:ext cx="8229600" cy="41334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 After getting distributions from historical data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Naïve </a:t>
            </a:r>
            <a:r>
              <a:rPr lang="en-US" sz="2400" dirty="0" err="1" smtClean="0"/>
              <a:t>Bayes</a:t>
            </a:r>
            <a:r>
              <a:rPr lang="en-US" sz="2400" dirty="0" smtClean="0"/>
              <a:t>: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Fixed-Order Markov models (</a:t>
            </a:r>
            <a:r>
              <a:rPr lang="en-US" sz="2400" dirty="0" err="1" smtClean="0"/>
              <a:t>w</a:t>
            </a:r>
            <a:r>
              <a:rPr lang="en-US" sz="2400" dirty="0" smtClean="0"/>
              <a:t> is fixed)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99" y="3201290"/>
            <a:ext cx="5351526" cy="8408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99" y="1693447"/>
            <a:ext cx="4526545" cy="8240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16624"/>
          </a:xfrm>
        </p:spPr>
        <p:txBody>
          <a:bodyPr/>
          <a:lstStyle/>
          <a:p>
            <a:r>
              <a:rPr lang="en-US" dirty="0" smtClean="0"/>
              <a:t>Probabilistic Models: Variable 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2602"/>
            <a:ext cx="8229600" cy="400324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 Fixed-Order: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Variable-Order Markov models (</a:t>
            </a:r>
            <a:r>
              <a:rPr lang="en-US" sz="2400" dirty="0" err="1" smtClean="0"/>
              <a:t>w</a:t>
            </a:r>
            <a:r>
              <a:rPr lang="en-US" sz="2400" dirty="0" smtClean="0"/>
              <a:t> is chosen dynamically)</a:t>
            </a:r>
          </a:p>
          <a:p>
            <a:pPr lvl="1">
              <a:buFont typeface="Arial"/>
              <a:buChar char="•"/>
            </a:pPr>
            <a:r>
              <a:rPr lang="en-US" sz="1800" dirty="0" smtClean="0"/>
              <a:t> using entropy</a:t>
            </a:r>
          </a:p>
          <a:p>
            <a:pPr lvl="1">
              <a:buFont typeface="Arial"/>
              <a:buChar char="•"/>
            </a:pPr>
            <a:endParaRPr lang="en-US" sz="1800" dirty="0" smtClean="0"/>
          </a:p>
          <a:p>
            <a:pPr lvl="1">
              <a:buFont typeface="Arial"/>
              <a:buChar char="•"/>
            </a:pPr>
            <a:endParaRPr lang="en-US" sz="1800" dirty="0" smtClean="0"/>
          </a:p>
          <a:p>
            <a:pPr lvl="1">
              <a:buFont typeface="Arial"/>
              <a:buChar char="•"/>
            </a:pPr>
            <a:r>
              <a:rPr lang="en-US" sz="1800" dirty="0" smtClean="0"/>
              <a:t> </a:t>
            </a:r>
            <a:r>
              <a:rPr lang="en-US" sz="1800" dirty="0" err="1" smtClean="0"/>
              <a:t>Entropy+Support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29" y="1096267"/>
            <a:ext cx="5351526" cy="840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896" y="2571750"/>
            <a:ext cx="2419350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896" y="3726701"/>
            <a:ext cx="3754329" cy="7042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3977980" cy="3725699"/>
          </a:xfrm>
        </p:spPr>
        <p:txBody>
          <a:bodyPr/>
          <a:lstStyle/>
          <a:p>
            <a:r>
              <a:rPr lang="en-US" sz="2400" dirty="0" smtClean="0"/>
              <a:t>Data: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Training: 2012, 2013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Testing: 2014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5 Stations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Error Measure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Mean Absolute Error</a:t>
            </a:r>
          </a:p>
          <a:p>
            <a:endParaRPr lang="en-US" dirty="0" smtClean="0"/>
          </a:p>
        </p:txBody>
      </p:sp>
      <p:pic>
        <p:nvPicPr>
          <p:cNvPr id="4" name="Shape 1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35180" y="999931"/>
            <a:ext cx="4586700" cy="36307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6777860" y="1085401"/>
            <a:ext cx="256459" cy="24530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06724" y="2611863"/>
            <a:ext cx="256459" cy="24530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8728" y="2022300"/>
            <a:ext cx="256459" cy="24530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54070" y="3490989"/>
            <a:ext cx="256459" cy="24530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81575" y="3948641"/>
            <a:ext cx="256459" cy="24530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063183" y="2267602"/>
            <a:ext cx="971136" cy="344261"/>
          </a:xfrm>
          <a:prstGeom prst="wedgeRectCallout">
            <a:avLst>
              <a:gd name="adj1" fmla="val -45984"/>
              <a:gd name="adj2" fmla="val 73140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SCBH1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452466" y="3318858"/>
            <a:ext cx="971136" cy="344261"/>
          </a:xfrm>
          <a:prstGeom prst="wedgeRectCallout">
            <a:avLst>
              <a:gd name="adj1" fmla="val -14546"/>
              <a:gd name="adj2" fmla="val 115701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C0875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1996"/>
            <a:ext cx="3711128" cy="388385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SCBH1 station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 </a:t>
            </a:r>
            <a:r>
              <a:rPr lang="en-US" sz="2400" dirty="0" smtClean="0"/>
              <a:t>Probabilistic with fixed </a:t>
            </a:r>
            <a:r>
              <a:rPr lang="en-US" sz="2400" dirty="0" err="1" smtClean="0"/>
              <a:t>w</a:t>
            </a:r>
            <a:r>
              <a:rPr lang="en-US" sz="2400" dirty="0" smtClean="0"/>
              <a:t>=2 has lowest error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Despite high average errors, entropy &amp; </a:t>
            </a:r>
            <a:r>
              <a:rPr lang="en-US" sz="2400" dirty="0" err="1" smtClean="0"/>
              <a:t>entropy+support</a:t>
            </a:r>
            <a:r>
              <a:rPr lang="en-US" sz="2400" dirty="0" smtClean="0"/>
              <a:t> are better predictors of cloudy days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328" y="775530"/>
            <a:ext cx="4551963" cy="4150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MAE for Probabilistic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775530"/>
            <a:ext cx="2072020" cy="4150320"/>
          </a:xfrm>
        </p:spPr>
        <p:txBody>
          <a:bodyPr/>
          <a:lstStyle/>
          <a:p>
            <a:r>
              <a:rPr lang="en-US" sz="1800" dirty="0" smtClean="0"/>
              <a:t>Best value for </a:t>
            </a:r>
            <a:r>
              <a:rPr lang="en-US" sz="1800" dirty="0" err="1" smtClean="0"/>
              <a:t>w</a:t>
            </a:r>
            <a:r>
              <a:rPr lang="en-US" sz="1800" dirty="0" smtClean="0"/>
              <a:t> different for C0875 (and other stations), but still low.</a:t>
            </a:r>
            <a:endParaRPr lang="en-US" sz="1800" dirty="0"/>
          </a:p>
        </p:txBody>
      </p:sp>
      <p:pic>
        <p:nvPicPr>
          <p:cNvPr id="4" name="Shape 2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7527" y="707979"/>
            <a:ext cx="3102500" cy="421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027" y="707978"/>
            <a:ext cx="3176222" cy="42178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26246" y="1041850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SCBH1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643703" y="1052704"/>
            <a:ext cx="8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C0875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3148"/>
          </a:xfrm>
        </p:spPr>
        <p:txBody>
          <a:bodyPr/>
          <a:lstStyle/>
          <a:p>
            <a:r>
              <a:rPr lang="en-US" dirty="0" smtClean="0"/>
              <a:t>Choice of </a:t>
            </a:r>
            <a:r>
              <a:rPr lang="en-US" dirty="0" err="1" smtClean="0"/>
              <a:t>w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30" y="1345912"/>
            <a:ext cx="2102149" cy="361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830" y="1414107"/>
            <a:ext cx="1984700" cy="35443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58"/>
          <p:cNvSpPr txBox="1"/>
          <p:nvPr/>
        </p:nvSpPr>
        <p:spPr>
          <a:xfrm>
            <a:off x="1176605" y="1660489"/>
            <a:ext cx="1012799" cy="1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Entropy Choice</a:t>
            </a:r>
          </a:p>
        </p:txBody>
      </p:sp>
      <p:sp>
        <p:nvSpPr>
          <p:cNvPr id="7" name="Shape 259"/>
          <p:cNvSpPr txBox="1"/>
          <p:nvPr/>
        </p:nvSpPr>
        <p:spPr>
          <a:xfrm>
            <a:off x="3377856" y="1660489"/>
            <a:ext cx="1121099" cy="1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EntropySpt Choice</a:t>
            </a:r>
          </a:p>
        </p:txBody>
      </p:sp>
      <p:pic>
        <p:nvPicPr>
          <p:cNvPr id="8" name="Shape 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425" y="1345912"/>
            <a:ext cx="1892775" cy="36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1225" y="1313350"/>
            <a:ext cx="1892775" cy="36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271"/>
          <p:cNvSpPr txBox="1"/>
          <p:nvPr/>
        </p:nvSpPr>
        <p:spPr>
          <a:xfrm>
            <a:off x="5507725" y="1660362"/>
            <a:ext cx="1012799" cy="1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Entropy Choice</a:t>
            </a:r>
          </a:p>
        </p:txBody>
      </p:sp>
      <p:sp>
        <p:nvSpPr>
          <p:cNvPr id="11" name="Shape 272"/>
          <p:cNvSpPr txBox="1"/>
          <p:nvPr/>
        </p:nvSpPr>
        <p:spPr>
          <a:xfrm>
            <a:off x="7708976" y="1660362"/>
            <a:ext cx="1121099" cy="1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EntropySpt Choice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6694" y="944018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SCBH1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9761" y="933164"/>
            <a:ext cx="8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C0875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 much t</a:t>
            </a:r>
            <a:r>
              <a:rPr lang="en" dirty="0" smtClean="0"/>
              <a:t>raining </a:t>
            </a:r>
            <a:r>
              <a:rPr lang="en-US" dirty="0" smtClean="0"/>
              <a:t>data ?</a:t>
            </a:r>
            <a:endParaRPr lang="en" dirty="0"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3516587" cy="37930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</a:pPr>
            <a:r>
              <a:rPr lang="en" sz="1800" dirty="0"/>
              <a:t>Target Year: 2014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/>
              <a:t>Model: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400" dirty="0"/>
              <a:t>P(St | St-1) ; SCBH1 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 smtClean="0"/>
              <a:t>Train</a:t>
            </a:r>
            <a:r>
              <a:rPr lang="en-US" sz="1800" dirty="0" err="1" smtClean="0"/>
              <a:t>ing</a:t>
            </a:r>
            <a:r>
              <a:rPr lang="en" sz="1800" dirty="0" smtClean="0"/>
              <a:t> </a:t>
            </a:r>
            <a:r>
              <a:rPr lang="en" sz="1800" dirty="0"/>
              <a:t>Years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400" dirty="0" smtClean="0"/>
              <a:t>(</a:t>
            </a:r>
            <a:r>
              <a:rPr lang="en" sz="1400" dirty="0" smtClean="0"/>
              <a:t>2013</a:t>
            </a:r>
            <a:r>
              <a:rPr lang="en-US" sz="1400" dirty="0" smtClean="0"/>
              <a:t>)</a:t>
            </a:r>
            <a:endParaRPr lang="en" sz="1400" dirty="0"/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400" dirty="0" smtClean="0"/>
              <a:t>(</a:t>
            </a:r>
            <a:r>
              <a:rPr lang="en" sz="1400" dirty="0" smtClean="0"/>
              <a:t>2013</a:t>
            </a:r>
            <a:r>
              <a:rPr lang="en" sz="1400" dirty="0"/>
              <a:t>, </a:t>
            </a:r>
            <a:r>
              <a:rPr lang="en" sz="1400" dirty="0" smtClean="0"/>
              <a:t>2012</a:t>
            </a:r>
            <a:r>
              <a:rPr lang="en-US" sz="1400" dirty="0" smtClean="0"/>
              <a:t>)</a:t>
            </a:r>
            <a:endParaRPr lang="en" sz="1400" dirty="0"/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400" dirty="0" smtClean="0"/>
              <a:t>(</a:t>
            </a:r>
            <a:r>
              <a:rPr lang="en" sz="1400" dirty="0" smtClean="0"/>
              <a:t>2013</a:t>
            </a:r>
            <a:r>
              <a:rPr lang="en" sz="1400" dirty="0"/>
              <a:t>, 2012 , </a:t>
            </a:r>
            <a:r>
              <a:rPr lang="en" sz="1400" dirty="0" smtClean="0"/>
              <a:t>2011</a:t>
            </a:r>
            <a:r>
              <a:rPr lang="en-US" sz="1400" dirty="0" smtClean="0"/>
              <a:t>) 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400" dirty="0" smtClean="0"/>
              <a:t>…. </a:t>
            </a:r>
            <a:endParaRPr lang="en" sz="1400" dirty="0"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287" y="1017724"/>
            <a:ext cx="5004012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" dirty="0" smtClean="0"/>
              <a:t>Probabili</a:t>
            </a:r>
            <a:r>
              <a:rPr lang="en-US" dirty="0" err="1" smtClean="0"/>
              <a:t>stic</a:t>
            </a:r>
            <a:r>
              <a:rPr lang="en" dirty="0" smtClean="0"/>
              <a:t> </a:t>
            </a:r>
            <a:r>
              <a:rPr lang="en-US" dirty="0" err="1" smtClean="0"/>
              <a:t>m</a:t>
            </a:r>
            <a:r>
              <a:rPr lang="en" dirty="0" smtClean="0"/>
              <a:t>odel</a:t>
            </a:r>
            <a:r>
              <a:rPr lang="en-US" dirty="0" err="1" smtClean="0"/>
              <a:t>s</a:t>
            </a:r>
            <a:r>
              <a:rPr lang="en" dirty="0" smtClean="0"/>
              <a:t> </a:t>
            </a:r>
            <a:r>
              <a:rPr lang="en-US" dirty="0" smtClean="0"/>
              <a:t>are</a:t>
            </a:r>
            <a:r>
              <a:rPr lang="en" dirty="0" smtClean="0"/>
              <a:t> on average better than linear regression for 1-Day Forecasting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Small window size works best (</a:t>
            </a:r>
            <a:r>
              <a:rPr lang="en-US" dirty="0" err="1" smtClean="0"/>
              <a:t>Markovian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One to two years of training data sufficient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Future work : incorporate larger weather features from GFS data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15288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rmAutofit fontScale="9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Energy in the State of Hawai`i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20265" y="810502"/>
            <a:ext cx="3062099" cy="398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74650" rtl="0">
              <a:spcBef>
                <a:spcPts val="0"/>
              </a:spcBef>
              <a:buSzPct val="100000"/>
              <a:buChar char="●"/>
            </a:pPr>
            <a:r>
              <a:rPr lang="en" sz="2300" dirty="0"/>
              <a:t>State GOAL: 70% renewables by 2030.</a:t>
            </a:r>
          </a:p>
          <a:p>
            <a:pPr marL="457200" lvl="0" indent="-374650" rtl="0">
              <a:spcBef>
                <a:spcPts val="0"/>
              </a:spcBef>
              <a:buSzPct val="100000"/>
              <a:buChar char="●"/>
            </a:pPr>
            <a:r>
              <a:rPr lang="en" sz="2300" dirty="0"/>
              <a:t>In 2013, Hawaii relied on oil for 70% of its energy.</a:t>
            </a:r>
          </a:p>
          <a:p>
            <a:pPr marL="457200" lvl="0" indent="-374650" rtl="0">
              <a:spcBef>
                <a:spcPts val="0"/>
              </a:spcBef>
              <a:buSzPct val="100000"/>
              <a:buChar char="●"/>
            </a:pPr>
            <a:r>
              <a:rPr lang="en" sz="2300" dirty="0"/>
              <a:t>Hawaii’s electricity cost is 3 times the US average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400" y="769282"/>
            <a:ext cx="5455725" cy="269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400" y="3551897"/>
            <a:ext cx="5455730" cy="13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50" y="1591475"/>
            <a:ext cx="1668201" cy="211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250" y="1588327"/>
            <a:ext cx="1668201" cy="211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4127" y="1591481"/>
            <a:ext cx="1704239" cy="2077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5499" y="1591480"/>
            <a:ext cx="1668201" cy="211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3696" y="1588321"/>
            <a:ext cx="1668201" cy="21129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5-day Sequence of Solar Irradiance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00" y="1461299"/>
            <a:ext cx="4156875" cy="368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734" y="1461298"/>
            <a:ext cx="4234709" cy="368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282400" y="840600"/>
            <a:ext cx="3609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Actual Solar Std. Dev. and Mean on </a:t>
            </a:r>
            <a:r>
              <a:rPr lang="en" b="1" dirty="0"/>
              <a:t>Training</a:t>
            </a:r>
            <a:r>
              <a:rPr lang="en" dirty="0"/>
              <a:t> Data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5119712" y="840600"/>
            <a:ext cx="3609299" cy="6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Actual Solar Std. Dev. and Mean on </a:t>
            </a:r>
            <a:r>
              <a:rPr lang="en" b="1" dirty="0"/>
              <a:t>Test</a:t>
            </a:r>
            <a:r>
              <a:rPr lang="en" dirty="0"/>
              <a:t> Data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346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 &amp; Std. Dev. for Solar Irradiance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47575" y="135960"/>
            <a:ext cx="8520599" cy="70506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Naive </a:t>
            </a:r>
            <a:r>
              <a:rPr lang="en" sz="2400" dirty="0" smtClean="0"/>
              <a:t>Bayes</a:t>
            </a:r>
            <a:r>
              <a:rPr lang="en-US" sz="2400" dirty="0" smtClean="0"/>
              <a:t> Classifier</a:t>
            </a:r>
            <a:endParaRPr lang="en" sz="2400" dirty="0"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774" y="1247151"/>
            <a:ext cx="3713226" cy="350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rcRect t="26296"/>
          <a:stretch>
            <a:fillRect/>
          </a:stretch>
        </p:blipFill>
        <p:spPr>
          <a:xfrm>
            <a:off x="4867500" y="1247151"/>
            <a:ext cx="3778847" cy="350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1842500" y="856553"/>
            <a:ext cx="1012799" cy="1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SCBH1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6264250" y="856553"/>
            <a:ext cx="1012799" cy="1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C0875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501" y="123750"/>
            <a:ext cx="3537673" cy="64401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11700" y="11154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Linear </a:t>
            </a:r>
            <a:r>
              <a:rPr lang="en" sz="2400" dirty="0" smtClean="0"/>
              <a:t>Regression</a:t>
            </a:r>
            <a:endParaRPr lang="en" sz="2400" dirty="0"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0793"/>
            <a:ext cx="4042375" cy="256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724" y="1257577"/>
            <a:ext cx="4339574" cy="2756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1693200" y="976808"/>
            <a:ext cx="1012799" cy="1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SCBH1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559012" y="976808"/>
            <a:ext cx="1012799" cy="19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C0875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91459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Disconnected Grids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950508"/>
            <a:ext cx="2607900" cy="401899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rmAutofit fontScale="70000" lnSpcReduction="2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Six independent grids: Kauai, Oahu, Molokai, Lanai, Maui, Hawaii. 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UNLIKE MAINLAND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Cannot sell excess production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Cannot buy from neighbors to make up generation shortfall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488" y="1037340"/>
            <a:ext cx="5775912" cy="37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4108775" y="1327890"/>
            <a:ext cx="812100" cy="415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325950" y="1743090"/>
            <a:ext cx="812100" cy="613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001950" y="2428790"/>
            <a:ext cx="812100" cy="342899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713625" y="2266365"/>
            <a:ext cx="968699" cy="50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6138050" y="2013590"/>
            <a:ext cx="968699" cy="4152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7259150" y="2934675"/>
            <a:ext cx="1221000" cy="1515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71361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dirty="0"/>
              <a:t>The Problem with Renewables (Solar, Wind)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848563"/>
            <a:ext cx="8520599" cy="39189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Operator of the power grids need to ensure that demand is met (while minimizing cost of power supply thereby maximizing profit).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400" dirty="0"/>
              <a:t>Demand (Load)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800" dirty="0"/>
              <a:t>Consumers like us!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400" dirty="0"/>
              <a:t>Supply (Generation)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800" dirty="0"/>
              <a:t>Conventional power plants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800" dirty="0"/>
              <a:t>Solar/Wind Farms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800" dirty="0"/>
              <a:t>Rooftop Solar</a:t>
            </a:r>
          </a:p>
        </p:txBody>
      </p:sp>
      <p:sp>
        <p:nvSpPr>
          <p:cNvPr id="93" name="Shape 93"/>
          <p:cNvSpPr/>
          <p:nvPr/>
        </p:nvSpPr>
        <p:spPr>
          <a:xfrm>
            <a:off x="4228800" y="1870475"/>
            <a:ext cx="4473899" cy="649800"/>
          </a:xfrm>
          <a:prstGeom prst="wedgeRoundRectCallout">
            <a:avLst>
              <a:gd name="adj1" fmla="val -75215"/>
              <a:gd name="adj2" fmla="val 1020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uncertainty, but well understood to some degree. In Hawaii, humid and hot weather can create load!</a:t>
            </a:r>
          </a:p>
        </p:txBody>
      </p:sp>
      <p:sp>
        <p:nvSpPr>
          <p:cNvPr id="94" name="Shape 94"/>
          <p:cNvSpPr/>
          <p:nvPr/>
        </p:nvSpPr>
        <p:spPr>
          <a:xfrm>
            <a:off x="4421272" y="2642675"/>
            <a:ext cx="3996000" cy="649800"/>
          </a:xfrm>
          <a:prstGeom prst="wedgeRoundRectCallout">
            <a:avLst>
              <a:gd name="adj1" fmla="val -58790"/>
              <a:gd name="adj2" fmla="val 3669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Deterministic, but takes many hours to bring up additional generation units if the load spikes.</a:t>
            </a:r>
          </a:p>
        </p:txBody>
      </p:sp>
      <p:sp>
        <p:nvSpPr>
          <p:cNvPr id="95" name="Shape 95"/>
          <p:cNvSpPr/>
          <p:nvPr/>
        </p:nvSpPr>
        <p:spPr>
          <a:xfrm>
            <a:off x="3599060" y="3373025"/>
            <a:ext cx="2456699" cy="649800"/>
          </a:xfrm>
          <a:prstGeom prst="wedgeRoundRectCallout">
            <a:avLst>
              <a:gd name="adj1" fmla="val -67616"/>
              <a:gd name="adj2" fmla="val -2875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Higher uncertainty due to weather, but geographically centralized.</a:t>
            </a:r>
          </a:p>
        </p:txBody>
      </p:sp>
      <p:sp>
        <p:nvSpPr>
          <p:cNvPr id="96" name="Shape 96"/>
          <p:cNvSpPr/>
          <p:nvPr/>
        </p:nvSpPr>
        <p:spPr>
          <a:xfrm>
            <a:off x="2054660" y="4264963"/>
            <a:ext cx="3088800" cy="502500"/>
          </a:xfrm>
          <a:prstGeom prst="wedgeRoundRectCallout">
            <a:avLst>
              <a:gd name="adj1" fmla="val -43070"/>
              <a:gd name="adj2" fmla="val -11820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Higher uncertainty due to weather, but geographically distributed.</a:t>
            </a:r>
          </a:p>
        </p:txBody>
      </p:sp>
      <p:sp>
        <p:nvSpPr>
          <p:cNvPr id="97" name="Shape 97"/>
          <p:cNvSpPr/>
          <p:nvPr/>
        </p:nvSpPr>
        <p:spPr>
          <a:xfrm>
            <a:off x="6263525" y="3373025"/>
            <a:ext cx="2672099" cy="1623300"/>
          </a:xfrm>
          <a:prstGeom prst="cloudCallout">
            <a:avLst>
              <a:gd name="adj1" fmla="val -97737"/>
              <a:gd name="adj2" fmla="val 1097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Weather (solar irradiance &amp; wind) forecasting can lower the uncertainty!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dirty="0" smtClean="0"/>
              <a:t>Weather Data Sources on the Island of </a:t>
            </a:r>
            <a:r>
              <a:rPr lang="en-US" sz="2800" dirty="0" err="1" smtClean="0"/>
              <a:t>O’ahu</a:t>
            </a:r>
            <a:endParaRPr lang="en" sz="2800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865325"/>
            <a:ext cx="3355199" cy="4125600"/>
          </a:xfrm>
          <a:prstGeom prst="rect">
            <a:avLst/>
          </a:prstGeom>
        </p:spPr>
        <p:txBody>
          <a:bodyPr lIns="91425" tIns="91425" rIns="91425" bIns="91425" anchor="t" anchorCtr="0">
            <a:normAutofit fontScale="47500" lnSpcReduction="20000"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SCBH1 Variable </a:t>
            </a:r>
            <a:r>
              <a:rPr lang="en" dirty="0" smtClean="0"/>
              <a:t>Description</a:t>
            </a: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TMPF Temperature,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RELH Relative Humidity,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SKNT Wind Speed,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GUST Wind Gust,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DRCT Wind Direction,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QFLG Quality check flag</a:t>
            </a:r>
            <a:r>
              <a:rPr lang="en" dirty="0" smtClean="0"/>
              <a:t>, </a:t>
            </a:r>
            <a:endParaRPr lang="en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SOLR Solar Radiation,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 smtClean="0"/>
              <a:t>TLKE </a:t>
            </a:r>
            <a:r>
              <a:rPr lang="en" dirty="0"/>
              <a:t>Water Temperature,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PREC Precipitation accumulated,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SINT Snow interval,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FT Fuel Temperature,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FM10_hr_Fuel Moisture,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PEAK Peak_Wind Speed,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HI2424 Hr High Temperature,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LO2424 Hr Low Temperature,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/>
              <a:t>PDIR Peak_Wind Direction,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VOLT Battery voltage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906" y="1000075"/>
            <a:ext cx="533069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599" cy="572699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571749"/>
            <a:ext cx="8520599" cy="23343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Weather station data (mainly solar irradiance) normalized to hourly samples. Given all sensor data today (sunset), predict the solar irradiance for the next day (8am-5pm).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Probabilistic Models (including Naïve </a:t>
            </a:r>
            <a:r>
              <a:rPr lang="en-US" sz="2000" dirty="0" err="1" smtClean="0"/>
              <a:t>Bayes</a:t>
            </a:r>
            <a:r>
              <a:rPr lang="en-US" sz="20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 Linear Regression</a:t>
            </a:r>
            <a:endParaRPr lang="en-US" sz="2000" dirty="0"/>
          </a:p>
        </p:txBody>
      </p:sp>
      <p:grpSp>
        <p:nvGrpSpPr>
          <p:cNvPr id="4" name="Shape 202"/>
          <p:cNvGrpSpPr/>
          <p:nvPr/>
        </p:nvGrpSpPr>
        <p:grpSpPr>
          <a:xfrm>
            <a:off x="315521" y="782126"/>
            <a:ext cx="8516777" cy="1615849"/>
            <a:chOff x="4735121" y="1118600"/>
            <a:chExt cx="4145669" cy="1615849"/>
          </a:xfrm>
        </p:grpSpPr>
        <p:cxnSp>
          <p:nvCxnSpPr>
            <p:cNvPr id="5" name="Shape 203"/>
            <p:cNvCxnSpPr/>
            <p:nvPr/>
          </p:nvCxnSpPr>
          <p:spPr>
            <a:xfrm>
              <a:off x="4981275" y="2506150"/>
              <a:ext cx="3424199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" name="Shape 204"/>
            <p:cNvCxnSpPr/>
            <p:nvPr/>
          </p:nvCxnSpPr>
          <p:spPr>
            <a:xfrm rot="5400000" flipH="1" flipV="1">
              <a:off x="4459450" y="1975058"/>
              <a:ext cx="1076050" cy="77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" name="Shape 205"/>
            <p:cNvSpPr txBox="1"/>
            <p:nvPr/>
          </p:nvSpPr>
          <p:spPr>
            <a:xfrm>
              <a:off x="8454875" y="2277850"/>
              <a:ext cx="425915" cy="456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dirty="0" smtClean="0"/>
                <a:t>t</a:t>
              </a:r>
              <a:r>
                <a:rPr lang="en-US" dirty="0" err="1" smtClean="0"/>
                <a:t>ime</a:t>
              </a:r>
              <a:r>
                <a:rPr lang="en-US" dirty="0" smtClean="0"/>
                <a:t> (hours)</a:t>
              </a:r>
              <a:endParaRPr lang="en" dirty="0"/>
            </a:p>
          </p:txBody>
        </p:sp>
        <p:sp>
          <p:nvSpPr>
            <p:cNvPr id="8" name="Shape 206"/>
            <p:cNvSpPr txBox="1"/>
            <p:nvPr/>
          </p:nvSpPr>
          <p:spPr>
            <a:xfrm>
              <a:off x="4735121" y="1118600"/>
              <a:ext cx="805355" cy="456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 smtClean="0"/>
                <a:t>Solar Irradiance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dirty="0" smtClean="0"/>
                <a:t>S</a:t>
              </a:r>
              <a:r>
                <a:rPr lang="en" dirty="0" smtClean="0"/>
                <a:t>(t</a:t>
              </a:r>
              <a:r>
                <a:rPr lang="en" dirty="0"/>
                <a:t>)</a:t>
              </a:r>
            </a:p>
          </p:txBody>
        </p:sp>
        <p:sp>
          <p:nvSpPr>
            <p:cNvPr id="9" name="Shape 207"/>
            <p:cNvSpPr/>
            <p:nvPr/>
          </p:nvSpPr>
          <p:spPr>
            <a:xfrm>
              <a:off x="5023550" y="1298225"/>
              <a:ext cx="3273775" cy="652825"/>
            </a:xfrm>
            <a:custGeom>
              <a:avLst/>
              <a:gdLst/>
              <a:ahLst/>
              <a:cxnLst/>
              <a:rect l="0" t="0" r="0" b="0"/>
              <a:pathLst>
                <a:path w="130951" h="26113" extrusionOk="0">
                  <a:moveTo>
                    <a:pt x="0" y="25588"/>
                  </a:moveTo>
                  <a:cubicBezTo>
                    <a:pt x="4515" y="24835"/>
                    <a:pt x="4629" y="25340"/>
                    <a:pt x="9031" y="24083"/>
                  </a:cubicBezTo>
                  <a:cubicBezTo>
                    <a:pt x="12276" y="23155"/>
                    <a:pt x="12548" y="17445"/>
                    <a:pt x="15805" y="16557"/>
                  </a:cubicBezTo>
                  <a:cubicBezTo>
                    <a:pt x="18478" y="15827"/>
                    <a:pt x="21350" y="15348"/>
                    <a:pt x="24083" y="15804"/>
                  </a:cubicBezTo>
                  <a:cubicBezTo>
                    <a:pt x="28282" y="16504"/>
                    <a:pt x="29306" y="22931"/>
                    <a:pt x="33114" y="24835"/>
                  </a:cubicBezTo>
                  <a:cubicBezTo>
                    <a:pt x="36935" y="26745"/>
                    <a:pt x="41662" y="26059"/>
                    <a:pt x="45908" y="25588"/>
                  </a:cubicBezTo>
                  <a:cubicBezTo>
                    <a:pt x="51943" y="24917"/>
                    <a:pt x="54941" y="16927"/>
                    <a:pt x="57197" y="11289"/>
                  </a:cubicBezTo>
                  <a:cubicBezTo>
                    <a:pt x="57992" y="9298"/>
                    <a:pt x="61157" y="9620"/>
                    <a:pt x="63218" y="9031"/>
                  </a:cubicBezTo>
                  <a:cubicBezTo>
                    <a:pt x="66629" y="8055"/>
                    <a:pt x="70916" y="5397"/>
                    <a:pt x="73754" y="7526"/>
                  </a:cubicBezTo>
                  <a:cubicBezTo>
                    <a:pt x="76716" y="9748"/>
                    <a:pt x="80574" y="10571"/>
                    <a:pt x="83538" y="12794"/>
                  </a:cubicBezTo>
                  <a:cubicBezTo>
                    <a:pt x="87393" y="15685"/>
                    <a:pt x="90008" y="21825"/>
                    <a:pt x="94827" y="21825"/>
                  </a:cubicBezTo>
                  <a:cubicBezTo>
                    <a:pt x="101765" y="21825"/>
                    <a:pt x="103105" y="10536"/>
                    <a:pt x="108374" y="6021"/>
                  </a:cubicBezTo>
                  <a:cubicBezTo>
                    <a:pt x="114287" y="952"/>
                    <a:pt x="123162" y="0"/>
                    <a:pt x="130951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cxnSp>
        <p:nvCxnSpPr>
          <p:cNvPr id="11" name="Shape 223"/>
          <p:cNvCxnSpPr/>
          <p:nvPr/>
        </p:nvCxnSpPr>
        <p:spPr>
          <a:xfrm rot="5400000">
            <a:off x="2501512" y="1665539"/>
            <a:ext cx="1120799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4" name="Shape 226"/>
          <p:cNvSpPr txBox="1"/>
          <p:nvPr/>
        </p:nvSpPr>
        <p:spPr>
          <a:xfrm>
            <a:off x="3647823" y="1568833"/>
            <a:ext cx="2103351" cy="45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Forecast </a:t>
            </a:r>
            <a:r>
              <a:rPr lang="en" dirty="0" smtClean="0"/>
              <a:t>time</a:t>
            </a:r>
            <a:r>
              <a:rPr lang="en-US" dirty="0" smtClean="0"/>
              <a:t> points</a:t>
            </a:r>
            <a:endParaRPr lang="en" dirty="0"/>
          </a:p>
        </p:txBody>
      </p:sp>
      <p:sp>
        <p:nvSpPr>
          <p:cNvPr id="15" name="Shape 227"/>
          <p:cNvSpPr txBox="1"/>
          <p:nvPr/>
        </p:nvSpPr>
        <p:spPr>
          <a:xfrm>
            <a:off x="2777870" y="2115151"/>
            <a:ext cx="660900" cy="45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Now</a:t>
            </a:r>
          </a:p>
        </p:txBody>
      </p:sp>
      <p:sp>
        <p:nvSpPr>
          <p:cNvPr id="16" name="Shape 235"/>
          <p:cNvSpPr/>
          <p:nvPr/>
        </p:nvSpPr>
        <p:spPr>
          <a:xfrm>
            <a:off x="2500028" y="1449626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36"/>
          <p:cNvSpPr/>
          <p:nvPr/>
        </p:nvSpPr>
        <p:spPr>
          <a:xfrm>
            <a:off x="2165024" y="1276334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237"/>
          <p:cNvSpPr/>
          <p:nvPr/>
        </p:nvSpPr>
        <p:spPr>
          <a:xfrm>
            <a:off x="1090303" y="1471334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238"/>
          <p:cNvSpPr/>
          <p:nvPr/>
        </p:nvSpPr>
        <p:spPr>
          <a:xfrm>
            <a:off x="3384886" y="1449626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38"/>
          <p:cNvSpPr/>
          <p:nvPr/>
        </p:nvSpPr>
        <p:spPr>
          <a:xfrm>
            <a:off x="3647824" y="1238725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238"/>
          <p:cNvSpPr/>
          <p:nvPr/>
        </p:nvSpPr>
        <p:spPr>
          <a:xfrm>
            <a:off x="4025226" y="1100151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238"/>
          <p:cNvSpPr/>
          <p:nvPr/>
        </p:nvSpPr>
        <p:spPr>
          <a:xfrm>
            <a:off x="4377001" y="1003445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238"/>
          <p:cNvSpPr/>
          <p:nvPr/>
        </p:nvSpPr>
        <p:spPr>
          <a:xfrm>
            <a:off x="4730802" y="1068626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238"/>
          <p:cNvSpPr/>
          <p:nvPr/>
        </p:nvSpPr>
        <p:spPr>
          <a:xfrm>
            <a:off x="5067308" y="1144826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238"/>
          <p:cNvSpPr/>
          <p:nvPr/>
        </p:nvSpPr>
        <p:spPr>
          <a:xfrm>
            <a:off x="5392959" y="1316858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238"/>
          <p:cNvSpPr/>
          <p:nvPr/>
        </p:nvSpPr>
        <p:spPr>
          <a:xfrm>
            <a:off x="5751174" y="1414357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237"/>
          <p:cNvSpPr/>
          <p:nvPr/>
        </p:nvSpPr>
        <p:spPr>
          <a:xfrm>
            <a:off x="1427042" y="1373834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237"/>
          <p:cNvSpPr/>
          <p:nvPr/>
        </p:nvSpPr>
        <p:spPr>
          <a:xfrm>
            <a:off x="1775026" y="1254627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237"/>
          <p:cNvSpPr/>
          <p:nvPr/>
        </p:nvSpPr>
        <p:spPr>
          <a:xfrm>
            <a:off x="2856449" y="1517076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227"/>
          <p:cNvSpPr txBox="1"/>
          <p:nvPr/>
        </p:nvSpPr>
        <p:spPr>
          <a:xfrm>
            <a:off x="3996295" y="2122725"/>
            <a:ext cx="1151409" cy="45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Day Ahead</a:t>
            </a:r>
            <a:endParaRPr lang="en" dirty="0"/>
          </a:p>
        </p:txBody>
      </p:sp>
      <p:sp>
        <p:nvSpPr>
          <p:cNvPr id="41" name="Shape 227"/>
          <p:cNvSpPr txBox="1"/>
          <p:nvPr/>
        </p:nvSpPr>
        <p:spPr>
          <a:xfrm>
            <a:off x="1427042" y="2104552"/>
            <a:ext cx="932981" cy="45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Today</a:t>
            </a:r>
            <a:endParaRPr lang="en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5751174" y="3528716"/>
            <a:ext cx="3081125" cy="1377350"/>
          </a:xfrm>
          <a:prstGeom prst="wedgeRoundRectCallout">
            <a:avLst>
              <a:gd name="adj1" fmla="val -56283"/>
              <a:gd name="adj2" fmla="val -1933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Evaluation Criteria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Mean Absolute Error (hourly)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MAE = </a:t>
            </a:r>
            <a:r>
              <a:rPr lang="en-US" dirty="0" err="1" smtClean="0">
                <a:solidFill>
                  <a:schemeClr val="tx1"/>
                </a:solidFill>
              </a:rPr>
              <a:t>Σ</a:t>
            </a:r>
            <a:r>
              <a:rPr lang="en-US" dirty="0" smtClean="0">
                <a:solidFill>
                  <a:schemeClr val="tx1"/>
                </a:solidFill>
              </a:rPr>
              <a:t> | Predicted – Actual 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4529"/>
            <a:ext cx="8520599" cy="572699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702677"/>
            <a:ext cx="8520599" cy="1866197"/>
          </a:xfrm>
        </p:spPr>
        <p:txBody>
          <a:bodyPr/>
          <a:lstStyle/>
          <a:p>
            <a:r>
              <a:rPr lang="en-US" sz="2400" dirty="0" smtClean="0"/>
              <a:t>Construct one LR model for each forecast time point (8am-5pm) the next day:</a:t>
            </a:r>
            <a:endParaRPr lang="en-US" sz="2400" dirty="0"/>
          </a:p>
        </p:txBody>
      </p:sp>
      <p:grpSp>
        <p:nvGrpSpPr>
          <p:cNvPr id="4" name="Shape 202"/>
          <p:cNvGrpSpPr/>
          <p:nvPr/>
        </p:nvGrpSpPr>
        <p:grpSpPr>
          <a:xfrm>
            <a:off x="315521" y="782126"/>
            <a:ext cx="8516777" cy="1615849"/>
            <a:chOff x="4735121" y="1118600"/>
            <a:chExt cx="4145669" cy="1615849"/>
          </a:xfrm>
        </p:grpSpPr>
        <p:cxnSp>
          <p:nvCxnSpPr>
            <p:cNvPr id="5" name="Shape 203"/>
            <p:cNvCxnSpPr/>
            <p:nvPr/>
          </p:nvCxnSpPr>
          <p:spPr>
            <a:xfrm>
              <a:off x="4981275" y="2506150"/>
              <a:ext cx="3424199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" name="Shape 204"/>
            <p:cNvCxnSpPr/>
            <p:nvPr/>
          </p:nvCxnSpPr>
          <p:spPr>
            <a:xfrm rot="5400000" flipH="1" flipV="1">
              <a:off x="4459450" y="1975058"/>
              <a:ext cx="1076050" cy="77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7" name="Shape 205"/>
            <p:cNvSpPr txBox="1"/>
            <p:nvPr/>
          </p:nvSpPr>
          <p:spPr>
            <a:xfrm>
              <a:off x="8454875" y="2277850"/>
              <a:ext cx="425915" cy="456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dirty="0" smtClean="0"/>
                <a:t>t</a:t>
              </a:r>
              <a:r>
                <a:rPr lang="en-US" dirty="0" err="1" smtClean="0"/>
                <a:t>ime</a:t>
              </a:r>
              <a:r>
                <a:rPr lang="en-US" dirty="0" smtClean="0"/>
                <a:t> (hours)</a:t>
              </a:r>
              <a:endParaRPr lang="en" dirty="0"/>
            </a:p>
          </p:txBody>
        </p:sp>
        <p:sp>
          <p:nvSpPr>
            <p:cNvPr id="8" name="Shape 206"/>
            <p:cNvSpPr txBox="1"/>
            <p:nvPr/>
          </p:nvSpPr>
          <p:spPr>
            <a:xfrm>
              <a:off x="4735121" y="1118600"/>
              <a:ext cx="805355" cy="456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dirty="0" smtClean="0"/>
                <a:t>Solar Irradiance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rPr lang="en-US" dirty="0" smtClean="0"/>
                <a:t>S</a:t>
              </a:r>
              <a:r>
                <a:rPr lang="en" dirty="0" smtClean="0"/>
                <a:t>(t</a:t>
              </a:r>
              <a:r>
                <a:rPr lang="en" dirty="0"/>
                <a:t>)</a:t>
              </a:r>
            </a:p>
          </p:txBody>
        </p:sp>
        <p:sp>
          <p:nvSpPr>
            <p:cNvPr id="9" name="Shape 207"/>
            <p:cNvSpPr/>
            <p:nvPr/>
          </p:nvSpPr>
          <p:spPr>
            <a:xfrm>
              <a:off x="5023550" y="1298225"/>
              <a:ext cx="3273775" cy="652825"/>
            </a:xfrm>
            <a:custGeom>
              <a:avLst/>
              <a:gdLst/>
              <a:ahLst/>
              <a:cxnLst/>
              <a:rect l="0" t="0" r="0" b="0"/>
              <a:pathLst>
                <a:path w="130951" h="26113" extrusionOk="0">
                  <a:moveTo>
                    <a:pt x="0" y="25588"/>
                  </a:moveTo>
                  <a:cubicBezTo>
                    <a:pt x="4515" y="24835"/>
                    <a:pt x="4629" y="25340"/>
                    <a:pt x="9031" y="24083"/>
                  </a:cubicBezTo>
                  <a:cubicBezTo>
                    <a:pt x="12276" y="23155"/>
                    <a:pt x="12548" y="17445"/>
                    <a:pt x="15805" y="16557"/>
                  </a:cubicBezTo>
                  <a:cubicBezTo>
                    <a:pt x="18478" y="15827"/>
                    <a:pt x="21350" y="15348"/>
                    <a:pt x="24083" y="15804"/>
                  </a:cubicBezTo>
                  <a:cubicBezTo>
                    <a:pt x="28282" y="16504"/>
                    <a:pt x="29306" y="22931"/>
                    <a:pt x="33114" y="24835"/>
                  </a:cubicBezTo>
                  <a:cubicBezTo>
                    <a:pt x="36935" y="26745"/>
                    <a:pt x="41662" y="26059"/>
                    <a:pt x="45908" y="25588"/>
                  </a:cubicBezTo>
                  <a:cubicBezTo>
                    <a:pt x="51943" y="24917"/>
                    <a:pt x="54941" y="16927"/>
                    <a:pt x="57197" y="11289"/>
                  </a:cubicBezTo>
                  <a:cubicBezTo>
                    <a:pt x="57992" y="9298"/>
                    <a:pt x="61157" y="9620"/>
                    <a:pt x="63218" y="9031"/>
                  </a:cubicBezTo>
                  <a:cubicBezTo>
                    <a:pt x="66629" y="8055"/>
                    <a:pt x="70916" y="5397"/>
                    <a:pt x="73754" y="7526"/>
                  </a:cubicBezTo>
                  <a:cubicBezTo>
                    <a:pt x="76716" y="9748"/>
                    <a:pt x="80574" y="10571"/>
                    <a:pt x="83538" y="12794"/>
                  </a:cubicBezTo>
                  <a:cubicBezTo>
                    <a:pt x="87393" y="15685"/>
                    <a:pt x="90008" y="21825"/>
                    <a:pt x="94827" y="21825"/>
                  </a:cubicBezTo>
                  <a:cubicBezTo>
                    <a:pt x="101765" y="21825"/>
                    <a:pt x="103105" y="10536"/>
                    <a:pt x="108374" y="6021"/>
                  </a:cubicBezTo>
                  <a:cubicBezTo>
                    <a:pt x="114287" y="952"/>
                    <a:pt x="123162" y="0"/>
                    <a:pt x="130951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cxnSp>
        <p:nvCxnSpPr>
          <p:cNvPr id="10" name="Shape 223"/>
          <p:cNvCxnSpPr/>
          <p:nvPr/>
        </p:nvCxnSpPr>
        <p:spPr>
          <a:xfrm rot="5400000">
            <a:off x="2501512" y="1665539"/>
            <a:ext cx="1120799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1" name="Shape 226"/>
          <p:cNvSpPr txBox="1"/>
          <p:nvPr/>
        </p:nvSpPr>
        <p:spPr>
          <a:xfrm>
            <a:off x="3647823" y="1568833"/>
            <a:ext cx="2103351" cy="45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Forecast </a:t>
            </a:r>
            <a:r>
              <a:rPr lang="en" dirty="0" smtClean="0"/>
              <a:t>time</a:t>
            </a:r>
            <a:r>
              <a:rPr lang="en-US" dirty="0" smtClean="0"/>
              <a:t> points</a:t>
            </a:r>
            <a:endParaRPr lang="en" dirty="0"/>
          </a:p>
        </p:txBody>
      </p:sp>
      <p:sp>
        <p:nvSpPr>
          <p:cNvPr id="12" name="Shape 227"/>
          <p:cNvSpPr txBox="1"/>
          <p:nvPr/>
        </p:nvSpPr>
        <p:spPr>
          <a:xfrm>
            <a:off x="2777870" y="2115151"/>
            <a:ext cx="660900" cy="45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Now</a:t>
            </a:r>
          </a:p>
        </p:txBody>
      </p:sp>
      <p:sp>
        <p:nvSpPr>
          <p:cNvPr id="13" name="Shape 235"/>
          <p:cNvSpPr/>
          <p:nvPr/>
        </p:nvSpPr>
        <p:spPr>
          <a:xfrm>
            <a:off x="2500028" y="1449626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236"/>
          <p:cNvSpPr/>
          <p:nvPr/>
        </p:nvSpPr>
        <p:spPr>
          <a:xfrm>
            <a:off x="2165024" y="1276334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237"/>
          <p:cNvSpPr/>
          <p:nvPr/>
        </p:nvSpPr>
        <p:spPr>
          <a:xfrm>
            <a:off x="1090303" y="1471334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238"/>
          <p:cNvSpPr/>
          <p:nvPr/>
        </p:nvSpPr>
        <p:spPr>
          <a:xfrm>
            <a:off x="3384886" y="1449626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238"/>
          <p:cNvSpPr/>
          <p:nvPr/>
        </p:nvSpPr>
        <p:spPr>
          <a:xfrm>
            <a:off x="3647824" y="1238725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238"/>
          <p:cNvSpPr/>
          <p:nvPr/>
        </p:nvSpPr>
        <p:spPr>
          <a:xfrm>
            <a:off x="4025226" y="1100151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238"/>
          <p:cNvSpPr/>
          <p:nvPr/>
        </p:nvSpPr>
        <p:spPr>
          <a:xfrm>
            <a:off x="4377001" y="1003445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38"/>
          <p:cNvSpPr/>
          <p:nvPr/>
        </p:nvSpPr>
        <p:spPr>
          <a:xfrm>
            <a:off x="4730802" y="1068626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38"/>
          <p:cNvSpPr/>
          <p:nvPr/>
        </p:nvSpPr>
        <p:spPr>
          <a:xfrm>
            <a:off x="5067308" y="1144826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38"/>
          <p:cNvSpPr/>
          <p:nvPr/>
        </p:nvSpPr>
        <p:spPr>
          <a:xfrm>
            <a:off x="5392959" y="1316858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8"/>
          <p:cNvSpPr/>
          <p:nvPr/>
        </p:nvSpPr>
        <p:spPr>
          <a:xfrm>
            <a:off x="5751174" y="1414357"/>
            <a:ext cx="194999" cy="194999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37"/>
          <p:cNvSpPr/>
          <p:nvPr/>
        </p:nvSpPr>
        <p:spPr>
          <a:xfrm>
            <a:off x="1427042" y="1373834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37"/>
          <p:cNvSpPr/>
          <p:nvPr/>
        </p:nvSpPr>
        <p:spPr>
          <a:xfrm>
            <a:off x="1775026" y="1254627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37"/>
          <p:cNvSpPr/>
          <p:nvPr/>
        </p:nvSpPr>
        <p:spPr>
          <a:xfrm>
            <a:off x="2856449" y="1517076"/>
            <a:ext cx="194999" cy="194999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27"/>
          <p:cNvSpPr txBox="1"/>
          <p:nvPr/>
        </p:nvSpPr>
        <p:spPr>
          <a:xfrm>
            <a:off x="3996295" y="2122725"/>
            <a:ext cx="1151409" cy="45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Day Ahead</a:t>
            </a:r>
            <a:endParaRPr lang="en" dirty="0"/>
          </a:p>
        </p:txBody>
      </p:sp>
      <p:sp>
        <p:nvSpPr>
          <p:cNvPr id="28" name="Shape 227"/>
          <p:cNvSpPr txBox="1"/>
          <p:nvPr/>
        </p:nvSpPr>
        <p:spPr>
          <a:xfrm>
            <a:off x="1427042" y="2104552"/>
            <a:ext cx="932981" cy="45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Today</a:t>
            </a:r>
            <a:endParaRPr lang="en" dirty="0"/>
          </a:p>
        </p:txBody>
      </p:sp>
      <p:pic>
        <p:nvPicPr>
          <p:cNvPr id="29" name="Shape 1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7042" y="3614186"/>
            <a:ext cx="6402333" cy="11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Probabilistic Models: Preprocessing</a:t>
            </a:r>
            <a:endParaRPr lang="en" dirty="0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2800366"/>
            <a:ext cx="8229600" cy="178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 smtClean="0"/>
              <a:t>Use clustering algorithms (K-means) to </a:t>
            </a:r>
            <a:r>
              <a:rPr lang="en-US" sz="1800" dirty="0" err="1" smtClean="0"/>
              <a:t>discretize</a:t>
            </a:r>
            <a:r>
              <a:rPr lang="en-US" sz="1800" dirty="0" smtClean="0"/>
              <a:t> the solar irradiance for each day into a discrete profile. K=5.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 smtClean="0"/>
              <a:t>Hourly data is transformed into a sequence of discrete profile IDs.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 smtClean="0"/>
              <a:t>Construct joint probability distributions for sequence assuming </a:t>
            </a:r>
            <a:r>
              <a:rPr lang="en-US" sz="1800" dirty="0" err="1" smtClean="0"/>
              <a:t>stationarity</a:t>
            </a:r>
            <a:r>
              <a:rPr lang="en-US" sz="1800" dirty="0" smtClean="0"/>
              <a:t>,</a:t>
            </a:r>
            <a:endParaRPr lang="en-US" sz="1200" dirty="0" smtClean="0"/>
          </a:p>
          <a:p>
            <a:pPr marL="457200" lvl="1" indent="-342900"/>
            <a:r>
              <a:rPr lang="en-US" sz="1200" dirty="0" smtClean="0"/>
              <a:t> </a:t>
            </a:r>
            <a:endParaRPr lang="en" sz="1200" dirty="0"/>
          </a:p>
        </p:txBody>
      </p:sp>
      <p:sp>
        <p:nvSpPr>
          <p:cNvPr id="165" name="Shape 165"/>
          <p:cNvSpPr/>
          <p:nvPr/>
        </p:nvSpPr>
        <p:spPr>
          <a:xfrm>
            <a:off x="727025" y="1316025"/>
            <a:ext cx="1285848" cy="1151549"/>
          </a:xfrm>
          <a:prstGeom prst="flowChartMultidocumen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(SCBH hourly)</a:t>
            </a:r>
          </a:p>
        </p:txBody>
      </p:sp>
      <p:sp>
        <p:nvSpPr>
          <p:cNvPr id="166" name="Shape 166"/>
          <p:cNvSpPr/>
          <p:nvPr/>
        </p:nvSpPr>
        <p:spPr>
          <a:xfrm>
            <a:off x="3157325" y="1316025"/>
            <a:ext cx="1352592" cy="1284011"/>
          </a:xfrm>
          <a:prstGeom prst="flowChartMultidocumen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Discretized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Daily Weather V. Profiles</a:t>
            </a:r>
          </a:p>
        </p:txBody>
      </p:sp>
      <p:sp>
        <p:nvSpPr>
          <p:cNvPr id="167" name="Shape 167"/>
          <p:cNvSpPr/>
          <p:nvPr/>
        </p:nvSpPr>
        <p:spPr>
          <a:xfrm>
            <a:off x="2147250" y="1680675"/>
            <a:ext cx="876300" cy="36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596600" y="1680675"/>
            <a:ext cx="790199" cy="36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5541025" y="1087425"/>
            <a:ext cx="790199" cy="870803"/>
            <a:chOff x="4564500" y="1236325"/>
            <a:chExt cx="790199" cy="870803"/>
          </a:xfrm>
        </p:grpSpPr>
        <p:cxnSp>
          <p:nvCxnSpPr>
            <p:cNvPr id="170" name="Shape 170"/>
            <p:cNvCxnSpPr/>
            <p:nvPr/>
          </p:nvCxnSpPr>
          <p:spPr>
            <a:xfrm>
              <a:off x="4564500" y="1239828"/>
              <a:ext cx="14999" cy="8672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1" name="Shape 171"/>
            <p:cNvCxnSpPr/>
            <p:nvPr/>
          </p:nvCxnSpPr>
          <p:spPr>
            <a:xfrm rot="10800000" flipH="1">
              <a:off x="4572000" y="2103325"/>
              <a:ext cx="782699" cy="2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2" name="Shape 172"/>
            <p:cNvSpPr/>
            <p:nvPr/>
          </p:nvSpPr>
          <p:spPr>
            <a:xfrm>
              <a:off x="4567725" y="1566075"/>
              <a:ext cx="134399" cy="537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4702125" y="1236325"/>
              <a:ext cx="134399" cy="867299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4827750" y="1566325"/>
              <a:ext cx="134399" cy="537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4959150" y="1738825"/>
              <a:ext cx="134399" cy="364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6" name="Shape 176"/>
          <p:cNvSpPr/>
          <p:nvPr/>
        </p:nvSpPr>
        <p:spPr>
          <a:xfrm>
            <a:off x="6515075" y="1709400"/>
            <a:ext cx="991500" cy="36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687575" y="1592475"/>
            <a:ext cx="876311" cy="598644"/>
          </a:xfrm>
          <a:prstGeom prst="flowChartDocumen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Forecast Error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463124" y="2001550"/>
            <a:ext cx="1119599" cy="59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Conditional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Probability Distribution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037724" y="2038725"/>
            <a:ext cx="1119599" cy="59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(K-means)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591275" y="2038725"/>
            <a:ext cx="1119599" cy="72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1-Day Ahead Forecast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509900" y="2021050"/>
            <a:ext cx="991500" cy="59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Windows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670" y="3991891"/>
            <a:ext cx="4094405" cy="53851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Discretized</a:t>
            </a:r>
            <a:r>
              <a:rPr lang="en-US" dirty="0" smtClean="0"/>
              <a:t> Solar Irradiance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2994697" cy="372569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Scoffield</a:t>
            </a:r>
            <a:r>
              <a:rPr lang="en-US" sz="2400" dirty="0" smtClean="0"/>
              <a:t> Station (SCBH1) using data from 2012-2013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K-means (best of 100 runs)</a:t>
            </a:r>
            <a:endParaRPr lang="en-US" sz="2400" dirty="0"/>
          </a:p>
        </p:txBody>
      </p:sp>
      <p:pic>
        <p:nvPicPr>
          <p:cNvPr id="4" name="Shape 2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51897" y="1006401"/>
            <a:ext cx="5234903" cy="391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854</Words>
  <Application>Microsoft Macintosh PowerPoint</Application>
  <PresentationFormat>On-screen Show (16:9)</PresentationFormat>
  <Paragraphs>178</Paragraphs>
  <Slides>23</Slides>
  <Notes>12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light-gradient</vt:lpstr>
      <vt:lpstr>                         Probabilistic Models for One-Day Ahead Solar Irradiance Forecasting in Renewable Energy Applications             </vt:lpstr>
      <vt:lpstr>Energy in the State of Hawai`i</vt:lpstr>
      <vt:lpstr>Disconnected Grids</vt:lpstr>
      <vt:lpstr>The Problem with Renewables (Solar, Wind)</vt:lpstr>
      <vt:lpstr>Weather Data Sources on the Island of O’ahu</vt:lpstr>
      <vt:lpstr>Problem Statement</vt:lpstr>
      <vt:lpstr>Linear Regression</vt:lpstr>
      <vt:lpstr>Probabilistic Models: Preprocessing</vt:lpstr>
      <vt:lpstr>Discretized Solar Irradiance Profiles</vt:lpstr>
      <vt:lpstr>Probabilistic Models: Prediction</vt:lpstr>
      <vt:lpstr>Probabilistic Models: Variable Order</vt:lpstr>
      <vt:lpstr>Experiments</vt:lpstr>
      <vt:lpstr>Overall Performance</vt:lpstr>
      <vt:lpstr>MAE for Probabilistic Methods</vt:lpstr>
      <vt:lpstr>Choice of w </vt:lpstr>
      <vt:lpstr>How much training data ?</vt:lpstr>
      <vt:lpstr>Conclusions &amp; Future Work</vt:lpstr>
      <vt:lpstr>Questions ?</vt:lpstr>
      <vt:lpstr>Backup Slides</vt:lpstr>
      <vt:lpstr>5-day Sequence of Solar Irradiance</vt:lpstr>
      <vt:lpstr>Mean &amp; Std. Dev. for Solar Irradiance</vt:lpstr>
      <vt:lpstr>Naive Bayes Classifier</vt:lpstr>
      <vt:lpstr>Linear Regression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Probabilistic Models for One-Day Ahead Solar Irradiance Forecasting in Renewable Energy Applications             </dc:title>
  <cp:lastModifiedBy>Lipyeow Lim</cp:lastModifiedBy>
  <cp:revision>5</cp:revision>
  <dcterms:created xsi:type="dcterms:W3CDTF">2015-12-10T01:02:46Z</dcterms:created>
  <dcterms:modified xsi:type="dcterms:W3CDTF">2015-12-10T12:23:18Z</dcterms:modified>
</cp:coreProperties>
</file>