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58" r:id="rId1"/>
    <p:sldMasterId id="2147483881" r:id="rId2"/>
  </p:sldMasterIdLst>
  <p:notesMasterIdLst>
    <p:notesMasterId r:id="rId70"/>
  </p:notesMasterIdLst>
  <p:handoutMasterIdLst>
    <p:handoutMasterId r:id="rId71"/>
  </p:handoutMasterIdLst>
  <p:sldIdLst>
    <p:sldId id="268" r:id="rId3"/>
    <p:sldId id="257" r:id="rId4"/>
    <p:sldId id="258" r:id="rId5"/>
    <p:sldId id="266" r:id="rId6"/>
    <p:sldId id="267" r:id="rId7"/>
    <p:sldId id="260" r:id="rId8"/>
    <p:sldId id="283" r:id="rId9"/>
    <p:sldId id="261" r:id="rId10"/>
    <p:sldId id="262" r:id="rId11"/>
    <p:sldId id="263" r:id="rId12"/>
    <p:sldId id="264" r:id="rId13"/>
    <p:sldId id="272" r:id="rId14"/>
    <p:sldId id="265" r:id="rId15"/>
    <p:sldId id="269" r:id="rId16"/>
    <p:sldId id="270" r:id="rId17"/>
    <p:sldId id="273" r:id="rId18"/>
    <p:sldId id="271" r:id="rId19"/>
    <p:sldId id="274" r:id="rId20"/>
    <p:sldId id="275" r:id="rId21"/>
    <p:sldId id="276" r:id="rId22"/>
    <p:sldId id="327" r:id="rId23"/>
    <p:sldId id="278" r:id="rId24"/>
    <p:sldId id="328" r:id="rId25"/>
    <p:sldId id="300" r:id="rId26"/>
    <p:sldId id="301" r:id="rId27"/>
    <p:sldId id="277" r:id="rId28"/>
    <p:sldId id="279" r:id="rId29"/>
    <p:sldId id="284" r:id="rId30"/>
    <p:sldId id="285" r:id="rId31"/>
    <p:sldId id="287" r:id="rId32"/>
    <p:sldId id="286" r:id="rId33"/>
    <p:sldId id="288" r:id="rId34"/>
    <p:sldId id="280" r:id="rId35"/>
    <p:sldId id="290" r:id="rId36"/>
    <p:sldId id="289" r:id="rId37"/>
    <p:sldId id="281" r:id="rId38"/>
    <p:sldId id="303" r:id="rId39"/>
    <p:sldId id="304" r:id="rId40"/>
    <p:sldId id="329" r:id="rId41"/>
    <p:sldId id="305" r:id="rId42"/>
    <p:sldId id="291" r:id="rId43"/>
    <p:sldId id="292" r:id="rId44"/>
    <p:sldId id="293" r:id="rId45"/>
    <p:sldId id="306" r:id="rId46"/>
    <p:sldId id="295" r:id="rId47"/>
    <p:sldId id="297" r:id="rId48"/>
    <p:sldId id="299" r:id="rId49"/>
    <p:sldId id="282" r:id="rId50"/>
    <p:sldId id="307" r:id="rId51"/>
    <p:sldId id="312" r:id="rId52"/>
    <p:sldId id="308" r:id="rId53"/>
    <p:sldId id="309" r:id="rId54"/>
    <p:sldId id="310" r:id="rId55"/>
    <p:sldId id="311" r:id="rId56"/>
    <p:sldId id="314" r:id="rId57"/>
    <p:sldId id="315" r:id="rId58"/>
    <p:sldId id="316" r:id="rId59"/>
    <p:sldId id="317" r:id="rId60"/>
    <p:sldId id="318" r:id="rId61"/>
    <p:sldId id="319" r:id="rId62"/>
    <p:sldId id="320" r:id="rId63"/>
    <p:sldId id="321" r:id="rId64"/>
    <p:sldId id="322" r:id="rId65"/>
    <p:sldId id="324" r:id="rId66"/>
    <p:sldId id="325" r:id="rId67"/>
    <p:sldId id="330" r:id="rId68"/>
    <p:sldId id="326" r:id="rId69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E5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96" d="100"/>
          <a:sy n="96" d="100"/>
        </p:scale>
        <p:origin x="-720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63" Type="http://schemas.openxmlformats.org/officeDocument/2006/relationships/slide" Target="slides/slide61.xml"/><Relationship Id="rId64" Type="http://schemas.openxmlformats.org/officeDocument/2006/relationships/slide" Target="slides/slide62.xml"/><Relationship Id="rId65" Type="http://schemas.openxmlformats.org/officeDocument/2006/relationships/slide" Target="slides/slide63.xml"/><Relationship Id="rId66" Type="http://schemas.openxmlformats.org/officeDocument/2006/relationships/slide" Target="slides/slide64.xml"/><Relationship Id="rId67" Type="http://schemas.openxmlformats.org/officeDocument/2006/relationships/slide" Target="slides/slide65.xml"/><Relationship Id="rId68" Type="http://schemas.openxmlformats.org/officeDocument/2006/relationships/slide" Target="slides/slide66.xml"/><Relationship Id="rId69" Type="http://schemas.openxmlformats.org/officeDocument/2006/relationships/slide" Target="slides/slide6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slide" Target="slides/slide5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70" Type="http://schemas.openxmlformats.org/officeDocument/2006/relationships/notesMaster" Target="notesMasters/notesMaster1.xml"/><Relationship Id="rId71" Type="http://schemas.openxmlformats.org/officeDocument/2006/relationships/handoutMaster" Target="handoutMasters/handoutMaster1.xml"/><Relationship Id="rId72" Type="http://schemas.openxmlformats.org/officeDocument/2006/relationships/printerSettings" Target="printerSettings/printerSettings1.bin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73" Type="http://schemas.openxmlformats.org/officeDocument/2006/relationships/presProps" Target="presProps.xml"/><Relationship Id="rId74" Type="http://schemas.openxmlformats.org/officeDocument/2006/relationships/viewProps" Target="viewProps.xml"/><Relationship Id="rId75" Type="http://schemas.openxmlformats.org/officeDocument/2006/relationships/theme" Target="theme/theme1.xml"/><Relationship Id="rId76" Type="http://schemas.openxmlformats.org/officeDocument/2006/relationships/tableStyles" Target="tableStyles.xml"/><Relationship Id="rId60" Type="http://schemas.openxmlformats.org/officeDocument/2006/relationships/slide" Target="slides/slide58.xml"/><Relationship Id="rId61" Type="http://schemas.openxmlformats.org/officeDocument/2006/relationships/slide" Target="slides/slide59.xml"/><Relationship Id="rId62" Type="http://schemas.openxmlformats.org/officeDocument/2006/relationships/slide" Target="slides/slide60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548853-E6BC-954F-8FF7-C7637ED169ED}" type="datetimeFigureOut">
              <a:rPr lang="en-US" smtClean="0"/>
              <a:t>3/20/15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905B76-23AD-9842-9275-A9B01DD79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5355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47334385"/>
      </p:ext>
    </p:extLst>
  </p:cSld>
  <p:clrMap bg1="lt1" tx1="dk1" bg2="dk2" tx2="lt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Data_integration" TargetMode="External"/><Relationship Id="rId4" Type="http://schemas.openxmlformats.org/officeDocument/2006/relationships/hyperlink" Target="http://homepages.inf.ed.ac.uk/libkin/teach/dataintegr14/index.html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Relationship Id="rId3" Type="http://schemas.openxmlformats.org/officeDocument/2006/relationships/hyperlink" Target="https://www.youtube.com/watch?v=Fe5nZKkB9T8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027" y="8684926"/>
            <a:ext cx="2972421" cy="457513"/>
          </a:xfrm>
          <a:prstGeom prst="rect">
            <a:avLst/>
          </a:prstGeom>
          <a:noFill/>
        </p:spPr>
        <p:txBody>
          <a:bodyPr lIns="89730" tIns="44865" rIns="89730" bIns="44865"/>
          <a:lstStyle/>
          <a:p>
            <a:pPr defTabSz="891069"/>
            <a:fld id="{C4817BDF-FFCD-9F44-886E-D6D95E11694B}" type="slidenum">
              <a:rPr lang="en-US">
                <a:solidFill>
                  <a:prstClr val="black"/>
                </a:solidFill>
              </a:rPr>
              <a:pPr defTabSz="891069"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24" name="Shape 4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1033B4F8-ECA2-4162-820E-F3D910BB2DA5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1033B4F8-ECA2-4162-820E-F3D910BB2DA5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9" name="Shape 4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http://en.wikipedia.org/wiki/Data_integration</a:t>
            </a:r>
          </a:p>
          <a:p>
            <a:pPr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http://homepages.inf.ed.ac.uk/libkin/teach/dataintegr14/index.html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03" name="Shape 5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37" name="Shape 5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37" name="Shape 5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Shape 5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8" name="Shape 5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2" name="Shape 5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Shape 5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89" name="Shape 5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1033B4F8-ECA2-4162-820E-F3D910BB2DA5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1033B4F8-ECA2-4162-820E-F3D910BB2DA5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1033B4F8-ECA2-4162-820E-F3D910BB2DA5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1033B4F8-ECA2-4162-820E-F3D910BB2DA5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1033B4F8-ECA2-4162-820E-F3D910BB2DA5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1033B4F8-ECA2-4162-820E-F3D910BB2DA5}" type="slidenum">
              <a:rPr lang="en-US" smtClean="0"/>
              <a:pPr/>
              <a:t>63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1033B4F8-ECA2-4162-820E-F3D910BB2DA5}" type="slidenum">
              <a:rPr lang="en-US" smtClean="0"/>
              <a:pPr/>
              <a:t>64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dirty="0"/>
              <a:t>Alteryx</a:t>
            </a:r>
          </a:p>
          <a:p>
            <a:pPr>
              <a:spcBef>
                <a:spcPts val="0"/>
              </a:spcBef>
              <a:buNone/>
            </a:pPr>
            <a:r>
              <a:rPr lang="en" dirty="0"/>
              <a:t>https://www.youtube.com/watch?v=4YETfKQUtrY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http://public.dhe.ibm.com/common/ssi/ecm/en/imc14802usen/IMC14802USEN.PDF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IBM. Banking. </a:t>
            </a:r>
            <a:r>
              <a:rPr lang="en-US" dirty="0" smtClean="0">
                <a:hlinkClick r:id="rId3"/>
              </a:rPr>
              <a:t>https://www.youtube.com/watch?v=Fe5nZKkB9T8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471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343150"/>
            <a:ext cx="6477000" cy="1435608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3792474"/>
            <a:ext cx="6477000" cy="880566"/>
          </a:xfrm>
        </p:spPr>
        <p:txBody>
          <a:bodyPr vert="horz" lIns="91440" tIns="0" rIns="45720" bIns="0" rtlCol="0">
            <a:norm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0"/>
              </a:spcBef>
              <a:buSzPct val="90000"/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25162"/>
            <a:ext cx="1984248" cy="20574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352" y="4725162"/>
            <a:ext cx="3813048" cy="20574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endParaRPr kumimoji="0"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4725162"/>
            <a:ext cx="685800" cy="205740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91AF2B4D-6B12-4EDF-87BB-2B55CECB66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301354"/>
            <a:ext cx="3566160" cy="14401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2903220"/>
            <a:ext cx="3566160" cy="14401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301354"/>
            <a:ext cx="3566160" cy="3042047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301354"/>
            <a:ext cx="3566160" cy="14401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2903220"/>
            <a:ext cx="3566160" cy="14401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301354"/>
            <a:ext cx="3566160" cy="14401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2903220"/>
            <a:ext cx="3566160" cy="14401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267536"/>
            <a:ext cx="3563938" cy="871538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0" y="276367"/>
            <a:ext cx="3566160" cy="422062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398" y="2149523"/>
            <a:ext cx="3563938" cy="162237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7546" y="1143000"/>
            <a:ext cx="3566160" cy="871538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7544" y="2024987"/>
            <a:ext cx="3566160" cy="162237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  <p:grpSp>
        <p:nvGrpSpPr>
          <p:cNvPr id="3" name="Group 7"/>
          <p:cNvGrpSpPr/>
          <p:nvPr/>
        </p:nvGrpSpPr>
        <p:grpSpPr>
          <a:xfrm rot="21421631">
            <a:off x="629029" y="379237"/>
            <a:ext cx="3850925" cy="4137206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4"/>
          </p:nvPr>
        </p:nvSpPr>
        <p:spPr>
          <a:xfrm rot="21421631">
            <a:off x="808793" y="500671"/>
            <a:ext cx="3468664" cy="3843542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3"/>
          <p:cNvGrpSpPr/>
          <p:nvPr/>
        </p:nvGrpSpPr>
        <p:grpSpPr>
          <a:xfrm rot="21214351">
            <a:off x="313409" y="2640599"/>
            <a:ext cx="4088024" cy="2269515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6"/>
          </p:nvPr>
        </p:nvSpPr>
        <p:spPr>
          <a:xfrm rot="21214351">
            <a:off x="491058" y="2761935"/>
            <a:ext cx="3704109" cy="2022812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232774">
            <a:off x="169481" y="180942"/>
            <a:ext cx="4088024" cy="2269515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347130" y="302278"/>
            <a:ext cx="3704109" cy="2022812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3434" y="1143000"/>
            <a:ext cx="3566160" cy="871538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3432" y="2024987"/>
            <a:ext cx="3566160" cy="162237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821780"/>
            <a:ext cx="7315200" cy="871538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32774">
            <a:off x="2059283" y="284325"/>
            <a:ext cx="5031327" cy="2582484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696552"/>
            <a:ext cx="7315200" cy="740978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2248158" y="423423"/>
            <a:ext cx="4653577" cy="2304288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821780"/>
            <a:ext cx="7315200" cy="871538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13"/>
          <p:cNvGrpSpPr/>
          <p:nvPr/>
        </p:nvGrpSpPr>
        <p:grpSpPr>
          <a:xfrm rot="21420000">
            <a:off x="113687" y="87276"/>
            <a:ext cx="3969060" cy="277902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7"/>
          </p:nvPr>
        </p:nvSpPr>
        <p:spPr>
          <a:xfrm rot="21420000">
            <a:off x="299152" y="228749"/>
            <a:ext cx="3598455" cy="2500676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360000">
            <a:off x="4165480" y="242356"/>
            <a:ext cx="4792693" cy="2582484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6"/>
          </p:nvPr>
        </p:nvSpPr>
        <p:spPr>
          <a:xfrm rot="360000">
            <a:off x="4336486" y="380751"/>
            <a:ext cx="4432860" cy="2304288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694580"/>
            <a:ext cx="7315200" cy="74295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51683" y="338138"/>
            <a:ext cx="846083" cy="4018359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338138"/>
            <a:ext cx="5943600" cy="401835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C4DB12-768C-114D-88F9-12C784DA7B3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Watermark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122215" y="2400300"/>
            <a:ext cx="8021782" cy="1657350"/>
          </a:xfrm>
        </p:spPr>
        <p:txBody>
          <a:bodyPr wrap="none" lIns="0" tIns="0" rIns="0" bIns="0" anchor="ctr" anchorCtr="0">
            <a:noAutofit/>
          </a:bodyPr>
          <a:lstStyle>
            <a:lvl1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0813" y="2874821"/>
            <a:ext cx="4724400" cy="907473"/>
          </a:xfrm>
        </p:spPr>
        <p:txBody>
          <a:bodyPr lIns="45720" tIns="0" rIns="45720" bIns="0" anchor="b" anchorCtr="0">
            <a:noAutofit/>
          </a:bodyPr>
          <a:lstStyle>
            <a:lvl1pPr algn="l">
              <a:lnSpc>
                <a:spcPts val="5000"/>
              </a:lnSpc>
              <a:defRPr sz="4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0813" y="3792682"/>
            <a:ext cx="4724400" cy="867440"/>
          </a:xfrm>
        </p:spPr>
        <p:txBody>
          <a:bodyPr lIns="91440" tIns="0" rIns="45720" bIns="0">
            <a:normAutofit/>
          </a:bodyPr>
          <a:lstStyle>
            <a:lvl1pPr marL="0" indent="0" algn="l">
              <a:lnSpc>
                <a:spcPts val="2600"/>
              </a:lnSpc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24058"/>
            <a:ext cx="1981200" cy="204788"/>
          </a:xfrm>
        </p:spPr>
        <p:txBody>
          <a:bodyPr/>
          <a:lstStyle>
            <a:lvl1pPr algn="l">
              <a:defRPr sz="1100">
                <a:latin typeface="Rockwell" pitchFamily="18" charset="0"/>
              </a:defRPr>
            </a:lvl1pPr>
          </a:lstStyle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400" y="4724058"/>
            <a:ext cx="3810000" cy="204788"/>
          </a:xfrm>
        </p:spPr>
        <p:txBody>
          <a:bodyPr/>
          <a:lstStyle>
            <a:lvl1pPr algn="l">
              <a:defRPr/>
            </a:lvl1pPr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4856" y="4734294"/>
            <a:ext cx="685800" cy="198817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45921"/>
            <a:ext cx="7772400" cy="1021556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667762"/>
            <a:ext cx="7772400" cy="740664"/>
          </a:xfrm>
        </p:spPr>
        <p:txBody>
          <a:bodyPr vert="horz" lIns="91440" tIns="0" rIns="45720" bIns="0" rtlCol="0" anchor="t" anchorCtr="0">
            <a:normAutofit/>
          </a:bodyPr>
          <a:lstStyle>
            <a:lvl1pPr marL="0" indent="0">
              <a:spcBef>
                <a:spcPct val="0"/>
              </a:spcBef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SzPct val="90000"/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Watermar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12694" y="1267385"/>
            <a:ext cx="8431303" cy="1657350"/>
          </a:xfrm>
        </p:spPr>
        <p:txBody>
          <a:bodyPr wrap="none" lIns="0" tIns="0" rIns="0" bIns="0" anchor="ctr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647265"/>
            <a:ext cx="5334000" cy="1021556"/>
          </a:xfrm>
        </p:spPr>
        <p:txBody>
          <a:bodyPr lIns="45720" tIns="0" rIns="45720" bIns="0" anchor="b" anchorCtr="0"/>
          <a:lstStyle>
            <a:lvl1pPr algn="l">
              <a:lnSpc>
                <a:spcPts val="5000"/>
              </a:lnSpc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670464"/>
            <a:ext cx="5334000" cy="737315"/>
          </a:xfrm>
        </p:spPr>
        <p:txBody>
          <a:bodyPr tIns="0" rIns="45720" bIns="0" anchor="t" anchorCtr="0"/>
          <a:lstStyle>
            <a:lvl1pPr marL="0" indent="0"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2775" y="3052353"/>
            <a:ext cx="5538788" cy="871538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1240000">
            <a:off x="654353" y="333885"/>
            <a:ext cx="5416247" cy="2722626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1240000">
            <a:off x="857678" y="474474"/>
            <a:ext cx="5009597" cy="2441448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58117" y="3923180"/>
            <a:ext cx="5532958" cy="64882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260" y="1301354"/>
            <a:ext cx="3733800" cy="3042047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80295" y="1301354"/>
            <a:ext cx="3834065" cy="3042047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326" y="1064525"/>
            <a:ext cx="3200400" cy="438026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7367" y="1631157"/>
            <a:ext cx="3566160" cy="271224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0247" y="1064525"/>
            <a:ext cx="3200400" cy="438026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6514" y="1631157"/>
            <a:ext cx="3566160" cy="271224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  <p:pic>
        <p:nvPicPr>
          <p:cNvPr id="11" name="Picture 10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40" y="1422781"/>
            <a:ext cx="3228975" cy="107156"/>
          </a:xfrm>
          <a:prstGeom prst="rect">
            <a:avLst/>
          </a:prstGeom>
        </p:spPr>
      </p:pic>
      <p:pic>
        <p:nvPicPr>
          <p:cNvPr id="13" name="Picture 12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1" y="1422781"/>
            <a:ext cx="3228975" cy="107156"/>
          </a:xfrm>
          <a:prstGeom prst="rect">
            <a:avLst/>
          </a:prstGeom>
        </p:spPr>
      </p:pic>
      <p:pic>
        <p:nvPicPr>
          <p:cNvPr id="12" name="Picture 11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40" y="1422781"/>
            <a:ext cx="3228975" cy="107156"/>
          </a:xfrm>
          <a:prstGeom prst="rect">
            <a:avLst/>
          </a:prstGeom>
        </p:spPr>
      </p:pic>
      <p:pic>
        <p:nvPicPr>
          <p:cNvPr id="14" name="Picture 13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1" y="1422781"/>
            <a:ext cx="3228975" cy="1071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301354"/>
            <a:ext cx="7315200" cy="14401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2903220"/>
            <a:ext cx="7315200" cy="14401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theme" Target="../theme/theme1.xml"/><Relationship Id="rId24" Type="http://schemas.openxmlformats.org/officeDocument/2006/relationships/image" Target="../media/image6.png"/><Relationship Id="rId25" Type="http://schemas.openxmlformats.org/officeDocument/2006/relationships/image" Target="../media/image7.png"/><Relationship Id="rId26" Type="http://schemas.openxmlformats.org/officeDocument/2006/relationships/image" Target="../media/image8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3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1259" y="377428"/>
            <a:ext cx="7786756" cy="6512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1259" y="1301353"/>
            <a:ext cx="7786756" cy="30420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98237" y="4735846"/>
            <a:ext cx="1295400" cy="1988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77407" y="4729348"/>
            <a:ext cx="3717967" cy="1944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21388" y="4729348"/>
            <a:ext cx="1483056" cy="223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  <a:latin typeface="Arial"/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  <p:sldLayoutId id="2147483870" r:id="rId12"/>
    <p:sldLayoutId id="2147483871" r:id="rId13"/>
    <p:sldLayoutId id="2147483872" r:id="rId14"/>
    <p:sldLayoutId id="2147483873" r:id="rId15"/>
    <p:sldLayoutId id="2147483874" r:id="rId16"/>
    <p:sldLayoutId id="2147483875" r:id="rId17"/>
    <p:sldLayoutId id="2147483876" r:id="rId18"/>
    <p:sldLayoutId id="2147483877" r:id="rId19"/>
    <p:sldLayoutId id="2147483878" r:id="rId20"/>
    <p:sldLayoutId id="2147483879" r:id="rId21"/>
    <p:sldLayoutId id="2147483880" r:id="rId2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3550" indent="-463550" algn="l" defTabSz="914400" rtl="0" eaLnBrk="1" latinLnBrk="0" hangingPunct="1">
        <a:spcBef>
          <a:spcPts val="2000"/>
        </a:spcBef>
        <a:buSzPct val="90000"/>
        <a:buFontTx/>
        <a:buBlip>
          <a:blip r:embed="rId24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SzPct val="90000"/>
        <a:buFontTx/>
        <a:buBlip>
          <a:blip r:embed="rId25"/>
        </a:buBlip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41313" algn="l" defTabSz="914400" rtl="0" eaLnBrk="1" latinLnBrk="0" hangingPunct="1">
        <a:spcBef>
          <a:spcPts val="600"/>
        </a:spcBef>
        <a:buSzPct val="90000"/>
        <a:buFontTx/>
        <a:buBlip>
          <a:blip r:embed="rId26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025" indent="-341313" algn="l" defTabSz="914400" rtl="0" eaLnBrk="1" latinLnBrk="0" hangingPunct="1">
        <a:spcBef>
          <a:spcPts val="600"/>
        </a:spcBef>
        <a:buSzPct val="90000"/>
        <a:buFontTx/>
        <a:buBlip>
          <a:blip r:embed="rId26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38338" indent="-341313" algn="l" defTabSz="914400" rtl="0" eaLnBrk="1" latinLnBrk="0" hangingPunct="1">
        <a:spcBef>
          <a:spcPts val="600"/>
        </a:spcBef>
        <a:buSzPct val="90000"/>
        <a:buFontTx/>
        <a:buBlip>
          <a:blip r:embed="rId26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" descr="flam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76601" y="1143000"/>
            <a:ext cx="2360613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0"/>
            <a:ext cx="77724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143000"/>
            <a:ext cx="77724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4686300"/>
            <a:ext cx="19050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latin typeface="Arial" charset="0"/>
                <a:ea typeface="+mn-ea"/>
                <a:cs typeface="+mn-cs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en-US" kern="1200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6300"/>
            <a:ext cx="2895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latin typeface="Arial" charset="0"/>
                <a:ea typeface="+mn-ea"/>
                <a:cs typeface="+mn-cs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en-US" kern="1200"/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6300"/>
            <a:ext cx="19050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8F7485A4-E83F-8A4C-B1DF-71CDEA585A41}" type="slidenum">
              <a:rPr lang="en-US" kern="1200">
                <a:ea typeface="Osaka" charset="-128"/>
                <a:cs typeface="Osaka" charset="-128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kern="1200">
              <a:ea typeface="Osaka" charset="-128"/>
              <a:cs typeface="Osaka" charset="-128"/>
            </a:endParaRPr>
          </a:p>
        </p:txBody>
      </p:sp>
      <p:pic>
        <p:nvPicPr>
          <p:cNvPr id="1032" name="Picture 8" descr="bar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4287441"/>
            <a:ext cx="9137650" cy="865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5600">
          <a:solidFill>
            <a:schemeClr val="tx2"/>
          </a:solidFill>
          <a:latin typeface="+mj-lt"/>
          <a:ea typeface="+mj-ea"/>
          <a:cs typeface="Osaka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600">
          <a:solidFill>
            <a:schemeClr val="tx2"/>
          </a:solidFill>
          <a:latin typeface="Batang" pitchFamily="18" charset="-127"/>
          <a:ea typeface="Osaka" pitchFamily="-48" charset="-128"/>
          <a:cs typeface="Osaka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600">
          <a:solidFill>
            <a:schemeClr val="tx2"/>
          </a:solidFill>
          <a:latin typeface="Batang" pitchFamily="18" charset="-127"/>
          <a:ea typeface="Osaka" pitchFamily="-48" charset="-128"/>
          <a:cs typeface="Osaka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600">
          <a:solidFill>
            <a:schemeClr val="tx2"/>
          </a:solidFill>
          <a:latin typeface="Batang" pitchFamily="18" charset="-127"/>
          <a:ea typeface="Osaka" pitchFamily="-48" charset="-128"/>
          <a:cs typeface="Osaka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600">
          <a:solidFill>
            <a:schemeClr val="tx2"/>
          </a:solidFill>
          <a:latin typeface="Batang" pitchFamily="18" charset="-127"/>
          <a:ea typeface="Osaka" pitchFamily="-48" charset="-128"/>
          <a:cs typeface="Osaka"/>
        </a:defRPr>
      </a:lvl5pPr>
      <a:lvl6pPr marL="457200" algn="ctr" rtl="0" fontAlgn="base">
        <a:spcBef>
          <a:spcPct val="0"/>
        </a:spcBef>
        <a:spcAft>
          <a:spcPct val="0"/>
        </a:spcAft>
        <a:defRPr sz="5600">
          <a:solidFill>
            <a:schemeClr val="tx2"/>
          </a:solidFill>
          <a:latin typeface="Batang" pitchFamily="18" charset="-127"/>
          <a:ea typeface="Osaka" pitchFamily="-48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5600">
          <a:solidFill>
            <a:schemeClr val="tx2"/>
          </a:solidFill>
          <a:latin typeface="Batang" pitchFamily="18" charset="-127"/>
          <a:ea typeface="Osaka" pitchFamily="-48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5600">
          <a:solidFill>
            <a:schemeClr val="tx2"/>
          </a:solidFill>
          <a:latin typeface="Batang" pitchFamily="18" charset="-127"/>
          <a:ea typeface="Osaka" pitchFamily="-48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5600">
          <a:solidFill>
            <a:schemeClr val="tx2"/>
          </a:solidFill>
          <a:latin typeface="Batang" pitchFamily="18" charset="-127"/>
          <a:ea typeface="Osaka" pitchFamily="-48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Osaka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Osak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Osak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Osak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Osak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9Oh9LFOe0fM" TargetMode="External"/><Relationship Id="rId4" Type="http://schemas.openxmlformats.org/officeDocument/2006/relationships/hyperlink" Target="https://www.youtube.com/watch?v=_16y-7HmsfA" TargetMode="External"/><Relationship Id="rId5" Type="http://schemas.openxmlformats.org/officeDocument/2006/relationships/hyperlink" Target="https://www.youtube.com/watch?v=N8FbarXC0Og" TargetMode="External"/><Relationship Id="rId6" Type="http://schemas.openxmlformats.org/officeDocument/2006/relationships/hyperlink" Target="https://www.youtube.com/watch?v=4YETfKQUtrY" TargetMode="External"/><Relationship Id="rId7" Type="http://schemas.openxmlformats.org/officeDocument/2006/relationships/hyperlink" Target="https://www.youtube.com/watch?v=4vhbz7Lu9Hw" TargetMode="External"/><Relationship Id="rId8" Type="http://schemas.openxmlformats.org/officeDocument/2006/relationships/hyperlink" Target="http://public.dhe.ibm.com/common/ssi/ecm/en/ytc03622usen/YTC03622USEN.PDF" TargetMode="External"/><Relationship Id="rId9" Type="http://schemas.openxmlformats.org/officeDocument/2006/relationships/hyperlink" Target="http://public.dhe.ibm.com/common/ssi/ecm/en/imc14802usen/IMC14802USEN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gi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gi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gi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gi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gi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gi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1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5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4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1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198783" y="132522"/>
            <a:ext cx="8757478" cy="4030869"/>
          </a:xfrm>
          <a:prstGeom prst="rect">
            <a:avLst/>
          </a:prstGeom>
          <a:solidFill>
            <a:srgbClr val="F4E5AF">
              <a:alpha val="61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48" charset="-128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684696"/>
            <a:ext cx="7772400" cy="1623203"/>
          </a:xfrm>
        </p:spPr>
        <p:txBody>
          <a:bodyPr/>
          <a:lstStyle/>
          <a:p>
            <a:pPr algn="ctr"/>
            <a:r>
              <a:rPr lang="en-US" sz="4800" b="0" dirty="0" smtClean="0">
                <a:latin typeface="Century Gothic"/>
                <a:cs typeface="Century Gothic"/>
              </a:rPr>
              <a:t>Introduction </a:t>
            </a:r>
            <a:r>
              <a:rPr lang="en-US" sz="4800" b="0" dirty="0" smtClean="0">
                <a:latin typeface="Century Gothic"/>
                <a:cs typeface="Century Gothic"/>
              </a:rPr>
              <a:t>to </a:t>
            </a:r>
            <a:br>
              <a:rPr lang="en-US" sz="4800" b="0" dirty="0" smtClean="0">
                <a:latin typeface="Century Gothic"/>
                <a:cs typeface="Century Gothic"/>
              </a:rPr>
            </a:br>
            <a:r>
              <a:rPr lang="en-US" sz="4800" b="0" dirty="0" smtClean="0">
                <a:latin typeface="Century Gothic"/>
                <a:cs typeface="Century Gothic"/>
              </a:rPr>
              <a:t>Business Intelligence</a:t>
            </a:r>
            <a:endParaRPr lang="en-US" sz="4800" b="0" dirty="0">
              <a:latin typeface="Century Gothic"/>
              <a:cs typeface="Century Gothic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85800" y="2332037"/>
            <a:ext cx="7772400" cy="1698643"/>
          </a:xfrm>
        </p:spPr>
        <p:txBody>
          <a:bodyPr>
            <a:normAutofit/>
          </a:bodyPr>
          <a:lstStyle/>
          <a:p>
            <a:pPr algn="ctr">
              <a:spcBef>
                <a:spcPts val="0"/>
              </a:spcBef>
            </a:pPr>
            <a:r>
              <a:rPr lang="en" sz="2800" i="1" dirty="0" smtClean="0">
                <a:latin typeface="Century Gothic"/>
                <a:cs typeface="Century Gothic"/>
              </a:rPr>
              <a:t>Assoc</a:t>
            </a:r>
            <a:r>
              <a:rPr lang="en" sz="2800" i="1" dirty="0" smtClean="0">
                <a:latin typeface="Century Gothic"/>
                <a:cs typeface="Century Gothic"/>
              </a:rPr>
              <a:t>. Prof. Lipyeow </a:t>
            </a:r>
            <a:r>
              <a:rPr lang="en" sz="2800" i="1" dirty="0" smtClean="0">
                <a:latin typeface="Century Gothic"/>
                <a:cs typeface="Century Gothic"/>
              </a:rPr>
              <a:t>Lim</a:t>
            </a:r>
            <a:endParaRPr lang="en-US" sz="2800" i="1" dirty="0" smtClean="0">
              <a:latin typeface="Century Gothic"/>
              <a:cs typeface="Century Gothic"/>
            </a:endParaRPr>
          </a:p>
          <a:p>
            <a:pPr algn="ctr">
              <a:spcBef>
                <a:spcPts val="0"/>
              </a:spcBef>
            </a:pPr>
            <a:endParaRPr lang="en" sz="2800" i="1" dirty="0" smtClean="0">
              <a:latin typeface="Century Gothic"/>
              <a:cs typeface="Century Gothic"/>
            </a:endParaRPr>
          </a:p>
          <a:p>
            <a:pPr algn="ctr">
              <a:spcBef>
                <a:spcPts val="0"/>
              </a:spcBef>
            </a:pPr>
            <a:r>
              <a:rPr lang="en" sz="2400" dirty="0" smtClean="0">
                <a:latin typeface="Century Gothic"/>
                <a:cs typeface="Century Gothic"/>
              </a:rPr>
              <a:t>Information &amp; Computer Sciences</a:t>
            </a:r>
          </a:p>
          <a:p>
            <a:pPr algn="ctr">
              <a:spcBef>
                <a:spcPts val="0"/>
              </a:spcBef>
            </a:pPr>
            <a:r>
              <a:rPr lang="en" sz="2400" dirty="0" smtClean="0">
                <a:latin typeface="Century Gothic"/>
                <a:cs typeface="Century Gothic"/>
              </a:rPr>
              <a:t>University of Hawai`i at </a:t>
            </a:r>
            <a:r>
              <a:rPr lang="en" sz="2400" dirty="0" smtClean="0">
                <a:latin typeface="Century Gothic"/>
                <a:cs typeface="Century Gothic"/>
              </a:rPr>
              <a:t>Mānoa</a:t>
            </a:r>
            <a:endParaRPr lang="en" sz="2400" dirty="0" smtClean="0">
              <a:latin typeface="Century Gothic"/>
              <a:cs typeface="Century Gothic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C4DB12-768C-114D-88F9-12C784DA7B35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Advanced Analytics</a:t>
            </a:r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indent="-342900"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dirty="0"/>
              <a:t>Predictive data </a:t>
            </a:r>
            <a:r>
              <a:rPr lang="en" dirty="0" smtClean="0"/>
              <a:t>mining</a:t>
            </a:r>
            <a:endParaRPr lang="en-US" dirty="0" smtClean="0"/>
          </a:p>
          <a:p>
            <a:pPr lvl="1" indent="-342900"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-US" dirty="0" smtClean="0"/>
              <a:t>Creating models from historical data</a:t>
            </a:r>
          </a:p>
          <a:p>
            <a:pPr lvl="1" indent="-342900"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-US" dirty="0" smtClean="0"/>
              <a:t>Extrapolate into the future or the unknown</a:t>
            </a:r>
            <a:endParaRPr lang="en" dirty="0"/>
          </a:p>
          <a:p>
            <a:pPr indent="-342900"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dirty="0"/>
              <a:t>Simulation &amp; </a:t>
            </a:r>
            <a:r>
              <a:rPr lang="en" dirty="0" smtClean="0"/>
              <a:t>optimization</a:t>
            </a:r>
            <a:endParaRPr lang="en-US" dirty="0" smtClean="0"/>
          </a:p>
          <a:p>
            <a:pPr lvl="1" indent="-342900"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-US" dirty="0" smtClean="0"/>
              <a:t>What-if analysis</a:t>
            </a:r>
            <a:endParaRPr dirty="0"/>
          </a:p>
        </p:txBody>
      </p:sp>
      <p:sp>
        <p:nvSpPr>
          <p:cNvPr id="78" name="Shape 78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3081" y="1200149"/>
            <a:ext cx="4457524" cy="2994899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buNone/>
              </a:pPr>
              <a:t>10</a:t>
            </a:fld>
            <a:endParaRPr lang="en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l">
              <a:spcBef>
                <a:spcPts val="0"/>
              </a:spcBef>
              <a:buNone/>
            </a:pPr>
            <a:r>
              <a:rPr lang="en" dirty="0"/>
              <a:t>Big Data</a:t>
            </a:r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indent="-342900"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dirty="0"/>
              <a:t>Scale-out cluster </a:t>
            </a:r>
            <a:r>
              <a:rPr lang="en" dirty="0" smtClean="0"/>
              <a:t>architectures</a:t>
            </a:r>
            <a:endParaRPr lang="en-US" dirty="0" smtClean="0"/>
          </a:p>
          <a:p>
            <a:pPr lvl="1" indent="-342900"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-US" sz="2000" dirty="0" smtClean="0"/>
              <a:t>Map-Reduce/</a:t>
            </a:r>
            <a:r>
              <a:rPr lang="en-US" sz="2000" dirty="0" err="1" smtClean="0"/>
              <a:t>Hadoop</a:t>
            </a:r>
            <a:endParaRPr lang="en" sz="2000" dirty="0"/>
          </a:p>
          <a:p>
            <a:pPr indent="-342900"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dirty="0"/>
              <a:t>Streaming systems</a:t>
            </a:r>
          </a:p>
          <a:p>
            <a:pPr indent="-342900"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dirty="0"/>
              <a:t>5 V’s: </a:t>
            </a:r>
            <a:endParaRPr lang="en-US" dirty="0" smtClean="0"/>
          </a:p>
          <a:p>
            <a:pPr lvl="1" indent="-342900"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1800" dirty="0" smtClean="0"/>
              <a:t>Volume </a:t>
            </a:r>
            <a:endParaRPr lang="en-US" sz="1800" dirty="0" smtClean="0"/>
          </a:p>
          <a:p>
            <a:pPr lvl="1" indent="-342900"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1800" dirty="0" smtClean="0"/>
              <a:t>Velocity </a:t>
            </a:r>
            <a:endParaRPr lang="en-US" sz="1800" dirty="0" smtClean="0"/>
          </a:p>
          <a:p>
            <a:pPr lvl="1" indent="-342900"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1800" dirty="0" smtClean="0"/>
              <a:t>Variety</a:t>
            </a:r>
            <a:endParaRPr lang="en-US" sz="1800" dirty="0" smtClean="0"/>
          </a:p>
          <a:p>
            <a:pPr lvl="1" indent="-342900"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1800" dirty="0" smtClean="0"/>
              <a:t>Variability</a:t>
            </a:r>
            <a:endParaRPr lang="en-US" sz="1800" dirty="0" smtClean="0"/>
          </a:p>
          <a:p>
            <a:pPr lvl="1" indent="-342900"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1800" dirty="0" smtClean="0"/>
              <a:t>Veracity</a:t>
            </a:r>
            <a:endParaRPr lang="en" sz="1800" dirty="0"/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85" name="Shape 85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5727" y="325624"/>
            <a:ext cx="2901073" cy="21758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0800" y="2301076"/>
            <a:ext cx="4596000" cy="258525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buNone/>
              </a:pPr>
              <a:t>11</a:t>
            </a:fld>
            <a:endParaRPr lang="en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259" y="377428"/>
            <a:ext cx="7786756" cy="495809"/>
          </a:xfrm>
        </p:spPr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41259" y="1028701"/>
            <a:ext cx="7786756" cy="3813798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IBM </a:t>
            </a:r>
            <a:r>
              <a:rPr lang="en-US" dirty="0" err="1" smtClean="0"/>
              <a:t>Cognos</a:t>
            </a:r>
            <a:r>
              <a:rPr lang="en-US" dirty="0" smtClean="0"/>
              <a:t>, </a:t>
            </a:r>
            <a:r>
              <a:rPr lang="en-US" dirty="0"/>
              <a:t>Boeing. </a:t>
            </a:r>
            <a:r>
              <a:rPr lang="en-US" dirty="0">
                <a:hlinkClick r:id="rId3"/>
              </a:rPr>
              <a:t>https://www.youtube.com/watch?v=</a:t>
            </a:r>
            <a:r>
              <a:rPr lang="en-US" dirty="0" smtClean="0">
                <a:hlinkClick r:id="rId3"/>
              </a:rPr>
              <a:t>9Oh9LFOe0fM</a:t>
            </a:r>
            <a:endParaRPr lang="en-US" dirty="0" smtClean="0"/>
          </a:p>
          <a:p>
            <a:r>
              <a:rPr lang="en-US" dirty="0"/>
              <a:t>Oracle BI Interactive report: </a:t>
            </a:r>
            <a:r>
              <a:rPr lang="en-US" dirty="0">
                <a:hlinkClick r:id="rId4"/>
              </a:rPr>
              <a:t>https://www.youtube.com/watch?v=_16y-</a:t>
            </a:r>
            <a:r>
              <a:rPr lang="en-US" dirty="0" smtClean="0">
                <a:hlinkClick r:id="rId4"/>
              </a:rPr>
              <a:t>7HmsfA</a:t>
            </a:r>
            <a:endParaRPr lang="en-US" dirty="0" smtClean="0"/>
          </a:p>
          <a:p>
            <a:r>
              <a:rPr lang="en-US" dirty="0"/>
              <a:t>Microsoft BI: </a:t>
            </a:r>
            <a:r>
              <a:rPr lang="en-US" dirty="0">
                <a:hlinkClick r:id="rId5"/>
              </a:rPr>
              <a:t>https://www.youtube.com/watch?v=</a:t>
            </a:r>
            <a:r>
              <a:rPr lang="en-US" dirty="0" smtClean="0">
                <a:hlinkClick r:id="rId5"/>
              </a:rPr>
              <a:t>N8FbarXC0Og</a:t>
            </a:r>
            <a:endParaRPr lang="en-US" dirty="0" smtClean="0"/>
          </a:p>
          <a:p>
            <a:r>
              <a:rPr lang="en-US" dirty="0"/>
              <a:t>Data Integration. </a:t>
            </a:r>
            <a:r>
              <a:rPr lang="en-US" dirty="0" err="1"/>
              <a:t>Alteryx</a:t>
            </a:r>
            <a:r>
              <a:rPr lang="en-US" dirty="0"/>
              <a:t>. </a:t>
            </a:r>
            <a:r>
              <a:rPr lang="en" dirty="0">
                <a:hlinkClick r:id="rId6"/>
              </a:rPr>
              <a:t>https://</a:t>
            </a:r>
            <a:r>
              <a:rPr lang="en" dirty="0" smtClean="0">
                <a:hlinkClick r:id="rId6"/>
              </a:rPr>
              <a:t>www.youtube.com/watch?v=4YETfKQUtrY</a:t>
            </a:r>
            <a:endParaRPr lang="en-US" dirty="0" smtClean="0"/>
          </a:p>
          <a:p>
            <a:r>
              <a:rPr lang="en-US" dirty="0" smtClean="0"/>
              <a:t>IBM. Manufacturing. Predictive. </a:t>
            </a:r>
            <a:r>
              <a:rPr lang="en-US" dirty="0" smtClean="0">
                <a:hlinkClick r:id="rId7"/>
              </a:rPr>
              <a:t>https</a:t>
            </a:r>
            <a:r>
              <a:rPr lang="en-US" dirty="0">
                <a:hlinkClick r:id="rId7"/>
              </a:rPr>
              <a:t>://www.youtube.com/watch?v=</a:t>
            </a:r>
            <a:r>
              <a:rPr lang="en-US" dirty="0" smtClean="0">
                <a:hlinkClick r:id="rId7"/>
              </a:rPr>
              <a:t>4vhbz7Lu9Hw</a:t>
            </a:r>
            <a:endParaRPr lang="en-US" dirty="0" smtClean="0"/>
          </a:p>
          <a:p>
            <a:r>
              <a:rPr lang="en-US" dirty="0"/>
              <a:t>IBM</a:t>
            </a:r>
            <a:r>
              <a:rPr lang="en-US" dirty="0" smtClean="0"/>
              <a:t>. </a:t>
            </a:r>
            <a:r>
              <a:rPr lang="en-US" dirty="0" smtClean="0">
                <a:hlinkClick r:id="rId8"/>
              </a:rPr>
              <a:t>http</a:t>
            </a:r>
            <a:r>
              <a:rPr lang="en-US" dirty="0">
                <a:hlinkClick r:id="rId8"/>
              </a:rPr>
              <a:t>://public.dhe.ibm.com/common/ssi/ecm/en/ytc03622usen/</a:t>
            </a:r>
            <a:r>
              <a:rPr lang="en-US" dirty="0" smtClean="0">
                <a:hlinkClick r:id="rId8"/>
              </a:rPr>
              <a:t>YTC03622USEN.PDF</a:t>
            </a:r>
            <a:endParaRPr lang="en-US" dirty="0"/>
          </a:p>
          <a:p>
            <a:r>
              <a:rPr lang="en-US" dirty="0"/>
              <a:t>IBM</a:t>
            </a:r>
            <a:r>
              <a:rPr lang="en-US" dirty="0" smtClean="0"/>
              <a:t>. </a:t>
            </a:r>
            <a:r>
              <a:rPr lang="en-US" dirty="0" err="1" smtClean="0"/>
              <a:t>Centerpoint</a:t>
            </a:r>
            <a:r>
              <a:rPr lang="en-US" dirty="0" smtClean="0"/>
              <a:t>. Streams. </a:t>
            </a:r>
            <a:r>
              <a:rPr lang="en-US" dirty="0" smtClean="0">
                <a:hlinkClick r:id="rId9"/>
              </a:rPr>
              <a:t>https</a:t>
            </a:r>
            <a:r>
              <a:rPr lang="en-US" dirty="0">
                <a:hlinkClick r:id="rId9"/>
              </a:rPr>
              <a:t>://www.youtube.com/watch?v=</a:t>
            </a:r>
            <a:r>
              <a:rPr lang="en-US" dirty="0" smtClean="0">
                <a:hlinkClick r:id="rId9"/>
              </a:rPr>
              <a:t>s7CzeSlIEfI</a:t>
            </a:r>
          </a:p>
          <a:p>
            <a:pPr lvl="1"/>
            <a:r>
              <a:rPr lang="en-US" dirty="0" smtClean="0">
                <a:hlinkClick r:id="rId9"/>
              </a:rPr>
              <a:t>http</a:t>
            </a:r>
            <a:r>
              <a:rPr lang="en-US" dirty="0">
                <a:hlinkClick r:id="rId9"/>
              </a:rPr>
              <a:t>://public.dhe.ibm.com/common/ssi/ecm/en/imc14802usen/</a:t>
            </a:r>
            <a:r>
              <a:rPr lang="en-US" dirty="0" smtClean="0">
                <a:hlinkClick r:id="rId9"/>
              </a:rPr>
              <a:t>IMC14802USEN.PDF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buNone/>
              </a:pPr>
              <a:t>12</a:t>
            </a:fld>
            <a:endParaRPr lang="en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610619" y="377428"/>
            <a:ext cx="7617396" cy="65127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BI Process</a:t>
            </a:r>
            <a:endParaRPr dirty="0"/>
          </a:p>
        </p:txBody>
      </p:sp>
      <p:pic>
        <p:nvPicPr>
          <p:cNvPr id="5" name="Picture 24" descr="Animated B2B Vertical Picture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9400" y="406003"/>
            <a:ext cx="2057400" cy="131445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6845982" y="1844091"/>
            <a:ext cx="184081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What you want:</a:t>
            </a:r>
          </a:p>
          <a:p>
            <a:r>
              <a:rPr lang="en-US" dirty="0" smtClean="0"/>
              <a:t>Performance Metrics</a:t>
            </a:r>
          </a:p>
          <a:p>
            <a:r>
              <a:rPr lang="en-US" dirty="0" smtClean="0"/>
              <a:t>Reports/Dashboards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408861" y="3119451"/>
            <a:ext cx="1801318" cy="1660574"/>
            <a:chOff x="408861" y="3229341"/>
            <a:chExt cx="1801318" cy="1660574"/>
          </a:xfrm>
        </p:grpSpPr>
        <p:sp>
          <p:nvSpPr>
            <p:cNvPr id="7" name="Can 6"/>
            <p:cNvSpPr/>
            <p:nvPr/>
          </p:nvSpPr>
          <p:spPr>
            <a:xfrm>
              <a:off x="408861" y="3229341"/>
              <a:ext cx="1160172" cy="830287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 Source</a:t>
              </a:r>
              <a:endParaRPr lang="en-US" dirty="0"/>
            </a:p>
          </p:txBody>
        </p:sp>
        <p:sp>
          <p:nvSpPr>
            <p:cNvPr id="8" name="Can 7"/>
            <p:cNvSpPr/>
            <p:nvPr/>
          </p:nvSpPr>
          <p:spPr>
            <a:xfrm>
              <a:off x="763019" y="3644485"/>
              <a:ext cx="1160172" cy="830287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 Source</a:t>
              </a:r>
              <a:endParaRPr lang="en-US" dirty="0"/>
            </a:p>
          </p:txBody>
        </p:sp>
        <p:sp>
          <p:nvSpPr>
            <p:cNvPr id="9" name="Can 8"/>
            <p:cNvSpPr/>
            <p:nvPr/>
          </p:nvSpPr>
          <p:spPr>
            <a:xfrm>
              <a:off x="1050007" y="4059628"/>
              <a:ext cx="1160172" cy="830287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 Source</a:t>
              </a:r>
              <a:endParaRPr lang="en-US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69361" y="2367311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What data </a:t>
            </a:r>
          </a:p>
          <a:p>
            <a:r>
              <a:rPr lang="en-US" b="1" dirty="0" smtClean="0"/>
              <a:t>you have</a:t>
            </a:r>
            <a:endParaRPr lang="en-US" b="1" dirty="0"/>
          </a:p>
        </p:txBody>
      </p:sp>
      <p:sp>
        <p:nvSpPr>
          <p:cNvPr id="13" name="Can 12"/>
          <p:cNvSpPr/>
          <p:nvPr/>
        </p:nvSpPr>
        <p:spPr>
          <a:xfrm>
            <a:off x="3668926" y="1952167"/>
            <a:ext cx="1561908" cy="1167284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Data Warehouse</a:t>
            </a:r>
            <a:endParaRPr lang="en-US" sz="2000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2210179" y="2890531"/>
            <a:ext cx="1319191" cy="644064"/>
          </a:xfrm>
          <a:prstGeom prst="straightConnector1">
            <a:avLst/>
          </a:prstGeom>
          <a:ln w="1905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5369368" y="1393573"/>
            <a:ext cx="1089064" cy="535988"/>
          </a:xfrm>
          <a:prstGeom prst="straightConnector1">
            <a:avLst/>
          </a:prstGeom>
          <a:ln w="1905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608867" y="3534595"/>
            <a:ext cx="25790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Extract-Transform-Load (ETL)</a:t>
            </a:r>
          </a:p>
          <a:p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977986" y="1028700"/>
            <a:ext cx="16115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Query Processing </a:t>
            </a:r>
          </a:p>
          <a:p>
            <a:r>
              <a:rPr lang="en-US" dirty="0" smtClean="0"/>
              <a:t>&amp; Visualization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buNone/>
              </a:pPr>
              <a:t>13</a:t>
            </a:fld>
            <a:endParaRPr lang="en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 animBg="1"/>
      <p:bldP spid="19" grpId="0"/>
      <p:bldP spid="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408861" y="377428"/>
            <a:ext cx="7819154" cy="65127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 </a:t>
            </a:r>
            <a:r>
              <a:rPr lang="en-US" sz="4000" dirty="0" smtClean="0"/>
              <a:t>Another Architecture</a:t>
            </a:r>
            <a:endParaRPr sz="4000" dirty="0"/>
          </a:p>
        </p:txBody>
      </p:sp>
      <p:pic>
        <p:nvPicPr>
          <p:cNvPr id="5" name="Picture 24" descr="Animated B2B Vertical Picture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10276" y="698622"/>
            <a:ext cx="2057400" cy="131445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5826486" y="1604942"/>
            <a:ext cx="9628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Financial </a:t>
            </a:r>
          </a:p>
        </p:txBody>
      </p:sp>
      <p:grpSp>
        <p:nvGrpSpPr>
          <p:cNvPr id="2" name="Group 9"/>
          <p:cNvGrpSpPr/>
          <p:nvPr/>
        </p:nvGrpSpPr>
        <p:grpSpPr>
          <a:xfrm>
            <a:off x="408861" y="3119451"/>
            <a:ext cx="1801318" cy="1660574"/>
            <a:chOff x="408861" y="3229341"/>
            <a:chExt cx="1801318" cy="1660574"/>
          </a:xfrm>
        </p:grpSpPr>
        <p:sp>
          <p:nvSpPr>
            <p:cNvPr id="7" name="Can 6"/>
            <p:cNvSpPr/>
            <p:nvPr/>
          </p:nvSpPr>
          <p:spPr>
            <a:xfrm>
              <a:off x="408861" y="3229341"/>
              <a:ext cx="1160172" cy="830287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 Source</a:t>
              </a:r>
              <a:endParaRPr lang="en-US" dirty="0"/>
            </a:p>
          </p:txBody>
        </p:sp>
        <p:sp>
          <p:nvSpPr>
            <p:cNvPr id="8" name="Can 7"/>
            <p:cNvSpPr/>
            <p:nvPr/>
          </p:nvSpPr>
          <p:spPr>
            <a:xfrm>
              <a:off x="763019" y="3644485"/>
              <a:ext cx="1160172" cy="830287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 Source</a:t>
              </a:r>
              <a:endParaRPr lang="en-US" dirty="0"/>
            </a:p>
          </p:txBody>
        </p:sp>
        <p:sp>
          <p:nvSpPr>
            <p:cNvPr id="9" name="Can 8"/>
            <p:cNvSpPr/>
            <p:nvPr/>
          </p:nvSpPr>
          <p:spPr>
            <a:xfrm>
              <a:off x="1050007" y="4059628"/>
              <a:ext cx="1160172" cy="830287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 Source</a:t>
              </a:r>
              <a:endParaRPr lang="en-US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69361" y="2367311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What data </a:t>
            </a:r>
          </a:p>
          <a:p>
            <a:r>
              <a:rPr lang="en-US" b="1" dirty="0" smtClean="0"/>
              <a:t>you have</a:t>
            </a:r>
            <a:endParaRPr lang="en-US" b="1" dirty="0"/>
          </a:p>
        </p:txBody>
      </p:sp>
      <p:sp>
        <p:nvSpPr>
          <p:cNvPr id="13" name="Can 12"/>
          <p:cNvSpPr/>
          <p:nvPr/>
        </p:nvSpPr>
        <p:spPr>
          <a:xfrm>
            <a:off x="2576815" y="1878911"/>
            <a:ext cx="1318934" cy="1435904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Data Warehouse/ Repository</a:t>
            </a:r>
            <a:endParaRPr lang="en-US" sz="1800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2026999" y="3319152"/>
            <a:ext cx="745208" cy="484064"/>
          </a:xfrm>
          <a:prstGeom prst="straightConnector1">
            <a:avLst/>
          </a:prstGeom>
          <a:ln w="1905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5887546" y="1295894"/>
            <a:ext cx="949458" cy="1426"/>
          </a:xfrm>
          <a:prstGeom prst="straightConnector1">
            <a:avLst/>
          </a:prstGeom>
          <a:ln w="1905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254719" y="3839845"/>
            <a:ext cx="100266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Extract</a:t>
            </a:r>
          </a:p>
          <a:p>
            <a:r>
              <a:rPr lang="en-US" dirty="0" smtClean="0"/>
              <a:t>Transform</a:t>
            </a:r>
          </a:p>
          <a:p>
            <a:r>
              <a:rPr lang="en-US" dirty="0" smtClean="0"/>
              <a:t>Load </a:t>
            </a:r>
          </a:p>
          <a:p>
            <a:r>
              <a:rPr lang="en-US" dirty="0" smtClean="0"/>
              <a:t>(ETL)</a:t>
            </a:r>
          </a:p>
          <a:p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296474" y="384438"/>
            <a:ext cx="2839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Query Processing &amp; Visualization</a:t>
            </a:r>
            <a:endParaRPr lang="en-US" dirty="0"/>
          </a:p>
        </p:txBody>
      </p:sp>
      <p:sp>
        <p:nvSpPr>
          <p:cNvPr id="21" name="Can 20"/>
          <p:cNvSpPr/>
          <p:nvPr/>
        </p:nvSpPr>
        <p:spPr>
          <a:xfrm>
            <a:off x="4833757" y="907658"/>
            <a:ext cx="992729" cy="915594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Data Mart 1</a:t>
            </a:r>
            <a:endParaRPr lang="en-US" sz="1800" dirty="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3964789" y="1597932"/>
            <a:ext cx="868968" cy="696119"/>
          </a:xfrm>
          <a:prstGeom prst="straightConnector1">
            <a:avLst/>
          </a:prstGeom>
          <a:ln w="1905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Picture 24" descr="Animated B2B Vertical Picture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22489" y="2181030"/>
            <a:ext cx="2057400" cy="1314450"/>
          </a:xfrm>
          <a:prstGeom prst="rect">
            <a:avLst/>
          </a:prstGeom>
          <a:noFill/>
        </p:spPr>
      </p:pic>
      <p:cxnSp>
        <p:nvCxnSpPr>
          <p:cNvPr id="28" name="Straight Arrow Connector 27"/>
          <p:cNvCxnSpPr/>
          <p:nvPr/>
        </p:nvCxnSpPr>
        <p:spPr>
          <a:xfrm flipV="1">
            <a:off x="5899759" y="2821018"/>
            <a:ext cx="949458" cy="1426"/>
          </a:xfrm>
          <a:prstGeom prst="straightConnector1">
            <a:avLst/>
          </a:prstGeom>
          <a:ln w="1905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Can 28"/>
          <p:cNvSpPr/>
          <p:nvPr/>
        </p:nvSpPr>
        <p:spPr>
          <a:xfrm>
            <a:off x="4845970" y="2432782"/>
            <a:ext cx="992729" cy="915594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Data Mart 2</a:t>
            </a:r>
            <a:endParaRPr lang="en-US" sz="1800" dirty="0"/>
          </a:p>
        </p:txBody>
      </p:sp>
      <p:sp>
        <p:nvSpPr>
          <p:cNvPr id="30" name="TextBox 29"/>
          <p:cNvSpPr txBox="1"/>
          <p:nvPr/>
        </p:nvSpPr>
        <p:spPr>
          <a:xfrm>
            <a:off x="5850911" y="3151771"/>
            <a:ext cx="11324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Operations</a:t>
            </a:r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3964789" y="2840778"/>
            <a:ext cx="868968" cy="1588"/>
          </a:xfrm>
          <a:prstGeom prst="straightConnector1">
            <a:avLst/>
          </a:prstGeom>
          <a:ln w="1905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569339" y="1027274"/>
            <a:ext cx="100266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Extract</a:t>
            </a:r>
          </a:p>
          <a:p>
            <a:r>
              <a:rPr lang="en-US" dirty="0" smtClean="0"/>
              <a:t>Transform</a:t>
            </a:r>
          </a:p>
          <a:p>
            <a:r>
              <a:rPr lang="en-US" dirty="0" smtClean="0"/>
              <a:t>Load </a:t>
            </a:r>
          </a:p>
          <a:p>
            <a:endParaRPr lang="en-US" dirty="0"/>
          </a:p>
        </p:txBody>
      </p:sp>
      <p:pic>
        <p:nvPicPr>
          <p:cNvPr id="39" name="Picture 24" descr="Animated B2B Vertical Picture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22489" y="3694946"/>
            <a:ext cx="2057400" cy="1314450"/>
          </a:xfrm>
          <a:prstGeom prst="rect">
            <a:avLst/>
          </a:prstGeom>
          <a:noFill/>
        </p:spPr>
      </p:pic>
      <p:cxnSp>
        <p:nvCxnSpPr>
          <p:cNvPr id="40" name="Straight Arrow Connector 39"/>
          <p:cNvCxnSpPr/>
          <p:nvPr/>
        </p:nvCxnSpPr>
        <p:spPr>
          <a:xfrm flipV="1">
            <a:off x="5899759" y="4292218"/>
            <a:ext cx="949458" cy="1426"/>
          </a:xfrm>
          <a:prstGeom prst="straightConnector1">
            <a:avLst/>
          </a:prstGeom>
          <a:ln w="1905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Can 40"/>
          <p:cNvSpPr/>
          <p:nvPr/>
        </p:nvSpPr>
        <p:spPr>
          <a:xfrm>
            <a:off x="4845970" y="3903982"/>
            <a:ext cx="992729" cy="915594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Data Mart 3</a:t>
            </a:r>
            <a:endParaRPr lang="en-US" sz="1800" dirty="0"/>
          </a:p>
        </p:txBody>
      </p:sp>
      <p:sp>
        <p:nvSpPr>
          <p:cNvPr id="42" name="TextBox 41"/>
          <p:cNvSpPr txBox="1"/>
          <p:nvPr/>
        </p:nvSpPr>
        <p:spPr>
          <a:xfrm>
            <a:off x="5850911" y="4622971"/>
            <a:ext cx="595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CRM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3964789" y="3319152"/>
            <a:ext cx="868968" cy="760637"/>
          </a:xfrm>
          <a:prstGeom prst="straightConnector1">
            <a:avLst/>
          </a:prstGeom>
          <a:ln w="1905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buNone/>
              </a:pPr>
              <a:t>14</a:t>
            </a:fld>
            <a:endParaRPr lang="en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707" y="377428"/>
            <a:ext cx="7727307" cy="651272"/>
          </a:xfrm>
        </p:spPr>
        <p:txBody>
          <a:bodyPr/>
          <a:lstStyle/>
          <a:p>
            <a:r>
              <a:rPr lang="en-US" dirty="0" smtClean="0"/>
              <a:t>Methodologies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01354"/>
            <a:ext cx="3566160" cy="3509421"/>
          </a:xfrm>
        </p:spPr>
        <p:txBody>
          <a:bodyPr>
            <a:normAutofit/>
          </a:bodyPr>
          <a:lstStyle/>
          <a:p>
            <a:r>
              <a:rPr lang="en-US" dirty="0" smtClean="0"/>
              <a:t>Business process POV:</a:t>
            </a:r>
          </a:p>
          <a:p>
            <a:pPr lvl="1"/>
            <a:r>
              <a:rPr lang="en-US" dirty="0" smtClean="0"/>
              <a:t>Change management</a:t>
            </a:r>
          </a:p>
          <a:p>
            <a:r>
              <a:rPr lang="en-US" dirty="0" smtClean="0"/>
              <a:t>Systems POV:</a:t>
            </a:r>
          </a:p>
          <a:p>
            <a:pPr lvl="1"/>
            <a:r>
              <a:rPr lang="en-US" dirty="0" smtClean="0"/>
              <a:t>Software Development Methodologies</a:t>
            </a:r>
          </a:p>
          <a:p>
            <a:r>
              <a:rPr lang="en-US" dirty="0" smtClean="0"/>
              <a:t>Requirements Analysis</a:t>
            </a:r>
          </a:p>
          <a:p>
            <a:pPr lvl="1"/>
            <a:r>
              <a:rPr lang="en-US" dirty="0" smtClean="0"/>
              <a:t>Users, stakeholders</a:t>
            </a:r>
          </a:p>
          <a:p>
            <a:pPr lvl="1"/>
            <a:r>
              <a:rPr lang="en-US" dirty="0" smtClean="0"/>
              <a:t>BI needs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10609" y="1582184"/>
            <a:ext cx="1599818" cy="4639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Requirements</a:t>
            </a:r>
            <a:endParaRPr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915915" y="2198567"/>
            <a:ext cx="1599818" cy="4639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Design</a:t>
            </a:r>
            <a:endParaRPr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1324775" y="2852580"/>
            <a:ext cx="1752726" cy="4639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Implementation</a:t>
            </a: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1819629" y="3468963"/>
            <a:ext cx="1752726" cy="4639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Verification</a:t>
            </a:r>
            <a:endParaRPr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2295911" y="4085346"/>
            <a:ext cx="1752726" cy="4639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Maintenance</a:t>
            </a:r>
            <a:endParaRPr lang="en-US" sz="1800" dirty="0"/>
          </a:p>
        </p:txBody>
      </p:sp>
      <p:sp>
        <p:nvSpPr>
          <p:cNvPr id="12" name="Bent Arrow 11"/>
          <p:cNvSpPr/>
          <p:nvPr/>
        </p:nvSpPr>
        <p:spPr>
          <a:xfrm rot="16200000">
            <a:off x="170624" y="2373152"/>
            <a:ext cx="2192784" cy="1886822"/>
          </a:xfrm>
          <a:prstGeom prst="bentArrow">
            <a:avLst>
              <a:gd name="adj1" fmla="val 13352"/>
              <a:gd name="adj2" fmla="val 14826"/>
              <a:gd name="adj3" fmla="val 25599"/>
              <a:gd name="adj4" fmla="val 42553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3604" y="4343401"/>
            <a:ext cx="6936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Iterate</a:t>
            </a:r>
            <a:endParaRPr lang="en-US" dirty="0"/>
          </a:p>
        </p:txBody>
      </p:sp>
      <p:sp>
        <p:nvSpPr>
          <p:cNvPr id="14" name="Freeform 13"/>
          <p:cNvSpPr/>
          <p:nvPr/>
        </p:nvSpPr>
        <p:spPr>
          <a:xfrm>
            <a:off x="2295917" y="1758253"/>
            <a:ext cx="1978402" cy="2503068"/>
          </a:xfrm>
          <a:custGeom>
            <a:avLst/>
            <a:gdLst>
              <a:gd name="connsiteX0" fmla="*/ 0 w 1978402"/>
              <a:gd name="connsiteY0" fmla="*/ 0 h 2503068"/>
              <a:gd name="connsiteX1" fmla="*/ 122124 w 1978402"/>
              <a:gd name="connsiteY1" fmla="*/ 97681 h 2503068"/>
              <a:gd name="connsiteX2" fmla="*/ 122124 w 1978402"/>
              <a:gd name="connsiteY2" fmla="*/ 329672 h 2503068"/>
              <a:gd name="connsiteX3" fmla="*/ 329734 w 1978402"/>
              <a:gd name="connsiteY3" fmla="*/ 329672 h 2503068"/>
              <a:gd name="connsiteX4" fmla="*/ 390796 w 1978402"/>
              <a:gd name="connsiteY4" fmla="*/ 647135 h 2503068"/>
              <a:gd name="connsiteX5" fmla="*/ 439645 w 1978402"/>
              <a:gd name="connsiteY5" fmla="*/ 915757 h 2503068"/>
              <a:gd name="connsiteX6" fmla="*/ 732742 w 1978402"/>
              <a:gd name="connsiteY6" fmla="*/ 915757 h 2503068"/>
              <a:gd name="connsiteX7" fmla="*/ 915927 w 1978402"/>
              <a:gd name="connsiteY7" fmla="*/ 1135538 h 2503068"/>
              <a:gd name="connsiteX8" fmla="*/ 940352 w 1978402"/>
              <a:gd name="connsiteY8" fmla="*/ 1453001 h 2503068"/>
              <a:gd name="connsiteX9" fmla="*/ 1038051 w 1978402"/>
              <a:gd name="connsiteY9" fmla="*/ 1562891 h 2503068"/>
              <a:gd name="connsiteX10" fmla="*/ 1379996 w 1978402"/>
              <a:gd name="connsiteY10" fmla="*/ 1599522 h 2503068"/>
              <a:gd name="connsiteX11" fmla="*/ 1502120 w 1978402"/>
              <a:gd name="connsiteY11" fmla="*/ 1855934 h 2503068"/>
              <a:gd name="connsiteX12" fmla="*/ 1465483 w 1978402"/>
              <a:gd name="connsiteY12" fmla="*/ 2100135 h 2503068"/>
              <a:gd name="connsiteX13" fmla="*/ 1770792 w 1978402"/>
              <a:gd name="connsiteY13" fmla="*/ 2161186 h 2503068"/>
              <a:gd name="connsiteX14" fmla="*/ 1978402 w 1978402"/>
              <a:gd name="connsiteY14" fmla="*/ 2503068 h 2503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978402" h="2503068">
                <a:moveTo>
                  <a:pt x="0" y="0"/>
                </a:moveTo>
                <a:cubicBezTo>
                  <a:pt x="50885" y="21368"/>
                  <a:pt x="101770" y="42736"/>
                  <a:pt x="122124" y="97681"/>
                </a:cubicBezTo>
                <a:cubicBezTo>
                  <a:pt x="142478" y="152626"/>
                  <a:pt x="87522" y="291007"/>
                  <a:pt x="122124" y="329672"/>
                </a:cubicBezTo>
                <a:cubicBezTo>
                  <a:pt x="156726" y="368337"/>
                  <a:pt x="284955" y="276762"/>
                  <a:pt x="329734" y="329672"/>
                </a:cubicBezTo>
                <a:cubicBezTo>
                  <a:pt x="374513" y="382583"/>
                  <a:pt x="372478" y="549454"/>
                  <a:pt x="390796" y="647135"/>
                </a:cubicBezTo>
                <a:cubicBezTo>
                  <a:pt x="409115" y="744816"/>
                  <a:pt x="382654" y="870987"/>
                  <a:pt x="439645" y="915757"/>
                </a:cubicBezTo>
                <a:cubicBezTo>
                  <a:pt x="496636" y="960527"/>
                  <a:pt x="653362" y="879127"/>
                  <a:pt x="732742" y="915757"/>
                </a:cubicBezTo>
                <a:cubicBezTo>
                  <a:pt x="812122" y="952387"/>
                  <a:pt x="881325" y="1045997"/>
                  <a:pt x="915927" y="1135538"/>
                </a:cubicBezTo>
                <a:cubicBezTo>
                  <a:pt x="950529" y="1225079"/>
                  <a:pt x="919998" y="1381776"/>
                  <a:pt x="940352" y="1453001"/>
                </a:cubicBezTo>
                <a:cubicBezTo>
                  <a:pt x="960706" y="1524226"/>
                  <a:pt x="964777" y="1538471"/>
                  <a:pt x="1038051" y="1562891"/>
                </a:cubicBezTo>
                <a:cubicBezTo>
                  <a:pt x="1111325" y="1587311"/>
                  <a:pt x="1302651" y="1550682"/>
                  <a:pt x="1379996" y="1599522"/>
                </a:cubicBezTo>
                <a:cubicBezTo>
                  <a:pt x="1457341" y="1648362"/>
                  <a:pt x="1487872" y="1772499"/>
                  <a:pt x="1502120" y="1855934"/>
                </a:cubicBezTo>
                <a:cubicBezTo>
                  <a:pt x="1516368" y="1939369"/>
                  <a:pt x="1420704" y="2049260"/>
                  <a:pt x="1465483" y="2100135"/>
                </a:cubicBezTo>
                <a:cubicBezTo>
                  <a:pt x="1510262" y="2151010"/>
                  <a:pt x="1685306" y="2094031"/>
                  <a:pt x="1770792" y="2161186"/>
                </a:cubicBezTo>
                <a:cubicBezTo>
                  <a:pt x="1856278" y="2228341"/>
                  <a:pt x="1978402" y="2503068"/>
                  <a:pt x="1978402" y="2503068"/>
                </a:cubicBezTo>
              </a:path>
            </a:pathLst>
          </a:custGeom>
          <a:ln w="50800">
            <a:solidFill>
              <a:srgbClr val="3366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515733" y="1325254"/>
            <a:ext cx="1775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The Classic Waterfall Model</a:t>
            </a:r>
            <a:endParaRPr lang="en-US" sz="1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buNone/>
              </a:pPr>
              <a:t>15</a:t>
            </a:fld>
            <a:endParaRPr lang="en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dirty="0" smtClean="0"/>
              <a:t>What performance metrics are important for your unit?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List and prioritize the metrics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What are the “dimensions” of the metrics? 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over each month,  over each organization unit, over each project, over each geographical region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 How often should each metric be reported 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buNone/>
              </a:pPr>
              <a:t>16</a:t>
            </a:fld>
            <a:endParaRPr lang="en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610619" y="377428"/>
            <a:ext cx="7617396" cy="65127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BI Concepts</a:t>
            </a:r>
            <a:endParaRPr dirty="0"/>
          </a:p>
        </p:txBody>
      </p:sp>
      <p:pic>
        <p:nvPicPr>
          <p:cNvPr id="5" name="Picture 24" descr="Animated B2B Vertical Picture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9400" y="406003"/>
            <a:ext cx="2057400" cy="131445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5654260" y="1952167"/>
            <a:ext cx="3489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4. OLAP &amp; Data Mining</a:t>
            </a:r>
            <a:endParaRPr lang="en-US" sz="2400" dirty="0"/>
          </a:p>
        </p:txBody>
      </p:sp>
      <p:grpSp>
        <p:nvGrpSpPr>
          <p:cNvPr id="2" name="Group 9"/>
          <p:cNvGrpSpPr/>
          <p:nvPr/>
        </p:nvGrpSpPr>
        <p:grpSpPr>
          <a:xfrm>
            <a:off x="408861" y="3119451"/>
            <a:ext cx="1801318" cy="1660574"/>
            <a:chOff x="408861" y="3229341"/>
            <a:chExt cx="1801318" cy="1660574"/>
          </a:xfrm>
        </p:grpSpPr>
        <p:sp>
          <p:nvSpPr>
            <p:cNvPr id="7" name="Can 6"/>
            <p:cNvSpPr/>
            <p:nvPr/>
          </p:nvSpPr>
          <p:spPr>
            <a:xfrm>
              <a:off x="408861" y="3229341"/>
              <a:ext cx="1160172" cy="830287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 Source</a:t>
              </a:r>
              <a:endParaRPr lang="en-US" dirty="0"/>
            </a:p>
          </p:txBody>
        </p:sp>
        <p:sp>
          <p:nvSpPr>
            <p:cNvPr id="8" name="Can 7"/>
            <p:cNvSpPr/>
            <p:nvPr/>
          </p:nvSpPr>
          <p:spPr>
            <a:xfrm>
              <a:off x="763019" y="3644485"/>
              <a:ext cx="1160172" cy="830287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 Source</a:t>
              </a:r>
              <a:endParaRPr lang="en-US" dirty="0"/>
            </a:p>
          </p:txBody>
        </p:sp>
        <p:sp>
          <p:nvSpPr>
            <p:cNvPr id="9" name="Can 8"/>
            <p:cNvSpPr/>
            <p:nvPr/>
          </p:nvSpPr>
          <p:spPr>
            <a:xfrm>
              <a:off x="1050007" y="4059628"/>
              <a:ext cx="1160172" cy="830287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 Source</a:t>
              </a:r>
              <a:endParaRPr lang="en-US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57854" y="2151867"/>
            <a:ext cx="31098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1. Database Systems</a:t>
            </a:r>
            <a:endParaRPr lang="en-US" sz="2400" dirty="0"/>
          </a:p>
        </p:txBody>
      </p:sp>
      <p:sp>
        <p:nvSpPr>
          <p:cNvPr id="13" name="Can 12"/>
          <p:cNvSpPr/>
          <p:nvPr/>
        </p:nvSpPr>
        <p:spPr>
          <a:xfrm>
            <a:off x="3668926" y="1952167"/>
            <a:ext cx="1561908" cy="1167284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Data Warehouse</a:t>
            </a:r>
            <a:endParaRPr lang="en-US" sz="2000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2210179" y="2890531"/>
            <a:ext cx="1319191" cy="644064"/>
          </a:xfrm>
          <a:prstGeom prst="straightConnector1">
            <a:avLst/>
          </a:prstGeom>
          <a:ln w="1905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5369368" y="1393573"/>
            <a:ext cx="1089064" cy="535988"/>
          </a:xfrm>
          <a:prstGeom prst="straightConnector1">
            <a:avLst/>
          </a:prstGeom>
          <a:ln w="1905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675502" y="3534595"/>
            <a:ext cx="3537898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3. Data Integration : ETL</a:t>
            </a:r>
          </a:p>
          <a:p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857893" y="1258788"/>
            <a:ext cx="2511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2. Data Modeling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buNone/>
              </a:pPr>
              <a:t>17</a:t>
            </a:fld>
            <a:endParaRPr lang="en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775" y="377428"/>
            <a:ext cx="7838239" cy="651272"/>
          </a:xfrm>
        </p:spPr>
        <p:txBody>
          <a:bodyPr/>
          <a:lstStyle/>
          <a:p>
            <a:r>
              <a:rPr lang="en-US" dirty="0" smtClean="0"/>
              <a:t>Database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775" y="1301352"/>
            <a:ext cx="5959789" cy="350260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 database (DB) is a collection of related data.</a:t>
            </a:r>
          </a:p>
          <a:p>
            <a:r>
              <a:rPr lang="en-US" dirty="0" smtClean="0"/>
              <a:t>A database management system (DBMS) is a collection of computer program that enables the user to </a:t>
            </a:r>
          </a:p>
          <a:p>
            <a:pPr lvl="1"/>
            <a:r>
              <a:rPr lang="en-US" b="1" dirty="0" smtClean="0">
                <a:solidFill>
                  <a:schemeClr val="accent1"/>
                </a:solidFill>
              </a:rPr>
              <a:t>Create</a:t>
            </a:r>
            <a:r>
              <a:rPr lang="en-US" dirty="0" smtClean="0"/>
              <a:t> </a:t>
            </a:r>
            <a:r>
              <a:rPr lang="en-US" dirty="0" smtClean="0"/>
              <a:t>DBs, Tables, Indexes etc.</a:t>
            </a:r>
            <a:endParaRPr lang="en-US" dirty="0" smtClean="0"/>
          </a:p>
          <a:p>
            <a:pPr lvl="1"/>
            <a:r>
              <a:rPr lang="en-US" b="1" dirty="0" smtClean="0">
                <a:solidFill>
                  <a:srgbClr val="860908"/>
                </a:solidFill>
              </a:rPr>
              <a:t>Store &amp; update</a:t>
            </a:r>
            <a:r>
              <a:rPr lang="en-US" dirty="0" smtClean="0">
                <a:solidFill>
                  <a:srgbClr val="860908"/>
                </a:solidFill>
              </a:rPr>
              <a:t> </a:t>
            </a:r>
            <a:r>
              <a:rPr lang="en-US" dirty="0" smtClean="0"/>
              <a:t>large amounts of data</a:t>
            </a:r>
          </a:p>
          <a:p>
            <a:pPr lvl="1"/>
            <a:r>
              <a:rPr lang="en-US" b="1" dirty="0" smtClean="0">
                <a:solidFill>
                  <a:srgbClr val="860908"/>
                </a:solidFill>
              </a:rPr>
              <a:t>Query</a:t>
            </a:r>
            <a:r>
              <a:rPr lang="en-US" dirty="0" smtClean="0"/>
              <a:t> data using a query language (</a:t>
            </a:r>
            <a:r>
              <a:rPr lang="en-US" dirty="0" err="1" smtClean="0"/>
              <a:t>eg</a:t>
            </a:r>
            <a:r>
              <a:rPr lang="en-US" dirty="0" smtClean="0"/>
              <a:t>. SQL)</a:t>
            </a:r>
          </a:p>
          <a:p>
            <a:pPr lvl="1"/>
            <a:r>
              <a:rPr lang="en-US" dirty="0" smtClean="0"/>
              <a:t>Support </a:t>
            </a:r>
            <a:r>
              <a:rPr lang="en-US" dirty="0" smtClean="0">
                <a:solidFill>
                  <a:srgbClr val="860908"/>
                </a:solidFill>
              </a:rPr>
              <a:t>durability</a:t>
            </a:r>
            <a:r>
              <a:rPr lang="en-US" dirty="0" smtClean="0"/>
              <a:t> in the face of failures</a:t>
            </a:r>
          </a:p>
          <a:p>
            <a:pPr lvl="1"/>
            <a:r>
              <a:rPr lang="en-US" dirty="0" smtClean="0"/>
              <a:t>Control </a:t>
            </a:r>
            <a:r>
              <a:rPr lang="en-US" dirty="0" smtClean="0">
                <a:solidFill>
                  <a:srgbClr val="860908"/>
                </a:solidFill>
              </a:rPr>
              <a:t>concurrent access </a:t>
            </a:r>
            <a:r>
              <a:rPr lang="en-US" dirty="0" smtClean="0"/>
              <a:t>to data from multiple users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9564" y="833106"/>
            <a:ext cx="1669955" cy="235803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9266" y="2071200"/>
            <a:ext cx="2229934" cy="22398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0711" y="3391707"/>
            <a:ext cx="1876278" cy="1541018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buNone/>
              </a:pPr>
              <a:t>18</a:t>
            </a:fld>
            <a:endParaRPr lang="en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7203" y="377428"/>
            <a:ext cx="7850812" cy="651272"/>
          </a:xfrm>
        </p:spPr>
        <p:txBody>
          <a:bodyPr/>
          <a:lstStyle/>
          <a:p>
            <a:r>
              <a:rPr lang="en-US" dirty="0" smtClean="0"/>
              <a:t>Relational Data Model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77202" y="1301352"/>
            <a:ext cx="3532189" cy="352464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Structure data in a relation (a “table”) </a:t>
            </a:r>
            <a:endParaRPr lang="en-US" dirty="0"/>
          </a:p>
          <a:p>
            <a:pPr lvl="1"/>
            <a:r>
              <a:rPr lang="en-US" dirty="0"/>
              <a:t>F</a:t>
            </a:r>
            <a:r>
              <a:rPr lang="en-US" dirty="0" smtClean="0"/>
              <a:t>ixed number of columns</a:t>
            </a:r>
          </a:p>
          <a:p>
            <a:pPr lvl="1"/>
            <a:r>
              <a:rPr lang="en-US" dirty="0" smtClean="0"/>
              <a:t>Variable number of rows</a:t>
            </a:r>
          </a:p>
          <a:p>
            <a:r>
              <a:rPr lang="en-US" dirty="0" smtClean="0"/>
              <a:t>A relational database = set of relations</a:t>
            </a:r>
          </a:p>
          <a:p>
            <a:r>
              <a:rPr lang="en-US" dirty="0" smtClean="0"/>
              <a:t>A relation = set of rows/tuples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buNone/>
              </a:pPr>
              <a:t>19</a:t>
            </a:fld>
            <a:endParaRPr lang="en"/>
          </a:p>
        </p:txBody>
      </p:sp>
      <p:sp>
        <p:nvSpPr>
          <p:cNvPr id="9" name="Rounded Rectangular Callout 8"/>
          <p:cNvSpPr/>
          <p:nvPr/>
        </p:nvSpPr>
        <p:spPr>
          <a:xfrm>
            <a:off x="5025405" y="1170609"/>
            <a:ext cx="3202609" cy="673652"/>
          </a:xfrm>
          <a:prstGeom prst="wedgeRoundRectCallout">
            <a:avLst>
              <a:gd name="adj1" fmla="val -24970"/>
              <a:gd name="adj2" fmla="val 85451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The header row (along with data types) is called the “</a:t>
            </a:r>
            <a:r>
              <a:rPr lang="en-US" sz="1800" b="1" dirty="0" smtClean="0">
                <a:solidFill>
                  <a:srgbClr val="860908"/>
                </a:solidFill>
              </a:rPr>
              <a:t>schema</a:t>
            </a:r>
            <a:r>
              <a:rPr lang="en-US" sz="1800" dirty="0" smtClean="0"/>
              <a:t>”</a:t>
            </a:r>
            <a:endParaRPr lang="en-US" sz="18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2661660"/>
              </p:ext>
            </p:extLst>
          </p:nvPr>
        </p:nvGraphicFramePr>
        <p:xfrm>
          <a:off x="4145311" y="2161375"/>
          <a:ext cx="4770785" cy="134112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669645"/>
                <a:gridCol w="717826"/>
                <a:gridCol w="1475000"/>
                <a:gridCol w="1109174"/>
                <a:gridCol w="799140"/>
              </a:tblGrid>
              <a:tr h="31527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Address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City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Dept</a:t>
                      </a:r>
                      <a:endParaRPr lang="en-US" sz="1600" dirty="0"/>
                    </a:p>
                  </a:txBody>
                  <a:tcPr/>
                </a:tc>
              </a:tr>
              <a:tr h="31527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23312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John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 </a:t>
                      </a:r>
                      <a:r>
                        <a:rPr lang="en-US" sz="1600" dirty="0" err="1" smtClean="0"/>
                        <a:t>Kuhio</a:t>
                      </a:r>
                      <a:r>
                        <a:rPr lang="en-US" sz="1600" baseline="0" dirty="0" smtClean="0"/>
                        <a:t> Ave.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Honolulu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</a:tr>
              <a:tr h="31527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31899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Alice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51 </a:t>
                      </a:r>
                      <a:r>
                        <a:rPr lang="en-US" sz="1600" dirty="0" err="1" smtClean="0"/>
                        <a:t>Manoa</a:t>
                      </a:r>
                      <a:r>
                        <a:rPr lang="en-US" sz="1600" baseline="0" dirty="0" smtClean="0"/>
                        <a:t> Rd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Honolulu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</a:tr>
              <a:tr h="31527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21115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Tim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455 </a:t>
                      </a:r>
                      <a:r>
                        <a:rPr lang="en-US" sz="1600" dirty="0" err="1" smtClean="0"/>
                        <a:t>Ewa</a:t>
                      </a:r>
                      <a:r>
                        <a:rPr lang="en-US" sz="1600" dirty="0" smtClean="0"/>
                        <a:t> St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Kapolei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Rounded Rectangular Callout 10"/>
          <p:cNvSpPr/>
          <p:nvPr/>
        </p:nvSpPr>
        <p:spPr>
          <a:xfrm>
            <a:off x="4030870" y="3798957"/>
            <a:ext cx="2219739" cy="1027044"/>
          </a:xfrm>
          <a:prstGeom prst="wedgeRoundRectCallout">
            <a:avLst>
              <a:gd name="adj1" fmla="val -32305"/>
              <a:gd name="adj2" fmla="val -73549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The </a:t>
            </a:r>
            <a:r>
              <a:rPr lang="en-US" sz="1800" b="1" dirty="0" smtClean="0">
                <a:solidFill>
                  <a:srgbClr val="860908"/>
                </a:solidFill>
              </a:rPr>
              <a:t>primary key </a:t>
            </a:r>
            <a:r>
              <a:rPr lang="en-US" sz="1800" dirty="0" smtClean="0"/>
              <a:t>uniquely identifies a row</a:t>
            </a:r>
            <a:endParaRPr lang="en-US" sz="1800" dirty="0"/>
          </a:p>
        </p:txBody>
      </p:sp>
      <p:sp>
        <p:nvSpPr>
          <p:cNvPr id="12" name="Rounded Rectangular Callout 11"/>
          <p:cNvSpPr/>
          <p:nvPr/>
        </p:nvSpPr>
        <p:spPr>
          <a:xfrm>
            <a:off x="6383129" y="3798957"/>
            <a:ext cx="2453225" cy="930391"/>
          </a:xfrm>
          <a:prstGeom prst="wedgeRoundRectCallout">
            <a:avLst>
              <a:gd name="adj1" fmla="val 24273"/>
              <a:gd name="adj2" fmla="val -70461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A </a:t>
            </a:r>
            <a:r>
              <a:rPr lang="en-US" sz="1800" b="1" dirty="0" smtClean="0">
                <a:solidFill>
                  <a:srgbClr val="860908"/>
                </a:solidFill>
              </a:rPr>
              <a:t>foreign key </a:t>
            </a:r>
            <a:r>
              <a:rPr lang="en-US" sz="1800" dirty="0" smtClean="0"/>
              <a:t>points to data in another table.</a:t>
            </a:r>
            <a:endParaRPr lang="en-US" sz="1800" dirty="0"/>
          </a:p>
        </p:txBody>
      </p:sp>
      <p:sp>
        <p:nvSpPr>
          <p:cNvPr id="13" name="TextBox 12"/>
          <p:cNvSpPr txBox="1"/>
          <p:nvPr/>
        </p:nvSpPr>
        <p:spPr>
          <a:xfrm>
            <a:off x="4079053" y="1800094"/>
            <a:ext cx="1211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Employee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O</a:t>
            </a:r>
            <a:r>
              <a:rPr lang="en-US" dirty="0" err="1" smtClean="0"/>
              <a:t>bjectives</a:t>
            </a:r>
            <a:endParaRPr lang="en" dirty="0"/>
          </a:p>
        </p:txBody>
      </p:sp>
      <p:sp>
        <p:nvSpPr>
          <p:cNvPr id="37" name="Shape 37"/>
          <p:cNvSpPr txBox="1">
            <a:spLocks noGrp="1"/>
          </p:cNvSpPr>
          <p:nvPr>
            <p:ph idx="1"/>
          </p:nvPr>
        </p:nvSpPr>
        <p:spPr>
          <a:xfrm>
            <a:off x="441259" y="899699"/>
            <a:ext cx="8329044" cy="3929568"/>
          </a:xfrm>
          <a:prstGeom prst="rect">
            <a:avLst/>
          </a:prstGeom>
        </p:spPr>
        <p:txBody>
          <a:bodyPr lIns="91425" tIns="91425" rIns="91425" bIns="91425" anchor="t" anchorCtr="0">
            <a:normAutofit lnSpcReduction="10000"/>
          </a:bodyPr>
          <a:lstStyle/>
          <a:p>
            <a:pPr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Have a broad understanding of business intelligence.</a:t>
            </a:r>
          </a:p>
          <a:p>
            <a:pPr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Be able to decide what kind of BI analytics would be suitable for your situation</a:t>
            </a:r>
          </a:p>
          <a:p>
            <a:pPr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Understand the process of setting up a BI system</a:t>
            </a:r>
          </a:p>
          <a:p>
            <a:pPr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Understand how to store and query data using a database system</a:t>
            </a:r>
          </a:p>
          <a:p>
            <a:pPr>
              <a:spcBef>
                <a:spcPts val="0"/>
              </a:spcBef>
              <a:buFont typeface="+mj-lt"/>
              <a:buAutoNum type="arabicPeriod" startAt="5"/>
            </a:pPr>
            <a:r>
              <a:rPr lang="en-US" dirty="0"/>
              <a:t>Be able to model data using Entity-Relationship diagrams.</a:t>
            </a:r>
          </a:p>
          <a:p>
            <a:pPr>
              <a:spcBef>
                <a:spcPts val="0"/>
              </a:spcBef>
              <a:buFont typeface="+mj-lt"/>
              <a:buAutoNum type="arabicPeriod" startAt="5"/>
            </a:pPr>
            <a:r>
              <a:rPr lang="en-US" dirty="0"/>
              <a:t>Understand how to integrate data from diverse data sources into a data warehouse.</a:t>
            </a:r>
          </a:p>
          <a:p>
            <a:pPr>
              <a:spcBef>
                <a:spcPts val="0"/>
              </a:spcBef>
              <a:buFont typeface="+mj-lt"/>
              <a:buAutoNum type="arabicPeriod" startAt="5"/>
            </a:pPr>
            <a:r>
              <a:rPr lang="en-US" dirty="0"/>
              <a:t>Understand online analytical queries and apply them</a:t>
            </a:r>
          </a:p>
          <a:p>
            <a:pPr>
              <a:spcBef>
                <a:spcPts val="0"/>
              </a:spcBef>
              <a:buFont typeface="+mj-lt"/>
              <a:buAutoNum type="arabicPeriod" startAt="5"/>
            </a:pPr>
            <a:r>
              <a:rPr lang="en-US" dirty="0"/>
              <a:t>Understand data mining tools and apply them</a:t>
            </a:r>
          </a:p>
          <a:p>
            <a:pPr>
              <a:spcBef>
                <a:spcPts val="0"/>
              </a:spcBef>
              <a:buFont typeface="+mj-lt"/>
              <a:buAutoNum type="arabicPeriod"/>
            </a:pPr>
            <a:endParaRPr lang="en-US" dirty="0" smtClean="0"/>
          </a:p>
          <a:p>
            <a:pPr>
              <a:spcBef>
                <a:spcPts val="0"/>
              </a:spcBef>
              <a:buFont typeface="Arial"/>
              <a:buChar char="•"/>
            </a:pPr>
            <a:endParaRPr lang="en-US" dirty="0" smtClean="0"/>
          </a:p>
          <a:p>
            <a:pPr>
              <a:spcBef>
                <a:spcPts val="0"/>
              </a:spcBef>
              <a:buFont typeface="+mj-lt"/>
              <a:buAutoNum type="arabicPeriod"/>
            </a:pPr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buNone/>
              </a:pPr>
              <a:t>2</a:t>
            </a:fld>
            <a:endParaRPr lang="en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145" y="377428"/>
            <a:ext cx="7840870" cy="651272"/>
          </a:xfrm>
        </p:spPr>
        <p:txBody>
          <a:bodyPr/>
          <a:lstStyle/>
          <a:p>
            <a:r>
              <a:rPr lang="en-US" dirty="0" smtClean="0"/>
              <a:t>Querying Relational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buNone/>
              </a:pPr>
              <a:t>20</a:t>
            </a:fld>
            <a:endParaRPr lang="en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523785"/>
              </p:ext>
            </p:extLst>
          </p:nvPr>
        </p:nvGraphicFramePr>
        <p:xfrm>
          <a:off x="387144" y="3465410"/>
          <a:ext cx="4770785" cy="134112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669645"/>
                <a:gridCol w="717826"/>
                <a:gridCol w="1475000"/>
                <a:gridCol w="1109174"/>
                <a:gridCol w="799140"/>
              </a:tblGrid>
              <a:tr h="31527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Address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City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Dept</a:t>
                      </a:r>
                      <a:endParaRPr lang="en-US" sz="1600" dirty="0"/>
                    </a:p>
                  </a:txBody>
                  <a:tcPr/>
                </a:tc>
              </a:tr>
              <a:tr h="31527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23312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John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 </a:t>
                      </a:r>
                      <a:r>
                        <a:rPr lang="en-US" sz="1600" dirty="0" err="1" smtClean="0"/>
                        <a:t>Kuhio</a:t>
                      </a:r>
                      <a:r>
                        <a:rPr lang="en-US" sz="1600" baseline="0" dirty="0" smtClean="0"/>
                        <a:t> Ave.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Honolulu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</a:tr>
              <a:tr h="31527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31899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Alice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51 </a:t>
                      </a:r>
                      <a:r>
                        <a:rPr lang="en-US" sz="1600" dirty="0" err="1" smtClean="0"/>
                        <a:t>Manoa</a:t>
                      </a:r>
                      <a:r>
                        <a:rPr lang="en-US" sz="1600" baseline="0" dirty="0" smtClean="0"/>
                        <a:t> Rd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Honolulu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</a:tr>
              <a:tr h="31527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21115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Tim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455 </a:t>
                      </a:r>
                      <a:r>
                        <a:rPr lang="en-US" sz="1600" dirty="0" err="1" smtClean="0"/>
                        <a:t>Ewa</a:t>
                      </a:r>
                      <a:r>
                        <a:rPr lang="en-US" sz="1600" dirty="0" smtClean="0"/>
                        <a:t> St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Kapolei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7123321"/>
              </p:ext>
            </p:extLst>
          </p:nvPr>
        </p:nvGraphicFramePr>
        <p:xfrm>
          <a:off x="5996432" y="3328904"/>
          <a:ext cx="1923154" cy="167640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607578"/>
                <a:gridCol w="695739"/>
                <a:gridCol w="619837"/>
              </a:tblGrid>
              <a:tr h="31527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Bldg</a:t>
                      </a:r>
                      <a:endParaRPr lang="en-US" sz="1600" dirty="0"/>
                    </a:p>
                  </a:txBody>
                  <a:tcPr/>
                </a:tc>
              </a:tr>
              <a:tr h="31527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Exec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</a:t>
                      </a:r>
                      <a:endParaRPr lang="en-US" sz="1600" dirty="0"/>
                    </a:p>
                  </a:txBody>
                  <a:tcPr/>
                </a:tc>
              </a:tr>
              <a:tr h="31527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</a:t>
                      </a:r>
                      <a:endParaRPr lang="en-US" sz="1600" dirty="0"/>
                    </a:p>
                  </a:txBody>
                  <a:tcPr/>
                </a:tc>
              </a:tr>
              <a:tr h="31527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Ops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</a:t>
                      </a:r>
                      <a:endParaRPr lang="en-US" sz="1600" dirty="0"/>
                    </a:p>
                  </a:txBody>
                  <a:tcPr/>
                </a:tc>
              </a:tr>
              <a:tr h="31527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Sales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87739" y="1201962"/>
            <a:ext cx="2396435" cy="175769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000" b="1" dirty="0" smtClean="0"/>
              <a:t>Filter by columns</a:t>
            </a:r>
            <a:r>
              <a:rPr lang="en-US" sz="2000" dirty="0" smtClean="0"/>
              <a:t>:</a:t>
            </a:r>
          </a:p>
          <a:p>
            <a:r>
              <a:rPr lang="en-US" sz="2000" dirty="0" smtClean="0">
                <a:latin typeface="Courier New"/>
                <a:cs typeface="Courier New"/>
              </a:rPr>
              <a:t>SELECT Name, </a:t>
            </a:r>
          </a:p>
          <a:p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 smtClean="0">
                <a:latin typeface="Courier New"/>
                <a:cs typeface="Courier New"/>
              </a:rPr>
              <a:t>      City</a:t>
            </a:r>
          </a:p>
          <a:p>
            <a:r>
              <a:rPr lang="en-US" sz="2000" dirty="0" smtClean="0">
                <a:latin typeface="Courier New"/>
                <a:cs typeface="Courier New"/>
              </a:rPr>
              <a:t>FROM Employee</a:t>
            </a:r>
            <a:endParaRPr lang="en-US" sz="2000" dirty="0">
              <a:latin typeface="Courier New"/>
              <a:cs typeface="Courier New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7144" y="3062955"/>
            <a:ext cx="1211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Employee</a:t>
            </a:r>
            <a:endParaRPr lang="en-US" sz="1800" dirty="0"/>
          </a:p>
        </p:txBody>
      </p:sp>
      <p:sp>
        <p:nvSpPr>
          <p:cNvPr id="11" name="TextBox 10"/>
          <p:cNvSpPr txBox="1"/>
          <p:nvPr/>
        </p:nvSpPr>
        <p:spPr>
          <a:xfrm>
            <a:off x="5996432" y="2959572"/>
            <a:ext cx="1390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Department</a:t>
            </a:r>
            <a:endParaRPr lang="en-US" sz="1800" dirty="0"/>
          </a:p>
        </p:txBody>
      </p:sp>
      <p:sp>
        <p:nvSpPr>
          <p:cNvPr id="12" name="Rectangle 11"/>
          <p:cNvSpPr/>
          <p:nvPr/>
        </p:nvSpPr>
        <p:spPr>
          <a:xfrm>
            <a:off x="2838174" y="1211401"/>
            <a:ext cx="2948609" cy="175769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000" b="1" dirty="0" smtClean="0"/>
              <a:t>Filter by rows</a:t>
            </a:r>
            <a:r>
              <a:rPr lang="en-US" sz="2000" dirty="0" smtClean="0"/>
              <a:t>:</a:t>
            </a:r>
          </a:p>
          <a:p>
            <a:r>
              <a:rPr lang="en-US" sz="2000" dirty="0" smtClean="0">
                <a:latin typeface="Courier New"/>
                <a:cs typeface="Courier New"/>
              </a:rPr>
              <a:t>SELECT *</a:t>
            </a:r>
          </a:p>
          <a:p>
            <a:r>
              <a:rPr lang="en-US" sz="2000" dirty="0" smtClean="0">
                <a:latin typeface="Courier New"/>
                <a:cs typeface="Courier New"/>
              </a:rPr>
              <a:t>FROM Employee</a:t>
            </a:r>
          </a:p>
          <a:p>
            <a:r>
              <a:rPr lang="en-US" sz="2000" dirty="0" smtClean="0">
                <a:latin typeface="Courier New"/>
                <a:cs typeface="Courier New"/>
              </a:rPr>
              <a:t>WHERE </a:t>
            </a:r>
            <a:r>
              <a:rPr lang="en-US" sz="2000" dirty="0" err="1" smtClean="0">
                <a:latin typeface="Courier New"/>
                <a:cs typeface="Courier New"/>
              </a:rPr>
              <a:t>Dept</a:t>
            </a:r>
            <a:r>
              <a:rPr lang="en-US" sz="2000" dirty="0" smtClean="0">
                <a:latin typeface="Courier New"/>
                <a:cs typeface="Courier New"/>
              </a:rPr>
              <a:t>=4 AND </a:t>
            </a:r>
          </a:p>
          <a:p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 smtClean="0">
                <a:latin typeface="Courier New"/>
                <a:cs typeface="Courier New"/>
              </a:rPr>
              <a:t>  City=‘Honolulu’ </a:t>
            </a:r>
            <a:endParaRPr lang="en-US" sz="2000" dirty="0">
              <a:latin typeface="Courier New"/>
              <a:cs typeface="Courier New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963478" y="1211401"/>
            <a:ext cx="3040966" cy="174817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000" b="1" dirty="0" smtClean="0"/>
              <a:t>Join tables together</a:t>
            </a:r>
            <a:r>
              <a:rPr lang="en-US" sz="2000" dirty="0" smtClean="0"/>
              <a:t>:</a:t>
            </a:r>
          </a:p>
          <a:p>
            <a:r>
              <a:rPr lang="en-US" sz="2000" dirty="0" smtClean="0">
                <a:latin typeface="Courier New"/>
                <a:cs typeface="Courier New"/>
              </a:rPr>
              <a:t>SELECT *</a:t>
            </a:r>
          </a:p>
          <a:p>
            <a:r>
              <a:rPr lang="en-US" sz="2000" dirty="0" smtClean="0">
                <a:latin typeface="Courier New"/>
                <a:cs typeface="Courier New"/>
              </a:rPr>
              <a:t>FROM Employee E, </a:t>
            </a:r>
          </a:p>
          <a:p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 smtClean="0">
                <a:latin typeface="Courier New"/>
                <a:cs typeface="Courier New"/>
              </a:rPr>
              <a:t>    Department D</a:t>
            </a:r>
          </a:p>
          <a:p>
            <a:r>
              <a:rPr lang="en-US" sz="2000" dirty="0" smtClean="0">
                <a:latin typeface="Courier New"/>
                <a:cs typeface="Courier New"/>
              </a:rPr>
              <a:t>WHERE </a:t>
            </a:r>
            <a:r>
              <a:rPr lang="en-US" sz="2000" dirty="0" err="1" smtClean="0">
                <a:latin typeface="Courier New"/>
                <a:cs typeface="Courier New"/>
              </a:rPr>
              <a:t>E.Dept</a:t>
            </a:r>
            <a:r>
              <a:rPr lang="en-US" sz="2000" dirty="0" smtClean="0">
                <a:latin typeface="Courier New"/>
                <a:cs typeface="Courier New"/>
              </a:rPr>
              <a:t>=D.DID</a:t>
            </a:r>
            <a:endParaRPr lang="en-US" sz="20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1259" y="377428"/>
            <a:ext cx="7786756" cy="548733"/>
          </a:xfrm>
        </p:spPr>
        <p:txBody>
          <a:bodyPr/>
          <a:lstStyle/>
          <a:p>
            <a:r>
              <a:rPr lang="en-US" dirty="0" smtClean="0"/>
              <a:t>Exercise: Write SQL queries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1259" y="1028701"/>
            <a:ext cx="7786756" cy="1930872"/>
          </a:xfrm>
        </p:spPr>
        <p:txBody>
          <a:bodyPr>
            <a:normAutofit lnSpcReduction="10000"/>
          </a:bodyPr>
          <a:lstStyle/>
          <a:p>
            <a:pPr>
              <a:buFont typeface="+mj-lt"/>
              <a:buAutoNum type="arabicPeriod"/>
            </a:pPr>
            <a:r>
              <a:rPr lang="en-US" dirty="0" smtClean="0"/>
              <a:t>Find names of employees who live in Kapolei.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Find IDs of employees who work in the HR dept.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Find names and addresses of employees who live in Honolulu and work in building A.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buNone/>
              </a:pPr>
              <a:t>21</a:t>
            </a:fld>
            <a:endParaRPr lang="en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2655457"/>
              </p:ext>
            </p:extLst>
          </p:nvPr>
        </p:nvGraphicFramePr>
        <p:xfrm>
          <a:off x="387144" y="3465410"/>
          <a:ext cx="4770785" cy="134112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669645"/>
                <a:gridCol w="717826"/>
                <a:gridCol w="1475000"/>
                <a:gridCol w="1109174"/>
                <a:gridCol w="799140"/>
              </a:tblGrid>
              <a:tr h="31527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Address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City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Dept</a:t>
                      </a:r>
                      <a:endParaRPr lang="en-US" sz="1600" dirty="0"/>
                    </a:p>
                  </a:txBody>
                  <a:tcPr/>
                </a:tc>
              </a:tr>
              <a:tr h="31527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23312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John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 </a:t>
                      </a:r>
                      <a:r>
                        <a:rPr lang="en-US" sz="1600" dirty="0" err="1" smtClean="0"/>
                        <a:t>Kuhio</a:t>
                      </a:r>
                      <a:r>
                        <a:rPr lang="en-US" sz="1600" baseline="0" dirty="0" smtClean="0"/>
                        <a:t> Ave.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Honolulu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</a:tr>
              <a:tr h="31527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31899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Alice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51 </a:t>
                      </a:r>
                      <a:r>
                        <a:rPr lang="en-US" sz="1600" dirty="0" err="1" smtClean="0"/>
                        <a:t>Manoa</a:t>
                      </a:r>
                      <a:r>
                        <a:rPr lang="en-US" sz="1600" baseline="0" dirty="0" smtClean="0"/>
                        <a:t> Rd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Honolulu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</a:tr>
              <a:tr h="31527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21115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Tim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455 </a:t>
                      </a:r>
                      <a:r>
                        <a:rPr lang="en-US" sz="1600" dirty="0" err="1" smtClean="0"/>
                        <a:t>Ewa</a:t>
                      </a:r>
                      <a:r>
                        <a:rPr lang="en-US" sz="1600" dirty="0" smtClean="0"/>
                        <a:t> St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Kapolei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881223"/>
              </p:ext>
            </p:extLst>
          </p:nvPr>
        </p:nvGraphicFramePr>
        <p:xfrm>
          <a:off x="5996432" y="3328904"/>
          <a:ext cx="1923154" cy="167640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607578"/>
                <a:gridCol w="695739"/>
                <a:gridCol w="619837"/>
              </a:tblGrid>
              <a:tr h="31527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Bldg</a:t>
                      </a:r>
                      <a:endParaRPr lang="en-US" sz="1600" dirty="0"/>
                    </a:p>
                  </a:txBody>
                  <a:tcPr/>
                </a:tc>
              </a:tr>
              <a:tr h="31527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Exec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</a:t>
                      </a:r>
                      <a:endParaRPr lang="en-US" sz="1600" dirty="0"/>
                    </a:p>
                  </a:txBody>
                  <a:tcPr/>
                </a:tc>
              </a:tr>
              <a:tr h="31527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</a:t>
                      </a:r>
                      <a:endParaRPr lang="en-US" sz="1600" dirty="0"/>
                    </a:p>
                  </a:txBody>
                  <a:tcPr/>
                </a:tc>
              </a:tr>
              <a:tr h="31527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Ops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</a:t>
                      </a:r>
                      <a:endParaRPr lang="en-US" sz="1600" dirty="0"/>
                    </a:p>
                  </a:txBody>
                  <a:tcPr/>
                </a:tc>
              </a:tr>
              <a:tr h="31527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Sales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87144" y="3062955"/>
            <a:ext cx="1211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Employee</a:t>
            </a:r>
            <a:endParaRPr lang="en-US" sz="1800" dirty="0"/>
          </a:p>
        </p:txBody>
      </p:sp>
      <p:sp>
        <p:nvSpPr>
          <p:cNvPr id="9" name="TextBox 8"/>
          <p:cNvSpPr txBox="1"/>
          <p:nvPr/>
        </p:nvSpPr>
        <p:spPr>
          <a:xfrm>
            <a:off x="5996432" y="2959572"/>
            <a:ext cx="1390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Department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99515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349" y="377428"/>
            <a:ext cx="7885666" cy="651272"/>
          </a:xfrm>
        </p:spPr>
        <p:txBody>
          <a:bodyPr/>
          <a:lstStyle/>
          <a:p>
            <a:r>
              <a:rPr lang="en-US" dirty="0" smtClean="0"/>
              <a:t>Group By Queries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buNone/>
              </a:pPr>
              <a:t>22</a:t>
            </a:fld>
            <a:endParaRPr lang="en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710627"/>
              </p:ext>
            </p:extLst>
          </p:nvPr>
        </p:nvGraphicFramePr>
        <p:xfrm>
          <a:off x="441752" y="2726183"/>
          <a:ext cx="4934230" cy="201168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692587"/>
                <a:gridCol w="742418"/>
                <a:gridCol w="1525533"/>
                <a:gridCol w="1147174"/>
                <a:gridCol w="826518"/>
              </a:tblGrid>
              <a:tr h="31527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Address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City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Dept</a:t>
                      </a:r>
                      <a:endParaRPr lang="en-US" sz="1600" dirty="0"/>
                    </a:p>
                  </a:txBody>
                  <a:tcPr/>
                </a:tc>
              </a:tr>
              <a:tr h="31527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23312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John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 </a:t>
                      </a:r>
                      <a:r>
                        <a:rPr lang="en-US" sz="1600" dirty="0" err="1" smtClean="0"/>
                        <a:t>Kuhio</a:t>
                      </a:r>
                      <a:r>
                        <a:rPr lang="en-US" sz="1600" baseline="0" dirty="0" smtClean="0"/>
                        <a:t> Ave.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Honolulu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</a:tr>
              <a:tr h="31527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31899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Alice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51 </a:t>
                      </a:r>
                      <a:r>
                        <a:rPr lang="en-US" sz="1600" dirty="0" err="1" smtClean="0"/>
                        <a:t>Manoa</a:t>
                      </a:r>
                      <a:r>
                        <a:rPr lang="en-US" sz="1600" baseline="0" dirty="0" smtClean="0"/>
                        <a:t> Rd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Honolulu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</a:tr>
              <a:tr h="31527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21115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Tim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455 </a:t>
                      </a:r>
                      <a:r>
                        <a:rPr lang="en-US" sz="1600" dirty="0" err="1" smtClean="0"/>
                        <a:t>Ewa</a:t>
                      </a:r>
                      <a:r>
                        <a:rPr lang="en-US" sz="1600" dirty="0" smtClean="0"/>
                        <a:t> St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Kapolei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</a:tr>
              <a:tr h="31527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47565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Rick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Waialae</a:t>
                      </a:r>
                      <a:r>
                        <a:rPr lang="en-US" sz="1600" baseline="0" dirty="0" smtClean="0"/>
                        <a:t> Av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Honolulu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</a:tr>
              <a:tr h="31527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16768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Kira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34 </a:t>
                      </a:r>
                      <a:r>
                        <a:rPr lang="en-US" sz="1600" dirty="0" err="1" smtClean="0"/>
                        <a:t>Kuloa</a:t>
                      </a:r>
                      <a:r>
                        <a:rPr lang="en-US" sz="1600" dirty="0" smtClean="0"/>
                        <a:t> Av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Kapolei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41752" y="2350408"/>
            <a:ext cx="1211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Employee</a:t>
            </a:r>
            <a:endParaRPr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441752" y="1211228"/>
            <a:ext cx="3379304" cy="114844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000" dirty="0" smtClean="0">
                <a:latin typeface="Courier New"/>
                <a:cs typeface="Courier New"/>
              </a:rPr>
              <a:t>SELECT City, COUNT(*)</a:t>
            </a:r>
            <a:endParaRPr lang="en-US" sz="2000" dirty="0" smtClean="0">
              <a:latin typeface="Courier New"/>
              <a:cs typeface="Courier New"/>
            </a:endParaRPr>
          </a:p>
          <a:p>
            <a:r>
              <a:rPr lang="en-US" sz="2000" dirty="0" smtClean="0">
                <a:latin typeface="Courier New"/>
                <a:cs typeface="Courier New"/>
              </a:rPr>
              <a:t>FROM </a:t>
            </a:r>
            <a:r>
              <a:rPr lang="en-US" sz="2000" dirty="0" smtClean="0">
                <a:latin typeface="Courier New"/>
                <a:cs typeface="Courier New"/>
              </a:rPr>
              <a:t>Employee</a:t>
            </a:r>
          </a:p>
          <a:p>
            <a:r>
              <a:rPr lang="en-US" sz="2000" dirty="0" smtClean="0">
                <a:latin typeface="Courier New"/>
                <a:cs typeface="Courier New"/>
              </a:rPr>
              <a:t>GROUP BY City</a:t>
            </a:r>
            <a:endParaRPr lang="en-US" sz="2000" dirty="0">
              <a:latin typeface="Courier New"/>
              <a:cs typeface="Courier New"/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5157927" y="885135"/>
            <a:ext cx="3367638" cy="815561"/>
          </a:xfrm>
          <a:prstGeom prst="wedgeRoundRectCallout">
            <a:avLst>
              <a:gd name="adj1" fmla="val -92817"/>
              <a:gd name="adj2" fmla="val 17378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Can be any aggregation function: AVG, SUM, MAX, MIN, </a:t>
            </a:r>
            <a:r>
              <a:rPr lang="en-US" sz="1800" dirty="0" err="1" smtClean="0"/>
              <a:t>etc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4284870" y="1810934"/>
            <a:ext cx="4627217" cy="539474"/>
          </a:xfrm>
          <a:prstGeom prst="wedgeRoundRectCallout">
            <a:avLst>
              <a:gd name="adj1" fmla="val -84402"/>
              <a:gd name="adj2" fmla="val 564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Groups rows using the values in a given column.</a:t>
            </a:r>
            <a:endParaRPr lang="en-US" sz="18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0236423"/>
              </p:ext>
            </p:extLst>
          </p:nvPr>
        </p:nvGraphicFramePr>
        <p:xfrm>
          <a:off x="6818259" y="2717668"/>
          <a:ext cx="1973692" cy="100584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011568"/>
                <a:gridCol w="962124"/>
              </a:tblGrid>
              <a:tr h="31527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City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Count(*)</a:t>
                      </a:r>
                      <a:endParaRPr lang="en-US" sz="1600" dirty="0"/>
                    </a:p>
                  </a:txBody>
                  <a:tcPr/>
                </a:tc>
              </a:tr>
              <a:tr h="31527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Honolulu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</a:tr>
              <a:tr h="31527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Kapolei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Rounded Rectangular Callout 10"/>
          <p:cNvSpPr/>
          <p:nvPr/>
        </p:nvSpPr>
        <p:spPr>
          <a:xfrm>
            <a:off x="6005968" y="3944919"/>
            <a:ext cx="2093414" cy="770057"/>
          </a:xfrm>
          <a:prstGeom prst="wedgeRoundRectCallout">
            <a:avLst>
              <a:gd name="adj1" fmla="val 19435"/>
              <a:gd name="adj2" fmla="val -73734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Results consists of one row per group!</a:t>
            </a:r>
            <a:endParaRPr lang="en-US" sz="1800" dirty="0"/>
          </a:p>
        </p:txBody>
      </p:sp>
      <p:sp>
        <p:nvSpPr>
          <p:cNvPr id="12" name="Right Arrow 11"/>
          <p:cNvSpPr/>
          <p:nvPr/>
        </p:nvSpPr>
        <p:spPr>
          <a:xfrm>
            <a:off x="5800448" y="3009434"/>
            <a:ext cx="652121" cy="34328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259" y="377428"/>
            <a:ext cx="7786756" cy="548733"/>
          </a:xfrm>
        </p:spPr>
        <p:txBody>
          <a:bodyPr/>
          <a:lstStyle/>
          <a:p>
            <a:r>
              <a:rPr lang="en-US" dirty="0" smtClean="0"/>
              <a:t>Exercise: Group-by Queries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41259" y="1084931"/>
            <a:ext cx="8183534" cy="1978025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dirty="0" smtClean="0"/>
              <a:t>Find the number of employees living in each city.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Find the number of employees working in each department.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Find the number of employees working in each building.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buNone/>
              </a:pPr>
              <a:t>23</a:t>
            </a:fld>
            <a:endParaRPr lang="en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6773228"/>
              </p:ext>
            </p:extLst>
          </p:nvPr>
        </p:nvGraphicFramePr>
        <p:xfrm>
          <a:off x="387144" y="3465410"/>
          <a:ext cx="4770785" cy="134112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669645"/>
                <a:gridCol w="717826"/>
                <a:gridCol w="1475000"/>
                <a:gridCol w="1109174"/>
                <a:gridCol w="799140"/>
              </a:tblGrid>
              <a:tr h="31527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Address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City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Dept</a:t>
                      </a:r>
                      <a:endParaRPr lang="en-US" sz="1600" dirty="0"/>
                    </a:p>
                  </a:txBody>
                  <a:tcPr/>
                </a:tc>
              </a:tr>
              <a:tr h="31527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23312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John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 </a:t>
                      </a:r>
                      <a:r>
                        <a:rPr lang="en-US" sz="1600" dirty="0" err="1" smtClean="0"/>
                        <a:t>Kuhio</a:t>
                      </a:r>
                      <a:r>
                        <a:rPr lang="en-US" sz="1600" baseline="0" dirty="0" smtClean="0"/>
                        <a:t> Ave.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Honolulu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</a:tr>
              <a:tr h="31527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31899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Alice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51 </a:t>
                      </a:r>
                      <a:r>
                        <a:rPr lang="en-US" sz="1600" dirty="0" err="1" smtClean="0"/>
                        <a:t>Manoa</a:t>
                      </a:r>
                      <a:r>
                        <a:rPr lang="en-US" sz="1600" baseline="0" dirty="0" smtClean="0"/>
                        <a:t> Rd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Honolulu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</a:tr>
              <a:tr h="31527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21115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Tim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455 </a:t>
                      </a:r>
                      <a:r>
                        <a:rPr lang="en-US" sz="1600" dirty="0" err="1" smtClean="0"/>
                        <a:t>Ewa</a:t>
                      </a:r>
                      <a:r>
                        <a:rPr lang="en-US" sz="1600" dirty="0" smtClean="0"/>
                        <a:t> St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Kapolei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694367"/>
              </p:ext>
            </p:extLst>
          </p:nvPr>
        </p:nvGraphicFramePr>
        <p:xfrm>
          <a:off x="5996432" y="3328904"/>
          <a:ext cx="1923154" cy="167640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607578"/>
                <a:gridCol w="695739"/>
                <a:gridCol w="619837"/>
              </a:tblGrid>
              <a:tr h="31527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Bldg</a:t>
                      </a:r>
                      <a:endParaRPr lang="en-US" sz="1600" dirty="0"/>
                    </a:p>
                  </a:txBody>
                  <a:tcPr/>
                </a:tc>
              </a:tr>
              <a:tr h="31527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Exec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</a:t>
                      </a:r>
                      <a:endParaRPr lang="en-US" sz="1600" dirty="0"/>
                    </a:p>
                  </a:txBody>
                  <a:tcPr/>
                </a:tc>
              </a:tr>
              <a:tr h="31527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</a:t>
                      </a:r>
                      <a:endParaRPr lang="en-US" sz="1600" dirty="0"/>
                    </a:p>
                  </a:txBody>
                  <a:tcPr/>
                </a:tc>
              </a:tr>
              <a:tr h="31527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Ops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</a:t>
                      </a:r>
                      <a:endParaRPr lang="en-US" sz="1600" dirty="0"/>
                    </a:p>
                  </a:txBody>
                  <a:tcPr/>
                </a:tc>
              </a:tr>
              <a:tr h="31527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Sales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87144" y="3062955"/>
            <a:ext cx="1211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Employee</a:t>
            </a:r>
            <a:endParaRPr lang="en-US" sz="1800" dirty="0"/>
          </a:p>
        </p:txBody>
      </p:sp>
      <p:sp>
        <p:nvSpPr>
          <p:cNvPr id="7" name="TextBox 6"/>
          <p:cNvSpPr txBox="1"/>
          <p:nvPr/>
        </p:nvSpPr>
        <p:spPr>
          <a:xfrm>
            <a:off x="5996432" y="2959572"/>
            <a:ext cx="1390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Department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83323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257854" y="333256"/>
            <a:ext cx="8643189" cy="65127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3600" dirty="0" smtClean="0"/>
              <a:t>Data Warehouse </a:t>
            </a:r>
            <a:r>
              <a:rPr lang="en-US" sz="3600" dirty="0" err="1" smtClean="0"/>
              <a:t>vs</a:t>
            </a:r>
            <a:r>
              <a:rPr lang="en-US" sz="3600" dirty="0" smtClean="0"/>
              <a:t> Operational Data Stores</a:t>
            </a:r>
            <a:endParaRPr sz="3600" dirty="0"/>
          </a:p>
        </p:txBody>
      </p:sp>
      <p:pic>
        <p:nvPicPr>
          <p:cNvPr id="5" name="Picture 24" descr="Animated B2B Vertical Picture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43643" y="2713697"/>
            <a:ext cx="2057400" cy="1314450"/>
          </a:xfrm>
          <a:prstGeom prst="rect">
            <a:avLst/>
          </a:prstGeom>
          <a:noFill/>
        </p:spPr>
      </p:pic>
      <p:sp>
        <p:nvSpPr>
          <p:cNvPr id="7" name="Can 6"/>
          <p:cNvSpPr/>
          <p:nvPr/>
        </p:nvSpPr>
        <p:spPr>
          <a:xfrm>
            <a:off x="257854" y="1883410"/>
            <a:ext cx="1160172" cy="830287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Source</a:t>
            </a:r>
            <a:endParaRPr lang="en-US" dirty="0"/>
          </a:p>
        </p:txBody>
      </p:sp>
      <p:sp>
        <p:nvSpPr>
          <p:cNvPr id="8" name="Can 7"/>
          <p:cNvSpPr/>
          <p:nvPr/>
        </p:nvSpPr>
        <p:spPr>
          <a:xfrm>
            <a:off x="257854" y="2890531"/>
            <a:ext cx="1160172" cy="830287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Source</a:t>
            </a:r>
            <a:endParaRPr lang="en-US" dirty="0"/>
          </a:p>
        </p:txBody>
      </p:sp>
      <p:sp>
        <p:nvSpPr>
          <p:cNvPr id="9" name="Can 8"/>
          <p:cNvSpPr/>
          <p:nvPr/>
        </p:nvSpPr>
        <p:spPr>
          <a:xfrm>
            <a:off x="257854" y="3899061"/>
            <a:ext cx="1160172" cy="830287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Source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78053" y="1101498"/>
            <a:ext cx="21236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Operational </a:t>
            </a:r>
            <a:r>
              <a:rPr lang="en-US" sz="2000" dirty="0" smtClean="0"/>
              <a:t>Data </a:t>
            </a:r>
          </a:p>
          <a:p>
            <a:r>
              <a:rPr lang="en-US" sz="2000" dirty="0" smtClean="0"/>
              <a:t>Stores (ODS)</a:t>
            </a:r>
            <a:endParaRPr lang="en-US" sz="2000" dirty="0"/>
          </a:p>
        </p:txBody>
      </p:sp>
      <p:sp>
        <p:nvSpPr>
          <p:cNvPr id="13" name="Can 12"/>
          <p:cNvSpPr/>
          <p:nvPr/>
        </p:nvSpPr>
        <p:spPr>
          <a:xfrm>
            <a:off x="3335130" y="2693338"/>
            <a:ext cx="1561908" cy="1592790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Data Warehouse</a:t>
            </a:r>
            <a:endParaRPr lang="en-US" sz="2000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535043" y="3420937"/>
            <a:ext cx="1722783" cy="0"/>
          </a:xfrm>
          <a:prstGeom prst="straightConnector1">
            <a:avLst/>
          </a:prstGeom>
          <a:ln w="1270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4980609" y="3533570"/>
            <a:ext cx="1863034" cy="25465"/>
          </a:xfrm>
          <a:prstGeom prst="straightConnector1">
            <a:avLst/>
          </a:prstGeom>
          <a:ln w="190500">
            <a:solidFill>
              <a:schemeClr val="accent2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605986" y="2890531"/>
            <a:ext cx="749123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ETL</a:t>
            </a:r>
            <a:endParaRPr lang="en-US" sz="2400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buNone/>
              </a:pPr>
              <a:t>24</a:t>
            </a:fld>
            <a:endParaRPr lang="en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1535043" y="3899061"/>
            <a:ext cx="1722783" cy="388456"/>
          </a:xfrm>
          <a:prstGeom prst="straightConnector1">
            <a:avLst/>
          </a:prstGeom>
          <a:ln w="1270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1535043" y="2536588"/>
            <a:ext cx="1722783" cy="489325"/>
          </a:xfrm>
          <a:prstGeom prst="straightConnector1">
            <a:avLst/>
          </a:prstGeom>
          <a:ln w="1270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80609" y="2536588"/>
            <a:ext cx="16374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Query &amp;</a:t>
            </a:r>
          </a:p>
          <a:p>
            <a:r>
              <a:rPr lang="en-US" sz="2000" dirty="0" smtClean="0"/>
              <a:t>Visualization</a:t>
            </a:r>
            <a:endParaRPr lang="en-US" sz="2000" dirty="0"/>
          </a:p>
        </p:txBody>
      </p:sp>
      <p:sp>
        <p:nvSpPr>
          <p:cNvPr id="56" name="Bent Arrow 55"/>
          <p:cNvSpPr/>
          <p:nvPr/>
        </p:nvSpPr>
        <p:spPr>
          <a:xfrm rot="5400000">
            <a:off x="4447977" y="-854164"/>
            <a:ext cx="705509" cy="6389495"/>
          </a:xfrm>
          <a:prstGeom prst="bentArrow">
            <a:avLst/>
          </a:prstGeom>
          <a:solidFill>
            <a:schemeClr val="accent2">
              <a:lumMod val="75000"/>
              <a:lumOff val="25000"/>
            </a:schemeClr>
          </a:solidFill>
          <a:ln>
            <a:solidFill>
              <a:schemeClr val="accent2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Oval Callout 58"/>
          <p:cNvSpPr/>
          <p:nvPr/>
        </p:nvSpPr>
        <p:spPr>
          <a:xfrm>
            <a:off x="2698618" y="1017663"/>
            <a:ext cx="6305826" cy="761996"/>
          </a:xfrm>
          <a:prstGeom prst="wedgeEllipseCallou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Process analytics directly on ODS 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27391219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610619" y="377428"/>
            <a:ext cx="7617396" cy="65127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BI Concepts</a:t>
            </a:r>
            <a:endParaRPr dirty="0"/>
          </a:p>
        </p:txBody>
      </p:sp>
      <p:pic>
        <p:nvPicPr>
          <p:cNvPr id="5" name="Picture 24" descr="Animated B2B Vertical Picture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9400" y="406003"/>
            <a:ext cx="2057400" cy="131445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5654260" y="1952167"/>
            <a:ext cx="3489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A6A6A6"/>
                </a:solidFill>
              </a:rPr>
              <a:t>4. OLAP &amp; Data Mining</a:t>
            </a:r>
            <a:endParaRPr lang="en-US" sz="2400" dirty="0">
              <a:solidFill>
                <a:srgbClr val="A6A6A6"/>
              </a:solidFill>
            </a:endParaRPr>
          </a:p>
        </p:txBody>
      </p:sp>
      <p:grpSp>
        <p:nvGrpSpPr>
          <p:cNvPr id="2" name="Group 9"/>
          <p:cNvGrpSpPr/>
          <p:nvPr/>
        </p:nvGrpSpPr>
        <p:grpSpPr>
          <a:xfrm>
            <a:off x="408861" y="3119451"/>
            <a:ext cx="1801318" cy="1660574"/>
            <a:chOff x="408861" y="3229341"/>
            <a:chExt cx="1801318" cy="1660574"/>
          </a:xfrm>
        </p:grpSpPr>
        <p:sp>
          <p:nvSpPr>
            <p:cNvPr id="7" name="Can 6"/>
            <p:cNvSpPr/>
            <p:nvPr/>
          </p:nvSpPr>
          <p:spPr>
            <a:xfrm>
              <a:off x="408861" y="3229341"/>
              <a:ext cx="1160172" cy="830287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 Source</a:t>
              </a:r>
              <a:endParaRPr lang="en-US" dirty="0"/>
            </a:p>
          </p:txBody>
        </p:sp>
        <p:sp>
          <p:nvSpPr>
            <p:cNvPr id="8" name="Can 7"/>
            <p:cNvSpPr/>
            <p:nvPr/>
          </p:nvSpPr>
          <p:spPr>
            <a:xfrm>
              <a:off x="763019" y="3644485"/>
              <a:ext cx="1160172" cy="830287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 Source</a:t>
              </a:r>
              <a:endParaRPr lang="en-US" dirty="0"/>
            </a:p>
          </p:txBody>
        </p:sp>
        <p:sp>
          <p:nvSpPr>
            <p:cNvPr id="9" name="Can 8"/>
            <p:cNvSpPr/>
            <p:nvPr/>
          </p:nvSpPr>
          <p:spPr>
            <a:xfrm>
              <a:off x="1050007" y="4059628"/>
              <a:ext cx="1160172" cy="830287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 Source</a:t>
              </a:r>
              <a:endParaRPr lang="en-US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57854" y="2151867"/>
            <a:ext cx="31098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A6A6A6"/>
                </a:solidFill>
              </a:rPr>
              <a:t>1. Database Systems</a:t>
            </a:r>
            <a:endParaRPr lang="en-US" sz="2400" dirty="0">
              <a:solidFill>
                <a:srgbClr val="A6A6A6"/>
              </a:solidFill>
            </a:endParaRPr>
          </a:p>
        </p:txBody>
      </p:sp>
      <p:sp>
        <p:nvSpPr>
          <p:cNvPr id="13" name="Can 12"/>
          <p:cNvSpPr/>
          <p:nvPr/>
        </p:nvSpPr>
        <p:spPr>
          <a:xfrm>
            <a:off x="3668926" y="1952167"/>
            <a:ext cx="1561908" cy="1167284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Data Warehouse</a:t>
            </a:r>
            <a:endParaRPr lang="en-US" sz="2000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2210179" y="2890531"/>
            <a:ext cx="1319191" cy="644064"/>
          </a:xfrm>
          <a:prstGeom prst="straightConnector1">
            <a:avLst/>
          </a:prstGeom>
          <a:ln w="1905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5369368" y="1393573"/>
            <a:ext cx="1089064" cy="535988"/>
          </a:xfrm>
          <a:prstGeom prst="straightConnector1">
            <a:avLst/>
          </a:prstGeom>
          <a:ln w="1905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675502" y="3534595"/>
            <a:ext cx="3537898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A6A6A6"/>
                </a:solidFill>
              </a:rPr>
              <a:t>3. Data Integration : ETL</a:t>
            </a:r>
          </a:p>
          <a:p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857893" y="1258788"/>
            <a:ext cx="2899276" cy="5232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2. Data Modeling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buNone/>
              </a:pPr>
              <a:t>25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97449923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259" y="1028701"/>
            <a:ext cx="7786756" cy="33147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Given </a:t>
            </a:r>
            <a:r>
              <a:rPr lang="en-US" dirty="0" smtClean="0"/>
              <a:t>that you know the </a:t>
            </a:r>
            <a:r>
              <a:rPr lang="en-US" dirty="0" smtClean="0"/>
              <a:t>application </a:t>
            </a:r>
            <a:r>
              <a:rPr lang="en-US" dirty="0" smtClean="0"/>
              <a:t>requirements, how do </a:t>
            </a:r>
            <a:r>
              <a:rPr lang="en-US" dirty="0" smtClean="0"/>
              <a:t>you</a:t>
            </a:r>
            <a:r>
              <a:rPr lang="en-US" dirty="0" smtClean="0"/>
              <a:t> </a:t>
            </a:r>
            <a:r>
              <a:rPr lang="en-US" dirty="0" smtClean="0"/>
              <a:t>design the database tables 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buNone/>
              </a:pPr>
              <a:t>26</a:t>
            </a:fld>
            <a:endParaRPr lang="en"/>
          </a:p>
        </p:txBody>
      </p:sp>
      <p:sp>
        <p:nvSpPr>
          <p:cNvPr id="5" name="Rectangle 4"/>
          <p:cNvSpPr/>
          <p:nvPr/>
        </p:nvSpPr>
        <p:spPr>
          <a:xfrm>
            <a:off x="610609" y="2123322"/>
            <a:ext cx="1599818" cy="4639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Requirements</a:t>
            </a:r>
            <a:endParaRPr lang="en-US" sz="1800" dirty="0"/>
          </a:p>
        </p:txBody>
      </p:sp>
      <p:sp>
        <p:nvSpPr>
          <p:cNvPr id="6" name="Rectangle 5"/>
          <p:cNvSpPr/>
          <p:nvPr/>
        </p:nvSpPr>
        <p:spPr>
          <a:xfrm>
            <a:off x="610609" y="3059964"/>
            <a:ext cx="1599818" cy="6506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Logical</a:t>
            </a:r>
            <a:r>
              <a:rPr lang="en-US" sz="1800" dirty="0" smtClean="0"/>
              <a:t> Data Model</a:t>
            </a:r>
            <a:endParaRPr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610609" y="4161640"/>
            <a:ext cx="1599818" cy="6506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Physical Data Model</a:t>
            </a:r>
            <a:endParaRPr lang="en-US" sz="1800" dirty="0"/>
          </a:p>
        </p:txBody>
      </p:sp>
      <p:sp>
        <p:nvSpPr>
          <p:cNvPr id="8" name="Down Arrow 7"/>
          <p:cNvSpPr/>
          <p:nvPr/>
        </p:nvSpPr>
        <p:spPr>
          <a:xfrm>
            <a:off x="1170610" y="2676575"/>
            <a:ext cx="375478" cy="350260"/>
          </a:xfrm>
          <a:prstGeom prst="downArrow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1190494" y="3767630"/>
            <a:ext cx="375478" cy="350260"/>
          </a:xfrm>
          <a:prstGeom prst="downArrow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ular Callout 9"/>
          <p:cNvSpPr/>
          <p:nvPr/>
        </p:nvSpPr>
        <p:spPr>
          <a:xfrm>
            <a:off x="3589130" y="1899478"/>
            <a:ext cx="4958491" cy="787214"/>
          </a:xfrm>
          <a:prstGeom prst="wedgeRoundRectCallout">
            <a:avLst>
              <a:gd name="adj1" fmla="val -74818"/>
              <a:gd name="adj2" fmla="val 18342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What kind of </a:t>
            </a:r>
            <a:r>
              <a:rPr lang="en-US" sz="1800" dirty="0" smtClean="0"/>
              <a:t>analytics should the DW support ? </a:t>
            </a:r>
            <a:r>
              <a:rPr lang="en-US" sz="1800" dirty="0" smtClean="0"/>
              <a:t>What performance metrics ? What dimensions ?</a:t>
            </a:r>
            <a:endParaRPr lang="en-US" sz="1800" dirty="0"/>
          </a:p>
        </p:txBody>
      </p:sp>
      <p:sp>
        <p:nvSpPr>
          <p:cNvPr id="11" name="Rounded Rectangular Callout 10"/>
          <p:cNvSpPr/>
          <p:nvPr/>
        </p:nvSpPr>
        <p:spPr>
          <a:xfrm>
            <a:off x="2540001" y="2846613"/>
            <a:ext cx="2617306" cy="940900"/>
          </a:xfrm>
          <a:prstGeom prst="wedgeRoundRectCallout">
            <a:avLst>
              <a:gd name="adj1" fmla="val -59322"/>
              <a:gd name="adj2" fmla="val -13834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What data is need ? How should data be organized?</a:t>
            </a:r>
            <a:endParaRPr lang="en-US" sz="1800" dirty="0"/>
          </a:p>
        </p:txBody>
      </p:sp>
      <p:sp>
        <p:nvSpPr>
          <p:cNvPr id="12" name="Rounded Rectangular Callout 11"/>
          <p:cNvSpPr/>
          <p:nvPr/>
        </p:nvSpPr>
        <p:spPr>
          <a:xfrm>
            <a:off x="5676349" y="2826730"/>
            <a:ext cx="3003826" cy="1027444"/>
          </a:xfrm>
          <a:prstGeom prst="wedgeRoundRectCallout">
            <a:avLst>
              <a:gd name="adj1" fmla="val -65761"/>
              <a:gd name="adj2" fmla="val -18233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Use </a:t>
            </a:r>
            <a:r>
              <a:rPr lang="en-US" sz="1800" b="1" dirty="0" smtClean="0">
                <a:solidFill>
                  <a:schemeClr val="accent1"/>
                </a:solidFill>
              </a:rPr>
              <a:t>Entity-</a:t>
            </a:r>
            <a:r>
              <a:rPr lang="en-US" sz="1800" b="1" dirty="0">
                <a:solidFill>
                  <a:schemeClr val="accent1"/>
                </a:solidFill>
              </a:rPr>
              <a:t>Relationship (ER</a:t>
            </a:r>
            <a:r>
              <a:rPr lang="en-US" sz="1800" b="1" dirty="0" smtClean="0">
                <a:solidFill>
                  <a:schemeClr val="accent1"/>
                </a:solidFill>
              </a:rPr>
              <a:t>) model</a:t>
            </a:r>
            <a:r>
              <a:rPr lang="en-US" sz="1800" dirty="0" smtClean="0">
                <a:solidFill>
                  <a:schemeClr val="tx1"/>
                </a:solidFill>
              </a:rPr>
              <a:t>. Sometimes called conceptual modeling.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3" name="Rounded Rectangular Callout 12"/>
          <p:cNvSpPr/>
          <p:nvPr/>
        </p:nvSpPr>
        <p:spPr>
          <a:xfrm>
            <a:off x="2904435" y="4019492"/>
            <a:ext cx="3268869" cy="792798"/>
          </a:xfrm>
          <a:prstGeom prst="wedgeRoundRectCallout">
            <a:avLst>
              <a:gd name="adj1" fmla="val -66067"/>
              <a:gd name="adj2" fmla="val -14357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What database tables are needed? What views, indexes, </a:t>
            </a:r>
            <a:r>
              <a:rPr lang="en-US" sz="1800" dirty="0" err="1" smtClean="0"/>
              <a:t>etc</a:t>
            </a:r>
            <a:r>
              <a:rPr lang="en-US" sz="1800" dirty="0" smtClean="0"/>
              <a:t> ?</a:t>
            </a:r>
            <a:endParaRPr lang="en-US" sz="1800" dirty="0"/>
          </a:p>
        </p:txBody>
      </p:sp>
      <p:sp>
        <p:nvSpPr>
          <p:cNvPr id="14" name="Rounded Rectangular Callout 13"/>
          <p:cNvSpPr/>
          <p:nvPr/>
        </p:nvSpPr>
        <p:spPr>
          <a:xfrm>
            <a:off x="6538518" y="4019492"/>
            <a:ext cx="1965739" cy="933406"/>
          </a:xfrm>
          <a:prstGeom prst="wedgeRoundRectCallout">
            <a:avLst>
              <a:gd name="adj1" fmla="val -63717"/>
              <a:gd name="adj2" fmla="val -16372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Auto-generated from ER model &amp; other info.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Entity-Relationship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260" y="2915399"/>
            <a:ext cx="5464090" cy="2054170"/>
          </a:xfrm>
        </p:spPr>
        <p:txBody>
          <a:bodyPr>
            <a:normAutofit lnSpcReduction="10000"/>
          </a:bodyPr>
          <a:lstStyle/>
          <a:p>
            <a:pPr marL="457200" indent="-38100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AutoNum type="arabicPeriod"/>
            </a:pPr>
            <a:r>
              <a:rPr lang="en" dirty="0"/>
              <a:t>Entities - rectangle</a:t>
            </a:r>
          </a:p>
          <a:p>
            <a:pPr marL="457200" indent="-38100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AutoNum type="arabicPeriod"/>
            </a:pPr>
            <a:r>
              <a:rPr lang="en" dirty="0"/>
              <a:t>Relationships - diamond shape</a:t>
            </a:r>
          </a:p>
          <a:p>
            <a:pPr lvl="1" indent="-342900">
              <a:spcBef>
                <a:spcPts val="0"/>
              </a:spcBef>
              <a:buClr>
                <a:schemeClr val="dk2"/>
              </a:buClr>
              <a:buSzPct val="75000"/>
              <a:buFont typeface="Courier New"/>
              <a:buChar char="o"/>
            </a:pPr>
            <a:r>
              <a:rPr lang="en" dirty="0"/>
              <a:t>cardinality ratios</a:t>
            </a:r>
          </a:p>
          <a:p>
            <a:pPr marL="457200" indent="-38100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AutoNum type="arabicPeriod"/>
            </a:pPr>
            <a:r>
              <a:rPr lang="en" dirty="0"/>
              <a:t>Attributes - oval shape</a:t>
            </a:r>
          </a:p>
          <a:p>
            <a:pPr lvl="1" indent="-342900">
              <a:spcBef>
                <a:spcPts val="0"/>
              </a:spcBef>
              <a:buClr>
                <a:schemeClr val="dk2"/>
              </a:buClr>
              <a:buSzPct val="75000"/>
              <a:buFont typeface="Courier New"/>
              <a:buChar char="o"/>
            </a:pPr>
            <a:r>
              <a:rPr lang="en" dirty="0"/>
              <a:t>Atomic (no repetitions)</a:t>
            </a:r>
          </a:p>
          <a:p>
            <a:pPr lvl="1" indent="-342900">
              <a:spcBef>
                <a:spcPts val="0"/>
              </a:spcBef>
              <a:buClr>
                <a:schemeClr val="dk2"/>
              </a:buClr>
              <a:buSzPct val="75000"/>
              <a:buFont typeface="Courier New"/>
              <a:buChar char="o"/>
            </a:pPr>
            <a:r>
              <a:rPr lang="en" dirty="0"/>
              <a:t>Primary keys are underlined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buNone/>
              </a:pPr>
              <a:t>27</a:t>
            </a:fld>
            <a:endParaRPr lang="en"/>
          </a:p>
        </p:txBody>
      </p:sp>
      <p:sp>
        <p:nvSpPr>
          <p:cNvPr id="6" name="Shape 255"/>
          <p:cNvSpPr/>
          <p:nvPr/>
        </p:nvSpPr>
        <p:spPr>
          <a:xfrm>
            <a:off x="800100" y="2083100"/>
            <a:ext cx="1809899" cy="68881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2400"/>
              <a:t>Employees</a:t>
            </a:r>
          </a:p>
        </p:txBody>
      </p:sp>
      <p:sp>
        <p:nvSpPr>
          <p:cNvPr id="7" name="Shape 256"/>
          <p:cNvSpPr/>
          <p:nvPr/>
        </p:nvSpPr>
        <p:spPr>
          <a:xfrm>
            <a:off x="6463400" y="2083100"/>
            <a:ext cx="1975799" cy="68881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/>
              <a:t>Departments</a:t>
            </a:r>
          </a:p>
        </p:txBody>
      </p:sp>
      <p:sp>
        <p:nvSpPr>
          <p:cNvPr id="8" name="Shape 257"/>
          <p:cNvSpPr/>
          <p:nvPr/>
        </p:nvSpPr>
        <p:spPr>
          <a:xfrm>
            <a:off x="3399750" y="2012750"/>
            <a:ext cx="2505600" cy="836467"/>
          </a:xfrm>
          <a:prstGeom prst="diamond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800"/>
              <a:t>Works_In</a:t>
            </a:r>
          </a:p>
        </p:txBody>
      </p:sp>
      <p:cxnSp>
        <p:nvCxnSpPr>
          <p:cNvPr id="9" name="Shape 258"/>
          <p:cNvCxnSpPr>
            <a:stCxn id="6" idx="3"/>
            <a:endCxn id="8" idx="1"/>
          </p:cNvCxnSpPr>
          <p:nvPr/>
        </p:nvCxnSpPr>
        <p:spPr>
          <a:xfrm>
            <a:off x="2609999" y="2427507"/>
            <a:ext cx="789751" cy="3477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" name="Shape 259"/>
          <p:cNvCxnSpPr>
            <a:stCxn id="8" idx="3"/>
            <a:endCxn id="7" idx="1"/>
          </p:cNvCxnSpPr>
          <p:nvPr/>
        </p:nvCxnSpPr>
        <p:spPr>
          <a:xfrm flipV="1">
            <a:off x="5905350" y="2427507"/>
            <a:ext cx="558050" cy="3477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1" name="Shape 260"/>
          <p:cNvSpPr/>
          <p:nvPr/>
        </p:nvSpPr>
        <p:spPr>
          <a:xfrm>
            <a:off x="175950" y="1438000"/>
            <a:ext cx="983699" cy="4341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1800" u="sng"/>
              <a:t>ID</a:t>
            </a:r>
          </a:p>
        </p:txBody>
      </p:sp>
      <p:sp>
        <p:nvSpPr>
          <p:cNvPr id="12" name="Shape 261"/>
          <p:cNvSpPr/>
          <p:nvPr/>
        </p:nvSpPr>
        <p:spPr>
          <a:xfrm>
            <a:off x="1085850" y="1150800"/>
            <a:ext cx="1238400" cy="4341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/>
              <a:t>name</a:t>
            </a:r>
          </a:p>
        </p:txBody>
      </p:sp>
      <p:sp>
        <p:nvSpPr>
          <p:cNvPr id="13" name="Shape 262"/>
          <p:cNvSpPr/>
          <p:nvPr/>
        </p:nvSpPr>
        <p:spPr>
          <a:xfrm>
            <a:off x="7657950" y="1361800"/>
            <a:ext cx="1238400" cy="4341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/>
              <a:t>name</a:t>
            </a:r>
          </a:p>
        </p:txBody>
      </p:sp>
      <p:sp>
        <p:nvSpPr>
          <p:cNvPr id="14" name="Shape 263"/>
          <p:cNvSpPr/>
          <p:nvPr/>
        </p:nvSpPr>
        <p:spPr>
          <a:xfrm>
            <a:off x="6193800" y="1361800"/>
            <a:ext cx="1238400" cy="4341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u="sng"/>
              <a:t>DID</a:t>
            </a:r>
          </a:p>
        </p:txBody>
      </p:sp>
      <p:sp>
        <p:nvSpPr>
          <p:cNvPr id="15" name="Shape 264"/>
          <p:cNvSpPr/>
          <p:nvPr/>
        </p:nvSpPr>
        <p:spPr>
          <a:xfrm>
            <a:off x="2171850" y="1438000"/>
            <a:ext cx="1504800" cy="4341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/>
              <a:t>address</a:t>
            </a:r>
          </a:p>
        </p:txBody>
      </p:sp>
      <p:sp>
        <p:nvSpPr>
          <p:cNvPr id="16" name="Shape 265"/>
          <p:cNvSpPr/>
          <p:nvPr/>
        </p:nvSpPr>
        <p:spPr>
          <a:xfrm>
            <a:off x="4316025" y="1246875"/>
            <a:ext cx="1238400" cy="4341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/>
              <a:t>since</a:t>
            </a:r>
          </a:p>
        </p:txBody>
      </p:sp>
      <p:cxnSp>
        <p:nvCxnSpPr>
          <p:cNvPr id="17" name="Shape 266"/>
          <p:cNvCxnSpPr>
            <a:stCxn id="6" idx="0"/>
            <a:endCxn id="11" idx="5"/>
          </p:cNvCxnSpPr>
          <p:nvPr/>
        </p:nvCxnSpPr>
        <p:spPr>
          <a:xfrm flipH="1" flipV="1">
            <a:off x="1015590" y="1808528"/>
            <a:ext cx="689460" cy="274572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8" name="Shape 267"/>
          <p:cNvCxnSpPr>
            <a:stCxn id="6" idx="0"/>
            <a:endCxn id="12" idx="4"/>
          </p:cNvCxnSpPr>
          <p:nvPr/>
        </p:nvCxnSpPr>
        <p:spPr>
          <a:xfrm flipV="1">
            <a:off x="1705050" y="1584900"/>
            <a:ext cx="0" cy="4982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9" name="Shape 268"/>
          <p:cNvCxnSpPr>
            <a:stCxn id="6" idx="0"/>
            <a:endCxn id="15" idx="3"/>
          </p:cNvCxnSpPr>
          <p:nvPr/>
        </p:nvCxnSpPr>
        <p:spPr>
          <a:xfrm flipV="1">
            <a:off x="1705050" y="1808528"/>
            <a:ext cx="687173" cy="274572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0" name="Shape 269"/>
          <p:cNvCxnSpPr>
            <a:endCxn id="16" idx="4"/>
          </p:cNvCxnSpPr>
          <p:nvPr/>
        </p:nvCxnSpPr>
        <p:spPr>
          <a:xfrm rot="10800000" flipH="1">
            <a:off x="4172024" y="1680975"/>
            <a:ext cx="763200" cy="5307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1" name="Shape 270"/>
          <p:cNvCxnSpPr>
            <a:stCxn id="7" idx="0"/>
            <a:endCxn id="14" idx="4"/>
          </p:cNvCxnSpPr>
          <p:nvPr/>
        </p:nvCxnSpPr>
        <p:spPr>
          <a:xfrm flipH="1" flipV="1">
            <a:off x="6813000" y="1795900"/>
            <a:ext cx="638300" cy="2872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2" name="Shape 271"/>
          <p:cNvCxnSpPr>
            <a:stCxn id="7" idx="0"/>
            <a:endCxn id="13" idx="3"/>
          </p:cNvCxnSpPr>
          <p:nvPr/>
        </p:nvCxnSpPr>
        <p:spPr>
          <a:xfrm flipV="1">
            <a:off x="7451300" y="1732328"/>
            <a:ext cx="388009" cy="350772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3" name="Shape 272"/>
          <p:cNvSpPr txBox="1"/>
          <p:nvPr/>
        </p:nvSpPr>
        <p:spPr>
          <a:xfrm>
            <a:off x="6057750" y="2362682"/>
            <a:ext cx="387899" cy="530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800"/>
              <a:t>1</a:t>
            </a:r>
          </a:p>
        </p:txBody>
      </p:sp>
      <p:sp>
        <p:nvSpPr>
          <p:cNvPr id="24" name="Shape 273"/>
          <p:cNvSpPr txBox="1"/>
          <p:nvPr/>
        </p:nvSpPr>
        <p:spPr>
          <a:xfrm>
            <a:off x="2610000" y="2362682"/>
            <a:ext cx="387899" cy="530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/>
              <a:t>m</a:t>
            </a:r>
          </a:p>
        </p:txBody>
      </p:sp>
      <p:sp>
        <p:nvSpPr>
          <p:cNvPr id="25" name="Shape 274"/>
          <p:cNvSpPr/>
          <p:nvPr/>
        </p:nvSpPr>
        <p:spPr>
          <a:xfrm>
            <a:off x="5190436" y="3373612"/>
            <a:ext cx="3429602" cy="1043779"/>
          </a:xfrm>
          <a:prstGeom prst="wedgeRoundRectCallout">
            <a:avLst>
              <a:gd name="adj1" fmla="val -63437"/>
              <a:gd name="adj2" fmla="val 12791"/>
              <a:gd name="adj3" fmla="val 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000" dirty="0"/>
              <a:t>Represent “Sets” of objects.</a:t>
            </a:r>
          </a:p>
          <a:p>
            <a:pPr>
              <a:spcBef>
                <a:spcPts val="0"/>
              </a:spcBef>
              <a:buNone/>
            </a:pPr>
            <a:r>
              <a:rPr lang="en" sz="2000" u="sng" dirty="0">
                <a:solidFill>
                  <a:schemeClr val="dk1"/>
                </a:solidFill>
              </a:rPr>
              <a:t>Based on Set Theory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259" y="254000"/>
            <a:ext cx="7786756" cy="607391"/>
          </a:xfrm>
        </p:spPr>
        <p:txBody>
          <a:bodyPr/>
          <a:lstStyle/>
          <a:p>
            <a:r>
              <a:rPr lang="en-US" dirty="0" smtClean="0"/>
              <a:t>Relationships: Cardinality Ratios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259" y="3467644"/>
            <a:ext cx="7786756" cy="1317487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Consider binary relationship (between 2 entities)</a:t>
            </a:r>
          </a:p>
          <a:p>
            <a:pPr marL="457200" lvl="0" indent="-3810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dirty="0"/>
              <a:t>1:1 </a:t>
            </a:r>
          </a:p>
          <a:p>
            <a:pPr marL="457200" lvl="0" indent="-3810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dirty="0"/>
              <a:t>1:m or m:1 </a:t>
            </a:r>
          </a:p>
          <a:p>
            <a:pPr marL="457200" lvl="0" indent="-3810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dirty="0"/>
              <a:t>m:m (many-to-many)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buNone/>
              </a:pPr>
              <a:t>28</a:t>
            </a:fld>
            <a:endParaRPr lang="en"/>
          </a:p>
        </p:txBody>
      </p:sp>
      <p:grpSp>
        <p:nvGrpSpPr>
          <p:cNvPr id="5" name="Shape 281"/>
          <p:cNvGrpSpPr/>
          <p:nvPr/>
        </p:nvGrpSpPr>
        <p:grpSpPr>
          <a:xfrm>
            <a:off x="342900" y="1117671"/>
            <a:ext cx="1809599" cy="2154625"/>
            <a:chOff x="742950" y="2759475"/>
            <a:chExt cx="1809599" cy="2154625"/>
          </a:xfrm>
        </p:grpSpPr>
        <p:sp>
          <p:nvSpPr>
            <p:cNvPr id="6" name="Shape 282"/>
            <p:cNvSpPr/>
            <p:nvPr/>
          </p:nvSpPr>
          <p:spPr>
            <a:xfrm>
              <a:off x="742950" y="2759475"/>
              <a:ext cx="704699" cy="1938299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" name="Shape 283"/>
            <p:cNvSpPr/>
            <p:nvPr/>
          </p:nvSpPr>
          <p:spPr>
            <a:xfrm>
              <a:off x="1028550" y="3116575"/>
              <a:ext cx="133500" cy="133500"/>
            </a:xfrm>
            <a:prstGeom prst="ellipse">
              <a:avLst/>
            </a:prstGeom>
            <a:solidFill>
              <a:srgbClr val="000000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" name="Shape 284"/>
            <p:cNvSpPr/>
            <p:nvPr/>
          </p:nvSpPr>
          <p:spPr>
            <a:xfrm>
              <a:off x="1028550" y="3878575"/>
              <a:ext cx="133500" cy="133500"/>
            </a:xfrm>
            <a:prstGeom prst="ellipse">
              <a:avLst/>
            </a:prstGeom>
            <a:solidFill>
              <a:srgbClr val="000000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" name="Shape 285"/>
            <p:cNvSpPr/>
            <p:nvPr/>
          </p:nvSpPr>
          <p:spPr>
            <a:xfrm>
              <a:off x="1028550" y="3497575"/>
              <a:ext cx="133500" cy="133500"/>
            </a:xfrm>
            <a:prstGeom prst="ellipse">
              <a:avLst/>
            </a:prstGeom>
            <a:solidFill>
              <a:srgbClr val="000000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286"/>
            <p:cNvSpPr/>
            <p:nvPr/>
          </p:nvSpPr>
          <p:spPr>
            <a:xfrm>
              <a:off x="1028550" y="4259575"/>
              <a:ext cx="133500" cy="133500"/>
            </a:xfrm>
            <a:prstGeom prst="ellipse">
              <a:avLst/>
            </a:prstGeom>
            <a:solidFill>
              <a:srgbClr val="000000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287"/>
            <p:cNvSpPr/>
            <p:nvPr/>
          </p:nvSpPr>
          <p:spPr>
            <a:xfrm>
              <a:off x="1847850" y="2759475"/>
              <a:ext cx="704699" cy="1938299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288"/>
            <p:cNvSpPr/>
            <p:nvPr/>
          </p:nvSpPr>
          <p:spPr>
            <a:xfrm>
              <a:off x="2133450" y="3116575"/>
              <a:ext cx="133500" cy="133500"/>
            </a:xfrm>
            <a:prstGeom prst="ellipse">
              <a:avLst/>
            </a:prstGeom>
            <a:solidFill>
              <a:srgbClr val="000000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289"/>
            <p:cNvSpPr/>
            <p:nvPr/>
          </p:nvSpPr>
          <p:spPr>
            <a:xfrm>
              <a:off x="2133450" y="3878575"/>
              <a:ext cx="133500" cy="133500"/>
            </a:xfrm>
            <a:prstGeom prst="ellipse">
              <a:avLst/>
            </a:prstGeom>
            <a:solidFill>
              <a:srgbClr val="000000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290"/>
            <p:cNvSpPr/>
            <p:nvPr/>
          </p:nvSpPr>
          <p:spPr>
            <a:xfrm>
              <a:off x="2133450" y="3497575"/>
              <a:ext cx="133500" cy="133500"/>
            </a:xfrm>
            <a:prstGeom prst="ellipse">
              <a:avLst/>
            </a:prstGeom>
            <a:solidFill>
              <a:srgbClr val="000000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291"/>
            <p:cNvSpPr/>
            <p:nvPr/>
          </p:nvSpPr>
          <p:spPr>
            <a:xfrm>
              <a:off x="2133450" y="4259575"/>
              <a:ext cx="133500" cy="133500"/>
            </a:xfrm>
            <a:prstGeom prst="ellipse">
              <a:avLst/>
            </a:prstGeom>
            <a:solidFill>
              <a:srgbClr val="000000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cxnSp>
          <p:nvCxnSpPr>
            <p:cNvPr id="16" name="Shape 292"/>
            <p:cNvCxnSpPr/>
            <p:nvPr/>
          </p:nvCxnSpPr>
          <p:spPr>
            <a:xfrm>
              <a:off x="1162049" y="3573424"/>
              <a:ext cx="1010400" cy="0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7" name="Shape 293"/>
            <p:cNvCxnSpPr/>
            <p:nvPr/>
          </p:nvCxnSpPr>
          <p:spPr>
            <a:xfrm>
              <a:off x="1162049" y="3192424"/>
              <a:ext cx="1010400" cy="0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8" name="Shape 294"/>
            <p:cNvCxnSpPr/>
            <p:nvPr/>
          </p:nvCxnSpPr>
          <p:spPr>
            <a:xfrm>
              <a:off x="1162049" y="3945324"/>
              <a:ext cx="1010400" cy="0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19" name="Shape 295"/>
            <p:cNvSpPr txBox="1"/>
            <p:nvPr/>
          </p:nvSpPr>
          <p:spPr>
            <a:xfrm>
              <a:off x="1314450" y="4582600"/>
              <a:ext cx="704699" cy="3315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rPr lang="en" sz="2400"/>
                <a:t>1:1</a:t>
              </a:r>
            </a:p>
          </p:txBody>
        </p:sp>
      </p:grpSp>
      <p:grpSp>
        <p:nvGrpSpPr>
          <p:cNvPr id="20" name="Shape 296"/>
          <p:cNvGrpSpPr/>
          <p:nvPr/>
        </p:nvGrpSpPr>
        <p:grpSpPr>
          <a:xfrm>
            <a:off x="6972300" y="1041471"/>
            <a:ext cx="1809599" cy="2157024"/>
            <a:chOff x="2419350" y="798525"/>
            <a:chExt cx="1809599" cy="2157024"/>
          </a:xfrm>
        </p:grpSpPr>
        <p:grpSp>
          <p:nvGrpSpPr>
            <p:cNvPr id="21" name="Shape 297"/>
            <p:cNvGrpSpPr/>
            <p:nvPr/>
          </p:nvGrpSpPr>
          <p:grpSpPr>
            <a:xfrm>
              <a:off x="2419350" y="798525"/>
              <a:ext cx="1809599" cy="2157024"/>
              <a:chOff x="742950" y="2759475"/>
              <a:chExt cx="1809599" cy="2157024"/>
            </a:xfrm>
          </p:grpSpPr>
          <p:sp>
            <p:nvSpPr>
              <p:cNvPr id="24" name="Shape 298"/>
              <p:cNvSpPr/>
              <p:nvPr/>
            </p:nvSpPr>
            <p:spPr>
              <a:xfrm>
                <a:off x="742950" y="2759475"/>
                <a:ext cx="704699" cy="1938299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lIns="91425" tIns="91425" rIns="91425" b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5" name="Shape 299"/>
              <p:cNvSpPr/>
              <p:nvPr/>
            </p:nvSpPr>
            <p:spPr>
              <a:xfrm>
                <a:off x="1028550" y="3116575"/>
                <a:ext cx="133500" cy="133500"/>
              </a:xfrm>
              <a:prstGeom prst="ellipse">
                <a:avLst/>
              </a:prstGeom>
              <a:solidFill>
                <a:srgbClr val="0000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6" name="Shape 300"/>
              <p:cNvSpPr/>
              <p:nvPr/>
            </p:nvSpPr>
            <p:spPr>
              <a:xfrm>
                <a:off x="1028550" y="3878575"/>
                <a:ext cx="133500" cy="133500"/>
              </a:xfrm>
              <a:prstGeom prst="ellipse">
                <a:avLst/>
              </a:prstGeom>
              <a:solidFill>
                <a:srgbClr val="0000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7" name="Shape 301"/>
              <p:cNvSpPr/>
              <p:nvPr/>
            </p:nvSpPr>
            <p:spPr>
              <a:xfrm>
                <a:off x="1028550" y="3497575"/>
                <a:ext cx="133500" cy="133500"/>
              </a:xfrm>
              <a:prstGeom prst="ellipse">
                <a:avLst/>
              </a:prstGeom>
              <a:solidFill>
                <a:srgbClr val="0000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8" name="Shape 302"/>
              <p:cNvSpPr/>
              <p:nvPr/>
            </p:nvSpPr>
            <p:spPr>
              <a:xfrm>
                <a:off x="1028550" y="4259575"/>
                <a:ext cx="133500" cy="133500"/>
              </a:xfrm>
              <a:prstGeom prst="ellipse">
                <a:avLst/>
              </a:prstGeom>
              <a:solidFill>
                <a:srgbClr val="0000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9" name="Shape 303"/>
              <p:cNvSpPr/>
              <p:nvPr/>
            </p:nvSpPr>
            <p:spPr>
              <a:xfrm>
                <a:off x="1847850" y="2759475"/>
                <a:ext cx="704699" cy="1938299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lIns="91425" tIns="91425" rIns="91425" b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0" name="Shape 304"/>
              <p:cNvSpPr/>
              <p:nvPr/>
            </p:nvSpPr>
            <p:spPr>
              <a:xfrm>
                <a:off x="2133450" y="3116575"/>
                <a:ext cx="133500" cy="133500"/>
              </a:xfrm>
              <a:prstGeom prst="ellipse">
                <a:avLst/>
              </a:prstGeom>
              <a:solidFill>
                <a:srgbClr val="0000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1" name="Shape 305"/>
              <p:cNvSpPr/>
              <p:nvPr/>
            </p:nvSpPr>
            <p:spPr>
              <a:xfrm>
                <a:off x="2133450" y="3878575"/>
                <a:ext cx="133500" cy="133500"/>
              </a:xfrm>
              <a:prstGeom prst="ellipse">
                <a:avLst/>
              </a:prstGeom>
              <a:solidFill>
                <a:srgbClr val="0000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2" name="Shape 306"/>
              <p:cNvSpPr/>
              <p:nvPr/>
            </p:nvSpPr>
            <p:spPr>
              <a:xfrm>
                <a:off x="2133450" y="3497575"/>
                <a:ext cx="133500" cy="133500"/>
              </a:xfrm>
              <a:prstGeom prst="ellipse">
                <a:avLst/>
              </a:prstGeom>
              <a:solidFill>
                <a:srgbClr val="0000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3" name="Shape 307"/>
              <p:cNvSpPr/>
              <p:nvPr/>
            </p:nvSpPr>
            <p:spPr>
              <a:xfrm>
                <a:off x="2133450" y="4259575"/>
                <a:ext cx="133500" cy="133500"/>
              </a:xfrm>
              <a:prstGeom prst="ellipse">
                <a:avLst/>
              </a:prstGeom>
              <a:solidFill>
                <a:srgbClr val="000000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endParaRPr/>
              </a:p>
            </p:txBody>
          </p:sp>
          <p:cxnSp>
            <p:nvCxnSpPr>
              <p:cNvPr id="34" name="Shape 308"/>
              <p:cNvCxnSpPr/>
              <p:nvPr/>
            </p:nvCxnSpPr>
            <p:spPr>
              <a:xfrm>
                <a:off x="1162049" y="3573424"/>
                <a:ext cx="1010400" cy="0"/>
              </a:xfrm>
              <a:prstGeom prst="straightConnector1">
                <a:avLst/>
              </a:prstGeom>
              <a:noFill/>
              <a:ln w="19050" cap="flat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35" name="Shape 309"/>
              <p:cNvCxnSpPr/>
              <p:nvPr/>
            </p:nvCxnSpPr>
            <p:spPr>
              <a:xfrm>
                <a:off x="1162049" y="3192424"/>
                <a:ext cx="1010400" cy="0"/>
              </a:xfrm>
              <a:prstGeom prst="straightConnector1">
                <a:avLst/>
              </a:prstGeom>
              <a:noFill/>
              <a:ln w="19050" cap="flat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36" name="Shape 310"/>
              <p:cNvCxnSpPr/>
              <p:nvPr/>
            </p:nvCxnSpPr>
            <p:spPr>
              <a:xfrm>
                <a:off x="1162049" y="3945324"/>
                <a:ext cx="1010400" cy="0"/>
              </a:xfrm>
              <a:prstGeom prst="straightConnector1">
                <a:avLst/>
              </a:prstGeom>
              <a:noFill/>
              <a:ln w="19050" cap="flat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sp>
            <p:nvSpPr>
              <p:cNvPr id="37" name="Shape 311"/>
              <p:cNvSpPr txBox="1"/>
              <p:nvPr/>
            </p:nvSpPr>
            <p:spPr>
              <a:xfrm>
                <a:off x="1314450" y="4582600"/>
                <a:ext cx="819000" cy="3338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 sz="2400"/>
                  <a:t>m:m</a:t>
                </a:r>
              </a:p>
            </p:txBody>
          </p:sp>
        </p:grpSp>
        <p:cxnSp>
          <p:nvCxnSpPr>
            <p:cNvPr id="22" name="Shape 312"/>
            <p:cNvCxnSpPr>
              <a:stCxn id="26" idx="5"/>
              <a:endCxn id="33" idx="1"/>
            </p:cNvCxnSpPr>
            <p:nvPr/>
          </p:nvCxnSpPr>
          <p:spPr>
            <a:xfrm>
              <a:off x="2818899" y="2031574"/>
              <a:ext cx="1010399" cy="286500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3" name="Shape 313"/>
            <p:cNvCxnSpPr>
              <a:stCxn id="27" idx="5"/>
              <a:endCxn id="31" idx="2"/>
            </p:cNvCxnSpPr>
            <p:nvPr/>
          </p:nvCxnSpPr>
          <p:spPr>
            <a:xfrm>
              <a:off x="2818899" y="1650574"/>
              <a:ext cx="990899" cy="333900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cxnSp>
        <p:nvCxnSpPr>
          <p:cNvPr id="38" name="Shape 314"/>
          <p:cNvCxnSpPr>
            <a:stCxn id="27" idx="6"/>
            <a:endCxn id="30" idx="3"/>
          </p:cNvCxnSpPr>
          <p:nvPr/>
        </p:nvCxnSpPr>
        <p:spPr>
          <a:xfrm rot="10800000" flipH="1">
            <a:off x="7391400" y="1512421"/>
            <a:ext cx="990900" cy="3339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grpSp>
        <p:nvGrpSpPr>
          <p:cNvPr id="39" name="Shape 315"/>
          <p:cNvGrpSpPr/>
          <p:nvPr/>
        </p:nvGrpSpPr>
        <p:grpSpPr>
          <a:xfrm>
            <a:off x="4772000" y="1147696"/>
            <a:ext cx="1809599" cy="2154625"/>
            <a:chOff x="2571700" y="904750"/>
            <a:chExt cx="1809599" cy="2154625"/>
          </a:xfrm>
        </p:grpSpPr>
        <p:sp>
          <p:nvSpPr>
            <p:cNvPr id="40" name="Shape 316"/>
            <p:cNvSpPr/>
            <p:nvPr/>
          </p:nvSpPr>
          <p:spPr>
            <a:xfrm>
              <a:off x="2571700" y="904750"/>
              <a:ext cx="704699" cy="1938299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" name="Shape 317"/>
            <p:cNvSpPr/>
            <p:nvPr/>
          </p:nvSpPr>
          <p:spPr>
            <a:xfrm>
              <a:off x="2857300" y="1338050"/>
              <a:ext cx="133500" cy="133500"/>
            </a:xfrm>
            <a:prstGeom prst="ellipse">
              <a:avLst/>
            </a:prstGeom>
            <a:solidFill>
              <a:srgbClr val="000000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" name="Shape 318"/>
            <p:cNvSpPr/>
            <p:nvPr/>
          </p:nvSpPr>
          <p:spPr>
            <a:xfrm>
              <a:off x="2857300" y="2023850"/>
              <a:ext cx="133500" cy="133500"/>
            </a:xfrm>
            <a:prstGeom prst="ellipse">
              <a:avLst/>
            </a:prstGeom>
            <a:solidFill>
              <a:srgbClr val="000000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" name="Shape 319"/>
            <p:cNvSpPr/>
            <p:nvPr/>
          </p:nvSpPr>
          <p:spPr>
            <a:xfrm>
              <a:off x="2857300" y="1642850"/>
              <a:ext cx="133500" cy="133500"/>
            </a:xfrm>
            <a:prstGeom prst="ellipse">
              <a:avLst/>
            </a:prstGeom>
            <a:solidFill>
              <a:srgbClr val="000000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320"/>
            <p:cNvSpPr/>
            <p:nvPr/>
          </p:nvSpPr>
          <p:spPr>
            <a:xfrm>
              <a:off x="2857300" y="2404850"/>
              <a:ext cx="133500" cy="133500"/>
            </a:xfrm>
            <a:prstGeom prst="ellipse">
              <a:avLst/>
            </a:prstGeom>
            <a:solidFill>
              <a:srgbClr val="000000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" name="Shape 321"/>
            <p:cNvSpPr/>
            <p:nvPr/>
          </p:nvSpPr>
          <p:spPr>
            <a:xfrm>
              <a:off x="3676600" y="904750"/>
              <a:ext cx="704699" cy="1938299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" name="Shape 322"/>
            <p:cNvSpPr/>
            <p:nvPr/>
          </p:nvSpPr>
          <p:spPr>
            <a:xfrm>
              <a:off x="3962200" y="2023850"/>
              <a:ext cx="133500" cy="133500"/>
            </a:xfrm>
            <a:prstGeom prst="ellipse">
              <a:avLst/>
            </a:prstGeom>
            <a:solidFill>
              <a:srgbClr val="000000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" name="Shape 323"/>
            <p:cNvSpPr/>
            <p:nvPr/>
          </p:nvSpPr>
          <p:spPr>
            <a:xfrm>
              <a:off x="3962200" y="1642850"/>
              <a:ext cx="133500" cy="133500"/>
            </a:xfrm>
            <a:prstGeom prst="ellipse">
              <a:avLst/>
            </a:prstGeom>
            <a:solidFill>
              <a:srgbClr val="000000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" name="Shape 324"/>
            <p:cNvSpPr/>
            <p:nvPr/>
          </p:nvSpPr>
          <p:spPr>
            <a:xfrm>
              <a:off x="3962200" y="2404850"/>
              <a:ext cx="133500" cy="133500"/>
            </a:xfrm>
            <a:prstGeom prst="ellipse">
              <a:avLst/>
            </a:prstGeom>
            <a:solidFill>
              <a:srgbClr val="000000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cxnSp>
          <p:nvCxnSpPr>
            <p:cNvPr id="49" name="Shape 325"/>
            <p:cNvCxnSpPr/>
            <p:nvPr/>
          </p:nvCxnSpPr>
          <p:spPr>
            <a:xfrm>
              <a:off x="2990799" y="1718699"/>
              <a:ext cx="1010400" cy="0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50" name="Shape 326"/>
            <p:cNvCxnSpPr>
              <a:stCxn id="74" idx="6"/>
              <a:endCxn id="55" idx="2"/>
            </p:cNvCxnSpPr>
            <p:nvPr/>
          </p:nvCxnSpPr>
          <p:spPr>
            <a:xfrm>
              <a:off x="3000300" y="1080950"/>
              <a:ext cx="961900" cy="323662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51" name="Shape 329"/>
            <p:cNvCxnSpPr/>
            <p:nvPr/>
          </p:nvCxnSpPr>
          <p:spPr>
            <a:xfrm>
              <a:off x="2990799" y="2090599"/>
              <a:ext cx="1010400" cy="0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52" name="Shape 330"/>
            <p:cNvSpPr txBox="1"/>
            <p:nvPr/>
          </p:nvSpPr>
          <p:spPr>
            <a:xfrm>
              <a:off x="3143200" y="2727875"/>
              <a:ext cx="704699" cy="3315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2400"/>
                <a:t>m:1</a:t>
              </a:r>
            </a:p>
          </p:txBody>
        </p:sp>
        <p:cxnSp>
          <p:nvCxnSpPr>
            <p:cNvPr id="53" name="Shape 331"/>
            <p:cNvCxnSpPr>
              <a:stCxn id="44" idx="7"/>
              <a:endCxn id="46" idx="3"/>
            </p:cNvCxnSpPr>
            <p:nvPr/>
          </p:nvCxnSpPr>
          <p:spPr>
            <a:xfrm rot="10800000" flipH="1">
              <a:off x="2971249" y="2137900"/>
              <a:ext cx="1010399" cy="286500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54" name="Shape 332"/>
            <p:cNvCxnSpPr>
              <a:stCxn id="41" idx="6"/>
              <a:endCxn id="47" idx="7"/>
            </p:cNvCxnSpPr>
            <p:nvPr/>
          </p:nvCxnSpPr>
          <p:spPr>
            <a:xfrm>
              <a:off x="2990800" y="1404800"/>
              <a:ext cx="1085400" cy="257700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55" name="Shape 328"/>
            <p:cNvSpPr/>
            <p:nvPr/>
          </p:nvSpPr>
          <p:spPr>
            <a:xfrm>
              <a:off x="3962200" y="1337862"/>
              <a:ext cx="133500" cy="133500"/>
            </a:xfrm>
            <a:prstGeom prst="ellipse">
              <a:avLst/>
            </a:prstGeom>
            <a:solidFill>
              <a:srgbClr val="000000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6" name="Shape 333"/>
          <p:cNvGrpSpPr/>
          <p:nvPr/>
        </p:nvGrpSpPr>
        <p:grpSpPr>
          <a:xfrm>
            <a:off x="2571700" y="1147696"/>
            <a:ext cx="1809599" cy="2154625"/>
            <a:chOff x="2571700" y="904750"/>
            <a:chExt cx="1809599" cy="2154625"/>
          </a:xfrm>
        </p:grpSpPr>
        <p:sp>
          <p:nvSpPr>
            <p:cNvPr id="57" name="Shape 334"/>
            <p:cNvSpPr/>
            <p:nvPr/>
          </p:nvSpPr>
          <p:spPr>
            <a:xfrm>
              <a:off x="2571700" y="904750"/>
              <a:ext cx="704699" cy="1938299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" name="Shape 335"/>
            <p:cNvSpPr/>
            <p:nvPr/>
          </p:nvSpPr>
          <p:spPr>
            <a:xfrm>
              <a:off x="2857300" y="1261850"/>
              <a:ext cx="133500" cy="133500"/>
            </a:xfrm>
            <a:prstGeom prst="ellipse">
              <a:avLst/>
            </a:prstGeom>
            <a:solidFill>
              <a:srgbClr val="000000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" name="Shape 336"/>
            <p:cNvSpPr/>
            <p:nvPr/>
          </p:nvSpPr>
          <p:spPr>
            <a:xfrm>
              <a:off x="2857300" y="2023850"/>
              <a:ext cx="133500" cy="133500"/>
            </a:xfrm>
            <a:prstGeom prst="ellipse">
              <a:avLst/>
            </a:prstGeom>
            <a:solidFill>
              <a:srgbClr val="000000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" name="Shape 337"/>
            <p:cNvSpPr/>
            <p:nvPr/>
          </p:nvSpPr>
          <p:spPr>
            <a:xfrm>
              <a:off x="2857300" y="1642850"/>
              <a:ext cx="133500" cy="133500"/>
            </a:xfrm>
            <a:prstGeom prst="ellipse">
              <a:avLst/>
            </a:prstGeom>
            <a:solidFill>
              <a:srgbClr val="000000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" name="Shape 338"/>
            <p:cNvSpPr/>
            <p:nvPr/>
          </p:nvSpPr>
          <p:spPr>
            <a:xfrm>
              <a:off x="2857300" y="2404850"/>
              <a:ext cx="133500" cy="133500"/>
            </a:xfrm>
            <a:prstGeom prst="ellipse">
              <a:avLst/>
            </a:prstGeom>
            <a:solidFill>
              <a:srgbClr val="000000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" name="Shape 339"/>
            <p:cNvSpPr/>
            <p:nvPr/>
          </p:nvSpPr>
          <p:spPr>
            <a:xfrm>
              <a:off x="3676600" y="904750"/>
              <a:ext cx="704699" cy="1938299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" name="Shape 340"/>
            <p:cNvSpPr/>
            <p:nvPr/>
          </p:nvSpPr>
          <p:spPr>
            <a:xfrm>
              <a:off x="3962200" y="2023850"/>
              <a:ext cx="133500" cy="133500"/>
            </a:xfrm>
            <a:prstGeom prst="ellipse">
              <a:avLst/>
            </a:prstGeom>
            <a:solidFill>
              <a:srgbClr val="000000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" name="Shape 341"/>
            <p:cNvSpPr/>
            <p:nvPr/>
          </p:nvSpPr>
          <p:spPr>
            <a:xfrm>
              <a:off x="3962200" y="1642850"/>
              <a:ext cx="133500" cy="133500"/>
            </a:xfrm>
            <a:prstGeom prst="ellipse">
              <a:avLst/>
            </a:prstGeom>
            <a:solidFill>
              <a:srgbClr val="000000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" name="Shape 342"/>
            <p:cNvSpPr/>
            <p:nvPr/>
          </p:nvSpPr>
          <p:spPr>
            <a:xfrm>
              <a:off x="3962200" y="2404850"/>
              <a:ext cx="133500" cy="133500"/>
            </a:xfrm>
            <a:prstGeom prst="ellipse">
              <a:avLst/>
            </a:prstGeom>
            <a:solidFill>
              <a:srgbClr val="000000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cxnSp>
          <p:nvCxnSpPr>
            <p:cNvPr id="66" name="Shape 343"/>
            <p:cNvCxnSpPr/>
            <p:nvPr/>
          </p:nvCxnSpPr>
          <p:spPr>
            <a:xfrm>
              <a:off x="2990799" y="1718699"/>
              <a:ext cx="1010400" cy="0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67" name="Shape 344"/>
            <p:cNvCxnSpPr>
              <a:endCxn id="73" idx="2"/>
            </p:cNvCxnSpPr>
            <p:nvPr/>
          </p:nvCxnSpPr>
          <p:spPr>
            <a:xfrm rot="10800000" flipH="1">
              <a:off x="2990500" y="1100000"/>
              <a:ext cx="971700" cy="237600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68" name="Shape 346"/>
            <p:cNvCxnSpPr/>
            <p:nvPr/>
          </p:nvCxnSpPr>
          <p:spPr>
            <a:xfrm>
              <a:off x="2990799" y="2090599"/>
              <a:ext cx="1010400" cy="0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69" name="Shape 347"/>
            <p:cNvSpPr txBox="1"/>
            <p:nvPr/>
          </p:nvSpPr>
          <p:spPr>
            <a:xfrm>
              <a:off x="3143200" y="2727875"/>
              <a:ext cx="704699" cy="3315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2400"/>
                <a:t>1:m</a:t>
              </a:r>
            </a:p>
          </p:txBody>
        </p:sp>
        <p:cxnSp>
          <p:nvCxnSpPr>
            <p:cNvPr id="70" name="Shape 348"/>
            <p:cNvCxnSpPr>
              <a:stCxn id="59" idx="5"/>
              <a:endCxn id="65" idx="1"/>
            </p:cNvCxnSpPr>
            <p:nvPr/>
          </p:nvCxnSpPr>
          <p:spPr>
            <a:xfrm>
              <a:off x="2971249" y="2137799"/>
              <a:ext cx="1010399" cy="286500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71" name="Shape 349"/>
            <p:cNvCxnSpPr>
              <a:stCxn id="60" idx="7"/>
              <a:endCxn id="72" idx="2"/>
            </p:cNvCxnSpPr>
            <p:nvPr/>
          </p:nvCxnSpPr>
          <p:spPr>
            <a:xfrm rot="10800000" flipH="1">
              <a:off x="2971249" y="1404700"/>
              <a:ext cx="990899" cy="257700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72" name="Shape 350"/>
            <p:cNvSpPr/>
            <p:nvPr/>
          </p:nvSpPr>
          <p:spPr>
            <a:xfrm>
              <a:off x="3962200" y="1337862"/>
              <a:ext cx="133500" cy="133500"/>
            </a:xfrm>
            <a:prstGeom prst="ellipse">
              <a:avLst/>
            </a:prstGeom>
            <a:solidFill>
              <a:srgbClr val="000000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345"/>
            <p:cNvSpPr/>
            <p:nvPr/>
          </p:nvSpPr>
          <p:spPr>
            <a:xfrm>
              <a:off x="3962200" y="1033250"/>
              <a:ext cx="133500" cy="133500"/>
            </a:xfrm>
            <a:prstGeom prst="ellipse">
              <a:avLst/>
            </a:prstGeom>
            <a:solidFill>
              <a:srgbClr val="000000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4" name="Shape 327"/>
          <p:cNvSpPr/>
          <p:nvPr/>
        </p:nvSpPr>
        <p:spPr>
          <a:xfrm>
            <a:off x="5067100" y="1257146"/>
            <a:ext cx="133500" cy="133500"/>
          </a:xfrm>
          <a:prstGeom prst="ellipse">
            <a:avLst/>
          </a:prstGeom>
          <a:solidFill>
            <a:srgbClr val="000000"/>
          </a:solidFill>
          <a:ln w="19050" cap="flat">
            <a:solidFill>
              <a:srgbClr val="51535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68924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Crows Feet 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259" y="1246138"/>
            <a:ext cx="7786756" cy="642299"/>
          </a:xfrm>
        </p:spPr>
        <p:txBody>
          <a:bodyPr/>
          <a:lstStyle/>
          <a:p>
            <a:pPr marL="0" indent="0">
              <a:buNone/>
            </a:pPr>
            <a:r>
              <a:rPr lang="en" dirty="0"/>
              <a:t>Industrial ERD often use the crows feet notation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buNone/>
              </a:pPr>
              <a:t>29</a:t>
            </a:fld>
            <a:endParaRPr lang="en"/>
          </a:p>
        </p:txBody>
      </p:sp>
      <p:pic>
        <p:nvPicPr>
          <p:cNvPr id="5" name="Shape 35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66700" y="1821150"/>
            <a:ext cx="2551509" cy="6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3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900" y="2395550"/>
            <a:ext cx="2551500" cy="552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Shape 3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925" y="3028950"/>
            <a:ext cx="2551500" cy="552822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Shape 3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8725" y="3477625"/>
            <a:ext cx="2866424" cy="72225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hape 361"/>
          <p:cNvSpPr txBox="1"/>
          <p:nvPr/>
        </p:nvSpPr>
        <p:spPr>
          <a:xfrm>
            <a:off x="2866425" y="1884275"/>
            <a:ext cx="1191300" cy="50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800"/>
              <a:t>0 or more</a:t>
            </a:r>
          </a:p>
        </p:txBody>
      </p:sp>
      <p:sp>
        <p:nvSpPr>
          <p:cNvPr id="10" name="Shape 362"/>
          <p:cNvSpPr txBox="1"/>
          <p:nvPr/>
        </p:nvSpPr>
        <p:spPr>
          <a:xfrm>
            <a:off x="2866425" y="2395575"/>
            <a:ext cx="1191300" cy="50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1 or more</a:t>
            </a:r>
          </a:p>
        </p:txBody>
      </p:sp>
      <p:sp>
        <p:nvSpPr>
          <p:cNvPr id="11" name="Shape 363"/>
          <p:cNvSpPr txBox="1"/>
          <p:nvPr/>
        </p:nvSpPr>
        <p:spPr>
          <a:xfrm>
            <a:off x="2894400" y="2983075"/>
            <a:ext cx="1191300" cy="50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exacty 1</a:t>
            </a:r>
          </a:p>
        </p:txBody>
      </p:sp>
      <p:sp>
        <p:nvSpPr>
          <p:cNvPr id="12" name="Shape 364"/>
          <p:cNvSpPr txBox="1"/>
          <p:nvPr/>
        </p:nvSpPr>
        <p:spPr>
          <a:xfrm>
            <a:off x="2894400" y="3553800"/>
            <a:ext cx="1191300" cy="50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zero or 1</a:t>
            </a:r>
          </a:p>
        </p:txBody>
      </p:sp>
      <p:pic>
        <p:nvPicPr>
          <p:cNvPr id="13" name="Shape 36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24400" y="1915587"/>
            <a:ext cx="3886199" cy="10075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Shape 36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02450" y="3322375"/>
            <a:ext cx="4082492" cy="11038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71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 is Business Intelligence?</a:t>
            </a:r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769378" y="1200150"/>
            <a:ext cx="63260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 dirty="0">
                <a:solidFill>
                  <a:srgbClr val="252525"/>
                </a:solidFill>
              </a:rPr>
              <a:t>A set of </a:t>
            </a:r>
            <a:r>
              <a:rPr lang="en" sz="2400" dirty="0" smtClean="0">
                <a:solidFill>
                  <a:schemeClr val="accent1"/>
                </a:solidFill>
              </a:rPr>
              <a:t>methodologies</a:t>
            </a:r>
            <a:r>
              <a:rPr lang="en" sz="2400" dirty="0">
                <a:solidFill>
                  <a:schemeClr val="accent1"/>
                </a:solidFill>
              </a:rPr>
              <a:t>, </a:t>
            </a:r>
            <a:endParaRPr lang="en-US" sz="2400" dirty="0" smtClean="0">
              <a:solidFill>
                <a:schemeClr val="accent1"/>
              </a:solidFill>
            </a:endParaRPr>
          </a:p>
          <a:p>
            <a:pPr rtl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accent1"/>
                </a:solidFill>
              </a:rPr>
              <a:t>             </a:t>
            </a:r>
            <a:r>
              <a:rPr lang="en" sz="2400" dirty="0" smtClean="0">
                <a:solidFill>
                  <a:schemeClr val="accent1"/>
                </a:solidFill>
              </a:rPr>
              <a:t>processes</a:t>
            </a:r>
            <a:r>
              <a:rPr lang="en" sz="2400" dirty="0">
                <a:solidFill>
                  <a:schemeClr val="accent1"/>
                </a:solidFill>
              </a:rPr>
              <a:t>, </a:t>
            </a:r>
            <a:endParaRPr lang="en-US" sz="2400" dirty="0" smtClean="0">
              <a:solidFill>
                <a:schemeClr val="accent1"/>
              </a:solidFill>
            </a:endParaRPr>
          </a:p>
          <a:p>
            <a:pPr rtl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accent1"/>
                </a:solidFill>
              </a:rPr>
              <a:t>             </a:t>
            </a:r>
            <a:r>
              <a:rPr lang="en" sz="2400" dirty="0" smtClean="0">
                <a:solidFill>
                  <a:schemeClr val="accent1"/>
                </a:solidFill>
              </a:rPr>
              <a:t>architectures</a:t>
            </a:r>
            <a:r>
              <a:rPr lang="en" sz="2400" dirty="0">
                <a:solidFill>
                  <a:schemeClr val="accent1"/>
                </a:solidFill>
              </a:rPr>
              <a:t>, and </a:t>
            </a:r>
            <a:endParaRPr lang="en-US" sz="2400" dirty="0" smtClean="0">
              <a:solidFill>
                <a:schemeClr val="accent1"/>
              </a:solidFill>
            </a:endParaRPr>
          </a:p>
          <a:p>
            <a:pPr rtl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accent1"/>
                </a:solidFill>
              </a:rPr>
              <a:t>             </a:t>
            </a:r>
            <a:r>
              <a:rPr lang="en" sz="2400" dirty="0" smtClean="0">
                <a:solidFill>
                  <a:schemeClr val="accent1"/>
                </a:solidFill>
              </a:rPr>
              <a:t>technologies </a:t>
            </a:r>
            <a:endParaRPr lang="en" sz="2400" dirty="0">
              <a:solidFill>
                <a:schemeClr val="accent1"/>
              </a:solidFill>
            </a:endParaRPr>
          </a:p>
          <a:p>
            <a:pPr rtl="0">
              <a:spcBef>
                <a:spcPts val="0"/>
              </a:spcBef>
              <a:buNone/>
            </a:pPr>
            <a:r>
              <a:rPr lang="en" sz="2400" dirty="0">
                <a:solidFill>
                  <a:srgbClr val="252525"/>
                </a:solidFill>
              </a:rPr>
              <a:t>that transform </a:t>
            </a:r>
            <a:r>
              <a:rPr lang="en" sz="2400" b="1" dirty="0">
                <a:solidFill>
                  <a:srgbClr val="252525"/>
                </a:solidFill>
              </a:rPr>
              <a:t>raw data </a:t>
            </a:r>
            <a:r>
              <a:rPr lang="en" sz="2400" dirty="0">
                <a:solidFill>
                  <a:srgbClr val="252525"/>
                </a:solidFill>
              </a:rPr>
              <a:t>into </a:t>
            </a:r>
          </a:p>
          <a:p>
            <a:pPr rtl="0">
              <a:spcBef>
                <a:spcPts val="0"/>
              </a:spcBef>
              <a:buNone/>
            </a:pPr>
            <a:r>
              <a:rPr lang="en" sz="2400" dirty="0">
                <a:solidFill>
                  <a:srgbClr val="252525"/>
                </a:solidFill>
              </a:rPr>
              <a:t>meaningful and useful </a:t>
            </a:r>
            <a:r>
              <a:rPr lang="en" sz="2400" b="1" dirty="0">
                <a:solidFill>
                  <a:srgbClr val="252525"/>
                </a:solidFill>
              </a:rPr>
              <a:t>information</a:t>
            </a:r>
            <a:r>
              <a:rPr lang="en" sz="2400" dirty="0">
                <a:solidFill>
                  <a:srgbClr val="252525"/>
                </a:solidFill>
              </a:rPr>
              <a:t> </a:t>
            </a:r>
          </a:p>
          <a:p>
            <a:pPr rtl="0">
              <a:spcBef>
                <a:spcPts val="0"/>
              </a:spcBef>
              <a:buNone/>
            </a:pPr>
            <a:r>
              <a:rPr lang="en" sz="2400" dirty="0">
                <a:solidFill>
                  <a:srgbClr val="252525"/>
                </a:solidFill>
              </a:rPr>
              <a:t>used to enable more effective </a:t>
            </a:r>
          </a:p>
          <a:p>
            <a:pPr rtl="0">
              <a:spcBef>
                <a:spcPts val="0"/>
              </a:spcBef>
              <a:buNone/>
            </a:pPr>
            <a:r>
              <a:rPr lang="en" sz="2400" dirty="0">
                <a:solidFill>
                  <a:srgbClr val="252525"/>
                </a:solidFill>
              </a:rPr>
              <a:t>strategic, tactical, and operational </a:t>
            </a:r>
            <a:r>
              <a:rPr lang="en" sz="2400" b="1" dirty="0">
                <a:solidFill>
                  <a:srgbClr val="252525"/>
                </a:solidFill>
              </a:rPr>
              <a:t>insights</a:t>
            </a:r>
            <a:r>
              <a:rPr lang="en" sz="2400" dirty="0">
                <a:solidFill>
                  <a:srgbClr val="252525"/>
                </a:solidFill>
              </a:rPr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252525"/>
                </a:solidFill>
              </a:rPr>
              <a:t>and </a:t>
            </a:r>
            <a:r>
              <a:rPr lang="en" sz="2400" b="1" dirty="0">
                <a:solidFill>
                  <a:srgbClr val="252525"/>
                </a:solidFill>
              </a:rPr>
              <a:t>decision-making</a:t>
            </a:r>
          </a:p>
        </p:txBody>
      </p:sp>
      <p:sp>
        <p:nvSpPr>
          <p:cNvPr id="4" name="Can 3"/>
          <p:cNvSpPr/>
          <p:nvPr/>
        </p:nvSpPr>
        <p:spPr>
          <a:xfrm>
            <a:off x="6435924" y="3687448"/>
            <a:ext cx="1774608" cy="757025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Raw Data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435924" y="2942631"/>
            <a:ext cx="1774608" cy="50061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Information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435925" y="2248183"/>
            <a:ext cx="1774607" cy="50061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Insight</a:t>
            </a:r>
            <a:endParaRPr lang="en-US" dirty="0"/>
          </a:p>
        </p:txBody>
      </p:sp>
      <p:sp>
        <p:nvSpPr>
          <p:cNvPr id="7" name="Isosceles Triangle 6"/>
          <p:cNvSpPr/>
          <p:nvPr/>
        </p:nvSpPr>
        <p:spPr>
          <a:xfrm>
            <a:off x="6435925" y="1306480"/>
            <a:ext cx="1774607" cy="744816"/>
          </a:xfrm>
          <a:prstGeom prst="triangle">
            <a:avLst>
              <a:gd name="adj" fmla="val 4918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Decisions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buNone/>
              </a:pPr>
              <a:t>3</a:t>
            </a:fld>
            <a:endParaRPr lang="en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259" y="278041"/>
            <a:ext cx="7786756" cy="506038"/>
          </a:xfrm>
        </p:spPr>
        <p:txBody>
          <a:bodyPr/>
          <a:lstStyle/>
          <a:p>
            <a:r>
              <a:rPr lang="en-US" dirty="0" smtClean="0"/>
              <a:t>Example of a realistic ERD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buNone/>
              </a:pPr>
              <a:t>30</a:t>
            </a:fld>
            <a:endParaRPr lang="en"/>
          </a:p>
        </p:txBody>
      </p:sp>
      <p:pic>
        <p:nvPicPr>
          <p:cNvPr id="5" name="Shape 372"/>
          <p:cNvPicPr preferRelativeResize="0">
            <a:picLocks noGrp="1"/>
          </p:cNvPicPr>
          <p:nvPr>
            <p:ph idx="1"/>
          </p:nvPr>
        </p:nvPicPr>
        <p:blipFill rotWithShape="1">
          <a:blip r:embed="rId2">
            <a:alphaModFix/>
          </a:blip>
          <a:srcRect l="-1" t="4825" r="-16991" b="8689"/>
          <a:stretch/>
        </p:blipFill>
        <p:spPr>
          <a:xfrm>
            <a:off x="441258" y="883466"/>
            <a:ext cx="8283090" cy="41219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83816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How to draw an E-R Diagram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259" y="1148523"/>
            <a:ext cx="7786756" cy="2584174"/>
          </a:xfrm>
        </p:spPr>
        <p:txBody>
          <a:bodyPr>
            <a:normAutofit fontScale="92500"/>
          </a:bodyPr>
          <a:lstStyle/>
          <a:p>
            <a:pPr marL="457200" lvl="0" indent="-38100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AutoNum type="arabicPeriod"/>
            </a:pPr>
            <a:r>
              <a:rPr lang="en" dirty="0"/>
              <a:t>What data is needed by the application system ?</a:t>
            </a:r>
          </a:p>
          <a:p>
            <a:pPr marL="457200" lvl="0" indent="-38100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AutoNum type="arabicPeriod"/>
            </a:pPr>
            <a:r>
              <a:rPr lang="en" dirty="0"/>
              <a:t>What are the main “concepts” in the data ? -- </a:t>
            </a:r>
            <a:r>
              <a:rPr lang="en" b="1" u="sng" dirty="0">
                <a:solidFill>
                  <a:srgbClr val="860908"/>
                </a:solidFill>
              </a:rPr>
              <a:t>Entities</a:t>
            </a:r>
          </a:p>
          <a:p>
            <a:pPr marL="457200" lvl="0" indent="-38100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AutoNum type="arabicPeriod"/>
            </a:pPr>
            <a:r>
              <a:rPr lang="en" dirty="0"/>
              <a:t>What are the </a:t>
            </a:r>
            <a:r>
              <a:rPr lang="en" b="1" u="sng" dirty="0">
                <a:solidFill>
                  <a:schemeClr val="accent1"/>
                </a:solidFill>
              </a:rPr>
              <a:t>relationships</a:t>
            </a:r>
            <a:r>
              <a:rPr lang="en" dirty="0"/>
              <a:t> between the concepts (entities) </a:t>
            </a:r>
            <a:r>
              <a:rPr lang="en" dirty="0" smtClean="0"/>
              <a:t>?</a:t>
            </a:r>
            <a:endParaRPr lang="en-US" dirty="0" smtClean="0"/>
          </a:p>
          <a:p>
            <a:pPr marL="457200" lvl="0" indent="-38100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AutoNum type="arabicPeriod"/>
            </a:pPr>
            <a:r>
              <a:rPr lang="en-US" dirty="0" smtClean="0"/>
              <a:t>What are the </a:t>
            </a:r>
            <a:r>
              <a:rPr lang="en-US" b="1" u="sng" dirty="0" smtClean="0">
                <a:solidFill>
                  <a:srgbClr val="860908"/>
                </a:solidFill>
              </a:rPr>
              <a:t>cardinality ratios</a:t>
            </a:r>
            <a:r>
              <a:rPr lang="en-US" dirty="0" smtClean="0"/>
              <a:t>?</a:t>
            </a:r>
            <a:endParaRPr lang="en" dirty="0"/>
          </a:p>
          <a:p>
            <a:pPr marL="457200" lvl="0" indent="-38100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AutoNum type="arabicPeriod"/>
            </a:pPr>
            <a:r>
              <a:rPr lang="en" dirty="0"/>
              <a:t>What </a:t>
            </a:r>
            <a:r>
              <a:rPr lang="en" b="1" u="sng" dirty="0">
                <a:solidFill>
                  <a:srgbClr val="860908"/>
                </a:solidFill>
              </a:rPr>
              <a:t>attribute</a:t>
            </a:r>
            <a:r>
              <a:rPr lang="en" u="sng" dirty="0">
                <a:solidFill>
                  <a:srgbClr val="860908"/>
                </a:solidFill>
              </a:rPr>
              <a:t>s</a:t>
            </a:r>
            <a:r>
              <a:rPr lang="en" dirty="0"/>
              <a:t> does the application system need for each entity and relationship ?</a:t>
            </a:r>
          </a:p>
          <a:p>
            <a:pPr marL="457200" lvl="0" indent="-38100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AutoNum type="arabicPeriod"/>
            </a:pPr>
            <a:r>
              <a:rPr lang="en" dirty="0"/>
              <a:t>What attributes can be used a </a:t>
            </a:r>
            <a:r>
              <a:rPr lang="en" b="1" u="sng" dirty="0">
                <a:solidFill>
                  <a:srgbClr val="860908"/>
                </a:solidFill>
              </a:rPr>
              <a:t>primary key</a:t>
            </a:r>
            <a:r>
              <a:rPr lang="en" b="1" dirty="0">
                <a:solidFill>
                  <a:srgbClr val="860908"/>
                </a:solidFill>
              </a:rPr>
              <a:t> </a:t>
            </a:r>
            <a:r>
              <a:rPr lang="en" dirty="0"/>
              <a:t>for each entity 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buNone/>
              </a:pPr>
              <a:t>31</a:t>
            </a:fld>
            <a:endParaRPr lang="en"/>
          </a:p>
        </p:txBody>
      </p:sp>
      <p:sp>
        <p:nvSpPr>
          <p:cNvPr id="5" name="Shape 380"/>
          <p:cNvSpPr/>
          <p:nvPr/>
        </p:nvSpPr>
        <p:spPr>
          <a:xfrm>
            <a:off x="780754" y="3939800"/>
            <a:ext cx="7229099" cy="919330"/>
          </a:xfrm>
          <a:prstGeom prst="wedgeRectCallout">
            <a:avLst>
              <a:gd name="adj1" fmla="val -27830"/>
              <a:gd name="adj2" fmla="val -720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 dirty="0"/>
              <a:t>Drawing E-R diagrams forces you to clarify your thinking of the structure and meaning of the data!</a:t>
            </a:r>
          </a:p>
        </p:txBody>
      </p:sp>
    </p:spTree>
    <p:extLst>
      <p:ext uri="{BB962C8B-B14F-4D97-AF65-F5344CB8AC3E}">
        <p14:creationId xmlns:p14="http://schemas.microsoft.com/office/powerpoint/2010/main" val="467961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259" y="377428"/>
            <a:ext cx="7786756" cy="472920"/>
          </a:xfrm>
        </p:spPr>
        <p:txBody>
          <a:bodyPr/>
          <a:lstStyle/>
          <a:p>
            <a:r>
              <a:rPr lang="en-US" dirty="0" smtClean="0"/>
              <a:t>From ERD to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259" y="2439733"/>
            <a:ext cx="7080129" cy="251316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Mapping rules</a:t>
            </a:r>
          </a:p>
          <a:p>
            <a:pPr marL="457200" lvl="0" indent="-38100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AutoNum type="arabicPeriod"/>
            </a:pPr>
            <a:r>
              <a:rPr lang="en" dirty="0"/>
              <a:t>Each </a:t>
            </a:r>
            <a:r>
              <a:rPr lang="en" b="1" u="sng" dirty="0">
                <a:solidFill>
                  <a:srgbClr val="860908"/>
                </a:solidFill>
              </a:rPr>
              <a:t>entity</a:t>
            </a:r>
            <a:r>
              <a:rPr lang="en" dirty="0"/>
              <a:t> gets one table</a:t>
            </a:r>
          </a:p>
          <a:p>
            <a:pPr marL="457200" lvl="0" indent="-38100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AutoNum type="arabicPeriod"/>
            </a:pPr>
            <a:r>
              <a:rPr lang="en" dirty="0"/>
              <a:t>Each </a:t>
            </a:r>
            <a:r>
              <a:rPr lang="en" b="1" u="sng" dirty="0">
                <a:solidFill>
                  <a:srgbClr val="860908"/>
                </a:solidFill>
              </a:rPr>
              <a:t>relationship</a:t>
            </a:r>
            <a:r>
              <a:rPr lang="en" dirty="0"/>
              <a:t> gets one table</a:t>
            </a:r>
          </a:p>
          <a:p>
            <a:pPr marL="457200" lvl="0" indent="-38100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AutoNum type="arabicPeriod"/>
            </a:pPr>
            <a:r>
              <a:rPr lang="en" dirty="0"/>
              <a:t>If relationship is 1:1, all 3 tables can merge into one</a:t>
            </a:r>
          </a:p>
          <a:p>
            <a:pPr marL="457200" lvl="0" indent="-38100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AutoNum type="arabicPeriod"/>
            </a:pPr>
            <a:r>
              <a:rPr lang="en" dirty="0"/>
              <a:t>If relationship is 1:m or m:1, table for relationship can merge with entity (many-side)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buNone/>
              </a:pPr>
              <a:t>32</a:t>
            </a:fld>
            <a:endParaRPr lang="en"/>
          </a:p>
        </p:txBody>
      </p:sp>
      <p:grpSp>
        <p:nvGrpSpPr>
          <p:cNvPr id="24" name="Group 23"/>
          <p:cNvGrpSpPr/>
          <p:nvPr/>
        </p:nvGrpSpPr>
        <p:grpSpPr>
          <a:xfrm>
            <a:off x="380240" y="1098450"/>
            <a:ext cx="5586519" cy="1408858"/>
            <a:chOff x="721351" y="1003899"/>
            <a:chExt cx="7178636" cy="1889482"/>
          </a:xfrm>
        </p:grpSpPr>
        <p:sp>
          <p:nvSpPr>
            <p:cNvPr id="5" name="Shape 255"/>
            <p:cNvSpPr/>
            <p:nvPr/>
          </p:nvSpPr>
          <p:spPr>
            <a:xfrm>
              <a:off x="800100" y="2083100"/>
              <a:ext cx="1809899" cy="688813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91425" tIns="91425" rIns="91425" bIns="91425" anchor="ctr" anchorCtr="0">
              <a:noAutofit/>
            </a:bodyPr>
            <a:lstStyle/>
            <a:p>
              <a:pPr algn="ctr">
                <a:spcBef>
                  <a:spcPts val="0"/>
                </a:spcBef>
                <a:buNone/>
              </a:pPr>
              <a:r>
                <a:rPr lang="en" sz="2000"/>
                <a:t>Employees</a:t>
              </a:r>
            </a:p>
          </p:txBody>
        </p:sp>
        <p:sp>
          <p:nvSpPr>
            <p:cNvPr id="6" name="Shape 256"/>
            <p:cNvSpPr/>
            <p:nvPr/>
          </p:nvSpPr>
          <p:spPr>
            <a:xfrm>
              <a:off x="5924188" y="2088554"/>
              <a:ext cx="1975799" cy="68881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2000" dirty="0"/>
                <a:t>Departments</a:t>
              </a:r>
            </a:p>
          </p:txBody>
        </p:sp>
        <p:sp>
          <p:nvSpPr>
            <p:cNvPr id="7" name="Shape 257"/>
            <p:cNvSpPr/>
            <p:nvPr/>
          </p:nvSpPr>
          <p:spPr>
            <a:xfrm>
              <a:off x="3013278" y="2012749"/>
              <a:ext cx="2699502" cy="836466"/>
            </a:xfrm>
            <a:prstGeom prst="diamond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rPr lang="en" sz="1600"/>
                <a:t>Works_In</a:t>
              </a:r>
            </a:p>
          </p:txBody>
        </p:sp>
        <p:cxnSp>
          <p:nvCxnSpPr>
            <p:cNvPr id="8" name="Shape 258"/>
            <p:cNvCxnSpPr>
              <a:stCxn id="5" idx="3"/>
              <a:endCxn id="7" idx="1"/>
            </p:cNvCxnSpPr>
            <p:nvPr/>
          </p:nvCxnSpPr>
          <p:spPr>
            <a:xfrm>
              <a:off x="2609999" y="2427508"/>
              <a:ext cx="403279" cy="3475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9" name="Shape 259"/>
            <p:cNvCxnSpPr>
              <a:stCxn id="7" idx="3"/>
              <a:endCxn id="6" idx="1"/>
            </p:cNvCxnSpPr>
            <p:nvPr/>
          </p:nvCxnSpPr>
          <p:spPr>
            <a:xfrm>
              <a:off x="5712780" y="2430983"/>
              <a:ext cx="211407" cy="1978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10" name="Shape 260"/>
            <p:cNvSpPr/>
            <p:nvPr/>
          </p:nvSpPr>
          <p:spPr>
            <a:xfrm>
              <a:off x="721351" y="1470867"/>
              <a:ext cx="983699" cy="434102"/>
            </a:xfrm>
            <a:prstGeom prst="ellipse">
              <a:avLst/>
            </a:prstGeom>
            <a:solidFill>
              <a:schemeClr val="lt2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>
                <a:spcBef>
                  <a:spcPts val="0"/>
                </a:spcBef>
                <a:buNone/>
              </a:pPr>
              <a:r>
                <a:rPr lang="en" sz="1600" u="sng"/>
                <a:t>ID</a:t>
              </a:r>
            </a:p>
          </p:txBody>
        </p:sp>
        <p:sp>
          <p:nvSpPr>
            <p:cNvPr id="11" name="Shape 261"/>
            <p:cNvSpPr/>
            <p:nvPr/>
          </p:nvSpPr>
          <p:spPr>
            <a:xfrm>
              <a:off x="1438997" y="1036766"/>
              <a:ext cx="1524151" cy="434100"/>
            </a:xfrm>
            <a:prstGeom prst="ellipse">
              <a:avLst/>
            </a:prstGeom>
            <a:solidFill>
              <a:schemeClr val="lt2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600"/>
                <a:t>name</a:t>
              </a:r>
            </a:p>
          </p:txBody>
        </p:sp>
        <p:sp>
          <p:nvSpPr>
            <p:cNvPr id="12" name="Shape 262"/>
            <p:cNvSpPr/>
            <p:nvPr/>
          </p:nvSpPr>
          <p:spPr>
            <a:xfrm>
              <a:off x="6046698" y="1003899"/>
              <a:ext cx="1629146" cy="434100"/>
            </a:xfrm>
            <a:prstGeom prst="ellipse">
              <a:avLst/>
            </a:prstGeom>
            <a:solidFill>
              <a:schemeClr val="lt2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600" dirty="0"/>
                <a:t>name</a:t>
              </a:r>
            </a:p>
          </p:txBody>
        </p:sp>
        <p:sp>
          <p:nvSpPr>
            <p:cNvPr id="13" name="Shape 263"/>
            <p:cNvSpPr/>
            <p:nvPr/>
          </p:nvSpPr>
          <p:spPr>
            <a:xfrm>
              <a:off x="5427498" y="1470868"/>
              <a:ext cx="1238400" cy="434100"/>
            </a:xfrm>
            <a:prstGeom prst="ellipse">
              <a:avLst/>
            </a:prstGeom>
            <a:solidFill>
              <a:schemeClr val="lt2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600" u="sng"/>
                <a:t>DID</a:t>
              </a:r>
            </a:p>
          </p:txBody>
        </p:sp>
        <p:sp>
          <p:nvSpPr>
            <p:cNvPr id="14" name="Shape 264"/>
            <p:cNvSpPr/>
            <p:nvPr/>
          </p:nvSpPr>
          <p:spPr>
            <a:xfrm>
              <a:off x="2221100" y="1525660"/>
              <a:ext cx="1644201" cy="434102"/>
            </a:xfrm>
            <a:prstGeom prst="ellipse">
              <a:avLst/>
            </a:prstGeom>
            <a:solidFill>
              <a:schemeClr val="lt2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600"/>
                <a:t>address</a:t>
              </a:r>
            </a:p>
          </p:txBody>
        </p:sp>
        <p:sp>
          <p:nvSpPr>
            <p:cNvPr id="15" name="Shape 265"/>
            <p:cNvSpPr/>
            <p:nvPr/>
          </p:nvSpPr>
          <p:spPr>
            <a:xfrm>
              <a:off x="3960054" y="1220950"/>
              <a:ext cx="1238400" cy="434100"/>
            </a:xfrm>
            <a:prstGeom prst="ellipse">
              <a:avLst/>
            </a:prstGeom>
            <a:solidFill>
              <a:schemeClr val="lt2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600" dirty="0"/>
                <a:t>since</a:t>
              </a:r>
            </a:p>
          </p:txBody>
        </p:sp>
        <p:cxnSp>
          <p:nvCxnSpPr>
            <p:cNvPr id="16" name="Shape 266"/>
            <p:cNvCxnSpPr>
              <a:stCxn id="5" idx="0"/>
              <a:endCxn id="10" idx="5"/>
            </p:cNvCxnSpPr>
            <p:nvPr/>
          </p:nvCxnSpPr>
          <p:spPr>
            <a:xfrm flipH="1" flipV="1">
              <a:off x="1560990" y="1841395"/>
              <a:ext cx="144059" cy="241705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7" name="Shape 267"/>
            <p:cNvCxnSpPr>
              <a:stCxn id="5" idx="0"/>
              <a:endCxn id="11" idx="4"/>
            </p:cNvCxnSpPr>
            <p:nvPr/>
          </p:nvCxnSpPr>
          <p:spPr>
            <a:xfrm flipV="1">
              <a:off x="1705050" y="1470866"/>
              <a:ext cx="496024" cy="612234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8" name="Shape 268"/>
            <p:cNvCxnSpPr>
              <a:stCxn id="5" idx="0"/>
              <a:endCxn id="14" idx="3"/>
            </p:cNvCxnSpPr>
            <p:nvPr/>
          </p:nvCxnSpPr>
          <p:spPr>
            <a:xfrm flipV="1">
              <a:off x="1705050" y="1896189"/>
              <a:ext cx="756838" cy="186911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9" name="Shape 269"/>
            <p:cNvCxnSpPr>
              <a:endCxn id="15" idx="4"/>
            </p:cNvCxnSpPr>
            <p:nvPr/>
          </p:nvCxnSpPr>
          <p:spPr>
            <a:xfrm flipH="1" flipV="1">
              <a:off x="4579254" y="1655050"/>
              <a:ext cx="145338" cy="511856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0" name="Shape 270"/>
            <p:cNvCxnSpPr>
              <a:stCxn id="6" idx="0"/>
              <a:endCxn id="13" idx="4"/>
            </p:cNvCxnSpPr>
            <p:nvPr/>
          </p:nvCxnSpPr>
          <p:spPr>
            <a:xfrm flipH="1" flipV="1">
              <a:off x="6046699" y="1904968"/>
              <a:ext cx="865389" cy="183585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1" name="Shape 271"/>
            <p:cNvCxnSpPr>
              <a:stCxn id="6" idx="0"/>
              <a:endCxn id="12" idx="4"/>
            </p:cNvCxnSpPr>
            <p:nvPr/>
          </p:nvCxnSpPr>
          <p:spPr>
            <a:xfrm flipH="1" flipV="1">
              <a:off x="6861272" y="1437999"/>
              <a:ext cx="50815" cy="650554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22" name="Shape 272"/>
            <p:cNvSpPr txBox="1"/>
            <p:nvPr/>
          </p:nvSpPr>
          <p:spPr>
            <a:xfrm>
              <a:off x="5589476" y="2362682"/>
              <a:ext cx="387899" cy="5306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rPr lang="en" sz="1600" dirty="0"/>
                <a:t>1</a:t>
              </a:r>
            </a:p>
          </p:txBody>
        </p:sp>
        <p:sp>
          <p:nvSpPr>
            <p:cNvPr id="23" name="Shape 273"/>
            <p:cNvSpPr txBox="1"/>
            <p:nvPr/>
          </p:nvSpPr>
          <p:spPr>
            <a:xfrm>
              <a:off x="2610000" y="2362682"/>
              <a:ext cx="387899" cy="5306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600" dirty="0"/>
                <a:t>m</a:t>
              </a:r>
            </a:p>
          </p:txBody>
        </p:sp>
      </p:grpSp>
      <p:sp>
        <p:nvSpPr>
          <p:cNvPr id="25" name="Shape 406"/>
          <p:cNvSpPr/>
          <p:nvPr/>
        </p:nvSpPr>
        <p:spPr>
          <a:xfrm>
            <a:off x="6228522" y="872435"/>
            <a:ext cx="2775922" cy="1402408"/>
          </a:xfrm>
          <a:prstGeom prst="wedgeRoundRectCallout">
            <a:avLst>
              <a:gd name="adj1" fmla="val -73896"/>
              <a:gd name="adj2" fmla="val 110731"/>
              <a:gd name="adj3" fmla="val 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 dirty="0">
                <a:solidFill>
                  <a:schemeClr val="dk1"/>
                </a:solidFill>
              </a:rPr>
              <a:t>Employees</a:t>
            </a:r>
            <a:r>
              <a:rPr lang="en" sz="1800" dirty="0">
                <a:solidFill>
                  <a:schemeClr val="dk1"/>
                </a:solidFill>
              </a:rPr>
              <a:t>(ID,name,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chemeClr val="dk1"/>
                </a:solidFill>
              </a:rPr>
              <a:t>address)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>
                <a:solidFill>
                  <a:schemeClr val="dk1"/>
                </a:solidFill>
              </a:rPr>
              <a:t>WorksIn</a:t>
            </a:r>
            <a:r>
              <a:rPr lang="en" sz="1800" dirty="0">
                <a:solidFill>
                  <a:schemeClr val="dk1"/>
                </a:solidFill>
              </a:rPr>
              <a:t>(ID,since,DID)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>
                <a:solidFill>
                  <a:schemeClr val="dk1"/>
                </a:solidFill>
              </a:rPr>
              <a:t>Departments</a:t>
            </a:r>
            <a:r>
              <a:rPr lang="en" sz="1800" dirty="0">
                <a:solidFill>
                  <a:schemeClr val="dk1"/>
                </a:solidFill>
              </a:rPr>
              <a:t>(DID,name)</a:t>
            </a:r>
          </a:p>
        </p:txBody>
      </p:sp>
      <p:sp>
        <p:nvSpPr>
          <p:cNvPr id="26" name="Shape 407"/>
          <p:cNvSpPr/>
          <p:nvPr/>
        </p:nvSpPr>
        <p:spPr>
          <a:xfrm>
            <a:off x="6238120" y="2507308"/>
            <a:ext cx="2766324" cy="1078751"/>
          </a:xfrm>
          <a:prstGeom prst="wedgeRoundRectCallout">
            <a:avLst>
              <a:gd name="adj1" fmla="val 1633"/>
              <a:gd name="adj2" fmla="val 91876"/>
              <a:gd name="adj3" fmla="val 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>
                <a:solidFill>
                  <a:schemeClr val="dk1"/>
                </a:solidFill>
              </a:rPr>
              <a:t>Employees</a:t>
            </a:r>
            <a:r>
              <a:rPr lang="en" sz="1800">
                <a:solidFill>
                  <a:schemeClr val="dk1"/>
                </a:solidFill>
              </a:rPr>
              <a:t>(ID,name,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address, since, DID)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>
                <a:solidFill>
                  <a:schemeClr val="dk1"/>
                </a:solidFill>
              </a:rPr>
              <a:t>Departments</a:t>
            </a:r>
            <a:r>
              <a:rPr lang="en" sz="1800">
                <a:solidFill>
                  <a:schemeClr val="dk1"/>
                </a:solidFill>
              </a:rPr>
              <a:t>(DID,name)</a:t>
            </a:r>
          </a:p>
        </p:txBody>
      </p:sp>
    </p:spTree>
    <p:extLst>
      <p:ext uri="{BB962C8B-B14F-4D97-AF65-F5344CB8AC3E}">
        <p14:creationId xmlns:p14="http://schemas.microsoft.com/office/powerpoint/2010/main" val="3218216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Data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 a data model for the operational database of a car rental company to manage their customers, rental cars, insurance, etc. State any assumptions you made.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buNone/>
              </a:pPr>
              <a:t>33</a:t>
            </a:fld>
            <a:endParaRPr lang="en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>
            <a:spLocks noGrp="1"/>
          </p:cNvSpPr>
          <p:nvPr>
            <p:ph type="title"/>
          </p:nvPr>
        </p:nvSpPr>
        <p:spPr>
          <a:xfrm>
            <a:off x="457200" y="138598"/>
            <a:ext cx="8229600" cy="642900"/>
          </a:xfrm>
          <a:prstGeom prst="rect">
            <a:avLst/>
          </a:prstGeom>
        </p:spPr>
        <p:txBody>
          <a:bodyPr lIns="91425" tIns="91425" rIns="91425" bIns="91425" anchor="b" anchorCtr="0">
            <a:normAutofit fontScale="90000"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Entity</a:t>
            </a:r>
            <a:r>
              <a:rPr lang="en-US" dirty="0" smtClean="0"/>
              <a:t>, Relationship</a:t>
            </a:r>
            <a:r>
              <a:rPr lang="en" dirty="0" smtClean="0"/>
              <a:t> </a:t>
            </a:r>
            <a:r>
              <a:rPr lang="en" dirty="0"/>
              <a:t>or Attribute? </a:t>
            </a:r>
          </a:p>
        </p:txBody>
      </p:sp>
      <p:sp>
        <p:nvSpPr>
          <p:cNvPr id="413" name="Shape 413"/>
          <p:cNvSpPr txBox="1">
            <a:spLocks noGrp="1"/>
          </p:cNvSpPr>
          <p:nvPr>
            <p:ph type="body" idx="1"/>
          </p:nvPr>
        </p:nvSpPr>
        <p:spPr>
          <a:xfrm>
            <a:off x="457200" y="2849875"/>
            <a:ext cx="8229600" cy="207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What if application needs both office and home address? </a:t>
            </a:r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What if employee has many addresses ?</a:t>
            </a:r>
          </a:p>
          <a:p>
            <a:pPr marL="457200" lvl="0" indent="-3810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What if application needs street name, city, province fields in each address ?</a:t>
            </a:r>
          </a:p>
        </p:txBody>
      </p:sp>
      <p:sp>
        <p:nvSpPr>
          <p:cNvPr id="414" name="Shape 414"/>
          <p:cNvSpPr/>
          <p:nvPr/>
        </p:nvSpPr>
        <p:spPr>
          <a:xfrm>
            <a:off x="800100" y="1884326"/>
            <a:ext cx="1809899" cy="65567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/>
              <a:t>Employees</a:t>
            </a:r>
          </a:p>
        </p:txBody>
      </p:sp>
      <p:sp>
        <p:nvSpPr>
          <p:cNvPr id="415" name="Shape 415"/>
          <p:cNvSpPr/>
          <p:nvPr/>
        </p:nvSpPr>
        <p:spPr>
          <a:xfrm>
            <a:off x="175950" y="1239226"/>
            <a:ext cx="983699" cy="4341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u="sng"/>
              <a:t>ID</a:t>
            </a:r>
          </a:p>
        </p:txBody>
      </p:sp>
      <p:sp>
        <p:nvSpPr>
          <p:cNvPr id="416" name="Shape 416"/>
          <p:cNvSpPr/>
          <p:nvPr/>
        </p:nvSpPr>
        <p:spPr>
          <a:xfrm>
            <a:off x="1085850" y="952026"/>
            <a:ext cx="1238400" cy="4341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/>
              <a:t>name</a:t>
            </a:r>
          </a:p>
        </p:txBody>
      </p:sp>
      <p:sp>
        <p:nvSpPr>
          <p:cNvPr id="417" name="Shape 417"/>
          <p:cNvSpPr/>
          <p:nvPr/>
        </p:nvSpPr>
        <p:spPr>
          <a:xfrm>
            <a:off x="2171850" y="1239226"/>
            <a:ext cx="1504800" cy="4341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/>
              <a:t>address</a:t>
            </a:r>
          </a:p>
        </p:txBody>
      </p:sp>
      <p:cxnSp>
        <p:nvCxnSpPr>
          <p:cNvPr id="418" name="Shape 418"/>
          <p:cNvCxnSpPr>
            <a:stCxn id="414" idx="0"/>
            <a:endCxn id="415" idx="5"/>
          </p:cNvCxnSpPr>
          <p:nvPr/>
        </p:nvCxnSpPr>
        <p:spPr>
          <a:xfrm flipH="1" flipV="1">
            <a:off x="1015590" y="1609754"/>
            <a:ext cx="689460" cy="274572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19" name="Shape 419"/>
          <p:cNvCxnSpPr>
            <a:stCxn id="414" idx="0"/>
            <a:endCxn id="416" idx="4"/>
          </p:cNvCxnSpPr>
          <p:nvPr/>
        </p:nvCxnSpPr>
        <p:spPr>
          <a:xfrm flipV="1">
            <a:off x="1705050" y="1386126"/>
            <a:ext cx="0" cy="4982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20" name="Shape 420"/>
          <p:cNvCxnSpPr>
            <a:stCxn id="414" idx="0"/>
            <a:endCxn id="417" idx="3"/>
          </p:cNvCxnSpPr>
          <p:nvPr/>
        </p:nvCxnSpPr>
        <p:spPr>
          <a:xfrm flipV="1">
            <a:off x="1705050" y="1609754"/>
            <a:ext cx="687173" cy="274572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graphicFrame>
        <p:nvGraphicFramePr>
          <p:cNvPr id="421" name="Shape 421"/>
          <p:cNvGraphicFramePr/>
          <p:nvPr>
            <p:extLst>
              <p:ext uri="{D42A27DB-BD31-4B8C-83A1-F6EECF244321}">
                <p14:modId xmlns:p14="http://schemas.microsoft.com/office/powerpoint/2010/main" val="238699849"/>
              </p:ext>
            </p:extLst>
          </p:nvPr>
        </p:nvGraphicFramePr>
        <p:xfrm>
          <a:off x="4152348" y="874725"/>
          <a:ext cx="4642427" cy="172280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40268"/>
                <a:gridCol w="895384"/>
                <a:gridCol w="3206775"/>
              </a:tblGrid>
              <a:tr h="306991"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 sz="1400" b="1" u="sng" dirty="0"/>
                        <a:t>ID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400" b="1" dirty="0"/>
                        <a:t>Name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400" b="1"/>
                        <a:t>Address</a:t>
                      </a:r>
                    </a:p>
                  </a:txBody>
                  <a:tcPr marL="91425" marR="91425" marT="91425" marB="91425"/>
                </a:tc>
              </a:tr>
              <a:tr h="306991"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 sz="1400"/>
                        <a:t>135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400" dirty="0"/>
                        <a:t>John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400" dirty="0"/>
                        <a:t>13 </a:t>
                      </a:r>
                      <a:r>
                        <a:rPr lang="en-US" sz="1400" dirty="0" smtClean="0"/>
                        <a:t>El</a:t>
                      </a:r>
                      <a:r>
                        <a:rPr lang="en-US" sz="1400" baseline="0" dirty="0" smtClean="0"/>
                        <a:t> Camino, Santa Clara, CA 91051</a:t>
                      </a:r>
                      <a:endParaRPr lang="en" sz="1400" dirty="0"/>
                    </a:p>
                  </a:txBody>
                  <a:tcPr marL="91425" marR="91425" marT="91425" marB="91425"/>
                </a:tc>
              </a:tr>
              <a:tr h="465195"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 sz="1400"/>
                        <a:t>178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400"/>
                        <a:t>Mary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400" dirty="0"/>
                        <a:t>38 </a:t>
                      </a:r>
                      <a:r>
                        <a:rPr lang="en-US" sz="1400" dirty="0" smtClean="0"/>
                        <a:t>E </a:t>
                      </a:r>
                      <a:r>
                        <a:rPr lang="en-US" sz="1400" dirty="0" err="1" smtClean="0"/>
                        <a:t>Manoa</a:t>
                      </a:r>
                      <a:r>
                        <a:rPr lang="en-US" sz="1400" dirty="0" smtClean="0"/>
                        <a:t> Rd, Honolulu, HI 96822</a:t>
                      </a:r>
                      <a:endParaRPr lang="en" sz="1400" dirty="0"/>
                    </a:p>
                  </a:txBody>
                  <a:tcPr marL="91425" marR="91425" marT="91425" marB="91425"/>
                </a:tc>
              </a:tr>
              <a:tr h="465195"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 sz="1400" dirty="0"/>
                        <a:t>198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400" dirty="0"/>
                        <a:t>Tom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400" dirty="0" smtClean="0"/>
                        <a:t>22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Kuloa</a:t>
                      </a:r>
                      <a:r>
                        <a:rPr lang="en-US" sz="1400" baseline="0" dirty="0" smtClean="0"/>
                        <a:t> Av, Kapolei, HI 96707</a:t>
                      </a:r>
                      <a:endParaRPr lang="en" sz="1400" dirty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buNone/>
              </a:pPr>
              <a:t>34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20235213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z="4800" dirty="0"/>
              <a:t>What makes a good ERD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259" y="1301353"/>
            <a:ext cx="7786756" cy="3427995"/>
          </a:xfrm>
        </p:spPr>
        <p:txBody>
          <a:bodyPr>
            <a:normAutofit/>
          </a:bodyPr>
          <a:lstStyle/>
          <a:p>
            <a:pPr marL="457200" lvl="0" indent="-3810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dirty="0"/>
              <a:t>Captures all relevant data needed by application</a:t>
            </a:r>
          </a:p>
          <a:p>
            <a:pPr marL="457200" lvl="0" indent="-3810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dirty="0"/>
              <a:t>Faithful to the semantics of the application data</a:t>
            </a:r>
          </a:p>
          <a:p>
            <a:pPr marL="457200" lvl="0" indent="-3810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dirty="0"/>
              <a:t>Minimize redundant data</a:t>
            </a:r>
          </a:p>
          <a:p>
            <a:pPr marL="457200" lvl="0" indent="-3810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dirty="0"/>
              <a:t>Simple is good. If model is too complicated, ask yourself</a:t>
            </a:r>
          </a:p>
          <a:p>
            <a:pPr lvl="1" indent="-342900">
              <a:spcBef>
                <a:spcPts val="0"/>
              </a:spcBef>
              <a:buClr>
                <a:schemeClr val="dk2"/>
              </a:buClr>
              <a:buSzPct val="75000"/>
              <a:buFont typeface="Courier New"/>
              <a:buChar char="o"/>
            </a:pPr>
            <a:r>
              <a:rPr lang="en" dirty="0"/>
              <a:t>What are other ways of conceptualizing the entities and relationships ?</a:t>
            </a:r>
          </a:p>
          <a:p>
            <a:pPr lvl="1" indent="-342900">
              <a:spcBef>
                <a:spcPts val="0"/>
              </a:spcBef>
              <a:buClr>
                <a:schemeClr val="dk2"/>
              </a:buClr>
              <a:buSzPct val="75000"/>
              <a:buFont typeface="Courier New"/>
              <a:buChar char="o"/>
            </a:pPr>
            <a:r>
              <a:rPr lang="en" dirty="0"/>
              <a:t>Should some relationships become entities ?</a:t>
            </a:r>
          </a:p>
          <a:p>
            <a:pPr lvl="1" indent="-342900">
              <a:spcBef>
                <a:spcPts val="0"/>
              </a:spcBef>
              <a:buClr>
                <a:schemeClr val="dk2"/>
              </a:buClr>
              <a:buSzPct val="75000"/>
              <a:buFont typeface="Courier New"/>
              <a:buChar char="o"/>
            </a:pPr>
            <a:r>
              <a:rPr lang="en" dirty="0"/>
              <a:t>Should some entities become relationships ?</a:t>
            </a:r>
          </a:p>
          <a:p>
            <a:pPr lvl="1" indent="-342900">
              <a:spcBef>
                <a:spcPts val="0"/>
              </a:spcBef>
              <a:buClr>
                <a:schemeClr val="dk2"/>
              </a:buClr>
              <a:buSzPct val="75000"/>
              <a:buFont typeface="Courier New"/>
              <a:buChar char="o"/>
            </a:pPr>
            <a:r>
              <a:rPr lang="en" dirty="0"/>
              <a:t>Should some attributes become entities ?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buNone/>
              </a:pPr>
              <a:t>35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96805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490" y="291322"/>
            <a:ext cx="7786756" cy="451344"/>
          </a:xfrm>
        </p:spPr>
        <p:txBody>
          <a:bodyPr/>
          <a:lstStyle/>
          <a:p>
            <a:r>
              <a:rPr lang="en-US" dirty="0" smtClean="0"/>
              <a:t>Star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105" y="926687"/>
            <a:ext cx="7786756" cy="619306"/>
          </a:xfrm>
        </p:spPr>
        <p:txBody>
          <a:bodyPr/>
          <a:lstStyle/>
          <a:p>
            <a:r>
              <a:rPr lang="en-US" dirty="0" smtClean="0"/>
              <a:t>Common data model for supporting BI queries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buNone/>
              </a:pPr>
              <a:t>36</a:t>
            </a:fld>
            <a:endParaRPr lang="en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9956339"/>
              </p:ext>
            </p:extLst>
          </p:nvPr>
        </p:nvGraphicFramePr>
        <p:xfrm>
          <a:off x="1184400" y="1610148"/>
          <a:ext cx="5052048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259"/>
                <a:gridCol w="736757"/>
                <a:gridCol w="842008"/>
                <a:gridCol w="868321"/>
                <a:gridCol w="947259"/>
                <a:gridCol w="710444"/>
              </a:tblGrid>
              <a:tr h="26670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TimeID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Date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Week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Month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Quater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Year</a:t>
                      </a:r>
                      <a:endParaRPr lang="en-US" sz="1600" dirty="0"/>
                    </a:p>
                  </a:txBody>
                  <a:tcPr/>
                </a:tc>
              </a:tr>
              <a:tr h="26670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187713"/>
              </p:ext>
            </p:extLst>
          </p:nvPr>
        </p:nvGraphicFramePr>
        <p:xfrm>
          <a:off x="2702740" y="2791426"/>
          <a:ext cx="3975989" cy="731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96595"/>
                <a:gridCol w="993800"/>
                <a:gridCol w="795198"/>
                <a:gridCol w="795198"/>
                <a:gridCol w="795198"/>
              </a:tblGrid>
              <a:tr h="290230">
                <a:tc>
                  <a:txBody>
                    <a:bodyPr/>
                    <a:lstStyle/>
                    <a:p>
                      <a:r>
                        <a:rPr lang="en-US" dirty="0" smtClean="0"/>
                        <a:t>PID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TimeID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LocID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Qty</a:t>
                      </a:r>
                      <a:endParaRPr lang="en-US" dirty="0"/>
                    </a:p>
                  </a:txBody>
                  <a:tcPr/>
                </a:tc>
              </a:tr>
              <a:tr h="29023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628148"/>
              </p:ext>
            </p:extLst>
          </p:nvPr>
        </p:nvGraphicFramePr>
        <p:xfrm>
          <a:off x="1345299" y="3855108"/>
          <a:ext cx="298118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407"/>
                <a:gridCol w="764130"/>
                <a:gridCol w="947091"/>
                <a:gridCol w="699556"/>
              </a:tblGrid>
              <a:tr h="29655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Category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Price</a:t>
                      </a:r>
                      <a:endParaRPr lang="en-US" sz="1600" dirty="0"/>
                    </a:p>
                  </a:txBody>
                  <a:tcPr/>
                </a:tc>
              </a:tr>
              <a:tr h="296553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1592520"/>
              </p:ext>
            </p:extLst>
          </p:nvPr>
        </p:nvGraphicFramePr>
        <p:xfrm>
          <a:off x="5519664" y="3813538"/>
          <a:ext cx="3111778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782"/>
                <a:gridCol w="578635"/>
                <a:gridCol w="744033"/>
                <a:gridCol w="1011328"/>
              </a:tblGrid>
              <a:tr h="29043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LocID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City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State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Country</a:t>
                      </a:r>
                    </a:p>
                  </a:txBody>
                  <a:tcPr/>
                </a:tc>
              </a:tr>
              <a:tr h="29043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 smtClean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0" name="Straight Arrow Connector 19"/>
          <p:cNvCxnSpPr/>
          <p:nvPr/>
        </p:nvCxnSpPr>
        <p:spPr>
          <a:xfrm>
            <a:off x="4740320" y="3356338"/>
            <a:ext cx="941495" cy="45720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1642143" y="2124192"/>
            <a:ext cx="2027835" cy="667234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1559740" y="3356338"/>
            <a:ext cx="1418013" cy="45720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00774" y="1612241"/>
            <a:ext cx="583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068970" y="2791426"/>
            <a:ext cx="6337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Sales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41899" y="3875152"/>
            <a:ext cx="803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Product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594017" y="3821753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Locations</a:t>
            </a:r>
            <a:endParaRPr lang="en-US" dirty="0"/>
          </a:p>
        </p:txBody>
      </p:sp>
      <p:sp>
        <p:nvSpPr>
          <p:cNvPr id="29" name="Rounded Rectangular Callout 28"/>
          <p:cNvSpPr/>
          <p:nvPr/>
        </p:nvSpPr>
        <p:spPr>
          <a:xfrm>
            <a:off x="175162" y="2640697"/>
            <a:ext cx="1784462" cy="917012"/>
          </a:xfrm>
          <a:prstGeom prst="wedgeRoundRectCallout">
            <a:avLst>
              <a:gd name="adj1" fmla="val 62417"/>
              <a:gd name="adj2" fmla="val -15321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chemeClr val="accent1"/>
                </a:solidFill>
              </a:rPr>
              <a:t>Fact table </a:t>
            </a:r>
            <a:r>
              <a:rPr lang="en-US" sz="1800" dirty="0" smtClean="0">
                <a:solidFill>
                  <a:schemeClr val="tx1"/>
                </a:solidFill>
              </a:rPr>
              <a:t>Transaction data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31" name="Rounded Rectangular Callout 30"/>
          <p:cNvSpPr/>
          <p:nvPr/>
        </p:nvSpPr>
        <p:spPr>
          <a:xfrm>
            <a:off x="6846980" y="1916119"/>
            <a:ext cx="1952713" cy="516781"/>
          </a:xfrm>
          <a:prstGeom prst="wedgeRoundRectCallout">
            <a:avLst>
              <a:gd name="adj1" fmla="val -181145"/>
              <a:gd name="adj2" fmla="val 85177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chemeClr val="accent1"/>
                </a:solidFill>
              </a:rPr>
              <a:t>Dimensions</a:t>
            </a:r>
            <a:endParaRPr lang="en-US" sz="1800" dirty="0" smtClean="0">
              <a:solidFill>
                <a:srgbClr val="000000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5145382" y="2640697"/>
            <a:ext cx="1701598" cy="653649"/>
          </a:xfrm>
          <a:prstGeom prst="roundRect">
            <a:avLst/>
          </a:prstGeom>
          <a:noFill/>
          <a:ln w="38100">
            <a:solidFill>
              <a:schemeClr val="accent5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ular Callout 32"/>
          <p:cNvSpPr/>
          <p:nvPr/>
        </p:nvSpPr>
        <p:spPr>
          <a:xfrm>
            <a:off x="7115953" y="2791426"/>
            <a:ext cx="1603070" cy="917012"/>
          </a:xfrm>
          <a:prstGeom prst="wedgeRoundRectCallout">
            <a:avLst>
              <a:gd name="adj1" fmla="val -65224"/>
              <a:gd name="adj2" fmla="val -28455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chemeClr val="accent1"/>
                </a:solidFill>
              </a:rPr>
              <a:t>Measures</a:t>
            </a:r>
          </a:p>
          <a:p>
            <a:pPr algn="ctr"/>
            <a:r>
              <a:rPr lang="en-US" sz="1800" dirty="0" smtClean="0">
                <a:solidFill>
                  <a:srgbClr val="000000"/>
                </a:solidFill>
              </a:rPr>
              <a:t>Performance metrics</a:t>
            </a:r>
          </a:p>
        </p:txBody>
      </p:sp>
      <p:sp>
        <p:nvSpPr>
          <p:cNvPr id="39" name="Rounded Rectangular Callout 38"/>
          <p:cNvSpPr/>
          <p:nvPr/>
        </p:nvSpPr>
        <p:spPr>
          <a:xfrm>
            <a:off x="6853397" y="1095460"/>
            <a:ext cx="1952713" cy="516781"/>
          </a:xfrm>
          <a:prstGeom prst="wedgeRoundRectCallout">
            <a:avLst>
              <a:gd name="adj1" fmla="val -78548"/>
              <a:gd name="adj2" fmla="val 63990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chemeClr val="accent1"/>
                </a:solidFill>
              </a:rPr>
              <a:t>Dimension Hierarchy</a:t>
            </a:r>
            <a:endParaRPr lang="en-US" sz="1800" dirty="0" smtClean="0">
              <a:solidFill>
                <a:srgbClr val="000000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2624885" y="2630737"/>
            <a:ext cx="2378178" cy="653649"/>
          </a:xfrm>
          <a:prstGeom prst="roundRect">
            <a:avLst/>
          </a:prstGeom>
          <a:noFill/>
          <a:ln w="38100">
            <a:solidFill>
              <a:schemeClr val="accent5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9" grpId="0" animBg="1"/>
      <p:bldP spid="4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980" y="184080"/>
            <a:ext cx="8229600" cy="479822"/>
          </a:xfrm>
        </p:spPr>
        <p:txBody>
          <a:bodyPr/>
          <a:lstStyle/>
          <a:p>
            <a:r>
              <a:rPr lang="en-US" dirty="0" smtClean="0"/>
              <a:t>Example: Snowflake Schema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5596-13C1-4CB9-B2C0-B82D4E28DECA}" type="slidenum">
              <a:rPr lang="en-US" smtClean="0"/>
              <a:pPr/>
              <a:t>37</a:t>
            </a:fld>
            <a:endParaRPr lang="en-US"/>
          </a:p>
        </p:txBody>
      </p: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273265" y="1028700"/>
            <a:ext cx="1661419" cy="1883967"/>
            <a:chOff x="277" y="1164"/>
            <a:chExt cx="1049" cy="1545"/>
          </a:xfrm>
        </p:grpSpPr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277" y="1421"/>
              <a:ext cx="1049" cy="1288"/>
            </a:xfrm>
            <a:prstGeom prst="rect">
              <a:avLst/>
            </a:prstGeom>
            <a:solidFill>
              <a:srgbClr val="00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600">
                  <a:latin typeface="Times New Roman" pitchFamily="18" charset="0"/>
                </a:rPr>
                <a:t>time_key</a:t>
              </a:r>
            </a:p>
            <a:p>
              <a:pPr eaLnBrk="0" hangingPunct="0"/>
              <a:r>
                <a:rPr lang="en-US" sz="1600">
                  <a:latin typeface="Times New Roman" pitchFamily="18" charset="0"/>
                </a:rPr>
                <a:t>day</a:t>
              </a:r>
            </a:p>
            <a:p>
              <a:pPr eaLnBrk="0" hangingPunct="0"/>
              <a:r>
                <a:rPr lang="en-US" sz="1600">
                  <a:latin typeface="Times New Roman" pitchFamily="18" charset="0"/>
                </a:rPr>
                <a:t>day_of_the_week</a:t>
              </a:r>
            </a:p>
            <a:p>
              <a:pPr eaLnBrk="0" hangingPunct="0"/>
              <a:r>
                <a:rPr lang="en-US" sz="1600">
                  <a:latin typeface="Times New Roman" pitchFamily="18" charset="0"/>
                </a:rPr>
                <a:t>month</a:t>
              </a:r>
            </a:p>
            <a:p>
              <a:pPr eaLnBrk="0" hangingPunct="0"/>
              <a:r>
                <a:rPr lang="en-US" sz="1600">
                  <a:latin typeface="Times New Roman" pitchFamily="18" charset="0"/>
                </a:rPr>
                <a:t>quarter</a:t>
              </a:r>
            </a:p>
            <a:p>
              <a:pPr eaLnBrk="0" hangingPunct="0"/>
              <a:r>
                <a:rPr lang="en-US" sz="1600">
                  <a:latin typeface="Times New Roman" pitchFamily="18" charset="0"/>
                </a:rPr>
                <a:t>year</a:t>
              </a: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277" y="1164"/>
              <a:ext cx="348" cy="2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600" dirty="0">
                  <a:latin typeface="Times New Roman" pitchFamily="18" charset="0"/>
                </a:rPr>
                <a:t>time</a:t>
              </a:r>
            </a:p>
          </p:txBody>
        </p:sp>
      </p:grpSp>
      <p:grpSp>
        <p:nvGrpSpPr>
          <p:cNvPr id="7" name="Group 8"/>
          <p:cNvGrpSpPr>
            <a:grpSpLocks/>
          </p:cNvGrpSpPr>
          <p:nvPr/>
        </p:nvGrpSpPr>
        <p:grpSpPr bwMode="auto">
          <a:xfrm>
            <a:off x="5639560" y="3071384"/>
            <a:ext cx="1245284" cy="1138113"/>
            <a:chOff x="684" y="2196"/>
            <a:chExt cx="1192" cy="943"/>
          </a:xfrm>
        </p:grpSpPr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684" y="2450"/>
              <a:ext cx="1192" cy="689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600" dirty="0" err="1">
                  <a:latin typeface="Times New Roman" pitchFamily="18" charset="0"/>
                </a:rPr>
                <a:t>location_key</a:t>
              </a:r>
              <a:endParaRPr lang="en-US" sz="1600" dirty="0">
                <a:latin typeface="Times New Roman" pitchFamily="18" charset="0"/>
              </a:endParaRPr>
            </a:p>
            <a:p>
              <a:pPr eaLnBrk="0" hangingPunct="0"/>
              <a:r>
                <a:rPr lang="en-US" sz="1600" dirty="0">
                  <a:latin typeface="Times New Roman" pitchFamily="18" charset="0"/>
                </a:rPr>
                <a:t>street</a:t>
              </a:r>
            </a:p>
            <a:p>
              <a:pPr eaLnBrk="0" hangingPunct="0"/>
              <a:r>
                <a:rPr lang="en-US" sz="1600" dirty="0" err="1">
                  <a:latin typeface="Times New Roman" pitchFamily="18" charset="0"/>
                </a:rPr>
                <a:t>city_key</a:t>
              </a:r>
              <a:endParaRPr lang="en-US" sz="1600" dirty="0">
                <a:latin typeface="Times New Roman" pitchFamily="18" charset="0"/>
              </a:endParaRPr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684" y="2196"/>
              <a:ext cx="811" cy="2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600">
                  <a:latin typeface="Times New Roman" pitchFamily="18" charset="0"/>
                </a:rPr>
                <a:t>location</a:t>
              </a:r>
            </a:p>
          </p:txBody>
        </p:sp>
      </p:grp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3204760" y="1476170"/>
            <a:ext cx="1880999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 dirty="0">
                <a:latin typeface="Times New Roman" pitchFamily="18" charset="0"/>
              </a:rPr>
              <a:t>Sales Fact Table</a:t>
            </a:r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1934684" y="3801674"/>
            <a:ext cx="1202570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800" dirty="0">
                <a:latin typeface="+mn-lt"/>
              </a:rPr>
              <a:t>Measures</a:t>
            </a:r>
          </a:p>
        </p:txBody>
      </p:sp>
      <p:sp>
        <p:nvSpPr>
          <p:cNvPr id="32" name="Line 29"/>
          <p:cNvSpPr>
            <a:spLocks noChangeShapeType="1"/>
          </p:cNvSpPr>
          <p:nvPr/>
        </p:nvSpPr>
        <p:spPr bwMode="auto">
          <a:xfrm flipH="1">
            <a:off x="1750196" y="2914650"/>
            <a:ext cx="1450204" cy="495875"/>
          </a:xfrm>
          <a:prstGeom prst="line">
            <a:avLst/>
          </a:prstGeom>
          <a:noFill/>
          <a:ln w="508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Line 30"/>
          <p:cNvSpPr>
            <a:spLocks noChangeShapeType="1"/>
          </p:cNvSpPr>
          <p:nvPr/>
        </p:nvSpPr>
        <p:spPr bwMode="auto">
          <a:xfrm flipH="1" flipV="1">
            <a:off x="1934683" y="1631312"/>
            <a:ext cx="1265715" cy="458152"/>
          </a:xfrm>
          <a:prstGeom prst="line">
            <a:avLst/>
          </a:prstGeom>
          <a:noFill/>
          <a:ln w="50800">
            <a:solidFill>
              <a:schemeClr val="tx1"/>
            </a:solidFill>
            <a:prstDash val="sysDot"/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Line 31"/>
          <p:cNvSpPr>
            <a:spLocks noChangeShapeType="1"/>
          </p:cNvSpPr>
          <p:nvPr/>
        </p:nvSpPr>
        <p:spPr bwMode="auto">
          <a:xfrm>
            <a:off x="5256213" y="3215538"/>
            <a:ext cx="306711" cy="462130"/>
          </a:xfrm>
          <a:prstGeom prst="line">
            <a:avLst/>
          </a:prstGeom>
          <a:noFill/>
          <a:ln w="508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Line 32"/>
          <p:cNvSpPr>
            <a:spLocks noChangeShapeType="1"/>
          </p:cNvSpPr>
          <p:nvPr/>
        </p:nvSpPr>
        <p:spPr bwMode="auto">
          <a:xfrm flipV="1">
            <a:off x="5257800" y="1969990"/>
            <a:ext cx="381759" cy="482683"/>
          </a:xfrm>
          <a:prstGeom prst="line">
            <a:avLst/>
          </a:prstGeom>
          <a:noFill/>
          <a:ln w="508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" name="Group 33"/>
          <p:cNvGrpSpPr>
            <a:grpSpLocks/>
          </p:cNvGrpSpPr>
          <p:nvPr/>
        </p:nvGrpSpPr>
        <p:grpSpPr bwMode="auto">
          <a:xfrm>
            <a:off x="5638080" y="1411097"/>
            <a:ext cx="1245261" cy="1656377"/>
            <a:chOff x="3796" y="1155"/>
            <a:chExt cx="787" cy="1359"/>
          </a:xfrm>
        </p:grpSpPr>
        <p:sp>
          <p:nvSpPr>
            <p:cNvPr id="37" name="Rectangle 34"/>
            <p:cNvSpPr>
              <a:spLocks noChangeArrowheads="1"/>
            </p:cNvSpPr>
            <p:nvPr/>
          </p:nvSpPr>
          <p:spPr bwMode="auto">
            <a:xfrm>
              <a:off x="3796" y="1428"/>
              <a:ext cx="787" cy="1086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600">
                  <a:latin typeface="Times New Roman" pitchFamily="18" charset="0"/>
                </a:rPr>
                <a:t>item_key</a:t>
              </a:r>
            </a:p>
            <a:p>
              <a:pPr eaLnBrk="0" hangingPunct="0"/>
              <a:r>
                <a:rPr lang="en-US" sz="1600">
                  <a:latin typeface="Times New Roman" pitchFamily="18" charset="0"/>
                </a:rPr>
                <a:t>item_name</a:t>
              </a:r>
            </a:p>
            <a:p>
              <a:pPr eaLnBrk="0" hangingPunct="0"/>
              <a:r>
                <a:rPr lang="en-US" sz="1600">
                  <a:latin typeface="Times New Roman" pitchFamily="18" charset="0"/>
                </a:rPr>
                <a:t>brand</a:t>
              </a:r>
            </a:p>
            <a:p>
              <a:pPr eaLnBrk="0" hangingPunct="0"/>
              <a:r>
                <a:rPr lang="en-US" sz="1600">
                  <a:latin typeface="Times New Roman" pitchFamily="18" charset="0"/>
                </a:rPr>
                <a:t>type</a:t>
              </a:r>
            </a:p>
            <a:p>
              <a:pPr eaLnBrk="0" hangingPunct="0"/>
              <a:r>
                <a:rPr lang="en-US" sz="1600">
                  <a:latin typeface="Times New Roman" pitchFamily="18" charset="0"/>
                </a:rPr>
                <a:t>supplier_key</a:t>
              </a:r>
            </a:p>
          </p:txBody>
        </p:sp>
        <p:sp>
          <p:nvSpPr>
            <p:cNvPr id="38" name="Text Box 35"/>
            <p:cNvSpPr txBox="1">
              <a:spLocks noChangeArrowheads="1"/>
            </p:cNvSpPr>
            <p:nvPr/>
          </p:nvSpPr>
          <p:spPr bwMode="auto">
            <a:xfrm>
              <a:off x="3980" y="1155"/>
              <a:ext cx="347" cy="2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item</a:t>
              </a:r>
            </a:p>
          </p:txBody>
        </p:sp>
      </p:grpSp>
      <p:grpSp>
        <p:nvGrpSpPr>
          <p:cNvPr id="11" name="Group 36"/>
          <p:cNvGrpSpPr>
            <a:grpSpLocks/>
          </p:cNvGrpSpPr>
          <p:nvPr/>
        </p:nvGrpSpPr>
        <p:grpSpPr bwMode="auto">
          <a:xfrm>
            <a:off x="459308" y="2986631"/>
            <a:ext cx="1290888" cy="1185017"/>
            <a:chOff x="3896" y="2426"/>
            <a:chExt cx="814" cy="972"/>
          </a:xfrm>
        </p:grpSpPr>
        <p:sp>
          <p:nvSpPr>
            <p:cNvPr id="40" name="Rectangle 37"/>
            <p:cNvSpPr>
              <a:spLocks noChangeArrowheads="1"/>
            </p:cNvSpPr>
            <p:nvPr/>
          </p:nvSpPr>
          <p:spPr bwMode="auto">
            <a:xfrm>
              <a:off x="3896" y="2716"/>
              <a:ext cx="814" cy="682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600">
                  <a:latin typeface="Times New Roman" pitchFamily="18" charset="0"/>
                </a:rPr>
                <a:t>branch_key</a:t>
              </a:r>
            </a:p>
            <a:p>
              <a:pPr eaLnBrk="0" hangingPunct="0"/>
              <a:r>
                <a:rPr lang="en-US" sz="1600">
                  <a:latin typeface="Times New Roman" pitchFamily="18" charset="0"/>
                </a:rPr>
                <a:t>branch_name</a:t>
              </a:r>
            </a:p>
            <a:p>
              <a:pPr eaLnBrk="0" hangingPunct="0"/>
              <a:r>
                <a:rPr lang="en-US" sz="1600">
                  <a:latin typeface="Times New Roman" pitchFamily="18" charset="0"/>
                </a:rPr>
                <a:t>branch_type</a:t>
              </a:r>
            </a:p>
          </p:txBody>
        </p:sp>
        <p:sp>
          <p:nvSpPr>
            <p:cNvPr id="41" name="Text Box 38"/>
            <p:cNvSpPr txBox="1">
              <a:spLocks noChangeArrowheads="1"/>
            </p:cNvSpPr>
            <p:nvPr/>
          </p:nvSpPr>
          <p:spPr bwMode="auto">
            <a:xfrm>
              <a:off x="3928" y="2426"/>
              <a:ext cx="468" cy="2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branch</a:t>
              </a:r>
            </a:p>
          </p:txBody>
        </p:sp>
      </p:grpSp>
      <p:grpSp>
        <p:nvGrpSpPr>
          <p:cNvPr id="15" name="Group 40"/>
          <p:cNvGrpSpPr>
            <a:grpSpLocks/>
          </p:cNvGrpSpPr>
          <p:nvPr/>
        </p:nvGrpSpPr>
        <p:grpSpPr bwMode="auto">
          <a:xfrm>
            <a:off x="7420092" y="1631313"/>
            <a:ext cx="1302963" cy="932974"/>
            <a:chOff x="3796" y="1037"/>
            <a:chExt cx="823" cy="1449"/>
          </a:xfrm>
        </p:grpSpPr>
        <p:sp>
          <p:nvSpPr>
            <p:cNvPr id="43" name="Rectangle 41"/>
            <p:cNvSpPr>
              <a:spLocks noChangeArrowheads="1"/>
            </p:cNvSpPr>
            <p:nvPr/>
          </p:nvSpPr>
          <p:spPr bwMode="auto">
            <a:xfrm>
              <a:off x="3796" y="1577"/>
              <a:ext cx="823" cy="909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600">
                  <a:latin typeface="Times New Roman" pitchFamily="18" charset="0"/>
                </a:rPr>
                <a:t>supplier_key</a:t>
              </a:r>
            </a:p>
            <a:p>
              <a:pPr eaLnBrk="0" hangingPunct="0"/>
              <a:r>
                <a:rPr lang="en-US" sz="1600">
                  <a:latin typeface="Times New Roman" pitchFamily="18" charset="0"/>
                </a:rPr>
                <a:t>supplier_type</a:t>
              </a:r>
            </a:p>
          </p:txBody>
        </p:sp>
        <p:sp>
          <p:nvSpPr>
            <p:cNvPr id="44" name="Text Box 42"/>
            <p:cNvSpPr txBox="1">
              <a:spLocks noChangeArrowheads="1"/>
            </p:cNvSpPr>
            <p:nvPr/>
          </p:nvSpPr>
          <p:spPr bwMode="auto">
            <a:xfrm>
              <a:off x="3888" y="1037"/>
              <a:ext cx="534" cy="5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supplier</a:t>
              </a:r>
            </a:p>
          </p:txBody>
        </p:sp>
      </p:grpSp>
      <p:sp>
        <p:nvSpPr>
          <p:cNvPr id="45" name="Line 43"/>
          <p:cNvSpPr>
            <a:spLocks noChangeShapeType="1"/>
          </p:cNvSpPr>
          <p:nvPr/>
        </p:nvSpPr>
        <p:spPr bwMode="auto">
          <a:xfrm flipV="1">
            <a:off x="6883341" y="2180425"/>
            <a:ext cx="536751" cy="748621"/>
          </a:xfrm>
          <a:prstGeom prst="line">
            <a:avLst/>
          </a:prstGeom>
          <a:noFill/>
          <a:ln w="508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6" name="Group 45"/>
          <p:cNvGrpSpPr>
            <a:grpSpLocks/>
          </p:cNvGrpSpPr>
          <p:nvPr/>
        </p:nvGrpSpPr>
        <p:grpSpPr bwMode="auto">
          <a:xfrm>
            <a:off x="7279396" y="3215538"/>
            <a:ext cx="1725048" cy="1384949"/>
            <a:chOff x="684" y="2196"/>
            <a:chExt cx="1652" cy="1147"/>
          </a:xfrm>
        </p:grpSpPr>
        <p:sp>
          <p:nvSpPr>
            <p:cNvPr id="47" name="Rectangle 46"/>
            <p:cNvSpPr>
              <a:spLocks noChangeArrowheads="1"/>
            </p:cNvSpPr>
            <p:nvPr/>
          </p:nvSpPr>
          <p:spPr bwMode="auto">
            <a:xfrm>
              <a:off x="684" y="2450"/>
              <a:ext cx="1652" cy="893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600">
                  <a:latin typeface="Times New Roman" pitchFamily="18" charset="0"/>
                </a:rPr>
                <a:t>city_key</a:t>
              </a:r>
            </a:p>
            <a:p>
              <a:pPr eaLnBrk="0" hangingPunct="0"/>
              <a:r>
                <a:rPr lang="en-US" sz="1600">
                  <a:latin typeface="Times New Roman" pitchFamily="18" charset="0"/>
                </a:rPr>
                <a:t>city</a:t>
              </a:r>
            </a:p>
            <a:p>
              <a:pPr eaLnBrk="0" hangingPunct="0"/>
              <a:r>
                <a:rPr lang="en-US" sz="1600">
                  <a:latin typeface="Times New Roman" pitchFamily="18" charset="0"/>
                </a:rPr>
                <a:t>province_or_street</a:t>
              </a:r>
            </a:p>
            <a:p>
              <a:pPr eaLnBrk="0" hangingPunct="0"/>
              <a:r>
                <a:rPr lang="en-US" sz="1600">
                  <a:latin typeface="Times New Roman" pitchFamily="18" charset="0"/>
                </a:rPr>
                <a:t>country</a:t>
              </a:r>
            </a:p>
          </p:txBody>
        </p:sp>
        <p:sp>
          <p:nvSpPr>
            <p:cNvPr id="48" name="Rectangle 47"/>
            <p:cNvSpPr>
              <a:spLocks noChangeArrowheads="1"/>
            </p:cNvSpPr>
            <p:nvPr/>
          </p:nvSpPr>
          <p:spPr bwMode="auto">
            <a:xfrm>
              <a:off x="684" y="2196"/>
              <a:ext cx="473" cy="2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600" dirty="0">
                  <a:latin typeface="Times New Roman" pitchFamily="18" charset="0"/>
                </a:rPr>
                <a:t>city</a:t>
              </a:r>
            </a:p>
          </p:txBody>
        </p:sp>
      </p:grpSp>
      <p:sp>
        <p:nvSpPr>
          <p:cNvPr id="49" name="Line 48"/>
          <p:cNvSpPr>
            <a:spLocks noChangeShapeType="1"/>
          </p:cNvSpPr>
          <p:nvPr/>
        </p:nvSpPr>
        <p:spPr bwMode="auto">
          <a:xfrm flipV="1">
            <a:off x="6884844" y="3770445"/>
            <a:ext cx="406774" cy="344354"/>
          </a:xfrm>
          <a:prstGeom prst="line">
            <a:avLst/>
          </a:prstGeom>
          <a:noFill/>
          <a:ln w="508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Rounded Rectangular Callout 50"/>
          <p:cNvSpPr/>
          <p:nvPr/>
        </p:nvSpPr>
        <p:spPr>
          <a:xfrm>
            <a:off x="2133600" y="800100"/>
            <a:ext cx="6705600" cy="628650"/>
          </a:xfrm>
          <a:prstGeom prst="wedgeRoundRectCallout">
            <a:avLst>
              <a:gd name="adj1" fmla="val 27789"/>
              <a:gd name="adj2" fmla="val 85179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some dimensional hierarchy is normalized into a set of smaller dimension tables, forming a shape similar to snowflake</a:t>
            </a:r>
            <a:endParaRPr lang="en-US" sz="1800" dirty="0">
              <a:solidFill>
                <a:schemeClr val="tx1"/>
              </a:solidFill>
            </a:endParaRPr>
          </a:p>
        </p:txBody>
      </p:sp>
      <p:grpSp>
        <p:nvGrpSpPr>
          <p:cNvPr id="17" name="Group 59"/>
          <p:cNvGrpSpPr/>
          <p:nvPr/>
        </p:nvGrpSpPr>
        <p:grpSpPr>
          <a:xfrm>
            <a:off x="3200401" y="1861404"/>
            <a:ext cx="2057400" cy="2618909"/>
            <a:chOff x="3200400" y="2743200"/>
            <a:chExt cx="2057400" cy="3194486"/>
          </a:xfrm>
        </p:grpSpPr>
        <p:sp>
          <p:nvSpPr>
            <p:cNvPr id="53" name="Rectangle 14"/>
            <p:cNvSpPr>
              <a:spLocks noChangeArrowheads="1"/>
            </p:cNvSpPr>
            <p:nvPr/>
          </p:nvSpPr>
          <p:spPr bwMode="auto">
            <a:xfrm>
              <a:off x="3200400" y="2743200"/>
              <a:ext cx="2057400" cy="451286"/>
            </a:xfrm>
            <a:prstGeom prst="rect">
              <a:avLst/>
            </a:prstGeom>
            <a:solidFill>
              <a:srgbClr val="00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eaLnBrk="0" hangingPunct="0"/>
              <a:r>
                <a:rPr lang="en-US" sz="1800" dirty="0" err="1" smtClean="0">
                  <a:latin typeface="Times New Roman" pitchFamily="18" charset="0"/>
                </a:rPr>
                <a:t>time_key</a:t>
              </a:r>
              <a:endParaRPr lang="en-US" sz="1800" dirty="0">
                <a:latin typeface="Times New Roman" pitchFamily="18" charset="0"/>
              </a:endParaRPr>
            </a:p>
          </p:txBody>
        </p:sp>
        <p:sp>
          <p:nvSpPr>
            <p:cNvPr id="54" name="Rectangle 15"/>
            <p:cNvSpPr>
              <a:spLocks noChangeArrowheads="1"/>
            </p:cNvSpPr>
            <p:nvPr/>
          </p:nvSpPr>
          <p:spPr bwMode="auto">
            <a:xfrm>
              <a:off x="3200400" y="3198462"/>
              <a:ext cx="2055812" cy="451286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92075" tIns="46038" rIns="92075" bIns="46038">
              <a:spAutoFit/>
            </a:bodyPr>
            <a:lstStyle/>
            <a:p>
              <a:pPr eaLnBrk="0" hangingPunct="0"/>
              <a:r>
                <a:rPr lang="en-US" sz="1800" dirty="0" err="1" smtClean="0">
                  <a:latin typeface="Times New Roman" pitchFamily="18" charset="0"/>
                </a:rPr>
                <a:t>item_key</a:t>
              </a:r>
              <a:endParaRPr lang="en-US" sz="1800" dirty="0">
                <a:latin typeface="Times New Roman" pitchFamily="18" charset="0"/>
              </a:endParaRPr>
            </a:p>
          </p:txBody>
        </p:sp>
        <p:sp>
          <p:nvSpPr>
            <p:cNvPr id="55" name="Rectangle 17"/>
            <p:cNvSpPr>
              <a:spLocks noChangeArrowheads="1"/>
            </p:cNvSpPr>
            <p:nvPr/>
          </p:nvSpPr>
          <p:spPr bwMode="auto">
            <a:xfrm>
              <a:off x="3200400" y="3657601"/>
              <a:ext cx="2055812" cy="451286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92075" tIns="46038" rIns="92075" bIns="46038">
              <a:spAutoFit/>
            </a:bodyPr>
            <a:lstStyle/>
            <a:p>
              <a:pPr eaLnBrk="0" hangingPunct="0"/>
              <a:r>
                <a:rPr lang="en-US" sz="1800" dirty="0" err="1" smtClean="0">
                  <a:latin typeface="Times New Roman" pitchFamily="18" charset="0"/>
                </a:rPr>
                <a:t>branch_key</a:t>
              </a:r>
              <a:endParaRPr lang="en-US" sz="1800" dirty="0">
                <a:latin typeface="Times New Roman" pitchFamily="18" charset="0"/>
              </a:endParaRPr>
            </a:p>
          </p:txBody>
        </p:sp>
        <p:sp>
          <p:nvSpPr>
            <p:cNvPr id="56" name="Rectangle 19"/>
            <p:cNvSpPr>
              <a:spLocks noChangeArrowheads="1"/>
            </p:cNvSpPr>
            <p:nvPr/>
          </p:nvSpPr>
          <p:spPr bwMode="auto">
            <a:xfrm>
              <a:off x="3200400" y="4112862"/>
              <a:ext cx="2055812" cy="45128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92075" tIns="46038" rIns="92075" bIns="46038">
              <a:spAutoFit/>
            </a:bodyPr>
            <a:lstStyle/>
            <a:p>
              <a:pPr eaLnBrk="0" hangingPunct="0"/>
              <a:r>
                <a:rPr lang="en-US" sz="1800" dirty="0" err="1" smtClean="0">
                  <a:latin typeface="Times New Roman" pitchFamily="18" charset="0"/>
                </a:rPr>
                <a:t>location_key</a:t>
              </a:r>
              <a:endParaRPr lang="en-US" sz="1800" dirty="0">
                <a:latin typeface="Times New Roman" pitchFamily="18" charset="0"/>
              </a:endParaRPr>
            </a:p>
          </p:txBody>
        </p:sp>
        <p:sp>
          <p:nvSpPr>
            <p:cNvPr id="57" name="Rectangle 21"/>
            <p:cNvSpPr>
              <a:spLocks noChangeArrowheads="1"/>
            </p:cNvSpPr>
            <p:nvPr/>
          </p:nvSpPr>
          <p:spPr bwMode="auto">
            <a:xfrm>
              <a:off x="3200400" y="4568123"/>
              <a:ext cx="2055812" cy="451286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92075" tIns="46038" rIns="92075" bIns="46038">
              <a:spAutoFit/>
            </a:bodyPr>
            <a:lstStyle/>
            <a:p>
              <a:pPr eaLnBrk="0" hangingPunct="0"/>
              <a:r>
                <a:rPr lang="en-US" sz="1800" dirty="0" err="1" smtClean="0">
                  <a:latin typeface="Times New Roman" pitchFamily="18" charset="0"/>
                </a:rPr>
                <a:t>units_sold</a:t>
              </a:r>
              <a:endParaRPr lang="en-US" sz="1800" dirty="0">
                <a:latin typeface="Times New Roman" pitchFamily="18" charset="0"/>
              </a:endParaRPr>
            </a:p>
          </p:txBody>
        </p:sp>
        <p:sp>
          <p:nvSpPr>
            <p:cNvPr id="58" name="Rectangle 23"/>
            <p:cNvSpPr>
              <a:spLocks noChangeArrowheads="1"/>
            </p:cNvSpPr>
            <p:nvPr/>
          </p:nvSpPr>
          <p:spPr bwMode="auto">
            <a:xfrm>
              <a:off x="3200400" y="5027263"/>
              <a:ext cx="2055812" cy="451286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92075" tIns="46038" rIns="92075" bIns="46038">
              <a:spAutoFit/>
            </a:bodyPr>
            <a:lstStyle/>
            <a:p>
              <a:pPr eaLnBrk="0" hangingPunct="0"/>
              <a:r>
                <a:rPr lang="en-US" sz="1800" dirty="0" err="1" smtClean="0">
                  <a:latin typeface="Times New Roman" pitchFamily="18" charset="0"/>
                </a:rPr>
                <a:t>dollars_sold</a:t>
              </a:r>
              <a:endParaRPr lang="en-US" sz="1800" dirty="0">
                <a:latin typeface="Times New Roman" pitchFamily="18" charset="0"/>
              </a:endParaRPr>
            </a:p>
          </p:txBody>
        </p:sp>
        <p:sp>
          <p:nvSpPr>
            <p:cNvPr id="59" name="Rectangle 25"/>
            <p:cNvSpPr>
              <a:spLocks noChangeArrowheads="1"/>
            </p:cNvSpPr>
            <p:nvPr/>
          </p:nvSpPr>
          <p:spPr bwMode="auto">
            <a:xfrm>
              <a:off x="3200400" y="5486400"/>
              <a:ext cx="2057400" cy="451286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92075" tIns="46038" rIns="92075" bIns="46038">
              <a:spAutoFit/>
            </a:bodyPr>
            <a:lstStyle/>
            <a:p>
              <a:pPr eaLnBrk="0" hangingPunct="0"/>
              <a:r>
                <a:rPr lang="en-US" sz="1800" dirty="0" err="1" smtClean="0">
                  <a:latin typeface="Times New Roman" pitchFamily="18" charset="0"/>
                </a:rPr>
                <a:t>avg_sales</a:t>
              </a:r>
              <a:endParaRPr lang="en-US" sz="1800" dirty="0">
                <a:latin typeface="Times New Roman" pitchFamily="18" charset="0"/>
              </a:endParaRPr>
            </a:p>
          </p:txBody>
        </p:sp>
      </p:grpSp>
      <p:sp>
        <p:nvSpPr>
          <p:cNvPr id="18" name="Left Brace 17"/>
          <p:cNvSpPr/>
          <p:nvPr/>
        </p:nvSpPr>
        <p:spPr>
          <a:xfrm>
            <a:off x="2824486" y="3354257"/>
            <a:ext cx="265968" cy="1100826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668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05978"/>
            <a:ext cx="8382000" cy="36552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Example: Constellation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31DCD-F7CC-4C1E-9F1E-5AEAF1A1BE2F}" type="slidenum">
              <a:rPr lang="en-US" smtClean="0"/>
              <a:pPr/>
              <a:t>38</a:t>
            </a:fld>
            <a:endParaRPr lang="en-US"/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228600" y="914400"/>
            <a:ext cx="1660768" cy="1881551"/>
            <a:chOff x="277" y="1164"/>
            <a:chExt cx="1034" cy="1555"/>
          </a:xfrm>
        </p:grpSpPr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277" y="1421"/>
              <a:ext cx="1034" cy="1298"/>
            </a:xfrm>
            <a:prstGeom prst="rect">
              <a:avLst/>
            </a:prstGeom>
            <a:solidFill>
              <a:srgbClr val="00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600">
                  <a:latin typeface="Times New Roman" pitchFamily="18" charset="0"/>
                </a:rPr>
                <a:t>time_key</a:t>
              </a:r>
            </a:p>
            <a:p>
              <a:pPr eaLnBrk="0" hangingPunct="0"/>
              <a:r>
                <a:rPr lang="en-US" sz="1600">
                  <a:latin typeface="Times New Roman" pitchFamily="18" charset="0"/>
                </a:rPr>
                <a:t>day</a:t>
              </a:r>
            </a:p>
            <a:p>
              <a:pPr eaLnBrk="0" hangingPunct="0"/>
              <a:r>
                <a:rPr lang="en-US" sz="1600">
                  <a:latin typeface="Times New Roman" pitchFamily="18" charset="0"/>
                </a:rPr>
                <a:t>day_of_the_week</a:t>
              </a:r>
            </a:p>
            <a:p>
              <a:pPr eaLnBrk="0" hangingPunct="0"/>
              <a:r>
                <a:rPr lang="en-US" sz="1600">
                  <a:latin typeface="Times New Roman" pitchFamily="18" charset="0"/>
                </a:rPr>
                <a:t>month</a:t>
              </a:r>
            </a:p>
            <a:p>
              <a:pPr eaLnBrk="0" hangingPunct="0"/>
              <a:r>
                <a:rPr lang="en-US" sz="1600">
                  <a:latin typeface="Times New Roman" pitchFamily="18" charset="0"/>
                </a:rPr>
                <a:t>quarter</a:t>
              </a:r>
            </a:p>
            <a:p>
              <a:pPr eaLnBrk="0" hangingPunct="0"/>
              <a:r>
                <a:rPr lang="en-US" sz="1600">
                  <a:latin typeface="Times New Roman" pitchFamily="18" charset="0"/>
                </a:rPr>
                <a:t>year</a:t>
              </a: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277" y="1164"/>
              <a:ext cx="343" cy="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600" dirty="0">
                  <a:latin typeface="Times New Roman" pitchFamily="18" charset="0"/>
                </a:rPr>
                <a:t>time</a:t>
              </a:r>
            </a:p>
          </p:txBody>
        </p:sp>
      </p:grpSp>
      <p:grpSp>
        <p:nvGrpSpPr>
          <p:cNvPr id="7" name="Group 8"/>
          <p:cNvGrpSpPr>
            <a:grpSpLocks/>
          </p:cNvGrpSpPr>
          <p:nvPr/>
        </p:nvGrpSpPr>
        <p:grpSpPr bwMode="auto">
          <a:xfrm>
            <a:off x="4210716" y="3028949"/>
            <a:ext cx="1724043" cy="1631553"/>
            <a:chOff x="684" y="2196"/>
            <a:chExt cx="1074" cy="1349"/>
          </a:xfrm>
        </p:grpSpPr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684" y="2450"/>
              <a:ext cx="1074" cy="1095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600">
                  <a:latin typeface="Times New Roman" pitchFamily="18" charset="0"/>
                </a:rPr>
                <a:t>location_key</a:t>
              </a:r>
            </a:p>
            <a:p>
              <a:pPr eaLnBrk="0" hangingPunct="0"/>
              <a:r>
                <a:rPr lang="en-US" sz="1600">
                  <a:latin typeface="Times New Roman" pitchFamily="18" charset="0"/>
                </a:rPr>
                <a:t>street</a:t>
              </a:r>
            </a:p>
            <a:p>
              <a:pPr eaLnBrk="0" hangingPunct="0"/>
              <a:r>
                <a:rPr lang="en-US" sz="1600">
                  <a:latin typeface="Times New Roman" pitchFamily="18" charset="0"/>
                </a:rPr>
                <a:t>city</a:t>
              </a:r>
            </a:p>
            <a:p>
              <a:pPr eaLnBrk="0" hangingPunct="0"/>
              <a:r>
                <a:rPr lang="en-US" sz="1600">
                  <a:latin typeface="Times New Roman" pitchFamily="18" charset="0"/>
                </a:rPr>
                <a:t>province_or_street</a:t>
              </a:r>
            </a:p>
            <a:p>
              <a:pPr eaLnBrk="0" hangingPunct="0"/>
              <a:r>
                <a:rPr lang="en-US" sz="1600">
                  <a:latin typeface="Times New Roman" pitchFamily="18" charset="0"/>
                </a:rPr>
                <a:t>country</a:t>
              </a: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684" y="2196"/>
              <a:ext cx="528" cy="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600" dirty="0">
                  <a:latin typeface="Times New Roman" pitchFamily="18" charset="0"/>
                </a:rPr>
                <a:t>location</a:t>
              </a:r>
            </a:p>
          </p:txBody>
        </p:sp>
      </p:grp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2099012" y="1657336"/>
            <a:ext cx="1712007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800" dirty="0">
                <a:latin typeface="Times New Roman" pitchFamily="18" charset="0"/>
              </a:rPr>
              <a:t>Sales Fact Table</a:t>
            </a:r>
          </a:p>
        </p:txBody>
      </p:sp>
      <p:sp>
        <p:nvSpPr>
          <p:cNvPr id="31" name="Line 29"/>
          <p:cNvSpPr>
            <a:spLocks noChangeShapeType="1"/>
          </p:cNvSpPr>
          <p:nvPr/>
        </p:nvSpPr>
        <p:spPr bwMode="auto">
          <a:xfrm flipH="1">
            <a:off x="1641474" y="2892460"/>
            <a:ext cx="457538" cy="521063"/>
          </a:xfrm>
          <a:prstGeom prst="line">
            <a:avLst/>
          </a:prstGeom>
          <a:noFill/>
          <a:ln w="508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Line 30"/>
          <p:cNvSpPr>
            <a:spLocks noChangeShapeType="1"/>
          </p:cNvSpPr>
          <p:nvPr/>
        </p:nvSpPr>
        <p:spPr bwMode="auto">
          <a:xfrm flipH="1" flipV="1">
            <a:off x="1904998" y="1771649"/>
            <a:ext cx="194013" cy="285751"/>
          </a:xfrm>
          <a:prstGeom prst="line">
            <a:avLst/>
          </a:prstGeom>
          <a:noFill/>
          <a:ln w="50800">
            <a:solidFill>
              <a:schemeClr val="tx1"/>
            </a:solidFill>
            <a:prstDash val="sysDot"/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Line 31"/>
          <p:cNvSpPr>
            <a:spLocks noChangeShapeType="1"/>
          </p:cNvSpPr>
          <p:nvPr/>
        </p:nvSpPr>
        <p:spPr bwMode="auto">
          <a:xfrm>
            <a:off x="3731392" y="3236706"/>
            <a:ext cx="471386" cy="276663"/>
          </a:xfrm>
          <a:prstGeom prst="line">
            <a:avLst/>
          </a:prstGeom>
          <a:noFill/>
          <a:ln w="508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Line 32"/>
          <p:cNvSpPr>
            <a:spLocks noChangeShapeType="1"/>
          </p:cNvSpPr>
          <p:nvPr/>
        </p:nvSpPr>
        <p:spPr bwMode="auto">
          <a:xfrm flipV="1">
            <a:off x="3731392" y="1879788"/>
            <a:ext cx="479324" cy="672622"/>
          </a:xfrm>
          <a:prstGeom prst="line">
            <a:avLst/>
          </a:prstGeom>
          <a:noFill/>
          <a:ln w="508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" name="Group 33"/>
          <p:cNvGrpSpPr>
            <a:grpSpLocks/>
          </p:cNvGrpSpPr>
          <p:nvPr/>
        </p:nvGrpSpPr>
        <p:grpSpPr bwMode="auto">
          <a:xfrm>
            <a:off x="4202778" y="1304668"/>
            <a:ext cx="1303338" cy="1654686"/>
            <a:chOff x="3796" y="989"/>
            <a:chExt cx="812" cy="1367"/>
          </a:xfrm>
        </p:grpSpPr>
        <p:sp>
          <p:nvSpPr>
            <p:cNvPr id="36" name="Rectangle 34"/>
            <p:cNvSpPr>
              <a:spLocks noChangeArrowheads="1"/>
            </p:cNvSpPr>
            <p:nvPr/>
          </p:nvSpPr>
          <p:spPr bwMode="auto">
            <a:xfrm>
              <a:off x="3796" y="1262"/>
              <a:ext cx="812" cy="109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600">
                  <a:latin typeface="Times New Roman" pitchFamily="18" charset="0"/>
                </a:rPr>
                <a:t>item_key</a:t>
              </a:r>
            </a:p>
            <a:p>
              <a:pPr eaLnBrk="0" hangingPunct="0"/>
              <a:r>
                <a:rPr lang="en-US" sz="1600">
                  <a:latin typeface="Times New Roman" pitchFamily="18" charset="0"/>
                </a:rPr>
                <a:t>item_name</a:t>
              </a:r>
            </a:p>
            <a:p>
              <a:pPr eaLnBrk="0" hangingPunct="0"/>
              <a:r>
                <a:rPr lang="en-US" sz="1600">
                  <a:latin typeface="Times New Roman" pitchFamily="18" charset="0"/>
                </a:rPr>
                <a:t>brand</a:t>
              </a:r>
            </a:p>
            <a:p>
              <a:pPr eaLnBrk="0" hangingPunct="0"/>
              <a:r>
                <a:rPr lang="en-US" sz="1600">
                  <a:latin typeface="Times New Roman" pitchFamily="18" charset="0"/>
                </a:rPr>
                <a:t>type</a:t>
              </a:r>
            </a:p>
            <a:p>
              <a:pPr eaLnBrk="0" hangingPunct="0"/>
              <a:r>
                <a:rPr lang="en-US" sz="1600">
                  <a:latin typeface="Times New Roman" pitchFamily="18" charset="0"/>
                </a:rPr>
                <a:t>supplier_type</a:t>
              </a:r>
            </a:p>
          </p:txBody>
        </p:sp>
        <p:sp>
          <p:nvSpPr>
            <p:cNvPr id="37" name="Text Box 35"/>
            <p:cNvSpPr txBox="1">
              <a:spLocks noChangeArrowheads="1"/>
            </p:cNvSpPr>
            <p:nvPr/>
          </p:nvSpPr>
          <p:spPr bwMode="auto">
            <a:xfrm>
              <a:off x="3982" y="989"/>
              <a:ext cx="342" cy="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item</a:t>
              </a:r>
            </a:p>
          </p:txBody>
        </p:sp>
      </p:grpSp>
      <p:grpSp>
        <p:nvGrpSpPr>
          <p:cNvPr id="14" name="Group 36"/>
          <p:cNvGrpSpPr>
            <a:grpSpLocks/>
          </p:cNvGrpSpPr>
          <p:nvPr/>
        </p:nvGrpSpPr>
        <p:grpSpPr bwMode="auto">
          <a:xfrm>
            <a:off x="304800" y="2971801"/>
            <a:ext cx="1290638" cy="1127384"/>
            <a:chOff x="3896" y="2472"/>
            <a:chExt cx="803" cy="931"/>
          </a:xfrm>
        </p:grpSpPr>
        <p:sp>
          <p:nvSpPr>
            <p:cNvPr id="39" name="Rectangle 37"/>
            <p:cNvSpPr>
              <a:spLocks noChangeArrowheads="1"/>
            </p:cNvSpPr>
            <p:nvPr/>
          </p:nvSpPr>
          <p:spPr bwMode="auto">
            <a:xfrm>
              <a:off x="3896" y="2716"/>
              <a:ext cx="803" cy="687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600">
                  <a:latin typeface="Times New Roman" pitchFamily="18" charset="0"/>
                </a:rPr>
                <a:t>branch_key</a:t>
              </a:r>
            </a:p>
            <a:p>
              <a:pPr eaLnBrk="0" hangingPunct="0"/>
              <a:r>
                <a:rPr lang="en-US" sz="1600">
                  <a:latin typeface="Times New Roman" pitchFamily="18" charset="0"/>
                </a:rPr>
                <a:t>branch_name</a:t>
              </a:r>
            </a:p>
            <a:p>
              <a:pPr eaLnBrk="0" hangingPunct="0"/>
              <a:r>
                <a:rPr lang="en-US" sz="1600">
                  <a:latin typeface="Times New Roman" pitchFamily="18" charset="0"/>
                </a:rPr>
                <a:t>branch_type</a:t>
              </a:r>
            </a:p>
          </p:txBody>
        </p:sp>
        <p:sp>
          <p:nvSpPr>
            <p:cNvPr id="40" name="Text Box 38"/>
            <p:cNvSpPr txBox="1">
              <a:spLocks noChangeArrowheads="1"/>
            </p:cNvSpPr>
            <p:nvPr/>
          </p:nvSpPr>
          <p:spPr bwMode="auto">
            <a:xfrm>
              <a:off x="3930" y="2472"/>
              <a:ext cx="462" cy="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branch</a:t>
              </a:r>
            </a:p>
          </p:txBody>
        </p:sp>
      </p:grpSp>
      <p:sp>
        <p:nvSpPr>
          <p:cNvPr id="42" name="Rectangle 40"/>
          <p:cNvSpPr>
            <a:spLocks noChangeArrowheads="1"/>
          </p:cNvSpPr>
          <p:nvPr/>
        </p:nvSpPr>
        <p:spPr bwMode="auto">
          <a:xfrm>
            <a:off x="6169109" y="1210132"/>
            <a:ext cx="2058256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800" dirty="0">
                <a:latin typeface="Times New Roman" pitchFamily="18" charset="0"/>
              </a:rPr>
              <a:t>Shipping Fact Table</a:t>
            </a:r>
          </a:p>
        </p:txBody>
      </p:sp>
      <p:grpSp>
        <p:nvGrpSpPr>
          <p:cNvPr id="15" name="Group 84"/>
          <p:cNvGrpSpPr/>
          <p:nvPr/>
        </p:nvGrpSpPr>
        <p:grpSpPr>
          <a:xfrm>
            <a:off x="6246219" y="1575897"/>
            <a:ext cx="1348328" cy="2362068"/>
            <a:chOff x="6688137" y="2114550"/>
            <a:chExt cx="1348328" cy="3149424"/>
          </a:xfrm>
        </p:grpSpPr>
        <p:sp>
          <p:nvSpPr>
            <p:cNvPr id="44" name="Rectangle 42"/>
            <p:cNvSpPr>
              <a:spLocks noChangeArrowheads="1"/>
            </p:cNvSpPr>
            <p:nvPr/>
          </p:nvSpPr>
          <p:spPr bwMode="auto">
            <a:xfrm>
              <a:off x="6688139" y="2114550"/>
              <a:ext cx="1348326" cy="452261"/>
            </a:xfrm>
            <a:prstGeom prst="rect">
              <a:avLst/>
            </a:prstGeom>
            <a:solidFill>
              <a:srgbClr val="00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92075" tIns="46038" rIns="92075" bIns="46038">
              <a:spAutoFit/>
            </a:bodyPr>
            <a:lstStyle/>
            <a:p>
              <a:pPr eaLnBrk="0" hangingPunct="0"/>
              <a:r>
                <a:rPr lang="en-US" sz="1600" dirty="0" err="1">
                  <a:latin typeface="Times New Roman" pitchFamily="18" charset="0"/>
                </a:rPr>
                <a:t>time_key</a:t>
              </a:r>
              <a:endParaRPr lang="en-US" sz="1600" dirty="0">
                <a:latin typeface="Times New Roman" pitchFamily="18" charset="0"/>
              </a:endParaRPr>
            </a:p>
          </p:txBody>
        </p:sp>
        <p:sp>
          <p:nvSpPr>
            <p:cNvPr id="45" name="Rectangle 43"/>
            <p:cNvSpPr>
              <a:spLocks noChangeArrowheads="1"/>
            </p:cNvSpPr>
            <p:nvPr/>
          </p:nvSpPr>
          <p:spPr bwMode="auto">
            <a:xfrm>
              <a:off x="6688138" y="2563534"/>
              <a:ext cx="1348326" cy="452261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92075" tIns="46038" rIns="92075" bIns="46038">
              <a:spAutoFit/>
            </a:bodyPr>
            <a:lstStyle/>
            <a:p>
              <a:pPr eaLnBrk="0" hangingPunct="0"/>
              <a:r>
                <a:rPr lang="en-US" sz="1600" dirty="0" err="1" smtClean="0">
                  <a:latin typeface="Times New Roman" pitchFamily="18" charset="0"/>
                </a:rPr>
                <a:t>item_key</a:t>
              </a:r>
              <a:endParaRPr lang="en-US" sz="1600" dirty="0">
                <a:latin typeface="Times New Roman" pitchFamily="18" charset="0"/>
              </a:endParaRPr>
            </a:p>
          </p:txBody>
        </p:sp>
        <p:sp>
          <p:nvSpPr>
            <p:cNvPr id="47" name="Rectangle 45"/>
            <p:cNvSpPr>
              <a:spLocks noChangeArrowheads="1"/>
            </p:cNvSpPr>
            <p:nvPr/>
          </p:nvSpPr>
          <p:spPr bwMode="auto">
            <a:xfrm>
              <a:off x="6688138" y="3012518"/>
              <a:ext cx="1348326" cy="452261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92075" tIns="46038" rIns="92075" bIns="46038">
              <a:spAutoFit/>
            </a:bodyPr>
            <a:lstStyle/>
            <a:p>
              <a:pPr eaLnBrk="0" hangingPunct="0"/>
              <a:r>
                <a:rPr lang="en-US" sz="1600" dirty="0" err="1" smtClean="0">
                  <a:latin typeface="Times New Roman" pitchFamily="18" charset="0"/>
                </a:rPr>
                <a:t>shipper_key</a:t>
              </a:r>
              <a:endParaRPr lang="en-US" sz="1600" dirty="0">
                <a:latin typeface="Times New Roman" pitchFamily="18" charset="0"/>
              </a:endParaRPr>
            </a:p>
          </p:txBody>
        </p:sp>
        <p:sp>
          <p:nvSpPr>
            <p:cNvPr id="49" name="Rectangle 47"/>
            <p:cNvSpPr>
              <a:spLocks noChangeArrowheads="1"/>
            </p:cNvSpPr>
            <p:nvPr/>
          </p:nvSpPr>
          <p:spPr bwMode="auto">
            <a:xfrm>
              <a:off x="6688138" y="3461502"/>
              <a:ext cx="1348326" cy="452261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600" dirty="0" err="1" smtClean="0">
                  <a:latin typeface="Times New Roman" pitchFamily="18" charset="0"/>
                </a:rPr>
                <a:t>from_location</a:t>
              </a:r>
              <a:endParaRPr lang="en-US" sz="1600" dirty="0">
                <a:latin typeface="Times New Roman" pitchFamily="18" charset="0"/>
              </a:endParaRPr>
            </a:p>
          </p:txBody>
        </p:sp>
        <p:sp>
          <p:nvSpPr>
            <p:cNvPr id="51" name="Rectangle 49"/>
            <p:cNvSpPr>
              <a:spLocks noChangeArrowheads="1"/>
            </p:cNvSpPr>
            <p:nvPr/>
          </p:nvSpPr>
          <p:spPr bwMode="auto">
            <a:xfrm>
              <a:off x="6688138" y="3910486"/>
              <a:ext cx="1348327" cy="452261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92075" tIns="46038" rIns="92075" bIns="46038">
              <a:spAutoFit/>
            </a:bodyPr>
            <a:lstStyle/>
            <a:p>
              <a:pPr eaLnBrk="0" hangingPunct="0"/>
              <a:r>
                <a:rPr lang="en-US" sz="1600" dirty="0" err="1" smtClean="0">
                  <a:latin typeface="Times New Roman" pitchFamily="18" charset="0"/>
                </a:rPr>
                <a:t>to_location</a:t>
              </a:r>
              <a:endParaRPr lang="en-US" sz="1600" dirty="0">
                <a:latin typeface="Times New Roman" pitchFamily="18" charset="0"/>
              </a:endParaRPr>
            </a:p>
          </p:txBody>
        </p:sp>
        <p:sp>
          <p:nvSpPr>
            <p:cNvPr id="53" name="Rectangle 51"/>
            <p:cNvSpPr>
              <a:spLocks noChangeArrowheads="1"/>
            </p:cNvSpPr>
            <p:nvPr/>
          </p:nvSpPr>
          <p:spPr bwMode="auto">
            <a:xfrm>
              <a:off x="6688137" y="4362733"/>
              <a:ext cx="1348327" cy="452261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92075" tIns="46038" rIns="92075" bIns="46038">
              <a:spAutoFit/>
            </a:bodyPr>
            <a:lstStyle/>
            <a:p>
              <a:pPr eaLnBrk="0" hangingPunct="0"/>
              <a:r>
                <a:rPr lang="en-US" sz="1600" dirty="0" err="1" smtClean="0">
                  <a:latin typeface="Times New Roman" pitchFamily="18" charset="0"/>
                </a:rPr>
                <a:t>dollars_cost</a:t>
              </a:r>
              <a:endParaRPr lang="en-US" sz="1600" dirty="0">
                <a:latin typeface="Times New Roman" pitchFamily="18" charset="0"/>
              </a:endParaRPr>
            </a:p>
          </p:txBody>
        </p:sp>
        <p:sp>
          <p:nvSpPr>
            <p:cNvPr id="55" name="Rectangle 53"/>
            <p:cNvSpPr>
              <a:spLocks noChangeArrowheads="1"/>
            </p:cNvSpPr>
            <p:nvPr/>
          </p:nvSpPr>
          <p:spPr bwMode="auto">
            <a:xfrm>
              <a:off x="6688137" y="4811713"/>
              <a:ext cx="1348327" cy="452261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92075" tIns="46038" rIns="92075" bIns="46038">
              <a:spAutoFit/>
            </a:bodyPr>
            <a:lstStyle/>
            <a:p>
              <a:pPr eaLnBrk="0" hangingPunct="0"/>
              <a:r>
                <a:rPr lang="en-US" sz="1600" dirty="0" err="1" smtClean="0">
                  <a:latin typeface="Times New Roman" pitchFamily="18" charset="0"/>
                </a:rPr>
                <a:t>units_shipped</a:t>
              </a:r>
              <a:endParaRPr lang="en-US" sz="1600" dirty="0">
                <a:latin typeface="Times New Roman" pitchFamily="18" charset="0"/>
              </a:endParaRPr>
            </a:p>
          </p:txBody>
        </p:sp>
      </p:grpSp>
      <p:sp>
        <p:nvSpPr>
          <p:cNvPr id="59" name="Line 58"/>
          <p:cNvSpPr>
            <a:spLocks noChangeShapeType="1"/>
          </p:cNvSpPr>
          <p:nvPr/>
        </p:nvSpPr>
        <p:spPr bwMode="auto">
          <a:xfrm flipH="1" flipV="1">
            <a:off x="5486401" y="1932417"/>
            <a:ext cx="761998" cy="120462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0" name="Line 59"/>
          <p:cNvSpPr>
            <a:spLocks noChangeShapeType="1"/>
          </p:cNvSpPr>
          <p:nvPr/>
        </p:nvSpPr>
        <p:spPr bwMode="auto">
          <a:xfrm flipH="1">
            <a:off x="5345514" y="2712957"/>
            <a:ext cx="900704" cy="561216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1" name="Line 60"/>
          <p:cNvSpPr>
            <a:spLocks noChangeShapeType="1"/>
          </p:cNvSpPr>
          <p:nvPr/>
        </p:nvSpPr>
        <p:spPr bwMode="auto">
          <a:xfrm flipH="1">
            <a:off x="5728272" y="3028949"/>
            <a:ext cx="517945" cy="285751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16" name="Group 63"/>
          <p:cNvGrpSpPr>
            <a:grpSpLocks/>
          </p:cNvGrpSpPr>
          <p:nvPr/>
        </p:nvGrpSpPr>
        <p:grpSpPr bwMode="auto">
          <a:xfrm>
            <a:off x="7714571" y="3198030"/>
            <a:ext cx="1336570" cy="1393556"/>
            <a:chOff x="3896" y="2455"/>
            <a:chExt cx="831" cy="1149"/>
          </a:xfrm>
        </p:grpSpPr>
        <p:sp>
          <p:nvSpPr>
            <p:cNvPr id="64" name="Rectangle 64"/>
            <p:cNvSpPr>
              <a:spLocks noChangeArrowheads="1"/>
            </p:cNvSpPr>
            <p:nvPr/>
          </p:nvSpPr>
          <p:spPr bwMode="auto">
            <a:xfrm>
              <a:off x="3896" y="2715"/>
              <a:ext cx="831" cy="889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600">
                  <a:latin typeface="Times New Roman" pitchFamily="18" charset="0"/>
                </a:rPr>
                <a:t>shipper_key</a:t>
              </a:r>
            </a:p>
            <a:p>
              <a:pPr eaLnBrk="0" hangingPunct="0"/>
              <a:r>
                <a:rPr lang="en-US" sz="1600">
                  <a:latin typeface="Times New Roman" pitchFamily="18" charset="0"/>
                </a:rPr>
                <a:t>shipper_name</a:t>
              </a:r>
            </a:p>
            <a:p>
              <a:pPr eaLnBrk="0" hangingPunct="0"/>
              <a:r>
                <a:rPr lang="en-US" sz="1600">
                  <a:latin typeface="Times New Roman" pitchFamily="18" charset="0"/>
                </a:rPr>
                <a:t>location_key</a:t>
              </a:r>
            </a:p>
            <a:p>
              <a:pPr eaLnBrk="0" hangingPunct="0"/>
              <a:r>
                <a:rPr lang="en-US" sz="1600">
                  <a:latin typeface="Times New Roman" pitchFamily="18" charset="0"/>
                </a:rPr>
                <a:t>shipper_type</a:t>
              </a:r>
            </a:p>
          </p:txBody>
        </p:sp>
        <p:sp>
          <p:nvSpPr>
            <p:cNvPr id="65" name="Text Box 65"/>
            <p:cNvSpPr txBox="1">
              <a:spLocks noChangeArrowheads="1"/>
            </p:cNvSpPr>
            <p:nvPr/>
          </p:nvSpPr>
          <p:spPr bwMode="auto">
            <a:xfrm>
              <a:off x="4010" y="2455"/>
              <a:ext cx="490" cy="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shipper</a:t>
              </a:r>
            </a:p>
          </p:txBody>
        </p:sp>
      </p:grpSp>
      <p:sp>
        <p:nvSpPr>
          <p:cNvPr id="68" name="Line 68"/>
          <p:cNvSpPr>
            <a:spLocks noChangeShapeType="1"/>
          </p:cNvSpPr>
          <p:nvPr/>
        </p:nvSpPr>
        <p:spPr bwMode="auto">
          <a:xfrm flipH="1">
            <a:off x="5934759" y="4114800"/>
            <a:ext cx="1779812" cy="214498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cxnSp>
        <p:nvCxnSpPr>
          <p:cNvPr id="70" name="Elbow Connector 69"/>
          <p:cNvCxnSpPr>
            <a:stCxn id="44" idx="1"/>
          </p:cNvCxnSpPr>
          <p:nvPr/>
        </p:nvCxnSpPr>
        <p:spPr>
          <a:xfrm rot="10800000">
            <a:off x="1889369" y="1347303"/>
            <a:ext cx="4356853" cy="398193"/>
          </a:xfrm>
          <a:prstGeom prst="bentConnector3">
            <a:avLst>
              <a:gd name="adj1" fmla="val 11806"/>
            </a:avLst>
          </a:prstGeom>
          <a:ln w="254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47" idx="3"/>
          </p:cNvCxnSpPr>
          <p:nvPr/>
        </p:nvCxnSpPr>
        <p:spPr>
          <a:xfrm>
            <a:off x="7594546" y="2418971"/>
            <a:ext cx="303381" cy="1094398"/>
          </a:xfrm>
          <a:prstGeom prst="bentConnector2">
            <a:avLst/>
          </a:prstGeom>
          <a:ln w="254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ounded Rectangular Callout 75"/>
          <p:cNvSpPr/>
          <p:nvPr/>
        </p:nvSpPr>
        <p:spPr>
          <a:xfrm>
            <a:off x="5506116" y="205978"/>
            <a:ext cx="3498328" cy="994172"/>
          </a:xfrm>
          <a:prstGeom prst="wedgeRoundRectCallout">
            <a:avLst>
              <a:gd name="adj1" fmla="val -61198"/>
              <a:gd name="adj2" fmla="val 43782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</a:rPr>
              <a:t>Galaxy/Constellation schema</a:t>
            </a:r>
            <a:endParaRPr lang="en-US" sz="2000" dirty="0"/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Multiple </a:t>
            </a:r>
            <a:r>
              <a:rPr lang="en-US" sz="2000" dirty="0" smtClean="0">
                <a:solidFill>
                  <a:schemeClr val="tx1"/>
                </a:solidFill>
              </a:rPr>
              <a:t>fact tables share dimension tables</a:t>
            </a:r>
            <a:endParaRPr lang="en-US" sz="2000" dirty="0">
              <a:solidFill>
                <a:schemeClr val="tx1"/>
              </a:solidFill>
            </a:endParaRPr>
          </a:p>
        </p:txBody>
      </p:sp>
      <p:grpSp>
        <p:nvGrpSpPr>
          <p:cNvPr id="17" name="Group 76"/>
          <p:cNvGrpSpPr/>
          <p:nvPr/>
        </p:nvGrpSpPr>
        <p:grpSpPr>
          <a:xfrm>
            <a:off x="2099012" y="2057400"/>
            <a:ext cx="1632380" cy="2396596"/>
            <a:chOff x="3200400" y="2743200"/>
            <a:chExt cx="2057400" cy="3195461"/>
          </a:xfrm>
        </p:grpSpPr>
        <p:sp>
          <p:nvSpPr>
            <p:cNvPr id="78" name="Rectangle 14"/>
            <p:cNvSpPr>
              <a:spLocks noChangeArrowheads="1"/>
            </p:cNvSpPr>
            <p:nvPr/>
          </p:nvSpPr>
          <p:spPr bwMode="auto">
            <a:xfrm>
              <a:off x="3200400" y="2743200"/>
              <a:ext cx="2057400" cy="452261"/>
            </a:xfrm>
            <a:prstGeom prst="rect">
              <a:avLst/>
            </a:prstGeom>
            <a:solidFill>
              <a:srgbClr val="00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eaLnBrk="0" hangingPunct="0"/>
              <a:r>
                <a:rPr lang="en-US" sz="1600" dirty="0" err="1" smtClean="0">
                  <a:latin typeface="Times New Roman" pitchFamily="18" charset="0"/>
                </a:rPr>
                <a:t>time_key</a:t>
              </a:r>
              <a:endParaRPr lang="en-US" sz="1600" dirty="0">
                <a:latin typeface="Times New Roman" pitchFamily="18" charset="0"/>
              </a:endParaRPr>
            </a:p>
          </p:txBody>
        </p:sp>
        <p:sp>
          <p:nvSpPr>
            <p:cNvPr id="79" name="Rectangle 15"/>
            <p:cNvSpPr>
              <a:spLocks noChangeArrowheads="1"/>
            </p:cNvSpPr>
            <p:nvPr/>
          </p:nvSpPr>
          <p:spPr bwMode="auto">
            <a:xfrm>
              <a:off x="3200400" y="3198463"/>
              <a:ext cx="2055812" cy="452261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92075" tIns="46038" rIns="92075" bIns="46038">
              <a:spAutoFit/>
            </a:bodyPr>
            <a:lstStyle/>
            <a:p>
              <a:pPr eaLnBrk="0" hangingPunct="0"/>
              <a:r>
                <a:rPr lang="en-US" sz="1600" dirty="0" err="1" smtClean="0">
                  <a:latin typeface="Times New Roman" pitchFamily="18" charset="0"/>
                </a:rPr>
                <a:t>item_key</a:t>
              </a:r>
              <a:endParaRPr lang="en-US" sz="1600" dirty="0">
                <a:latin typeface="Times New Roman" pitchFamily="18" charset="0"/>
              </a:endParaRPr>
            </a:p>
          </p:txBody>
        </p:sp>
        <p:sp>
          <p:nvSpPr>
            <p:cNvPr id="80" name="Rectangle 17"/>
            <p:cNvSpPr>
              <a:spLocks noChangeArrowheads="1"/>
            </p:cNvSpPr>
            <p:nvPr/>
          </p:nvSpPr>
          <p:spPr bwMode="auto">
            <a:xfrm>
              <a:off x="3200400" y="3657601"/>
              <a:ext cx="2055812" cy="452261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92075" tIns="46038" rIns="92075" bIns="46038">
              <a:spAutoFit/>
            </a:bodyPr>
            <a:lstStyle/>
            <a:p>
              <a:pPr eaLnBrk="0" hangingPunct="0"/>
              <a:r>
                <a:rPr lang="en-US" sz="1600" dirty="0" err="1" smtClean="0">
                  <a:latin typeface="Times New Roman" pitchFamily="18" charset="0"/>
                </a:rPr>
                <a:t>branch_key</a:t>
              </a:r>
              <a:endParaRPr lang="en-US" sz="1600" dirty="0">
                <a:latin typeface="Times New Roman" pitchFamily="18" charset="0"/>
              </a:endParaRPr>
            </a:p>
          </p:txBody>
        </p:sp>
        <p:sp>
          <p:nvSpPr>
            <p:cNvPr id="81" name="Rectangle 19"/>
            <p:cNvSpPr>
              <a:spLocks noChangeArrowheads="1"/>
            </p:cNvSpPr>
            <p:nvPr/>
          </p:nvSpPr>
          <p:spPr bwMode="auto">
            <a:xfrm>
              <a:off x="3200400" y="4112863"/>
              <a:ext cx="2055812" cy="452261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92075" tIns="46038" rIns="92075" bIns="46038">
              <a:spAutoFit/>
            </a:bodyPr>
            <a:lstStyle/>
            <a:p>
              <a:pPr eaLnBrk="0" hangingPunct="0"/>
              <a:r>
                <a:rPr lang="en-US" sz="1600" dirty="0" err="1" smtClean="0">
                  <a:latin typeface="Times New Roman" pitchFamily="18" charset="0"/>
                </a:rPr>
                <a:t>location_key</a:t>
              </a:r>
              <a:endParaRPr lang="en-US" sz="1600" dirty="0">
                <a:latin typeface="Times New Roman" pitchFamily="18" charset="0"/>
              </a:endParaRPr>
            </a:p>
          </p:txBody>
        </p:sp>
        <p:sp>
          <p:nvSpPr>
            <p:cNvPr id="82" name="Rectangle 21"/>
            <p:cNvSpPr>
              <a:spLocks noChangeArrowheads="1"/>
            </p:cNvSpPr>
            <p:nvPr/>
          </p:nvSpPr>
          <p:spPr bwMode="auto">
            <a:xfrm>
              <a:off x="3200400" y="4568123"/>
              <a:ext cx="2055812" cy="452261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92075" tIns="46038" rIns="92075" bIns="46038">
              <a:spAutoFit/>
            </a:bodyPr>
            <a:lstStyle/>
            <a:p>
              <a:pPr eaLnBrk="0" hangingPunct="0"/>
              <a:r>
                <a:rPr lang="en-US" sz="1600" dirty="0" err="1" smtClean="0">
                  <a:latin typeface="Times New Roman" pitchFamily="18" charset="0"/>
                </a:rPr>
                <a:t>units_sold</a:t>
              </a:r>
              <a:endParaRPr lang="en-US" sz="1600" dirty="0">
                <a:latin typeface="Times New Roman" pitchFamily="18" charset="0"/>
              </a:endParaRPr>
            </a:p>
          </p:txBody>
        </p:sp>
        <p:sp>
          <p:nvSpPr>
            <p:cNvPr id="83" name="Rectangle 23"/>
            <p:cNvSpPr>
              <a:spLocks noChangeArrowheads="1"/>
            </p:cNvSpPr>
            <p:nvPr/>
          </p:nvSpPr>
          <p:spPr bwMode="auto">
            <a:xfrm>
              <a:off x="3200400" y="5027263"/>
              <a:ext cx="2055812" cy="452261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92075" tIns="46038" rIns="92075" bIns="46038">
              <a:spAutoFit/>
            </a:bodyPr>
            <a:lstStyle/>
            <a:p>
              <a:pPr eaLnBrk="0" hangingPunct="0"/>
              <a:r>
                <a:rPr lang="en-US" sz="1600" dirty="0" err="1" smtClean="0">
                  <a:latin typeface="Times New Roman" pitchFamily="18" charset="0"/>
                </a:rPr>
                <a:t>dollars_sold</a:t>
              </a:r>
              <a:endParaRPr lang="en-US" sz="1600" dirty="0">
                <a:latin typeface="Times New Roman" pitchFamily="18" charset="0"/>
              </a:endParaRPr>
            </a:p>
          </p:txBody>
        </p:sp>
        <p:sp>
          <p:nvSpPr>
            <p:cNvPr id="84" name="Rectangle 25"/>
            <p:cNvSpPr>
              <a:spLocks noChangeArrowheads="1"/>
            </p:cNvSpPr>
            <p:nvPr/>
          </p:nvSpPr>
          <p:spPr bwMode="auto">
            <a:xfrm>
              <a:off x="3200400" y="5486400"/>
              <a:ext cx="2057400" cy="452261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92075" tIns="46038" rIns="92075" bIns="46038">
              <a:spAutoFit/>
            </a:bodyPr>
            <a:lstStyle/>
            <a:p>
              <a:pPr eaLnBrk="0" hangingPunct="0"/>
              <a:r>
                <a:rPr lang="en-US" sz="1600" dirty="0" err="1" smtClean="0">
                  <a:latin typeface="Times New Roman" pitchFamily="18" charset="0"/>
                </a:rPr>
                <a:t>avg_sales</a:t>
              </a:r>
              <a:endParaRPr lang="en-US" sz="1600" dirty="0"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1512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Exercise: Data Warehouse Schema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Pick one of the performance metrics and the associated dimensions and design the data warehouse schema for that performance metric.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buNone/>
              </a:pPr>
              <a:t>39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39816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377428"/>
            <a:ext cx="7313613" cy="489488"/>
          </a:xfrm>
        </p:spPr>
        <p:txBody>
          <a:bodyPr/>
          <a:lstStyle/>
          <a:p>
            <a:r>
              <a:rPr lang="en-US" dirty="0" smtClean="0"/>
              <a:t>Types of Analytics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183185" y="3882809"/>
            <a:ext cx="8756258" cy="89896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Increasing Sophistication</a:t>
            </a:r>
            <a:endParaRPr lang="en-US" sz="1800" dirty="0"/>
          </a:p>
        </p:txBody>
      </p:sp>
      <p:sp>
        <p:nvSpPr>
          <p:cNvPr id="5" name="Line Callout 1 (No Border) 4"/>
          <p:cNvSpPr/>
          <p:nvPr/>
        </p:nvSpPr>
        <p:spPr>
          <a:xfrm>
            <a:off x="542687" y="1031752"/>
            <a:ext cx="2089838" cy="1428681"/>
          </a:xfrm>
          <a:prstGeom prst="callout1">
            <a:avLst>
              <a:gd name="adj1" fmla="val 106557"/>
              <a:gd name="adj2" fmla="val 1375"/>
              <a:gd name="adj3" fmla="val 205373"/>
              <a:gd name="adj4" fmla="val -7562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 smtClean="0"/>
              <a:t>Predefined Queries </a:t>
            </a:r>
          </a:p>
          <a:p>
            <a:pPr algn="ctr"/>
            <a:r>
              <a:rPr lang="en-US" sz="1800" dirty="0" smtClean="0"/>
              <a:t>Reports &amp; Dashboards</a:t>
            </a:r>
            <a:endParaRPr lang="en-US" sz="1800" dirty="0"/>
          </a:p>
        </p:txBody>
      </p:sp>
      <p:sp>
        <p:nvSpPr>
          <p:cNvPr id="6" name="Line Callout 1 (No Border) 5"/>
          <p:cNvSpPr/>
          <p:nvPr/>
        </p:nvSpPr>
        <p:spPr>
          <a:xfrm>
            <a:off x="1264744" y="2571750"/>
            <a:ext cx="2540170" cy="1066857"/>
          </a:xfrm>
          <a:prstGeom prst="callout1">
            <a:avLst>
              <a:gd name="adj1" fmla="val 105731"/>
              <a:gd name="adj2" fmla="val 45994"/>
              <a:gd name="adj3" fmla="val 132775"/>
              <a:gd name="adj4" fmla="val 43953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b="1" dirty="0" smtClean="0"/>
          </a:p>
          <a:p>
            <a:pPr algn="ctr"/>
            <a:r>
              <a:rPr lang="en-US" sz="1800" b="1" dirty="0" smtClean="0"/>
              <a:t>Ad hoc Queries</a:t>
            </a:r>
          </a:p>
          <a:p>
            <a:pPr algn="ctr"/>
            <a:r>
              <a:rPr lang="en-US" sz="1800" dirty="0" smtClean="0"/>
              <a:t>Interactive visualization</a:t>
            </a:r>
          </a:p>
          <a:p>
            <a:pPr algn="ctr"/>
            <a:r>
              <a:rPr lang="en-US" sz="1800" dirty="0" smtClean="0"/>
              <a:t>Search-based discovery</a:t>
            </a:r>
          </a:p>
          <a:p>
            <a:pPr algn="ctr"/>
            <a:endParaRPr lang="en-US" sz="1800" dirty="0"/>
          </a:p>
        </p:txBody>
      </p:sp>
      <p:sp>
        <p:nvSpPr>
          <p:cNvPr id="7" name="Line Callout 1 (No Border) 6"/>
          <p:cNvSpPr/>
          <p:nvPr/>
        </p:nvSpPr>
        <p:spPr>
          <a:xfrm>
            <a:off x="3314127" y="1063227"/>
            <a:ext cx="2515745" cy="1428681"/>
          </a:xfrm>
          <a:prstGeom prst="callout1">
            <a:avLst>
              <a:gd name="adj1" fmla="val 105924"/>
              <a:gd name="adj2" fmla="val 41182"/>
              <a:gd name="adj3" fmla="val 205656"/>
              <a:gd name="adj4" fmla="val 28172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 smtClean="0"/>
              <a:t>Data Integration</a:t>
            </a:r>
          </a:p>
          <a:p>
            <a:pPr algn="ctr"/>
            <a:r>
              <a:rPr lang="en-US" sz="1800" dirty="0" smtClean="0"/>
              <a:t>Fusing diverse data</a:t>
            </a:r>
          </a:p>
          <a:p>
            <a:pPr algn="ctr"/>
            <a:r>
              <a:rPr lang="en-US" sz="1800" dirty="0" smtClean="0"/>
              <a:t>Metadata management</a:t>
            </a:r>
          </a:p>
        </p:txBody>
      </p:sp>
      <p:sp>
        <p:nvSpPr>
          <p:cNvPr id="8" name="Line Callout 1 (No Border) 7"/>
          <p:cNvSpPr/>
          <p:nvPr/>
        </p:nvSpPr>
        <p:spPr>
          <a:xfrm>
            <a:off x="5081866" y="2608382"/>
            <a:ext cx="2650081" cy="1066857"/>
          </a:xfrm>
          <a:prstGeom prst="callout1">
            <a:avLst>
              <a:gd name="adj1" fmla="val 35917"/>
              <a:gd name="adj2" fmla="val -1881"/>
              <a:gd name="adj3" fmla="val 131956"/>
              <a:gd name="adj4" fmla="val -10223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 smtClean="0"/>
              <a:t>Advanced Analytics</a:t>
            </a:r>
          </a:p>
          <a:p>
            <a:pPr algn="ctr"/>
            <a:r>
              <a:rPr lang="en-US" sz="1800" dirty="0" smtClean="0"/>
              <a:t>Predictive data mining</a:t>
            </a:r>
          </a:p>
          <a:p>
            <a:pPr algn="ctr"/>
            <a:r>
              <a:rPr lang="en-US" sz="1800" dirty="0" smtClean="0"/>
              <a:t>Simulation &amp; optimization</a:t>
            </a:r>
            <a:endParaRPr lang="en-US" sz="1800" dirty="0"/>
          </a:p>
        </p:txBody>
      </p:sp>
      <p:sp>
        <p:nvSpPr>
          <p:cNvPr id="9" name="Line Callout 1 (No Border) 8"/>
          <p:cNvSpPr/>
          <p:nvPr/>
        </p:nvSpPr>
        <p:spPr>
          <a:xfrm>
            <a:off x="6582459" y="1031752"/>
            <a:ext cx="2356983" cy="1460155"/>
          </a:xfrm>
          <a:prstGeom prst="callout1">
            <a:avLst>
              <a:gd name="adj1" fmla="val 102626"/>
              <a:gd name="adj2" fmla="val 68685"/>
              <a:gd name="adj3" fmla="val 201684"/>
              <a:gd name="adj4" fmla="val 63269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 smtClean="0"/>
              <a:t>Big Data Analytics</a:t>
            </a:r>
          </a:p>
          <a:p>
            <a:pPr algn="ctr"/>
            <a:r>
              <a:rPr lang="en-US" sz="1800" dirty="0" smtClean="0"/>
              <a:t>Scale-out architectures</a:t>
            </a:r>
          </a:p>
          <a:p>
            <a:pPr algn="ctr"/>
            <a:r>
              <a:rPr lang="en-US" sz="1800" dirty="0" smtClean="0"/>
              <a:t>Streaming systems</a:t>
            </a:r>
            <a:endParaRPr lang="en-US" sz="1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buNone/>
              </a:pPr>
              <a:t>4</a:t>
            </a:fld>
            <a:endParaRPr lang="en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610619" y="377428"/>
            <a:ext cx="7617396" cy="65127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BI Concepts</a:t>
            </a:r>
            <a:endParaRPr dirty="0"/>
          </a:p>
        </p:txBody>
      </p:sp>
      <p:pic>
        <p:nvPicPr>
          <p:cNvPr id="5" name="Picture 24" descr="Animated B2B Vertical Picture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9400" y="406003"/>
            <a:ext cx="2057400" cy="131445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5654260" y="1952167"/>
            <a:ext cx="3489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A6A6A6"/>
                </a:solidFill>
              </a:rPr>
              <a:t>4. OLAP &amp; Data Mining</a:t>
            </a:r>
            <a:endParaRPr lang="en-US" sz="2400" dirty="0">
              <a:solidFill>
                <a:srgbClr val="A6A6A6"/>
              </a:solidFill>
            </a:endParaRPr>
          </a:p>
        </p:txBody>
      </p:sp>
      <p:grpSp>
        <p:nvGrpSpPr>
          <p:cNvPr id="2" name="Group 9"/>
          <p:cNvGrpSpPr/>
          <p:nvPr/>
        </p:nvGrpSpPr>
        <p:grpSpPr>
          <a:xfrm>
            <a:off x="408861" y="3119451"/>
            <a:ext cx="1801318" cy="1660574"/>
            <a:chOff x="408861" y="3229341"/>
            <a:chExt cx="1801318" cy="1660574"/>
          </a:xfrm>
        </p:grpSpPr>
        <p:sp>
          <p:nvSpPr>
            <p:cNvPr id="7" name="Can 6"/>
            <p:cNvSpPr/>
            <p:nvPr/>
          </p:nvSpPr>
          <p:spPr>
            <a:xfrm>
              <a:off x="408861" y="3229341"/>
              <a:ext cx="1160172" cy="830287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 Source</a:t>
              </a:r>
              <a:endParaRPr lang="en-US" dirty="0"/>
            </a:p>
          </p:txBody>
        </p:sp>
        <p:sp>
          <p:nvSpPr>
            <p:cNvPr id="8" name="Can 7"/>
            <p:cNvSpPr/>
            <p:nvPr/>
          </p:nvSpPr>
          <p:spPr>
            <a:xfrm>
              <a:off x="763019" y="3644485"/>
              <a:ext cx="1160172" cy="830287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 Source</a:t>
              </a:r>
              <a:endParaRPr lang="en-US" dirty="0"/>
            </a:p>
          </p:txBody>
        </p:sp>
        <p:sp>
          <p:nvSpPr>
            <p:cNvPr id="9" name="Can 8"/>
            <p:cNvSpPr/>
            <p:nvPr/>
          </p:nvSpPr>
          <p:spPr>
            <a:xfrm>
              <a:off x="1050007" y="4059628"/>
              <a:ext cx="1160172" cy="830287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 Source</a:t>
              </a:r>
              <a:endParaRPr lang="en-US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57854" y="2151867"/>
            <a:ext cx="31098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A6A6A6"/>
                </a:solidFill>
              </a:rPr>
              <a:t>1. Database Systems</a:t>
            </a:r>
            <a:endParaRPr lang="en-US" sz="2400" dirty="0">
              <a:solidFill>
                <a:srgbClr val="A6A6A6"/>
              </a:solidFill>
            </a:endParaRPr>
          </a:p>
        </p:txBody>
      </p:sp>
      <p:sp>
        <p:nvSpPr>
          <p:cNvPr id="13" name="Can 12"/>
          <p:cNvSpPr/>
          <p:nvPr/>
        </p:nvSpPr>
        <p:spPr>
          <a:xfrm>
            <a:off x="3668926" y="1952167"/>
            <a:ext cx="1561908" cy="1167284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Data Warehouse</a:t>
            </a:r>
            <a:endParaRPr lang="en-US" sz="2000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2210179" y="2890531"/>
            <a:ext cx="1319191" cy="644064"/>
          </a:xfrm>
          <a:prstGeom prst="straightConnector1">
            <a:avLst/>
          </a:prstGeom>
          <a:ln w="1905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5369368" y="1393573"/>
            <a:ext cx="1089064" cy="535988"/>
          </a:xfrm>
          <a:prstGeom prst="straightConnector1">
            <a:avLst/>
          </a:prstGeom>
          <a:ln w="1905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675502" y="3534595"/>
            <a:ext cx="4096770" cy="738664"/>
          </a:xfrm>
          <a:prstGeom prst="rect">
            <a:avLst/>
          </a:prstGeom>
          <a:solidFill>
            <a:srgbClr val="F2B15A"/>
          </a:solidFill>
          <a:ln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3. Data Integration : ETL</a:t>
            </a:r>
          </a:p>
          <a:p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857893" y="1258788"/>
            <a:ext cx="2511475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2. Data Modeling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buNone/>
              </a:pPr>
              <a:t>40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8455703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 txBox="1">
            <a:spLocks noGrp="1"/>
          </p:cNvSpPr>
          <p:nvPr>
            <p:ph type="title"/>
          </p:nvPr>
        </p:nvSpPr>
        <p:spPr>
          <a:xfrm>
            <a:off x="457200" y="155626"/>
            <a:ext cx="8229600" cy="642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Data </a:t>
            </a:r>
            <a:r>
              <a:rPr lang="en" dirty="0" smtClean="0"/>
              <a:t>Integration: </a:t>
            </a:r>
            <a:r>
              <a:rPr lang="en" dirty="0"/>
              <a:t>Why?</a:t>
            </a:r>
          </a:p>
        </p:txBody>
      </p:sp>
      <p:sp>
        <p:nvSpPr>
          <p:cNvPr id="458" name="Shape 458"/>
          <p:cNvSpPr txBox="1">
            <a:spLocks noGrp="1"/>
          </p:cNvSpPr>
          <p:nvPr>
            <p:ph type="body" idx="1"/>
          </p:nvPr>
        </p:nvSpPr>
        <p:spPr>
          <a:xfrm>
            <a:off x="457200" y="2919525"/>
            <a:ext cx="8229600" cy="1701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AutoNum type="arabicPeriod"/>
            </a:pPr>
            <a:r>
              <a:rPr lang="en" dirty="0"/>
              <a:t>Data resides in several different databases with different structures and access policies</a:t>
            </a:r>
          </a:p>
          <a:p>
            <a:pPr marL="457200" lvl="0" indent="-38100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AutoNum type="arabicPeriod"/>
            </a:pPr>
            <a:r>
              <a:rPr lang="en" dirty="0"/>
              <a:t>Our view of the world may be different from the view of the databases</a:t>
            </a:r>
          </a:p>
        </p:txBody>
      </p:sp>
      <p:sp>
        <p:nvSpPr>
          <p:cNvPr id="459" name="Shape 459"/>
          <p:cNvSpPr/>
          <p:nvPr/>
        </p:nvSpPr>
        <p:spPr>
          <a:xfrm>
            <a:off x="6028278" y="1052170"/>
            <a:ext cx="1234500" cy="834899"/>
          </a:xfrm>
          <a:prstGeom prst="can">
            <a:avLst>
              <a:gd name="adj" fmla="val 2500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US" dirty="0" smtClean="0"/>
              <a:t>Excel Files</a:t>
            </a:r>
            <a:endParaRPr lang="en" dirty="0"/>
          </a:p>
        </p:txBody>
      </p:sp>
      <p:sp>
        <p:nvSpPr>
          <p:cNvPr id="460" name="Shape 460"/>
          <p:cNvSpPr/>
          <p:nvPr/>
        </p:nvSpPr>
        <p:spPr>
          <a:xfrm>
            <a:off x="658546" y="1052170"/>
            <a:ext cx="1234500" cy="834899"/>
          </a:xfrm>
          <a:prstGeom prst="can">
            <a:avLst>
              <a:gd name="adj" fmla="val 2500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Operations</a:t>
            </a:r>
            <a:r>
              <a:rPr lang="en" dirty="0" smtClean="0"/>
              <a:t> </a:t>
            </a:r>
            <a:r>
              <a:rPr lang="en" dirty="0"/>
              <a:t>DB</a:t>
            </a:r>
          </a:p>
        </p:txBody>
      </p:sp>
      <p:sp>
        <p:nvSpPr>
          <p:cNvPr id="461" name="Shape 461"/>
          <p:cNvSpPr/>
          <p:nvPr/>
        </p:nvSpPr>
        <p:spPr>
          <a:xfrm>
            <a:off x="2232946" y="1052170"/>
            <a:ext cx="1234500" cy="834899"/>
          </a:xfrm>
          <a:prstGeom prst="can">
            <a:avLst>
              <a:gd name="adj" fmla="val 2500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/>
              <a:t>Employee DB</a:t>
            </a:r>
          </a:p>
        </p:txBody>
      </p:sp>
      <p:sp>
        <p:nvSpPr>
          <p:cNvPr id="462" name="Shape 462"/>
          <p:cNvSpPr/>
          <p:nvPr/>
        </p:nvSpPr>
        <p:spPr>
          <a:xfrm>
            <a:off x="4490476" y="1052170"/>
            <a:ext cx="1234500" cy="834899"/>
          </a:xfrm>
          <a:prstGeom prst="can">
            <a:avLst>
              <a:gd name="adj" fmla="val 2500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Twitter</a:t>
            </a:r>
            <a:r>
              <a:rPr lang="en" dirty="0" smtClean="0"/>
              <a:t> </a:t>
            </a:r>
            <a:r>
              <a:rPr lang="en-US" dirty="0" smtClean="0"/>
              <a:t>Feeds</a:t>
            </a:r>
            <a:endParaRPr lang="en" dirty="0"/>
          </a:p>
        </p:txBody>
      </p:sp>
      <p:sp>
        <p:nvSpPr>
          <p:cNvPr id="463" name="Shape 463"/>
          <p:cNvSpPr txBox="1"/>
          <p:nvPr/>
        </p:nvSpPr>
        <p:spPr>
          <a:xfrm>
            <a:off x="3650600" y="1163920"/>
            <a:ext cx="885900" cy="611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000" dirty="0"/>
              <a:t>…..</a:t>
            </a:r>
          </a:p>
        </p:txBody>
      </p:sp>
      <p:sp>
        <p:nvSpPr>
          <p:cNvPr id="464" name="Shape 464"/>
          <p:cNvSpPr/>
          <p:nvPr/>
        </p:nvSpPr>
        <p:spPr>
          <a:xfrm>
            <a:off x="3081800" y="2648250"/>
            <a:ext cx="411599" cy="217799"/>
          </a:xfrm>
          <a:prstGeom prst="trapezoid">
            <a:avLst>
              <a:gd name="adj" fmla="val 2500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65" name="Shape 465"/>
          <p:cNvSpPr/>
          <p:nvPr/>
        </p:nvSpPr>
        <p:spPr>
          <a:xfrm>
            <a:off x="3061850" y="2325100"/>
            <a:ext cx="451499" cy="399300"/>
          </a:xfrm>
          <a:prstGeom prst="smileyFace">
            <a:avLst>
              <a:gd name="adj" fmla="val 4653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66" name="Shape 466"/>
          <p:cNvSpPr/>
          <p:nvPr/>
        </p:nvSpPr>
        <p:spPr>
          <a:xfrm>
            <a:off x="3831300" y="2176275"/>
            <a:ext cx="1481400" cy="399300"/>
          </a:xfrm>
          <a:prstGeom prst="wedgeRoundRectCallout">
            <a:avLst>
              <a:gd name="adj1" fmla="val -73344"/>
              <a:gd name="adj2" fmla="val -1509"/>
              <a:gd name="adj3" fmla="val 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Query Q</a:t>
            </a:r>
          </a:p>
        </p:txBody>
      </p:sp>
      <p:sp>
        <p:nvSpPr>
          <p:cNvPr id="12" name="Rounded Rectangular Callout 11"/>
          <p:cNvSpPr/>
          <p:nvPr/>
        </p:nvSpPr>
        <p:spPr>
          <a:xfrm>
            <a:off x="6314418" y="2306110"/>
            <a:ext cx="1723788" cy="607331"/>
          </a:xfrm>
          <a:prstGeom prst="wedgeRoundRectCallout">
            <a:avLst>
              <a:gd name="adj1" fmla="val -97965"/>
              <a:gd name="adj2" fmla="val -25370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chemeClr val="accent1"/>
                </a:solidFill>
              </a:rPr>
              <a:t>BI Queries</a:t>
            </a:r>
            <a:endParaRPr lang="en-US" sz="1800" dirty="0" smtClean="0">
              <a:solidFill>
                <a:srgbClr val="0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buNone/>
              </a:pPr>
              <a:t>41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45944777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 txBox="1">
            <a:spLocks noGrp="1"/>
          </p:cNvSpPr>
          <p:nvPr>
            <p:ph type="title"/>
          </p:nvPr>
        </p:nvSpPr>
        <p:spPr>
          <a:xfrm>
            <a:off x="457200" y="155625"/>
            <a:ext cx="8229600" cy="834899"/>
          </a:xfrm>
          <a:prstGeom prst="rect">
            <a:avLst/>
          </a:prstGeom>
        </p:spPr>
        <p:txBody>
          <a:bodyPr lIns="91425" tIns="91425" rIns="91425" bIns="91425" anchor="b" anchorCtr="0">
            <a:normAutofit fontScale="90000"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Data Integration: Federation Approach</a:t>
            </a:r>
          </a:p>
        </p:txBody>
      </p:sp>
      <p:sp>
        <p:nvSpPr>
          <p:cNvPr id="472" name="Shape 472"/>
          <p:cNvSpPr/>
          <p:nvPr/>
        </p:nvSpPr>
        <p:spPr>
          <a:xfrm>
            <a:off x="689850" y="1302225"/>
            <a:ext cx="1234500" cy="834899"/>
          </a:xfrm>
          <a:prstGeom prst="can">
            <a:avLst>
              <a:gd name="adj" fmla="val 2500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DB1</a:t>
            </a:r>
          </a:p>
        </p:txBody>
      </p:sp>
      <p:sp>
        <p:nvSpPr>
          <p:cNvPr id="473" name="Shape 473"/>
          <p:cNvSpPr/>
          <p:nvPr/>
        </p:nvSpPr>
        <p:spPr>
          <a:xfrm>
            <a:off x="2278850" y="1302225"/>
            <a:ext cx="1234500" cy="834899"/>
          </a:xfrm>
          <a:prstGeom prst="can">
            <a:avLst>
              <a:gd name="adj" fmla="val 2500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DB2</a:t>
            </a:r>
          </a:p>
        </p:txBody>
      </p:sp>
      <p:sp>
        <p:nvSpPr>
          <p:cNvPr id="474" name="Shape 474"/>
          <p:cNvSpPr/>
          <p:nvPr/>
        </p:nvSpPr>
        <p:spPr>
          <a:xfrm>
            <a:off x="3853250" y="1302225"/>
            <a:ext cx="1234500" cy="834899"/>
          </a:xfrm>
          <a:prstGeom prst="can">
            <a:avLst>
              <a:gd name="adj" fmla="val 2500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DB3</a:t>
            </a:r>
          </a:p>
        </p:txBody>
      </p:sp>
      <p:sp>
        <p:nvSpPr>
          <p:cNvPr id="475" name="Shape 475"/>
          <p:cNvSpPr/>
          <p:nvPr/>
        </p:nvSpPr>
        <p:spPr>
          <a:xfrm>
            <a:off x="7016650" y="1302225"/>
            <a:ext cx="1234500" cy="834899"/>
          </a:xfrm>
          <a:prstGeom prst="can">
            <a:avLst>
              <a:gd name="adj" fmla="val 2500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DBn</a:t>
            </a:r>
          </a:p>
        </p:txBody>
      </p:sp>
      <p:sp>
        <p:nvSpPr>
          <p:cNvPr id="476" name="Shape 476"/>
          <p:cNvSpPr txBox="1"/>
          <p:nvPr/>
        </p:nvSpPr>
        <p:spPr>
          <a:xfrm>
            <a:off x="5609250" y="1413975"/>
            <a:ext cx="885900" cy="611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…..</a:t>
            </a:r>
          </a:p>
        </p:txBody>
      </p:sp>
      <p:sp>
        <p:nvSpPr>
          <p:cNvPr id="477" name="Shape 477"/>
          <p:cNvSpPr/>
          <p:nvPr/>
        </p:nvSpPr>
        <p:spPr>
          <a:xfrm>
            <a:off x="948200" y="4400850"/>
            <a:ext cx="411599" cy="217799"/>
          </a:xfrm>
          <a:prstGeom prst="trapezoid">
            <a:avLst>
              <a:gd name="adj" fmla="val 2500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78" name="Shape 478"/>
          <p:cNvSpPr/>
          <p:nvPr/>
        </p:nvSpPr>
        <p:spPr>
          <a:xfrm>
            <a:off x="1815350" y="3755825"/>
            <a:ext cx="3272400" cy="862800"/>
          </a:xfrm>
          <a:prstGeom prst="wedgeRoundRectCallout">
            <a:avLst>
              <a:gd name="adj1" fmla="val -61835"/>
              <a:gd name="adj2" fmla="val 20500"/>
              <a:gd name="adj3" fmla="val 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91425" tIns="91425" rIns="91425" bIns="91425" anchor="ctr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Query Q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79" name="Shape 479"/>
          <p:cNvSpPr/>
          <p:nvPr/>
        </p:nvSpPr>
        <p:spPr>
          <a:xfrm>
            <a:off x="928250" y="4077700"/>
            <a:ext cx="451499" cy="399300"/>
          </a:xfrm>
          <a:prstGeom prst="smileyFace">
            <a:avLst>
              <a:gd name="adj" fmla="val 4653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80" name="Shape 480"/>
          <p:cNvSpPr/>
          <p:nvPr/>
        </p:nvSpPr>
        <p:spPr>
          <a:xfrm>
            <a:off x="919725" y="2609275"/>
            <a:ext cx="774600" cy="399300"/>
          </a:xfrm>
          <a:prstGeom prst="flowChartInternalStorag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V1</a:t>
            </a:r>
          </a:p>
        </p:txBody>
      </p:sp>
      <p:cxnSp>
        <p:nvCxnSpPr>
          <p:cNvPr id="481" name="Shape 481"/>
          <p:cNvCxnSpPr>
            <a:stCxn id="472" idx="3"/>
            <a:endCxn id="480" idx="0"/>
          </p:cNvCxnSpPr>
          <p:nvPr/>
        </p:nvCxnSpPr>
        <p:spPr>
          <a:xfrm>
            <a:off x="1307100" y="2137124"/>
            <a:ext cx="0" cy="4722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82" name="Shape 482"/>
          <p:cNvSpPr txBox="1"/>
          <p:nvPr/>
        </p:nvSpPr>
        <p:spPr>
          <a:xfrm>
            <a:off x="870475" y="2190625"/>
            <a:ext cx="520500" cy="337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Q1</a:t>
            </a:r>
          </a:p>
        </p:txBody>
      </p:sp>
      <p:sp>
        <p:nvSpPr>
          <p:cNvPr id="483" name="Shape 483"/>
          <p:cNvSpPr/>
          <p:nvPr/>
        </p:nvSpPr>
        <p:spPr>
          <a:xfrm>
            <a:off x="2519925" y="2609275"/>
            <a:ext cx="774600" cy="399300"/>
          </a:xfrm>
          <a:prstGeom prst="flowChartInternalStorag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V2</a:t>
            </a:r>
          </a:p>
        </p:txBody>
      </p:sp>
      <p:cxnSp>
        <p:nvCxnSpPr>
          <p:cNvPr id="484" name="Shape 484"/>
          <p:cNvCxnSpPr>
            <a:endCxn id="483" idx="0"/>
          </p:cNvCxnSpPr>
          <p:nvPr/>
        </p:nvCxnSpPr>
        <p:spPr>
          <a:xfrm>
            <a:off x="2907225" y="2137075"/>
            <a:ext cx="0" cy="4722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86" name="Shape 486"/>
          <p:cNvSpPr txBox="1"/>
          <p:nvPr/>
        </p:nvSpPr>
        <p:spPr>
          <a:xfrm>
            <a:off x="2470675" y="2190625"/>
            <a:ext cx="520500" cy="337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Q2</a:t>
            </a:r>
          </a:p>
        </p:txBody>
      </p:sp>
      <p:sp>
        <p:nvSpPr>
          <p:cNvPr id="487" name="Shape 487"/>
          <p:cNvSpPr/>
          <p:nvPr/>
        </p:nvSpPr>
        <p:spPr>
          <a:xfrm>
            <a:off x="4120125" y="2609275"/>
            <a:ext cx="774600" cy="399300"/>
          </a:xfrm>
          <a:prstGeom prst="flowChartInternalStorag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V3</a:t>
            </a:r>
          </a:p>
        </p:txBody>
      </p:sp>
      <p:cxnSp>
        <p:nvCxnSpPr>
          <p:cNvPr id="488" name="Shape 488"/>
          <p:cNvCxnSpPr>
            <a:endCxn id="487" idx="0"/>
          </p:cNvCxnSpPr>
          <p:nvPr/>
        </p:nvCxnSpPr>
        <p:spPr>
          <a:xfrm>
            <a:off x="4507425" y="2137075"/>
            <a:ext cx="0" cy="4722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90" name="Shape 490"/>
          <p:cNvSpPr txBox="1"/>
          <p:nvPr/>
        </p:nvSpPr>
        <p:spPr>
          <a:xfrm>
            <a:off x="4070875" y="2190625"/>
            <a:ext cx="520500" cy="337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Q3</a:t>
            </a:r>
          </a:p>
        </p:txBody>
      </p:sp>
      <p:sp>
        <p:nvSpPr>
          <p:cNvPr id="491" name="Shape 491"/>
          <p:cNvSpPr/>
          <p:nvPr/>
        </p:nvSpPr>
        <p:spPr>
          <a:xfrm>
            <a:off x="7320525" y="2609275"/>
            <a:ext cx="774600" cy="399300"/>
          </a:xfrm>
          <a:prstGeom prst="flowChartInternalStorag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Vn</a:t>
            </a:r>
          </a:p>
        </p:txBody>
      </p:sp>
      <p:cxnSp>
        <p:nvCxnSpPr>
          <p:cNvPr id="492" name="Shape 492"/>
          <p:cNvCxnSpPr>
            <a:endCxn id="491" idx="0"/>
          </p:cNvCxnSpPr>
          <p:nvPr/>
        </p:nvCxnSpPr>
        <p:spPr>
          <a:xfrm>
            <a:off x="7707825" y="2137075"/>
            <a:ext cx="0" cy="4722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94" name="Shape 494"/>
          <p:cNvSpPr txBox="1"/>
          <p:nvPr/>
        </p:nvSpPr>
        <p:spPr>
          <a:xfrm>
            <a:off x="7271275" y="2190625"/>
            <a:ext cx="520500" cy="337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Qn</a:t>
            </a:r>
          </a:p>
        </p:txBody>
      </p:sp>
      <p:sp>
        <p:nvSpPr>
          <p:cNvPr id="495" name="Shape 495"/>
          <p:cNvSpPr/>
          <p:nvPr/>
        </p:nvSpPr>
        <p:spPr>
          <a:xfrm>
            <a:off x="2915325" y="4079525"/>
            <a:ext cx="1904650" cy="472200"/>
          </a:xfrm>
          <a:prstGeom prst="flowChartInternalStorag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600" dirty="0"/>
              <a:t>Global Schema G</a:t>
            </a:r>
          </a:p>
        </p:txBody>
      </p:sp>
      <p:sp>
        <p:nvSpPr>
          <p:cNvPr id="496" name="Shape 496"/>
          <p:cNvSpPr txBox="1"/>
          <p:nvPr/>
        </p:nvSpPr>
        <p:spPr>
          <a:xfrm>
            <a:off x="5191900" y="3089725"/>
            <a:ext cx="3727499" cy="1782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800" dirty="0"/>
              <a:t>Answer Q by querying the views V1, V2, V3, … Vn.</a:t>
            </a:r>
          </a:p>
          <a:p>
            <a:pPr rtl="0">
              <a:spcBef>
                <a:spcPts val="0"/>
              </a:spcBef>
              <a:buNone/>
            </a:pPr>
            <a:endParaRPr sz="1800" dirty="0"/>
          </a:p>
          <a:p>
            <a:pPr rtl="0">
              <a:spcBef>
                <a:spcPts val="0"/>
              </a:spcBef>
              <a:buNone/>
            </a:pPr>
            <a:r>
              <a:rPr lang="en" sz="1800" dirty="0"/>
              <a:t>Database with global schema never materialized!</a:t>
            </a:r>
          </a:p>
          <a:p>
            <a:pPr>
              <a:spcBef>
                <a:spcPts val="0"/>
              </a:spcBef>
              <a:buNone/>
            </a:pPr>
            <a:r>
              <a:rPr lang="en" sz="1800" dirty="0"/>
              <a:t>--- Sometimes called “Federation”</a:t>
            </a:r>
          </a:p>
        </p:txBody>
      </p:sp>
      <p:cxnSp>
        <p:nvCxnSpPr>
          <p:cNvPr id="497" name="Shape 497"/>
          <p:cNvCxnSpPr>
            <a:stCxn id="480" idx="2"/>
          </p:cNvCxnSpPr>
          <p:nvPr/>
        </p:nvCxnSpPr>
        <p:spPr>
          <a:xfrm rot="-5400000" flipH="1">
            <a:off x="1258575" y="3057025"/>
            <a:ext cx="980400" cy="883500"/>
          </a:xfrm>
          <a:prstGeom prst="curvedConnector3">
            <a:avLst>
              <a:gd name="adj1" fmla="val 50000"/>
            </a:avLst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498" name="Shape 498"/>
          <p:cNvCxnSpPr>
            <a:stCxn id="483" idx="2"/>
          </p:cNvCxnSpPr>
          <p:nvPr/>
        </p:nvCxnSpPr>
        <p:spPr>
          <a:xfrm rot="5400000">
            <a:off x="2100975" y="3182725"/>
            <a:ext cx="980400" cy="632100"/>
          </a:xfrm>
          <a:prstGeom prst="curvedConnector3">
            <a:avLst>
              <a:gd name="adj1" fmla="val 50000"/>
            </a:avLst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499" name="Shape 499"/>
          <p:cNvCxnSpPr>
            <a:stCxn id="491" idx="1"/>
          </p:cNvCxnSpPr>
          <p:nvPr/>
        </p:nvCxnSpPr>
        <p:spPr>
          <a:xfrm flipH="1">
            <a:off x="2735025" y="2808925"/>
            <a:ext cx="4585500" cy="1204200"/>
          </a:xfrm>
          <a:prstGeom prst="curvedConnector3">
            <a:avLst>
              <a:gd name="adj1" fmla="val 56450"/>
            </a:avLst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500" name="Shape 500"/>
          <p:cNvCxnSpPr>
            <a:stCxn id="487" idx="1"/>
          </p:cNvCxnSpPr>
          <p:nvPr/>
        </p:nvCxnSpPr>
        <p:spPr>
          <a:xfrm flipH="1">
            <a:off x="2420625" y="2808925"/>
            <a:ext cx="1699500" cy="1167900"/>
          </a:xfrm>
          <a:prstGeom prst="curvedConnector3">
            <a:avLst>
              <a:gd name="adj1" fmla="val 50000"/>
            </a:avLst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buNone/>
              </a:pPr>
              <a:t>42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04512709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 txBox="1">
            <a:spLocks noGrp="1"/>
          </p:cNvSpPr>
          <p:nvPr>
            <p:ph type="title"/>
          </p:nvPr>
        </p:nvSpPr>
        <p:spPr>
          <a:xfrm>
            <a:off x="457200" y="155625"/>
            <a:ext cx="8229600" cy="834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Data Integration: ETL Approach</a:t>
            </a:r>
          </a:p>
        </p:txBody>
      </p:sp>
      <p:sp>
        <p:nvSpPr>
          <p:cNvPr id="506" name="Shape 506"/>
          <p:cNvSpPr/>
          <p:nvPr/>
        </p:nvSpPr>
        <p:spPr>
          <a:xfrm>
            <a:off x="689850" y="1073625"/>
            <a:ext cx="1234500" cy="834899"/>
          </a:xfrm>
          <a:prstGeom prst="can">
            <a:avLst>
              <a:gd name="adj" fmla="val 2500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DB1</a:t>
            </a:r>
          </a:p>
        </p:txBody>
      </p:sp>
      <p:sp>
        <p:nvSpPr>
          <p:cNvPr id="507" name="Shape 507"/>
          <p:cNvSpPr/>
          <p:nvPr/>
        </p:nvSpPr>
        <p:spPr>
          <a:xfrm>
            <a:off x="2278850" y="1073625"/>
            <a:ext cx="1234500" cy="834899"/>
          </a:xfrm>
          <a:prstGeom prst="can">
            <a:avLst>
              <a:gd name="adj" fmla="val 2500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DB2</a:t>
            </a:r>
          </a:p>
        </p:txBody>
      </p:sp>
      <p:sp>
        <p:nvSpPr>
          <p:cNvPr id="508" name="Shape 508"/>
          <p:cNvSpPr/>
          <p:nvPr/>
        </p:nvSpPr>
        <p:spPr>
          <a:xfrm>
            <a:off x="3853250" y="1073625"/>
            <a:ext cx="1234500" cy="834899"/>
          </a:xfrm>
          <a:prstGeom prst="can">
            <a:avLst>
              <a:gd name="adj" fmla="val 2500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DB3</a:t>
            </a:r>
          </a:p>
        </p:txBody>
      </p:sp>
      <p:sp>
        <p:nvSpPr>
          <p:cNvPr id="509" name="Shape 509"/>
          <p:cNvSpPr/>
          <p:nvPr/>
        </p:nvSpPr>
        <p:spPr>
          <a:xfrm>
            <a:off x="7016650" y="1073625"/>
            <a:ext cx="1234500" cy="834899"/>
          </a:xfrm>
          <a:prstGeom prst="can">
            <a:avLst>
              <a:gd name="adj" fmla="val 2500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DBn</a:t>
            </a:r>
          </a:p>
        </p:txBody>
      </p:sp>
      <p:sp>
        <p:nvSpPr>
          <p:cNvPr id="510" name="Shape 510"/>
          <p:cNvSpPr txBox="1"/>
          <p:nvPr/>
        </p:nvSpPr>
        <p:spPr>
          <a:xfrm>
            <a:off x="5609250" y="1185375"/>
            <a:ext cx="885900" cy="611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…..</a:t>
            </a:r>
          </a:p>
        </p:txBody>
      </p:sp>
      <p:sp>
        <p:nvSpPr>
          <p:cNvPr id="511" name="Shape 511"/>
          <p:cNvSpPr/>
          <p:nvPr/>
        </p:nvSpPr>
        <p:spPr>
          <a:xfrm>
            <a:off x="719600" y="4553250"/>
            <a:ext cx="411599" cy="217799"/>
          </a:xfrm>
          <a:prstGeom prst="trapezoid">
            <a:avLst>
              <a:gd name="adj" fmla="val 2500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12" name="Shape 512"/>
          <p:cNvSpPr/>
          <p:nvPr/>
        </p:nvSpPr>
        <p:spPr>
          <a:xfrm>
            <a:off x="1469100" y="4008325"/>
            <a:ext cx="1001700" cy="472199"/>
          </a:xfrm>
          <a:prstGeom prst="wedgeRoundRectCallout">
            <a:avLst>
              <a:gd name="adj1" fmla="val -63598"/>
              <a:gd name="adj2" fmla="val 31861"/>
              <a:gd name="adj3" fmla="val 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Query Q</a:t>
            </a:r>
          </a:p>
        </p:txBody>
      </p:sp>
      <p:sp>
        <p:nvSpPr>
          <p:cNvPr id="513" name="Shape 513"/>
          <p:cNvSpPr/>
          <p:nvPr/>
        </p:nvSpPr>
        <p:spPr>
          <a:xfrm>
            <a:off x="699650" y="4230100"/>
            <a:ext cx="451499" cy="399300"/>
          </a:xfrm>
          <a:prstGeom prst="smileyFace">
            <a:avLst>
              <a:gd name="adj" fmla="val 4653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14" name="Shape 514"/>
          <p:cNvSpPr/>
          <p:nvPr/>
        </p:nvSpPr>
        <p:spPr>
          <a:xfrm>
            <a:off x="919725" y="2304475"/>
            <a:ext cx="774600" cy="399300"/>
          </a:xfrm>
          <a:prstGeom prst="flowChartInternalStorag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V1</a:t>
            </a:r>
          </a:p>
        </p:txBody>
      </p:sp>
      <p:cxnSp>
        <p:nvCxnSpPr>
          <p:cNvPr id="515" name="Shape 515"/>
          <p:cNvCxnSpPr>
            <a:stCxn id="506" idx="3"/>
            <a:endCxn id="514" idx="0"/>
          </p:cNvCxnSpPr>
          <p:nvPr/>
        </p:nvCxnSpPr>
        <p:spPr>
          <a:xfrm>
            <a:off x="1307100" y="1908524"/>
            <a:ext cx="0" cy="3960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16" name="Shape 516"/>
          <p:cNvSpPr txBox="1"/>
          <p:nvPr/>
        </p:nvSpPr>
        <p:spPr>
          <a:xfrm>
            <a:off x="870475" y="1962025"/>
            <a:ext cx="520500" cy="337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Q1</a:t>
            </a:r>
          </a:p>
        </p:txBody>
      </p:sp>
      <p:sp>
        <p:nvSpPr>
          <p:cNvPr id="517" name="Shape 517"/>
          <p:cNvSpPr/>
          <p:nvPr/>
        </p:nvSpPr>
        <p:spPr>
          <a:xfrm>
            <a:off x="2519925" y="2304475"/>
            <a:ext cx="774600" cy="399300"/>
          </a:xfrm>
          <a:prstGeom prst="flowChartInternalStorag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V2</a:t>
            </a:r>
          </a:p>
        </p:txBody>
      </p:sp>
      <p:cxnSp>
        <p:nvCxnSpPr>
          <p:cNvPr id="518" name="Shape 518"/>
          <p:cNvCxnSpPr>
            <a:stCxn id="507" idx="3"/>
            <a:endCxn id="517" idx="0"/>
          </p:cNvCxnSpPr>
          <p:nvPr/>
        </p:nvCxnSpPr>
        <p:spPr>
          <a:xfrm>
            <a:off x="2896100" y="1908524"/>
            <a:ext cx="11100" cy="3960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19" name="Shape 519"/>
          <p:cNvSpPr txBox="1"/>
          <p:nvPr/>
        </p:nvSpPr>
        <p:spPr>
          <a:xfrm>
            <a:off x="2439025" y="1937750"/>
            <a:ext cx="520500" cy="337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Q2</a:t>
            </a:r>
          </a:p>
        </p:txBody>
      </p:sp>
      <p:sp>
        <p:nvSpPr>
          <p:cNvPr id="520" name="Shape 520"/>
          <p:cNvSpPr/>
          <p:nvPr/>
        </p:nvSpPr>
        <p:spPr>
          <a:xfrm>
            <a:off x="4043925" y="2304475"/>
            <a:ext cx="885900" cy="399300"/>
          </a:xfrm>
          <a:prstGeom prst="flowChartInternalStorag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V3</a:t>
            </a:r>
          </a:p>
        </p:txBody>
      </p:sp>
      <p:cxnSp>
        <p:nvCxnSpPr>
          <p:cNvPr id="521" name="Shape 521"/>
          <p:cNvCxnSpPr>
            <a:stCxn id="508" idx="3"/>
            <a:endCxn id="520" idx="0"/>
          </p:cNvCxnSpPr>
          <p:nvPr/>
        </p:nvCxnSpPr>
        <p:spPr>
          <a:xfrm>
            <a:off x="4470500" y="1908524"/>
            <a:ext cx="16500" cy="3960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22" name="Shape 522"/>
          <p:cNvSpPr txBox="1"/>
          <p:nvPr/>
        </p:nvSpPr>
        <p:spPr>
          <a:xfrm>
            <a:off x="4033225" y="1937750"/>
            <a:ext cx="520500" cy="337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Q3</a:t>
            </a:r>
          </a:p>
        </p:txBody>
      </p:sp>
      <p:sp>
        <p:nvSpPr>
          <p:cNvPr id="523" name="Shape 523"/>
          <p:cNvSpPr/>
          <p:nvPr/>
        </p:nvSpPr>
        <p:spPr>
          <a:xfrm>
            <a:off x="7244325" y="2304475"/>
            <a:ext cx="774600" cy="399300"/>
          </a:xfrm>
          <a:prstGeom prst="flowChartInternalStorag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Vn</a:t>
            </a:r>
          </a:p>
        </p:txBody>
      </p:sp>
      <p:cxnSp>
        <p:nvCxnSpPr>
          <p:cNvPr id="524" name="Shape 524"/>
          <p:cNvCxnSpPr>
            <a:stCxn id="509" idx="3"/>
            <a:endCxn id="523" idx="0"/>
          </p:cNvCxnSpPr>
          <p:nvPr/>
        </p:nvCxnSpPr>
        <p:spPr>
          <a:xfrm flipH="1">
            <a:off x="7631500" y="1908524"/>
            <a:ext cx="2400" cy="3960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25" name="Shape 525"/>
          <p:cNvSpPr txBox="1"/>
          <p:nvPr/>
        </p:nvSpPr>
        <p:spPr>
          <a:xfrm>
            <a:off x="7188800" y="1937750"/>
            <a:ext cx="520500" cy="337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Qn</a:t>
            </a:r>
          </a:p>
        </p:txBody>
      </p:sp>
      <p:sp>
        <p:nvSpPr>
          <p:cNvPr id="526" name="Shape 526"/>
          <p:cNvSpPr/>
          <p:nvPr/>
        </p:nvSpPr>
        <p:spPr>
          <a:xfrm>
            <a:off x="5609250" y="3468525"/>
            <a:ext cx="2630700" cy="1452300"/>
          </a:xfrm>
          <a:prstGeom prst="can">
            <a:avLst>
              <a:gd name="adj" fmla="val 2500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25" tIns="91425" rIns="91425" bIns="91425" anchor="ctr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 sz="1800" dirty="0"/>
              <a:t>Integration Database</a:t>
            </a:r>
          </a:p>
          <a:p>
            <a:pPr algn="ctr" rtl="0">
              <a:spcBef>
                <a:spcPts val="0"/>
              </a:spcBef>
              <a:buNone/>
            </a:pPr>
            <a:endParaRPr dirty="0"/>
          </a:p>
          <a:p>
            <a:pPr lvl="0" algn="ctr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527" name="Shape 527"/>
          <p:cNvSpPr/>
          <p:nvPr/>
        </p:nvSpPr>
        <p:spPr>
          <a:xfrm>
            <a:off x="5944300" y="4230100"/>
            <a:ext cx="1960575" cy="472200"/>
          </a:xfrm>
          <a:prstGeom prst="flowChartInternalStorag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Global Schema G</a:t>
            </a:r>
          </a:p>
        </p:txBody>
      </p:sp>
      <p:sp>
        <p:nvSpPr>
          <p:cNvPr id="528" name="Shape 528"/>
          <p:cNvSpPr/>
          <p:nvPr/>
        </p:nvSpPr>
        <p:spPr>
          <a:xfrm>
            <a:off x="3185575" y="3155325"/>
            <a:ext cx="2180400" cy="472199"/>
          </a:xfrm>
          <a:prstGeom prst="roundRect">
            <a:avLst>
              <a:gd name="adj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600" dirty="0"/>
              <a:t>Extract-Transform-Load</a:t>
            </a:r>
          </a:p>
        </p:txBody>
      </p:sp>
      <p:cxnSp>
        <p:nvCxnSpPr>
          <p:cNvPr id="529" name="Shape 529"/>
          <p:cNvCxnSpPr>
            <a:stCxn id="514" idx="2"/>
            <a:endCxn id="528" idx="0"/>
          </p:cNvCxnSpPr>
          <p:nvPr/>
        </p:nvCxnSpPr>
        <p:spPr>
          <a:xfrm rot="-5400000" flipH="1">
            <a:off x="2565675" y="1445125"/>
            <a:ext cx="451500" cy="2968800"/>
          </a:xfrm>
          <a:prstGeom prst="curvedConnector3">
            <a:avLst>
              <a:gd name="adj1" fmla="val 50006"/>
            </a:avLst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30" name="Shape 530"/>
          <p:cNvCxnSpPr>
            <a:stCxn id="517" idx="2"/>
            <a:endCxn id="528" idx="0"/>
          </p:cNvCxnSpPr>
          <p:nvPr/>
        </p:nvCxnSpPr>
        <p:spPr>
          <a:xfrm rot="-5400000" flipH="1">
            <a:off x="3365775" y="2245225"/>
            <a:ext cx="451500" cy="1368600"/>
          </a:xfrm>
          <a:prstGeom prst="curvedConnector3">
            <a:avLst>
              <a:gd name="adj1" fmla="val 50006"/>
            </a:avLst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31" name="Shape 531"/>
          <p:cNvCxnSpPr>
            <a:stCxn id="520" idx="2"/>
            <a:endCxn id="528" idx="0"/>
          </p:cNvCxnSpPr>
          <p:nvPr/>
        </p:nvCxnSpPr>
        <p:spPr>
          <a:xfrm rot="5400000">
            <a:off x="4155525" y="2823925"/>
            <a:ext cx="451500" cy="211200"/>
          </a:xfrm>
          <a:prstGeom prst="curvedConnector3">
            <a:avLst>
              <a:gd name="adj1" fmla="val 50006"/>
            </a:avLst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32" name="Shape 532"/>
          <p:cNvCxnSpPr>
            <a:stCxn id="523" idx="2"/>
            <a:endCxn id="528" idx="0"/>
          </p:cNvCxnSpPr>
          <p:nvPr/>
        </p:nvCxnSpPr>
        <p:spPr>
          <a:xfrm rot="5400000">
            <a:off x="5727975" y="1251625"/>
            <a:ext cx="451500" cy="3355800"/>
          </a:xfrm>
          <a:prstGeom prst="curvedConnector3">
            <a:avLst>
              <a:gd name="adj1" fmla="val 50006"/>
            </a:avLst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33" name="Shape 533"/>
          <p:cNvSpPr/>
          <p:nvPr/>
        </p:nvSpPr>
        <p:spPr>
          <a:xfrm rot="5400000">
            <a:off x="5699424" y="2991300"/>
            <a:ext cx="410100" cy="1076999"/>
          </a:xfrm>
          <a:prstGeom prst="bentArrow">
            <a:avLst>
              <a:gd name="adj1" fmla="val 18504"/>
              <a:gd name="adj2" fmla="val 26048"/>
              <a:gd name="adj3" fmla="val 21065"/>
              <a:gd name="adj4" fmla="val 33087"/>
            </a:avLst>
          </a:prstGeom>
          <a:solidFill>
            <a:srgbClr val="666666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534" name="Shape 534"/>
          <p:cNvCxnSpPr>
            <a:stCxn id="526" idx="2"/>
            <a:endCxn id="512" idx="3"/>
          </p:cNvCxnSpPr>
          <p:nvPr/>
        </p:nvCxnSpPr>
        <p:spPr>
          <a:xfrm flipH="1">
            <a:off x="2470950" y="4194675"/>
            <a:ext cx="3138300" cy="498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buNone/>
              </a:pPr>
              <a:t>43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0068579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 txBox="1">
            <a:spLocks noGrp="1"/>
          </p:cNvSpPr>
          <p:nvPr>
            <p:ph type="title"/>
          </p:nvPr>
        </p:nvSpPr>
        <p:spPr>
          <a:xfrm>
            <a:off x="457200" y="155625"/>
            <a:ext cx="8229600" cy="834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Schema Level</a:t>
            </a:r>
            <a:endParaRPr lang="en" dirty="0"/>
          </a:p>
        </p:txBody>
      </p:sp>
      <p:sp>
        <p:nvSpPr>
          <p:cNvPr id="506" name="Shape 506"/>
          <p:cNvSpPr/>
          <p:nvPr/>
        </p:nvSpPr>
        <p:spPr>
          <a:xfrm>
            <a:off x="271351" y="1073625"/>
            <a:ext cx="1234500" cy="834899"/>
          </a:xfrm>
          <a:prstGeom prst="can">
            <a:avLst>
              <a:gd name="adj" fmla="val 2500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DB1</a:t>
            </a:r>
          </a:p>
        </p:txBody>
      </p:sp>
      <p:sp>
        <p:nvSpPr>
          <p:cNvPr id="507" name="Shape 507"/>
          <p:cNvSpPr/>
          <p:nvPr/>
        </p:nvSpPr>
        <p:spPr>
          <a:xfrm>
            <a:off x="1716041" y="1073625"/>
            <a:ext cx="1234500" cy="834899"/>
          </a:xfrm>
          <a:prstGeom prst="can">
            <a:avLst>
              <a:gd name="adj" fmla="val 2500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DB2</a:t>
            </a:r>
          </a:p>
        </p:txBody>
      </p:sp>
      <p:sp>
        <p:nvSpPr>
          <p:cNvPr id="509" name="Shape 509"/>
          <p:cNvSpPr/>
          <p:nvPr/>
        </p:nvSpPr>
        <p:spPr>
          <a:xfrm>
            <a:off x="3755244" y="1073625"/>
            <a:ext cx="1234500" cy="834899"/>
          </a:xfrm>
          <a:prstGeom prst="can">
            <a:avLst>
              <a:gd name="adj" fmla="val 2500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DBn</a:t>
            </a:r>
          </a:p>
        </p:txBody>
      </p:sp>
      <p:sp>
        <p:nvSpPr>
          <p:cNvPr id="510" name="Shape 510"/>
          <p:cNvSpPr txBox="1"/>
          <p:nvPr/>
        </p:nvSpPr>
        <p:spPr>
          <a:xfrm>
            <a:off x="2975969" y="1073625"/>
            <a:ext cx="885900" cy="611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 dirty="0"/>
              <a:t>…..</a:t>
            </a:r>
          </a:p>
        </p:txBody>
      </p:sp>
      <p:sp>
        <p:nvSpPr>
          <p:cNvPr id="514" name="Shape 514"/>
          <p:cNvSpPr/>
          <p:nvPr/>
        </p:nvSpPr>
        <p:spPr>
          <a:xfrm>
            <a:off x="501226" y="2304475"/>
            <a:ext cx="774600" cy="399300"/>
          </a:xfrm>
          <a:prstGeom prst="flowChartInternalStorag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V1</a:t>
            </a:r>
          </a:p>
        </p:txBody>
      </p:sp>
      <p:cxnSp>
        <p:nvCxnSpPr>
          <p:cNvPr id="515" name="Shape 515"/>
          <p:cNvCxnSpPr>
            <a:stCxn id="506" idx="3"/>
            <a:endCxn id="514" idx="0"/>
          </p:cNvCxnSpPr>
          <p:nvPr/>
        </p:nvCxnSpPr>
        <p:spPr>
          <a:xfrm>
            <a:off x="888601" y="1908524"/>
            <a:ext cx="0" cy="3960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16" name="Shape 516"/>
          <p:cNvSpPr txBox="1"/>
          <p:nvPr/>
        </p:nvSpPr>
        <p:spPr>
          <a:xfrm>
            <a:off x="451976" y="1962025"/>
            <a:ext cx="520500" cy="337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Q1</a:t>
            </a:r>
          </a:p>
        </p:txBody>
      </p:sp>
      <p:sp>
        <p:nvSpPr>
          <p:cNvPr id="517" name="Shape 517"/>
          <p:cNvSpPr/>
          <p:nvPr/>
        </p:nvSpPr>
        <p:spPr>
          <a:xfrm>
            <a:off x="1957116" y="2304475"/>
            <a:ext cx="774600" cy="399300"/>
          </a:xfrm>
          <a:prstGeom prst="flowChartInternalStorag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V2</a:t>
            </a:r>
          </a:p>
        </p:txBody>
      </p:sp>
      <p:cxnSp>
        <p:nvCxnSpPr>
          <p:cNvPr id="518" name="Shape 518"/>
          <p:cNvCxnSpPr>
            <a:stCxn id="507" idx="3"/>
            <a:endCxn id="517" idx="0"/>
          </p:cNvCxnSpPr>
          <p:nvPr/>
        </p:nvCxnSpPr>
        <p:spPr>
          <a:xfrm>
            <a:off x="2333291" y="1908524"/>
            <a:ext cx="11100" cy="3960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19" name="Shape 519"/>
          <p:cNvSpPr txBox="1"/>
          <p:nvPr/>
        </p:nvSpPr>
        <p:spPr>
          <a:xfrm>
            <a:off x="1876216" y="1937750"/>
            <a:ext cx="520500" cy="337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Q2</a:t>
            </a:r>
          </a:p>
        </p:txBody>
      </p:sp>
      <p:sp>
        <p:nvSpPr>
          <p:cNvPr id="523" name="Shape 523"/>
          <p:cNvSpPr/>
          <p:nvPr/>
        </p:nvSpPr>
        <p:spPr>
          <a:xfrm>
            <a:off x="3982919" y="2304475"/>
            <a:ext cx="774600" cy="399300"/>
          </a:xfrm>
          <a:prstGeom prst="flowChartInternalStorag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Vn</a:t>
            </a:r>
          </a:p>
        </p:txBody>
      </p:sp>
      <p:cxnSp>
        <p:nvCxnSpPr>
          <p:cNvPr id="524" name="Shape 524"/>
          <p:cNvCxnSpPr>
            <a:stCxn id="509" idx="3"/>
            <a:endCxn id="523" idx="0"/>
          </p:cNvCxnSpPr>
          <p:nvPr/>
        </p:nvCxnSpPr>
        <p:spPr>
          <a:xfrm flipH="1">
            <a:off x="4370094" y="1908524"/>
            <a:ext cx="2400" cy="3960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25" name="Shape 525"/>
          <p:cNvSpPr txBox="1"/>
          <p:nvPr/>
        </p:nvSpPr>
        <p:spPr>
          <a:xfrm>
            <a:off x="3927394" y="1937750"/>
            <a:ext cx="520500" cy="337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Qn</a:t>
            </a:r>
          </a:p>
        </p:txBody>
      </p:sp>
      <p:sp>
        <p:nvSpPr>
          <p:cNvPr id="526" name="Shape 526"/>
          <p:cNvSpPr/>
          <p:nvPr/>
        </p:nvSpPr>
        <p:spPr>
          <a:xfrm>
            <a:off x="598473" y="3468525"/>
            <a:ext cx="2630700" cy="1452300"/>
          </a:xfrm>
          <a:prstGeom prst="can">
            <a:avLst>
              <a:gd name="adj" fmla="val 2500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25" tIns="91425" rIns="91425" bIns="91425" anchor="ctr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endParaRPr lang="en-US" sz="1800" dirty="0"/>
          </a:p>
          <a:p>
            <a:pPr algn="ctr" rtl="0">
              <a:spcBef>
                <a:spcPts val="0"/>
              </a:spcBef>
              <a:buNone/>
            </a:pPr>
            <a:endParaRPr lang="en-US" sz="1800" dirty="0" smtClean="0"/>
          </a:p>
          <a:p>
            <a:pPr algn="ctr" rtl="0">
              <a:spcBef>
                <a:spcPts val="0"/>
              </a:spcBef>
              <a:buNone/>
            </a:pPr>
            <a:endParaRPr lang="en-US" sz="1800" dirty="0"/>
          </a:p>
          <a:p>
            <a:pPr algn="ctr" rtl="0">
              <a:spcBef>
                <a:spcPts val="0"/>
              </a:spcBef>
              <a:buNone/>
            </a:pPr>
            <a:endParaRPr lang="en-US" sz="1800" dirty="0" smtClean="0"/>
          </a:p>
          <a:p>
            <a:pPr algn="ctr" rtl="0">
              <a:spcBef>
                <a:spcPts val="0"/>
              </a:spcBef>
              <a:buNone/>
            </a:pPr>
            <a:r>
              <a:rPr lang="en" sz="1800" dirty="0" smtClean="0"/>
              <a:t>Data</a:t>
            </a:r>
            <a:r>
              <a:rPr lang="en-US" sz="1800" dirty="0" smtClean="0"/>
              <a:t> Warehouse</a:t>
            </a:r>
            <a:endParaRPr lang="en" sz="1800" dirty="0"/>
          </a:p>
          <a:p>
            <a:pPr algn="ctr" rtl="0">
              <a:spcBef>
                <a:spcPts val="0"/>
              </a:spcBef>
              <a:buNone/>
            </a:pPr>
            <a:endParaRPr dirty="0"/>
          </a:p>
          <a:p>
            <a:pPr lvl="0" algn="ctr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527" name="Shape 527"/>
          <p:cNvSpPr/>
          <p:nvPr/>
        </p:nvSpPr>
        <p:spPr>
          <a:xfrm>
            <a:off x="777355" y="3976425"/>
            <a:ext cx="2314724" cy="472200"/>
          </a:xfrm>
          <a:prstGeom prst="flowChartInternalStorag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dirty="0"/>
              <a:t>Global Schema G</a:t>
            </a:r>
          </a:p>
        </p:txBody>
      </p:sp>
      <p:cxnSp>
        <p:nvCxnSpPr>
          <p:cNvPr id="529" name="Shape 529"/>
          <p:cNvCxnSpPr>
            <a:stCxn id="514" idx="2"/>
            <a:endCxn id="527" idx="0"/>
          </p:cNvCxnSpPr>
          <p:nvPr/>
        </p:nvCxnSpPr>
        <p:spPr>
          <a:xfrm rot="16200000" flipH="1">
            <a:off x="775296" y="2817004"/>
            <a:ext cx="1272650" cy="1046191"/>
          </a:xfrm>
          <a:prstGeom prst="curvedConnector3">
            <a:avLst>
              <a:gd name="adj1" fmla="val 50000"/>
            </a:avLst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30" name="Shape 530"/>
          <p:cNvCxnSpPr>
            <a:stCxn id="517" idx="2"/>
            <a:endCxn id="527" idx="0"/>
          </p:cNvCxnSpPr>
          <p:nvPr/>
        </p:nvCxnSpPr>
        <p:spPr>
          <a:xfrm rot="5400000">
            <a:off x="1503242" y="3135251"/>
            <a:ext cx="1272650" cy="409699"/>
          </a:xfrm>
          <a:prstGeom prst="curvedConnector3">
            <a:avLst>
              <a:gd name="adj1" fmla="val 50000"/>
            </a:avLst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32" name="Shape 532"/>
          <p:cNvCxnSpPr>
            <a:stCxn id="523" idx="2"/>
            <a:endCxn id="527" idx="0"/>
          </p:cNvCxnSpPr>
          <p:nvPr/>
        </p:nvCxnSpPr>
        <p:spPr>
          <a:xfrm rot="5400000">
            <a:off x="2516143" y="2122349"/>
            <a:ext cx="1272650" cy="2435502"/>
          </a:xfrm>
          <a:prstGeom prst="curvedConnector3">
            <a:avLst>
              <a:gd name="adj1" fmla="val 50000"/>
            </a:avLst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2" name="Rounded Rectangular Callout 31"/>
          <p:cNvSpPr/>
          <p:nvPr/>
        </p:nvSpPr>
        <p:spPr>
          <a:xfrm>
            <a:off x="3376559" y="4054664"/>
            <a:ext cx="1991870" cy="787922"/>
          </a:xfrm>
          <a:prstGeom prst="wedgeRoundRectCallout">
            <a:avLst>
              <a:gd name="adj1" fmla="val -62319"/>
              <a:gd name="adj2" fmla="val -23933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chemeClr val="accent1"/>
                </a:solidFill>
              </a:rPr>
              <a:t>Fact Table from Star Schema</a:t>
            </a:r>
            <a:endParaRPr lang="en-US" sz="1800" dirty="0" smtClean="0">
              <a:solidFill>
                <a:srgbClr val="000000"/>
              </a:solidFill>
            </a:endParaRPr>
          </a:p>
        </p:txBody>
      </p:sp>
      <p:sp>
        <p:nvSpPr>
          <p:cNvPr id="45" name="Rounded Rectangular Callout 44"/>
          <p:cNvSpPr/>
          <p:nvPr/>
        </p:nvSpPr>
        <p:spPr>
          <a:xfrm>
            <a:off x="3087286" y="3028399"/>
            <a:ext cx="1991870" cy="507338"/>
          </a:xfrm>
          <a:prstGeom prst="wedgeRoundRectCallout">
            <a:avLst>
              <a:gd name="adj1" fmla="val -86228"/>
              <a:gd name="adj2" fmla="val -39712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chemeClr val="accent1"/>
                </a:solidFill>
              </a:rPr>
              <a:t>Schema mapping</a:t>
            </a:r>
            <a:endParaRPr lang="en-US" sz="1800" dirty="0" smtClean="0">
              <a:solidFill>
                <a:srgbClr val="000000"/>
              </a:solidFill>
            </a:endParaRPr>
          </a:p>
        </p:txBody>
      </p:sp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069781"/>
              </p:ext>
            </p:extLst>
          </p:nvPr>
        </p:nvGraphicFramePr>
        <p:xfrm>
          <a:off x="5259338" y="3169977"/>
          <a:ext cx="3697055" cy="731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67305"/>
                <a:gridCol w="981324"/>
                <a:gridCol w="822582"/>
                <a:gridCol w="634975"/>
                <a:gridCol w="590869"/>
              </a:tblGrid>
              <a:tr h="290230">
                <a:tc>
                  <a:txBody>
                    <a:bodyPr/>
                    <a:lstStyle/>
                    <a:p>
                      <a:r>
                        <a:rPr lang="en-US" dirty="0" smtClean="0"/>
                        <a:t>PID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TimeID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LocID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Qty</a:t>
                      </a:r>
                      <a:endParaRPr lang="en-US" dirty="0"/>
                    </a:p>
                  </a:txBody>
                  <a:tcPr/>
                </a:tc>
              </a:tr>
              <a:tr h="29023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5259338" y="2862200"/>
            <a:ext cx="14420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Sale Fact Table</a:t>
            </a:r>
            <a:endParaRPr lang="en-US" dirty="0"/>
          </a:p>
        </p:txBody>
      </p:sp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451485"/>
              </p:ext>
            </p:extLst>
          </p:nvPr>
        </p:nvGraphicFramePr>
        <p:xfrm>
          <a:off x="5108018" y="1730393"/>
          <a:ext cx="3877238" cy="731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21187"/>
                <a:gridCol w="649406"/>
                <a:gridCol w="735633"/>
                <a:gridCol w="544845"/>
                <a:gridCol w="696190"/>
                <a:gridCol w="629977"/>
              </a:tblGrid>
              <a:tr h="290230"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Qty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Amt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Tax</a:t>
                      </a:r>
                      <a:endParaRPr lang="en-US" dirty="0"/>
                    </a:p>
                  </a:txBody>
                  <a:tcPr/>
                </a:tc>
              </a:tr>
              <a:tr h="29023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5125290" y="1411917"/>
            <a:ext cx="22399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Sale (from region’s ODS)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365244" y="2136059"/>
            <a:ext cx="1321556" cy="1033918"/>
          </a:xfrm>
          <a:prstGeom prst="straightConnector1">
            <a:avLst/>
          </a:prstGeom>
          <a:ln w="38100">
            <a:prstDash val="sys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7951618" y="2136059"/>
            <a:ext cx="0" cy="1033918"/>
          </a:xfrm>
          <a:prstGeom prst="straightConnector1">
            <a:avLst/>
          </a:prstGeom>
          <a:ln w="38100">
            <a:prstDash val="sys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8052637" y="2136059"/>
            <a:ext cx="634163" cy="1033918"/>
          </a:xfrm>
          <a:prstGeom prst="straightConnector1">
            <a:avLst/>
          </a:prstGeom>
          <a:ln w="38100">
            <a:prstDash val="sys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6701372" y="2136059"/>
            <a:ext cx="663872" cy="1033918"/>
          </a:xfrm>
          <a:prstGeom prst="straightConnector1">
            <a:avLst/>
          </a:prstGeom>
          <a:ln w="38100">
            <a:prstDash val="sys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5613756" y="2136059"/>
            <a:ext cx="447368" cy="1033918"/>
          </a:xfrm>
          <a:prstGeom prst="straightConnector1">
            <a:avLst/>
          </a:prstGeom>
          <a:ln w="38100">
            <a:prstDash val="sys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5368429" y="2136059"/>
            <a:ext cx="1067908" cy="1033918"/>
          </a:xfrm>
          <a:prstGeom prst="straightConnector1">
            <a:avLst/>
          </a:prstGeom>
          <a:ln w="38100">
            <a:prstDash val="sys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buNone/>
              </a:pPr>
              <a:t>44</a:t>
            </a:fld>
            <a:endParaRPr lang="en"/>
          </a:p>
        </p:txBody>
      </p:sp>
      <p:sp>
        <p:nvSpPr>
          <p:cNvPr id="70" name="Rounded Rectangular Callout 69"/>
          <p:cNvSpPr/>
          <p:nvPr/>
        </p:nvSpPr>
        <p:spPr>
          <a:xfrm>
            <a:off x="5820412" y="4132903"/>
            <a:ext cx="2540767" cy="787922"/>
          </a:xfrm>
          <a:prstGeom prst="wedgeRoundRectCallout">
            <a:avLst>
              <a:gd name="adj1" fmla="val -20889"/>
              <a:gd name="adj2" fmla="val -111252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chemeClr val="accent1"/>
                </a:solidFill>
              </a:rPr>
              <a:t>Schema </a:t>
            </a:r>
            <a:r>
              <a:rPr lang="en-US" sz="1800" b="1" dirty="0">
                <a:solidFill>
                  <a:schemeClr val="accent1"/>
                </a:solidFill>
              </a:rPr>
              <a:t>m</a:t>
            </a:r>
            <a:r>
              <a:rPr lang="en-US" sz="1800" b="1" dirty="0" smtClean="0">
                <a:solidFill>
                  <a:schemeClr val="accent1"/>
                </a:solidFill>
              </a:rPr>
              <a:t>apping can be expressed as queries</a:t>
            </a:r>
            <a:endParaRPr lang="en-US" sz="18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362123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45" grpId="0" animBg="1"/>
      <p:bldP spid="70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Shape 546"/>
          <p:cNvSpPr txBox="1">
            <a:spLocks noGrp="1"/>
          </p:cNvSpPr>
          <p:nvPr>
            <p:ph type="title"/>
          </p:nvPr>
        </p:nvSpPr>
        <p:spPr>
          <a:xfrm>
            <a:off x="457200" y="155626"/>
            <a:ext cx="8229600" cy="642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A Simple Example </a:t>
            </a:r>
            <a:r>
              <a:rPr lang="en" dirty="0" smtClean="0"/>
              <a:t>(</a:t>
            </a:r>
            <a:r>
              <a:rPr lang="en-US" dirty="0" smtClean="0"/>
              <a:t>1</a:t>
            </a:r>
            <a:r>
              <a:rPr lang="en" dirty="0" smtClean="0"/>
              <a:t>)</a:t>
            </a:r>
            <a:endParaRPr lang="en" dirty="0"/>
          </a:p>
        </p:txBody>
      </p:sp>
      <p:sp>
        <p:nvSpPr>
          <p:cNvPr id="547" name="Shape 547"/>
          <p:cNvSpPr txBox="1">
            <a:spLocks noGrp="1"/>
          </p:cNvSpPr>
          <p:nvPr>
            <p:ph type="body" idx="1"/>
          </p:nvPr>
        </p:nvSpPr>
        <p:spPr>
          <a:xfrm>
            <a:off x="212505" y="3030894"/>
            <a:ext cx="5385665" cy="189465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800" dirty="0" smtClean="0"/>
              <a:t>Do </a:t>
            </a:r>
            <a:r>
              <a:rPr lang="en" sz="1800" dirty="0"/>
              <a:t>both DBs encode names in the same way?</a:t>
            </a:r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800" dirty="0"/>
              <a:t>Is “Winter 2007” a valid value in D2.semesters?</a:t>
            </a:r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800" dirty="0"/>
              <a:t>Run fragments of the queries on the public views and construct the answer?</a:t>
            </a:r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800" dirty="0"/>
              <a:t>ETL V1 and V2 into a local data warehouse </a:t>
            </a:r>
            <a:r>
              <a:rPr lang="en-US" sz="1800" dirty="0"/>
              <a:t>?</a:t>
            </a:r>
            <a:endParaRPr lang="en" sz="1800" dirty="0"/>
          </a:p>
          <a:p>
            <a:pPr rtl="0">
              <a:spcBef>
                <a:spcPts val="0"/>
              </a:spcBef>
              <a:buNone/>
            </a:pPr>
            <a:endParaRPr dirty="0"/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548" name="Shape 548"/>
          <p:cNvSpPr txBox="1"/>
          <p:nvPr/>
        </p:nvSpPr>
        <p:spPr>
          <a:xfrm>
            <a:off x="212505" y="1756488"/>
            <a:ext cx="537920" cy="3468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800" dirty="0" smtClean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V1</a:t>
            </a:r>
            <a:endParaRPr lang="en" sz="1800" dirty="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49" name="Shape 549"/>
          <p:cNvSpPr txBox="1"/>
          <p:nvPr/>
        </p:nvSpPr>
        <p:spPr>
          <a:xfrm>
            <a:off x="3369797" y="1785354"/>
            <a:ext cx="699815" cy="3468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V2</a:t>
            </a:r>
            <a:endParaRPr lang="en" sz="1800" dirty="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50" name="Shape 550"/>
          <p:cNvSpPr txBox="1"/>
          <p:nvPr/>
        </p:nvSpPr>
        <p:spPr>
          <a:xfrm>
            <a:off x="161750" y="673306"/>
            <a:ext cx="1974075" cy="4412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800" dirty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Permanent </a:t>
            </a:r>
            <a:r>
              <a:rPr lang="en" sz="1800" dirty="0" smtClean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Staff</a:t>
            </a:r>
            <a:endParaRPr lang="en" sz="1800" dirty="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51" name="Shape 551"/>
          <p:cNvSpPr txBox="1"/>
          <p:nvPr/>
        </p:nvSpPr>
        <p:spPr>
          <a:xfrm>
            <a:off x="3242800" y="673306"/>
            <a:ext cx="1386747" cy="3805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800" dirty="0" smtClean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Courses</a:t>
            </a:r>
            <a:endParaRPr lang="en" sz="1800" dirty="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552" name="Shape 552"/>
          <p:cNvCxnSpPr>
            <a:stCxn id="14" idx="2"/>
            <a:endCxn id="31" idx="0"/>
          </p:cNvCxnSpPr>
          <p:nvPr/>
        </p:nvCxnSpPr>
        <p:spPr>
          <a:xfrm flipH="1">
            <a:off x="640098" y="1785354"/>
            <a:ext cx="925517" cy="332388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53" name="Shape 553"/>
          <p:cNvCxnSpPr>
            <a:stCxn id="13" idx="2"/>
            <a:endCxn id="29" idx="0"/>
          </p:cNvCxnSpPr>
          <p:nvPr/>
        </p:nvCxnSpPr>
        <p:spPr>
          <a:xfrm flipH="1">
            <a:off x="4763462" y="1785354"/>
            <a:ext cx="656621" cy="346821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54" name="Shape 554"/>
          <p:cNvSpPr/>
          <p:nvPr/>
        </p:nvSpPr>
        <p:spPr>
          <a:xfrm>
            <a:off x="5420083" y="3082734"/>
            <a:ext cx="3540567" cy="171895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 dirty="0" smtClean="0">
                <a:solidFill>
                  <a:srgbClr val="FFFFFF"/>
                </a:solidFill>
                <a:latin typeface="Courier"/>
                <a:ea typeface="Georgia"/>
                <a:cs typeface="Courier"/>
                <a:sym typeface="Georgia"/>
              </a:rPr>
              <a:t>SELECT V2.course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 dirty="0" smtClean="0">
                <a:solidFill>
                  <a:srgbClr val="FFFFFF"/>
                </a:solidFill>
                <a:latin typeface="Courier"/>
                <a:ea typeface="Georgia"/>
                <a:cs typeface="Courier"/>
                <a:sym typeface="Georgia"/>
              </a:rPr>
              <a:t>FROM V1, V2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 dirty="0" smtClean="0">
                <a:solidFill>
                  <a:srgbClr val="FFFFFF"/>
                </a:solidFill>
                <a:latin typeface="Courier"/>
                <a:ea typeface="Georgia"/>
                <a:cs typeface="Courier"/>
                <a:sym typeface="Georgia"/>
              </a:rPr>
              <a:t>WHERE V1.name=V2.teacher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 dirty="0" smtClean="0">
                <a:solidFill>
                  <a:srgbClr val="FFFFFF"/>
                </a:solidFill>
                <a:latin typeface="Courier"/>
                <a:ea typeface="Georgia"/>
                <a:cs typeface="Courier"/>
                <a:sym typeface="Georgia"/>
              </a:rPr>
              <a:t>and V2.semester=‘Winter 2007’</a:t>
            </a:r>
            <a:endParaRPr lang="en" sz="1800" dirty="0">
              <a:solidFill>
                <a:srgbClr val="FFFFFF"/>
              </a:solidFill>
              <a:latin typeface="Courier"/>
              <a:cs typeface="Courier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buNone/>
              </a:pPr>
              <a:t>45</a:t>
            </a:fld>
            <a:endParaRPr lang="en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4703959"/>
              </p:ext>
            </p:extLst>
          </p:nvPr>
        </p:nvGraphicFramePr>
        <p:xfrm>
          <a:off x="3359597" y="1053834"/>
          <a:ext cx="4120973" cy="731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85313"/>
                <a:gridCol w="912230"/>
                <a:gridCol w="1010188"/>
                <a:gridCol w="1313242"/>
              </a:tblGrid>
              <a:tr h="290230">
                <a:tc>
                  <a:txBody>
                    <a:bodyPr/>
                    <a:lstStyle/>
                    <a:p>
                      <a:r>
                        <a:rPr lang="en-US" dirty="0" smtClean="0"/>
                        <a:t>teacher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course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semester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enrollment</a:t>
                      </a:r>
                      <a:endParaRPr lang="en-US" dirty="0"/>
                    </a:p>
                  </a:txBody>
                  <a:tcPr/>
                </a:tc>
              </a:tr>
              <a:tr h="29023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707162"/>
              </p:ext>
            </p:extLst>
          </p:nvPr>
        </p:nvGraphicFramePr>
        <p:xfrm>
          <a:off x="161750" y="1053834"/>
          <a:ext cx="2807731" cy="731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85313"/>
                <a:gridCol w="912230"/>
                <a:gridCol w="1010188"/>
              </a:tblGrid>
              <a:tr h="29023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salary</a:t>
                      </a:r>
                      <a:endParaRPr lang="en-US" dirty="0"/>
                    </a:p>
                  </a:txBody>
                  <a:tcPr/>
                </a:tc>
              </a:tr>
              <a:tr h="29023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4947462"/>
              </p:ext>
            </p:extLst>
          </p:nvPr>
        </p:nvGraphicFramePr>
        <p:xfrm>
          <a:off x="3359597" y="2132175"/>
          <a:ext cx="2807731" cy="731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85313"/>
                <a:gridCol w="912230"/>
                <a:gridCol w="1010188"/>
              </a:tblGrid>
              <a:tr h="290230">
                <a:tc>
                  <a:txBody>
                    <a:bodyPr/>
                    <a:lstStyle/>
                    <a:p>
                      <a:r>
                        <a:rPr lang="en-US" dirty="0" smtClean="0"/>
                        <a:t>teacher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course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semester</a:t>
                      </a:r>
                      <a:endParaRPr lang="en-US" dirty="0"/>
                    </a:p>
                  </a:txBody>
                  <a:tcPr/>
                </a:tc>
              </a:tr>
              <a:tr h="29023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1914243"/>
              </p:ext>
            </p:extLst>
          </p:nvPr>
        </p:nvGraphicFramePr>
        <p:xfrm>
          <a:off x="197442" y="2117742"/>
          <a:ext cx="885313" cy="731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85313"/>
              </a:tblGrid>
              <a:tr h="29023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  <a:tr h="29023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55" name="Shape 555"/>
          <p:cNvSpPr/>
          <p:nvPr/>
        </p:nvSpPr>
        <p:spPr>
          <a:xfrm>
            <a:off x="6479631" y="1581120"/>
            <a:ext cx="2481019" cy="1282575"/>
          </a:xfrm>
          <a:prstGeom prst="wedgeRoundRectCallout">
            <a:avLst>
              <a:gd name="adj1" fmla="val -58883"/>
              <a:gd name="adj2" fmla="val -20616"/>
              <a:gd name="adj3" fmla="val 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800" dirty="0">
                <a:solidFill>
                  <a:schemeClr val="bg1"/>
                </a:solidFill>
                <a:latin typeface="Georgia"/>
                <a:ea typeface="Georgia"/>
                <a:cs typeface="Georgia"/>
                <a:sym typeface="Georgia"/>
              </a:rPr>
              <a:t>Query: List all courses taught by permanent staff </a:t>
            </a:r>
            <a:r>
              <a:rPr lang="en" sz="1800" dirty="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during Winter 2007</a:t>
            </a:r>
          </a:p>
        </p:txBody>
      </p:sp>
      <p:sp>
        <p:nvSpPr>
          <p:cNvPr id="27" name="Freeform 26"/>
          <p:cNvSpPr/>
          <p:nvPr/>
        </p:nvSpPr>
        <p:spPr>
          <a:xfrm>
            <a:off x="570184" y="2488320"/>
            <a:ext cx="3200805" cy="402440"/>
          </a:xfrm>
          <a:custGeom>
            <a:avLst/>
            <a:gdLst>
              <a:gd name="connsiteX0" fmla="*/ 0 w 3200805"/>
              <a:gd name="connsiteY0" fmla="*/ 0 h 402440"/>
              <a:gd name="connsiteX1" fmla="*/ 634977 w 3200805"/>
              <a:gd name="connsiteY1" fmla="*/ 324000 h 402440"/>
              <a:gd name="connsiteX2" fmla="*/ 1593923 w 3200805"/>
              <a:gd name="connsiteY2" fmla="*/ 401760 h 402440"/>
              <a:gd name="connsiteX3" fmla="*/ 2682456 w 3200805"/>
              <a:gd name="connsiteY3" fmla="*/ 298080 h 402440"/>
              <a:gd name="connsiteX4" fmla="*/ 3200805 w 3200805"/>
              <a:gd name="connsiteY4" fmla="*/ 38880 h 40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0805" h="402440">
                <a:moveTo>
                  <a:pt x="0" y="0"/>
                </a:moveTo>
                <a:cubicBezTo>
                  <a:pt x="184661" y="128520"/>
                  <a:pt x="369323" y="257040"/>
                  <a:pt x="634977" y="324000"/>
                </a:cubicBezTo>
                <a:cubicBezTo>
                  <a:pt x="900631" y="390960"/>
                  <a:pt x="1252677" y="406080"/>
                  <a:pt x="1593923" y="401760"/>
                </a:cubicBezTo>
                <a:cubicBezTo>
                  <a:pt x="1935169" y="397440"/>
                  <a:pt x="2414642" y="358560"/>
                  <a:pt x="2682456" y="298080"/>
                </a:cubicBezTo>
                <a:cubicBezTo>
                  <a:pt x="2950270" y="237600"/>
                  <a:pt x="3200805" y="38880"/>
                  <a:pt x="3200805" y="38880"/>
                </a:cubicBezTo>
              </a:path>
            </a:pathLst>
          </a:custGeom>
          <a:ln w="38100">
            <a:prstDash val="sys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879613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Shape 566"/>
          <p:cNvSpPr txBox="1">
            <a:spLocks noGrp="1"/>
          </p:cNvSpPr>
          <p:nvPr>
            <p:ph type="title"/>
          </p:nvPr>
        </p:nvSpPr>
        <p:spPr>
          <a:xfrm>
            <a:off x="457200" y="155626"/>
            <a:ext cx="8229600" cy="642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A Simple Example </a:t>
            </a:r>
            <a:r>
              <a:rPr lang="en" dirty="0" smtClean="0"/>
              <a:t>(</a:t>
            </a:r>
            <a:r>
              <a:rPr lang="en-US" dirty="0" smtClean="0"/>
              <a:t>2</a:t>
            </a:r>
            <a:r>
              <a:rPr lang="en" dirty="0" smtClean="0"/>
              <a:t>)</a:t>
            </a:r>
            <a:endParaRPr lang="en" dirty="0"/>
          </a:p>
        </p:txBody>
      </p:sp>
      <p:sp>
        <p:nvSpPr>
          <p:cNvPr id="567" name="Shape 567"/>
          <p:cNvSpPr txBox="1">
            <a:spLocks noGrp="1"/>
          </p:cNvSpPr>
          <p:nvPr>
            <p:ph type="body" idx="1"/>
          </p:nvPr>
        </p:nvSpPr>
        <p:spPr>
          <a:xfrm>
            <a:off x="457199" y="2643840"/>
            <a:ext cx="8432486" cy="228183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-US" sz="1800" dirty="0" smtClean="0"/>
              <a:t>Do </a:t>
            </a:r>
            <a:r>
              <a:rPr lang="en" sz="2000" dirty="0" smtClean="0"/>
              <a:t>D3.employee</a:t>
            </a:r>
            <a:r>
              <a:rPr lang="en" sz="2000" dirty="0"/>
              <a:t>, D4.employee, </a:t>
            </a:r>
            <a:r>
              <a:rPr lang="en-US" sz="2000" dirty="0" smtClean="0"/>
              <a:t>V1.</a:t>
            </a:r>
            <a:r>
              <a:rPr lang="en" sz="2000" dirty="0" smtClean="0"/>
              <a:t>name</a:t>
            </a:r>
            <a:r>
              <a:rPr lang="en" sz="2000" dirty="0"/>
              <a:t>, &amp; </a:t>
            </a:r>
            <a:r>
              <a:rPr lang="en-US" sz="2000" dirty="0" smtClean="0"/>
              <a:t>V2.</a:t>
            </a:r>
            <a:r>
              <a:rPr lang="en" sz="2000" dirty="0" smtClean="0"/>
              <a:t>teacher </a:t>
            </a:r>
            <a:r>
              <a:rPr lang="en" sz="1800" dirty="0" smtClean="0"/>
              <a:t>refer </a:t>
            </a:r>
            <a:r>
              <a:rPr lang="en" sz="1800" dirty="0"/>
              <a:t>to the same category of objects </a:t>
            </a:r>
            <a:r>
              <a:rPr lang="en-US" sz="1800" dirty="0" smtClean="0"/>
              <a:t>? How do we</a:t>
            </a:r>
            <a:r>
              <a:rPr lang="en" sz="1800" dirty="0" smtClean="0"/>
              <a:t> </a:t>
            </a:r>
            <a:r>
              <a:rPr lang="en" sz="1800" dirty="0"/>
              <a:t>harmonize their </a:t>
            </a:r>
            <a:r>
              <a:rPr lang="en" sz="1800" dirty="0" smtClean="0"/>
              <a:t>encoding</a:t>
            </a:r>
            <a:r>
              <a:rPr lang="en-US" sz="1800" dirty="0" smtClean="0"/>
              <a:t> ?</a:t>
            </a:r>
            <a:endParaRPr lang="en" sz="1800" dirty="0"/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-US" sz="1800" dirty="0"/>
              <a:t>W</a:t>
            </a:r>
            <a:r>
              <a:rPr lang="en" sz="1800" dirty="0" smtClean="0"/>
              <a:t>here </a:t>
            </a:r>
            <a:r>
              <a:rPr lang="en" sz="1800" dirty="0"/>
              <a:t>to get phone </a:t>
            </a:r>
            <a:r>
              <a:rPr lang="en" sz="1800" dirty="0" smtClean="0"/>
              <a:t>information</a:t>
            </a:r>
            <a:r>
              <a:rPr lang="en-US" sz="1800" dirty="0" smtClean="0"/>
              <a:t> ?</a:t>
            </a:r>
            <a:endParaRPr lang="en" sz="1800" dirty="0"/>
          </a:p>
          <a:p>
            <a:pPr marL="914400" lvl="1" indent="-342900" rtl="0">
              <a:spcBef>
                <a:spcPts val="0"/>
              </a:spcBef>
              <a:buClr>
                <a:schemeClr val="dk2"/>
              </a:buClr>
              <a:buSzPct val="75000"/>
              <a:buFont typeface="Courier New"/>
              <a:buChar char="o"/>
            </a:pPr>
            <a:r>
              <a:rPr lang="en" sz="1800" dirty="0"/>
              <a:t>use D3.phone </a:t>
            </a:r>
          </a:p>
          <a:p>
            <a:pPr marL="914400" lvl="1" indent="-342900" rtl="0">
              <a:spcBef>
                <a:spcPts val="0"/>
              </a:spcBef>
              <a:buClr>
                <a:schemeClr val="dk2"/>
              </a:buClr>
              <a:buSzPct val="75000"/>
              <a:buFont typeface="Courier New"/>
              <a:buChar char="o"/>
            </a:pPr>
            <a:r>
              <a:rPr lang="en" sz="1800" dirty="0"/>
              <a:t>use D4.phone</a:t>
            </a:r>
          </a:p>
          <a:p>
            <a:pPr marL="914400" lvl="1" indent="-342900" rtl="0">
              <a:spcBef>
                <a:spcPts val="0"/>
              </a:spcBef>
              <a:buClr>
                <a:schemeClr val="dk2"/>
              </a:buClr>
              <a:buSzPct val="75000"/>
              <a:buFont typeface="Courier New"/>
              <a:buChar char="o"/>
            </a:pPr>
            <a:r>
              <a:rPr lang="en" sz="1800" dirty="0"/>
              <a:t>use both D3.phone and D4.phone</a:t>
            </a:r>
          </a:p>
          <a:p>
            <a:pPr marL="457200" lvl="0" indent="-3429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800" dirty="0"/>
              <a:t>D3.phone and D4.phone may use different formats</a:t>
            </a:r>
          </a:p>
        </p:txBody>
      </p:sp>
      <p:sp>
        <p:nvSpPr>
          <p:cNvPr id="569" name="Shape 569"/>
          <p:cNvSpPr/>
          <p:nvPr/>
        </p:nvSpPr>
        <p:spPr>
          <a:xfrm>
            <a:off x="6299537" y="344050"/>
            <a:ext cx="2728199" cy="1951800"/>
          </a:xfrm>
          <a:prstGeom prst="wedgeRoundRectCallout">
            <a:avLst>
              <a:gd name="adj1" fmla="val -68971"/>
              <a:gd name="adj2" fmla="val -3157"/>
              <a:gd name="adj3" fmla="val 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1800" dirty="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Query: Find computer science permanent staff who taught during the Winter 2007 semester, and their phone numbers.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buNone/>
              </a:pPr>
              <a:t>46</a:t>
            </a:fld>
            <a:endParaRPr lang="en"/>
          </a:p>
        </p:txBody>
      </p:sp>
      <p:sp>
        <p:nvSpPr>
          <p:cNvPr id="9" name="Shape 548"/>
          <p:cNvSpPr txBox="1"/>
          <p:nvPr/>
        </p:nvSpPr>
        <p:spPr>
          <a:xfrm>
            <a:off x="212504" y="616008"/>
            <a:ext cx="2716167" cy="3468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800" dirty="0" smtClean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V1</a:t>
            </a:r>
            <a:r>
              <a:rPr lang="en-US" sz="1800" dirty="0" smtClean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 ~ Permanent Staff</a:t>
            </a:r>
            <a:endParaRPr lang="en" sz="1800" dirty="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" name="Shape 549"/>
          <p:cNvSpPr txBox="1"/>
          <p:nvPr/>
        </p:nvSpPr>
        <p:spPr>
          <a:xfrm>
            <a:off x="2812560" y="605994"/>
            <a:ext cx="2797531" cy="3468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V2 ~ Courses</a:t>
            </a:r>
            <a:endParaRPr lang="en" sz="1800" dirty="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1416168"/>
              </p:ext>
            </p:extLst>
          </p:nvPr>
        </p:nvGraphicFramePr>
        <p:xfrm>
          <a:off x="2802360" y="952815"/>
          <a:ext cx="2807731" cy="731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85313"/>
                <a:gridCol w="912230"/>
                <a:gridCol w="1010188"/>
              </a:tblGrid>
              <a:tr h="290230">
                <a:tc>
                  <a:txBody>
                    <a:bodyPr/>
                    <a:lstStyle/>
                    <a:p>
                      <a:r>
                        <a:rPr lang="en-US" dirty="0" smtClean="0"/>
                        <a:t>teacher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course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semester</a:t>
                      </a:r>
                      <a:endParaRPr lang="en-US" dirty="0"/>
                    </a:p>
                  </a:txBody>
                  <a:tcPr/>
                </a:tc>
              </a:tr>
              <a:tr h="29023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9662183"/>
              </p:ext>
            </p:extLst>
          </p:nvPr>
        </p:nvGraphicFramePr>
        <p:xfrm>
          <a:off x="197442" y="977262"/>
          <a:ext cx="885313" cy="731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85313"/>
              </a:tblGrid>
              <a:tr h="29023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  <a:tr h="29023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67193"/>
              </p:ext>
            </p:extLst>
          </p:nvPr>
        </p:nvGraphicFramePr>
        <p:xfrm>
          <a:off x="212504" y="2003040"/>
          <a:ext cx="2807731" cy="731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70410"/>
                <a:gridCol w="855276"/>
                <a:gridCol w="882045"/>
              </a:tblGrid>
              <a:tr h="290230">
                <a:tc>
                  <a:txBody>
                    <a:bodyPr/>
                    <a:lstStyle/>
                    <a:p>
                      <a:r>
                        <a:rPr lang="en-US" dirty="0" smtClean="0"/>
                        <a:t>employee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office</a:t>
                      </a:r>
                      <a:endParaRPr lang="en-US" dirty="0"/>
                    </a:p>
                  </a:txBody>
                  <a:tcPr/>
                </a:tc>
              </a:tr>
              <a:tr h="29023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Shape 548"/>
          <p:cNvSpPr txBox="1"/>
          <p:nvPr/>
        </p:nvSpPr>
        <p:spPr>
          <a:xfrm>
            <a:off x="212504" y="1631022"/>
            <a:ext cx="2716167" cy="3468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800" dirty="0" smtClean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D3</a:t>
            </a:r>
            <a:r>
              <a:rPr lang="en-US" sz="1800" dirty="0" smtClean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 ~ Comp. Sci. </a:t>
            </a:r>
            <a:r>
              <a:rPr lang="en-US" sz="1800" dirty="0" err="1" smtClean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Dept</a:t>
            </a:r>
            <a:endParaRPr lang="en" sz="1800" dirty="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48767"/>
              </p:ext>
            </p:extLst>
          </p:nvPr>
        </p:nvGraphicFramePr>
        <p:xfrm>
          <a:off x="3344780" y="1997258"/>
          <a:ext cx="2807731" cy="731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70410"/>
                <a:gridCol w="855276"/>
                <a:gridCol w="882045"/>
              </a:tblGrid>
              <a:tr h="290230">
                <a:tc>
                  <a:txBody>
                    <a:bodyPr/>
                    <a:lstStyle/>
                    <a:p>
                      <a:r>
                        <a:rPr lang="en-US" dirty="0" smtClean="0"/>
                        <a:t>employee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school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phone</a:t>
                      </a:r>
                      <a:endParaRPr lang="en-US" dirty="0"/>
                    </a:p>
                  </a:txBody>
                  <a:tcPr/>
                </a:tc>
              </a:tr>
              <a:tr h="29023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Shape 548"/>
          <p:cNvSpPr txBox="1"/>
          <p:nvPr/>
        </p:nvSpPr>
        <p:spPr>
          <a:xfrm>
            <a:off x="3344780" y="1625240"/>
            <a:ext cx="2716167" cy="3468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800" dirty="0" smtClean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D4</a:t>
            </a:r>
            <a:r>
              <a:rPr lang="en-US" sz="1800" dirty="0" smtClean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 ~ University Dir.</a:t>
            </a:r>
            <a:endParaRPr lang="en" sz="1800" dirty="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" name="Shape 578"/>
          <p:cNvSpPr/>
          <p:nvPr/>
        </p:nvSpPr>
        <p:spPr>
          <a:xfrm>
            <a:off x="5235325" y="3395519"/>
            <a:ext cx="3654359" cy="635915"/>
          </a:xfrm>
          <a:prstGeom prst="wedgeRectCallout">
            <a:avLst>
              <a:gd name="adj1" fmla="val -69507"/>
              <a:gd name="adj2" fmla="val -11346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800" dirty="0" smtClean="0"/>
              <a:t>What if phone is different in D3 &amp; D4 ? </a:t>
            </a:r>
            <a:r>
              <a:rPr lang="en-US" sz="1800" dirty="0"/>
              <a:t>I</a:t>
            </a:r>
            <a:r>
              <a:rPr lang="en" sz="1800" dirty="0" smtClean="0"/>
              <a:t>nconsistent </a:t>
            </a:r>
            <a:r>
              <a:rPr lang="en-US" sz="1800" dirty="0" smtClean="0"/>
              <a:t>data </a:t>
            </a:r>
            <a:r>
              <a:rPr lang="en" sz="1800" dirty="0" smtClean="0"/>
              <a:t>!</a:t>
            </a:r>
            <a:endParaRPr lang="en" sz="1800" dirty="0"/>
          </a:p>
        </p:txBody>
      </p:sp>
      <p:sp>
        <p:nvSpPr>
          <p:cNvPr id="18" name="Shape 579"/>
          <p:cNvSpPr/>
          <p:nvPr/>
        </p:nvSpPr>
        <p:spPr>
          <a:xfrm>
            <a:off x="5827446" y="4075932"/>
            <a:ext cx="3200290" cy="673919"/>
          </a:xfrm>
          <a:prstGeom prst="wedgeRectCallout">
            <a:avLst>
              <a:gd name="adj1" fmla="val -66264"/>
              <a:gd name="adj2" fmla="val -21122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/>
              <a:t>What if phone missing in both D3 &amp; D4 ?</a:t>
            </a:r>
            <a:r>
              <a:rPr lang="en" sz="1800" dirty="0" smtClean="0"/>
              <a:t> incomplete </a:t>
            </a:r>
            <a:r>
              <a:rPr lang="en" sz="1800" dirty="0"/>
              <a:t>data !</a:t>
            </a:r>
          </a:p>
        </p:txBody>
      </p:sp>
      <p:sp>
        <p:nvSpPr>
          <p:cNvPr id="19" name="Freeform 18"/>
          <p:cNvSpPr/>
          <p:nvPr/>
        </p:nvSpPr>
        <p:spPr>
          <a:xfrm>
            <a:off x="457200" y="1410954"/>
            <a:ext cx="2769522" cy="297827"/>
          </a:xfrm>
          <a:custGeom>
            <a:avLst/>
            <a:gdLst>
              <a:gd name="connsiteX0" fmla="*/ 0 w 3200805"/>
              <a:gd name="connsiteY0" fmla="*/ 0 h 402440"/>
              <a:gd name="connsiteX1" fmla="*/ 634977 w 3200805"/>
              <a:gd name="connsiteY1" fmla="*/ 324000 h 402440"/>
              <a:gd name="connsiteX2" fmla="*/ 1593923 w 3200805"/>
              <a:gd name="connsiteY2" fmla="*/ 401760 h 402440"/>
              <a:gd name="connsiteX3" fmla="*/ 2682456 w 3200805"/>
              <a:gd name="connsiteY3" fmla="*/ 298080 h 402440"/>
              <a:gd name="connsiteX4" fmla="*/ 3200805 w 3200805"/>
              <a:gd name="connsiteY4" fmla="*/ 38880 h 40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0805" h="402440">
                <a:moveTo>
                  <a:pt x="0" y="0"/>
                </a:moveTo>
                <a:cubicBezTo>
                  <a:pt x="184661" y="128520"/>
                  <a:pt x="369323" y="257040"/>
                  <a:pt x="634977" y="324000"/>
                </a:cubicBezTo>
                <a:cubicBezTo>
                  <a:pt x="900631" y="390960"/>
                  <a:pt x="1252677" y="406080"/>
                  <a:pt x="1593923" y="401760"/>
                </a:cubicBezTo>
                <a:cubicBezTo>
                  <a:pt x="1935169" y="397440"/>
                  <a:pt x="2414642" y="358560"/>
                  <a:pt x="2682456" y="298080"/>
                </a:cubicBezTo>
                <a:cubicBezTo>
                  <a:pt x="2950270" y="237600"/>
                  <a:pt x="3200805" y="38880"/>
                  <a:pt x="3200805" y="38880"/>
                </a:cubicBezTo>
              </a:path>
            </a:pathLst>
          </a:custGeom>
          <a:ln w="38100">
            <a:prstDash val="sys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 rot="5566883">
            <a:off x="-321925" y="1829997"/>
            <a:ext cx="1162601" cy="339628"/>
          </a:xfrm>
          <a:custGeom>
            <a:avLst/>
            <a:gdLst>
              <a:gd name="connsiteX0" fmla="*/ 0 w 3200805"/>
              <a:gd name="connsiteY0" fmla="*/ 0 h 402440"/>
              <a:gd name="connsiteX1" fmla="*/ 634977 w 3200805"/>
              <a:gd name="connsiteY1" fmla="*/ 324000 h 402440"/>
              <a:gd name="connsiteX2" fmla="*/ 1593923 w 3200805"/>
              <a:gd name="connsiteY2" fmla="*/ 401760 h 402440"/>
              <a:gd name="connsiteX3" fmla="*/ 2682456 w 3200805"/>
              <a:gd name="connsiteY3" fmla="*/ 298080 h 402440"/>
              <a:gd name="connsiteX4" fmla="*/ 3200805 w 3200805"/>
              <a:gd name="connsiteY4" fmla="*/ 38880 h 40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0805" h="402440">
                <a:moveTo>
                  <a:pt x="0" y="0"/>
                </a:moveTo>
                <a:cubicBezTo>
                  <a:pt x="184661" y="128520"/>
                  <a:pt x="369323" y="257040"/>
                  <a:pt x="634977" y="324000"/>
                </a:cubicBezTo>
                <a:cubicBezTo>
                  <a:pt x="900631" y="390960"/>
                  <a:pt x="1252677" y="406080"/>
                  <a:pt x="1593923" y="401760"/>
                </a:cubicBezTo>
                <a:cubicBezTo>
                  <a:pt x="1935169" y="397440"/>
                  <a:pt x="2414642" y="358560"/>
                  <a:pt x="2682456" y="298080"/>
                </a:cubicBezTo>
                <a:cubicBezTo>
                  <a:pt x="2950270" y="237600"/>
                  <a:pt x="3200805" y="38880"/>
                  <a:pt x="3200805" y="38880"/>
                </a:cubicBezTo>
              </a:path>
            </a:pathLst>
          </a:custGeom>
          <a:ln w="38100">
            <a:prstDash val="sys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 rot="5071319">
            <a:off x="2763480" y="1885170"/>
            <a:ext cx="1162601" cy="339628"/>
          </a:xfrm>
          <a:custGeom>
            <a:avLst/>
            <a:gdLst>
              <a:gd name="connsiteX0" fmla="*/ 0 w 3200805"/>
              <a:gd name="connsiteY0" fmla="*/ 0 h 402440"/>
              <a:gd name="connsiteX1" fmla="*/ 634977 w 3200805"/>
              <a:gd name="connsiteY1" fmla="*/ 324000 h 402440"/>
              <a:gd name="connsiteX2" fmla="*/ 1593923 w 3200805"/>
              <a:gd name="connsiteY2" fmla="*/ 401760 h 402440"/>
              <a:gd name="connsiteX3" fmla="*/ 2682456 w 3200805"/>
              <a:gd name="connsiteY3" fmla="*/ 298080 h 402440"/>
              <a:gd name="connsiteX4" fmla="*/ 3200805 w 3200805"/>
              <a:gd name="connsiteY4" fmla="*/ 38880 h 40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0805" h="402440">
                <a:moveTo>
                  <a:pt x="0" y="0"/>
                </a:moveTo>
                <a:cubicBezTo>
                  <a:pt x="184661" y="128520"/>
                  <a:pt x="369323" y="257040"/>
                  <a:pt x="634977" y="324000"/>
                </a:cubicBezTo>
                <a:cubicBezTo>
                  <a:pt x="900631" y="390960"/>
                  <a:pt x="1252677" y="406080"/>
                  <a:pt x="1593923" y="401760"/>
                </a:cubicBezTo>
                <a:cubicBezTo>
                  <a:pt x="1935169" y="397440"/>
                  <a:pt x="2414642" y="358560"/>
                  <a:pt x="2682456" y="298080"/>
                </a:cubicBezTo>
                <a:cubicBezTo>
                  <a:pt x="2950270" y="237600"/>
                  <a:pt x="3200805" y="38880"/>
                  <a:pt x="3200805" y="38880"/>
                </a:cubicBezTo>
              </a:path>
            </a:pathLst>
          </a:custGeom>
          <a:ln w="38100">
            <a:prstDash val="sys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1697593" y="2473693"/>
            <a:ext cx="3912497" cy="260867"/>
          </a:xfrm>
          <a:custGeom>
            <a:avLst/>
            <a:gdLst>
              <a:gd name="connsiteX0" fmla="*/ 0 w 3200805"/>
              <a:gd name="connsiteY0" fmla="*/ 0 h 402440"/>
              <a:gd name="connsiteX1" fmla="*/ 634977 w 3200805"/>
              <a:gd name="connsiteY1" fmla="*/ 324000 h 402440"/>
              <a:gd name="connsiteX2" fmla="*/ 1593923 w 3200805"/>
              <a:gd name="connsiteY2" fmla="*/ 401760 h 402440"/>
              <a:gd name="connsiteX3" fmla="*/ 2682456 w 3200805"/>
              <a:gd name="connsiteY3" fmla="*/ 298080 h 402440"/>
              <a:gd name="connsiteX4" fmla="*/ 3200805 w 3200805"/>
              <a:gd name="connsiteY4" fmla="*/ 38880 h 40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0805" h="402440">
                <a:moveTo>
                  <a:pt x="0" y="0"/>
                </a:moveTo>
                <a:cubicBezTo>
                  <a:pt x="184661" y="128520"/>
                  <a:pt x="369323" y="257040"/>
                  <a:pt x="634977" y="324000"/>
                </a:cubicBezTo>
                <a:cubicBezTo>
                  <a:pt x="900631" y="390960"/>
                  <a:pt x="1252677" y="406080"/>
                  <a:pt x="1593923" y="401760"/>
                </a:cubicBezTo>
                <a:cubicBezTo>
                  <a:pt x="1935169" y="397440"/>
                  <a:pt x="2414642" y="358560"/>
                  <a:pt x="2682456" y="298080"/>
                </a:cubicBezTo>
                <a:cubicBezTo>
                  <a:pt x="2950270" y="237600"/>
                  <a:pt x="3200805" y="38880"/>
                  <a:pt x="3200805" y="38880"/>
                </a:cubicBezTo>
              </a:path>
            </a:pathLst>
          </a:custGeom>
          <a:ln w="38100">
            <a:prstDash val="sys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21186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0" grpId="0" animBg="1"/>
      <p:bldP spid="21" grpId="0" animBg="1"/>
      <p:bldP spid="22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Shape 58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3600" dirty="0" smtClean="0"/>
              <a:t>Key Steps</a:t>
            </a:r>
            <a:r>
              <a:rPr lang="en" sz="3600" dirty="0" smtClean="0"/>
              <a:t> </a:t>
            </a:r>
            <a:r>
              <a:rPr lang="en" sz="3600" dirty="0"/>
              <a:t>in Data Integration</a:t>
            </a:r>
          </a:p>
        </p:txBody>
      </p:sp>
      <p:sp>
        <p:nvSpPr>
          <p:cNvPr id="585" name="Shape 585"/>
          <p:cNvSpPr txBox="1">
            <a:spLocks noGrp="1"/>
          </p:cNvSpPr>
          <p:nvPr>
            <p:ph idx="1"/>
          </p:nvPr>
        </p:nvSpPr>
        <p:spPr>
          <a:xfrm>
            <a:off x="441259" y="1028700"/>
            <a:ext cx="7786756" cy="3907327"/>
          </a:xfrm>
          <a:prstGeom prst="rect">
            <a:avLst/>
          </a:prstGeom>
        </p:spPr>
        <p:txBody>
          <a:bodyPr lIns="91425" tIns="91425" rIns="91425" bIns="91425" anchor="t" anchorCtr="0">
            <a:normAutofit lnSpcReduction="10000"/>
          </a:bodyPr>
          <a:lstStyle/>
          <a:p>
            <a:pPr marL="577850" indent="-457200">
              <a:buClr>
                <a:schemeClr val="dk2"/>
              </a:buClr>
              <a:buSzPct val="100000"/>
              <a:buFont typeface="+mj-lt"/>
              <a:buAutoNum type="arabicPeriod"/>
            </a:pPr>
            <a:r>
              <a:rPr lang="en-US" sz="2000" dirty="0" smtClean="0"/>
              <a:t>Specify the </a:t>
            </a:r>
            <a:r>
              <a:rPr lang="en-US" sz="2000" b="1" dirty="0"/>
              <a:t>g</a:t>
            </a:r>
            <a:r>
              <a:rPr lang="en" sz="2000" b="1" dirty="0" smtClean="0"/>
              <a:t>lobal</a:t>
            </a:r>
            <a:r>
              <a:rPr lang="en-US" sz="2000" b="1" dirty="0" smtClean="0"/>
              <a:t> </a:t>
            </a:r>
            <a:r>
              <a:rPr lang="en-US" sz="2000" dirty="0" smtClean="0"/>
              <a:t>and</a:t>
            </a:r>
            <a:r>
              <a:rPr lang="en-US" sz="2000" dirty="0" smtClean="0"/>
              <a:t> </a:t>
            </a:r>
            <a:r>
              <a:rPr lang="en-US" sz="2000" b="1" dirty="0" smtClean="0"/>
              <a:t>l</a:t>
            </a:r>
            <a:r>
              <a:rPr lang="en" sz="2000" b="1" dirty="0" smtClean="0"/>
              <a:t>ocal </a:t>
            </a:r>
            <a:r>
              <a:rPr lang="en-US" sz="2000" b="1" dirty="0" smtClean="0"/>
              <a:t>data models </a:t>
            </a:r>
            <a:r>
              <a:rPr lang="en-US" sz="2000" dirty="0" smtClean="0"/>
              <a:t>(schemas)</a:t>
            </a:r>
            <a:endParaRPr lang="en" sz="2000" dirty="0"/>
          </a:p>
          <a:p>
            <a:pPr lvl="1" indent="-342900"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-US" sz="1800" dirty="0"/>
              <a:t>D</a:t>
            </a:r>
            <a:r>
              <a:rPr lang="en" sz="1800" dirty="0" smtClean="0"/>
              <a:t>ata </a:t>
            </a:r>
            <a:r>
              <a:rPr lang="en" sz="1800" dirty="0"/>
              <a:t>formats of </a:t>
            </a:r>
            <a:r>
              <a:rPr lang="en" sz="1800" dirty="0" smtClean="0"/>
              <a:t>attributes</a:t>
            </a:r>
            <a:r>
              <a:rPr lang="en-US" sz="1800" dirty="0"/>
              <a:t> </a:t>
            </a:r>
            <a:r>
              <a:rPr lang="en-US" sz="1800" dirty="0" smtClean="0"/>
              <a:t>and their meaning</a:t>
            </a:r>
          </a:p>
          <a:p>
            <a:pPr lvl="1" indent="-342900"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 sz="1800" dirty="0"/>
              <a:t>Abbreviations, terminology, </a:t>
            </a:r>
            <a:r>
              <a:rPr lang="en" sz="1800" dirty="0" smtClean="0"/>
              <a:t>ontologies</a:t>
            </a:r>
            <a:endParaRPr lang="en-US" sz="1800" dirty="0" smtClean="0"/>
          </a:p>
          <a:p>
            <a:pPr marL="577850" indent="-457200">
              <a:buClr>
                <a:schemeClr val="dk2"/>
              </a:buClr>
              <a:buSzPct val="100000"/>
              <a:buFont typeface="+mj-lt"/>
              <a:buAutoNum type="arabicPeriod"/>
            </a:pPr>
            <a:r>
              <a:rPr lang="en-US" sz="2000" b="1" dirty="0" smtClean="0"/>
              <a:t>Map </a:t>
            </a:r>
            <a:r>
              <a:rPr lang="en-US" sz="2000" dirty="0" smtClean="0"/>
              <a:t>local to </a:t>
            </a:r>
            <a:r>
              <a:rPr lang="en-US" sz="2000" dirty="0"/>
              <a:t>g</a:t>
            </a:r>
            <a:r>
              <a:rPr lang="en-US" sz="2000" dirty="0" smtClean="0"/>
              <a:t>lobal schemas</a:t>
            </a:r>
            <a:endParaRPr lang="en" sz="2000" dirty="0"/>
          </a:p>
          <a:p>
            <a:pPr marL="577850" indent="-457200">
              <a:buClr>
                <a:schemeClr val="dk2"/>
              </a:buClr>
              <a:buSzPct val="100000"/>
              <a:buFont typeface="+mj-lt"/>
              <a:buAutoNum type="arabicPeriod"/>
            </a:pPr>
            <a:r>
              <a:rPr lang="en-US" sz="2000" dirty="0" smtClean="0"/>
              <a:t>Decide </a:t>
            </a:r>
            <a:r>
              <a:rPr lang="en-US" sz="2000" b="1" dirty="0" smtClean="0"/>
              <a:t>data quality </a:t>
            </a:r>
            <a:r>
              <a:rPr lang="en-US" sz="2000" dirty="0" smtClean="0"/>
              <a:t>policies</a:t>
            </a:r>
          </a:p>
          <a:p>
            <a:pPr lvl="1" indent="-342900"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-US" sz="1800" dirty="0" smtClean="0"/>
              <a:t>R</a:t>
            </a:r>
            <a:r>
              <a:rPr lang="en" sz="1800" dirty="0" smtClean="0"/>
              <a:t>esolve </a:t>
            </a:r>
            <a:r>
              <a:rPr lang="en-US" sz="1800" dirty="0" smtClean="0"/>
              <a:t>overlaps/duplicates</a:t>
            </a:r>
            <a:endParaRPr lang="en" sz="1800" dirty="0"/>
          </a:p>
          <a:p>
            <a:pPr lvl="1" indent="-342900"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-US" sz="1800" dirty="0"/>
              <a:t>H</a:t>
            </a:r>
            <a:r>
              <a:rPr lang="en" sz="1800" dirty="0" smtClean="0"/>
              <a:t>andle </a:t>
            </a:r>
            <a:r>
              <a:rPr lang="en" sz="1800" dirty="0"/>
              <a:t>missing data</a:t>
            </a:r>
          </a:p>
          <a:p>
            <a:pPr lvl="1" indent="-342900"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-US" sz="1800" dirty="0"/>
              <a:t>H</a:t>
            </a:r>
            <a:r>
              <a:rPr lang="en" sz="1800" dirty="0" smtClean="0"/>
              <a:t>andle </a:t>
            </a:r>
            <a:r>
              <a:rPr lang="en" sz="1800" dirty="0"/>
              <a:t>inconsistent </a:t>
            </a:r>
            <a:r>
              <a:rPr lang="en" sz="1800" dirty="0" smtClean="0"/>
              <a:t>data</a:t>
            </a:r>
            <a:endParaRPr lang="en-US" sz="1800" dirty="0" smtClean="0"/>
          </a:p>
          <a:p>
            <a:pPr marL="577850" indent="-457200">
              <a:buClr>
                <a:schemeClr val="dk2"/>
              </a:buClr>
              <a:buSzPct val="100000"/>
              <a:buFont typeface="+mj-lt"/>
              <a:buAutoNum type="arabicPeriod"/>
            </a:pPr>
            <a:r>
              <a:rPr lang="en-US" sz="2000" dirty="0" smtClean="0"/>
              <a:t>Choose an ETL tool</a:t>
            </a:r>
            <a:endParaRPr lang="en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buNone/>
              </a:pPr>
              <a:t>47</a:t>
            </a:fld>
            <a:endParaRPr lang="en"/>
          </a:p>
        </p:txBody>
      </p:sp>
      <p:sp>
        <p:nvSpPr>
          <p:cNvPr id="6" name="Shape 579"/>
          <p:cNvSpPr/>
          <p:nvPr/>
        </p:nvSpPr>
        <p:spPr>
          <a:xfrm>
            <a:off x="6440486" y="1028700"/>
            <a:ext cx="2563958" cy="1044900"/>
          </a:xfrm>
          <a:prstGeom prst="wedgeRectCallout">
            <a:avLst>
              <a:gd name="adj1" fmla="val -79764"/>
              <a:gd name="adj2" fmla="val 994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/>
              <a:t>Attributes with the same name may mean different things! </a:t>
            </a:r>
            <a:r>
              <a:rPr lang="en-US" sz="1800" dirty="0" err="1" smtClean="0"/>
              <a:t>Eg</a:t>
            </a:r>
            <a:r>
              <a:rPr lang="en-US" sz="1800" dirty="0" smtClean="0"/>
              <a:t>. Income</a:t>
            </a:r>
            <a:endParaRPr lang="en" sz="1800" dirty="0"/>
          </a:p>
        </p:txBody>
      </p:sp>
      <p:sp>
        <p:nvSpPr>
          <p:cNvPr id="7" name="Shape 579"/>
          <p:cNvSpPr/>
          <p:nvPr/>
        </p:nvSpPr>
        <p:spPr>
          <a:xfrm>
            <a:off x="5520417" y="2179020"/>
            <a:ext cx="3484027" cy="1035060"/>
          </a:xfrm>
          <a:prstGeom prst="wedgeRectCallout">
            <a:avLst>
              <a:gd name="adj1" fmla="val -62823"/>
              <a:gd name="adj2" fmla="val -51003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/>
              <a:t>Values of attributes with the same name may use different terminologies. </a:t>
            </a:r>
            <a:r>
              <a:rPr lang="en-US" sz="1800" dirty="0" err="1" smtClean="0"/>
              <a:t>Eg</a:t>
            </a:r>
            <a:r>
              <a:rPr lang="en-US" sz="1800" dirty="0" smtClean="0"/>
              <a:t>. medical drug</a:t>
            </a:r>
            <a:endParaRPr lang="en" sz="1800" dirty="0"/>
          </a:p>
        </p:txBody>
      </p:sp>
      <p:sp>
        <p:nvSpPr>
          <p:cNvPr id="8" name="Shape 579"/>
          <p:cNvSpPr/>
          <p:nvPr/>
        </p:nvSpPr>
        <p:spPr>
          <a:xfrm>
            <a:off x="4354131" y="3365100"/>
            <a:ext cx="4650313" cy="769140"/>
          </a:xfrm>
          <a:prstGeom prst="wedgeRectCallout">
            <a:avLst>
              <a:gd name="adj1" fmla="val -57158"/>
              <a:gd name="adj2" fmla="val -43491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/>
              <a:t>How </a:t>
            </a:r>
            <a:r>
              <a:rPr lang="en-US" sz="1800" dirty="0" smtClean="0"/>
              <a:t>to determine if </a:t>
            </a:r>
            <a:r>
              <a:rPr lang="en-US" sz="1800" dirty="0"/>
              <a:t>c</a:t>
            </a:r>
            <a:r>
              <a:rPr lang="en-US" sz="1800" dirty="0" smtClean="0"/>
              <a:t>ustomer from insurance DB and patient from HIS refer to same person ?</a:t>
            </a:r>
            <a:endParaRPr lang="en" sz="1800" dirty="0"/>
          </a:p>
        </p:txBody>
      </p:sp>
    </p:spTree>
    <p:extLst>
      <p:ext uri="{BB962C8B-B14F-4D97-AF65-F5344CB8AC3E}">
        <p14:creationId xmlns:p14="http://schemas.microsoft.com/office/powerpoint/2010/main" val="3015150298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41259" y="377428"/>
            <a:ext cx="8371436" cy="651272"/>
          </a:xfrm>
        </p:spPr>
        <p:txBody>
          <a:bodyPr>
            <a:noAutofit/>
          </a:bodyPr>
          <a:lstStyle/>
          <a:p>
            <a:r>
              <a:rPr lang="en-US" sz="4000" dirty="0" smtClean="0"/>
              <a:t>Exercise: </a:t>
            </a:r>
            <a:r>
              <a:rPr lang="en" sz="4000" dirty="0" smtClean="0"/>
              <a:t>List </a:t>
            </a:r>
            <a:r>
              <a:rPr lang="en" sz="4000" dirty="0"/>
              <a:t>the integration problems </a:t>
            </a:r>
            <a:endParaRPr lang="en-US" sz="4000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298170" y="1301354"/>
            <a:ext cx="3976277" cy="3042047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u="sng" dirty="0">
                <a:sym typeface="Courier New"/>
              </a:rPr>
              <a:t>Global </a:t>
            </a:r>
            <a:r>
              <a:rPr lang="en-US" sz="2400" u="sng" dirty="0" smtClean="0">
                <a:sym typeface="Courier New"/>
              </a:rPr>
              <a:t>Schema</a:t>
            </a:r>
            <a:endParaRPr lang="en-US" sz="2400" u="sng" dirty="0">
              <a:sym typeface="Courier New"/>
            </a:endParaRPr>
          </a:p>
          <a:p>
            <a:pPr>
              <a:spcBef>
                <a:spcPts val="0"/>
              </a:spcBef>
              <a:buNone/>
            </a:pPr>
            <a:endParaRPr lang="en-US" sz="1800" b="1" dirty="0" smtClean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buNone/>
            </a:pPr>
            <a:r>
              <a:rPr lang="en" sz="1800" b="1" dirty="0" smtClean="0">
                <a:latin typeface="Courier New"/>
                <a:ea typeface="Courier New"/>
                <a:cs typeface="Courier New"/>
                <a:sym typeface="Courier New"/>
              </a:rPr>
              <a:t>Patient(</a:t>
            </a:r>
            <a:endParaRPr lang="en-US" sz="1800" b="1" dirty="0" smtClean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buNone/>
            </a:pPr>
            <a:r>
              <a:rPr lang="en-US" sz="1800" b="1" dirty="0" smtClean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800" b="1" dirty="0" smtClean="0">
                <a:latin typeface="Courier New"/>
                <a:ea typeface="Courier New"/>
                <a:cs typeface="Courier New"/>
                <a:sym typeface="Courier New"/>
              </a:rPr>
              <a:t>ID </a:t>
            </a: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int primary key</a:t>
            </a:r>
            <a:r>
              <a:rPr lang="en" sz="1800" b="1" dirty="0"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marL="0" indent="457200">
              <a:spcBef>
                <a:spcPts val="0"/>
              </a:spcBef>
              <a:buNone/>
            </a:pPr>
            <a:r>
              <a:rPr lang="en" sz="1800" b="1" dirty="0">
                <a:latin typeface="Courier New"/>
                <a:ea typeface="Courier New"/>
                <a:cs typeface="Courier New"/>
                <a:sym typeface="Courier New"/>
              </a:rPr>
              <a:t>address_num </a:t>
            </a:r>
            <a:r>
              <a:rPr lang="en" sz="1800" dirty="0" smtClean="0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800" b="1" dirty="0" smtClean="0"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800" b="1" dirty="0" smtClean="0"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indent="457200">
              <a:spcBef>
                <a:spcPts val="0"/>
              </a:spcBef>
              <a:buNone/>
            </a:pPr>
            <a:r>
              <a:rPr lang="en" sz="1800" b="1" dirty="0" smtClean="0">
                <a:latin typeface="Courier New"/>
                <a:ea typeface="Courier New"/>
                <a:cs typeface="Courier New"/>
                <a:sym typeface="Courier New"/>
              </a:rPr>
              <a:t>address_street </a:t>
            </a: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char(80</a:t>
            </a:r>
            <a:r>
              <a:rPr lang="en" sz="1800" dirty="0" smtClean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800" b="1" dirty="0" smtClean="0"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lang="en-US" sz="1800" b="1" dirty="0" smtClean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457200">
              <a:spcBef>
                <a:spcPts val="0"/>
              </a:spcBef>
              <a:buNone/>
            </a:pPr>
            <a:r>
              <a:rPr lang="en" sz="1800" b="1" dirty="0" smtClean="0">
                <a:latin typeface="Courier New"/>
                <a:ea typeface="Courier New"/>
                <a:cs typeface="Courier New"/>
                <a:sym typeface="Courier New"/>
              </a:rPr>
              <a:t>city </a:t>
            </a: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char(20</a:t>
            </a:r>
            <a:r>
              <a:rPr lang="en" sz="1800" dirty="0" smtClean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800" b="1" dirty="0" smtClean="0"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lang="en-US" sz="1800" b="1" dirty="0" smtClean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457200">
              <a:spcBef>
                <a:spcPts val="0"/>
              </a:spcBef>
              <a:buNone/>
            </a:pPr>
            <a:r>
              <a:rPr lang="en" sz="1800" b="1" dirty="0" smtClean="0">
                <a:latin typeface="Courier New"/>
                <a:ea typeface="Courier New"/>
                <a:cs typeface="Courier New"/>
                <a:sym typeface="Courier New"/>
              </a:rPr>
              <a:t>province </a:t>
            </a: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char(10)</a:t>
            </a:r>
            <a:r>
              <a:rPr lang="en" sz="1800" b="1"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4579077" y="1301354"/>
            <a:ext cx="4233618" cy="3042047"/>
          </a:xfrm>
        </p:spPr>
        <p:txBody>
          <a:bodyPr>
            <a:normAutofit fontScale="70000" lnSpcReduction="20000"/>
          </a:bodyPr>
          <a:lstStyle/>
          <a:p>
            <a:pPr>
              <a:spcBef>
                <a:spcPts val="0"/>
              </a:spcBef>
              <a:buNone/>
            </a:pPr>
            <a:r>
              <a:rPr lang="en" sz="3400" u="sng" dirty="0">
                <a:sym typeface="Courier New"/>
              </a:rPr>
              <a:t>Local </a:t>
            </a:r>
            <a:r>
              <a:rPr lang="en" sz="3400" u="sng" dirty="0" smtClean="0">
                <a:sym typeface="Courier New"/>
              </a:rPr>
              <a:t>Schema</a:t>
            </a:r>
            <a:endParaRPr lang="en" sz="3400" u="sng" dirty="0">
              <a:sym typeface="Courier New"/>
            </a:endParaRPr>
          </a:p>
          <a:p>
            <a:pPr>
              <a:spcBef>
                <a:spcPts val="0"/>
              </a:spcBef>
              <a:buNone/>
            </a:pPr>
            <a:endParaRPr lang="en" sz="2600" b="1" dirty="0" smtClean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buNone/>
            </a:pPr>
            <a:r>
              <a:rPr lang="en" sz="2600" b="1" dirty="0" smtClean="0">
                <a:latin typeface="Courier New"/>
                <a:ea typeface="Courier New"/>
                <a:cs typeface="Courier New"/>
                <a:sym typeface="Courier New"/>
              </a:rPr>
              <a:t>Customer</a:t>
            </a:r>
            <a:r>
              <a:rPr lang="en" sz="2600" b="1" dirty="0">
                <a:latin typeface="Courier New"/>
                <a:ea typeface="Courier New"/>
                <a:cs typeface="Courier New"/>
                <a:sym typeface="Courier New"/>
              </a:rPr>
              <a:t>( </a:t>
            </a:r>
          </a:p>
          <a:p>
            <a:pPr marL="457200" indent="0">
              <a:spcBef>
                <a:spcPts val="0"/>
              </a:spcBef>
              <a:buNone/>
            </a:pPr>
            <a:r>
              <a:rPr lang="en" sz="2600" b="1" dirty="0">
                <a:latin typeface="Courier New"/>
                <a:ea typeface="Courier New"/>
                <a:cs typeface="Courier New"/>
                <a:sym typeface="Courier New"/>
              </a:rPr>
              <a:t>ID </a:t>
            </a:r>
            <a:r>
              <a:rPr lang="en" sz="2600" dirty="0">
                <a:latin typeface="Courier New"/>
                <a:ea typeface="Courier New"/>
                <a:cs typeface="Courier New"/>
                <a:sym typeface="Courier New"/>
              </a:rPr>
              <a:t>char(10) primary key</a:t>
            </a:r>
            <a:r>
              <a:rPr lang="en" sz="2600" b="1" dirty="0" smtClean="0"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marL="457200" indent="0">
              <a:spcBef>
                <a:spcPts val="0"/>
              </a:spcBef>
              <a:buNone/>
            </a:pPr>
            <a:r>
              <a:rPr lang="en" sz="2600" b="1" dirty="0" smtClean="0">
                <a:latin typeface="Courier New"/>
                <a:ea typeface="Courier New"/>
                <a:cs typeface="Courier New"/>
                <a:sym typeface="Courier New"/>
              </a:rPr>
              <a:t>username </a:t>
            </a:r>
            <a:r>
              <a:rPr lang="en" sz="2600" dirty="0">
                <a:latin typeface="Courier New"/>
                <a:ea typeface="Courier New"/>
                <a:cs typeface="Courier New"/>
                <a:sym typeface="Courier New"/>
              </a:rPr>
              <a:t>char(8)</a:t>
            </a:r>
            <a:r>
              <a:rPr lang="en" sz="2600" b="1"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>
              <a:spcBef>
                <a:spcPts val="0"/>
              </a:spcBef>
              <a:buNone/>
            </a:pPr>
            <a:endParaRPr lang="en" sz="2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2600" b="1" dirty="0">
                <a:latin typeface="Courier New"/>
                <a:ea typeface="Courier New"/>
                <a:cs typeface="Courier New"/>
                <a:sym typeface="Courier New"/>
              </a:rPr>
              <a:t>CustAddr( </a:t>
            </a:r>
            <a:r>
              <a:rPr lang="en" sz="2600" b="1" dirty="0" smtClean="0">
                <a:latin typeface="Courier New"/>
                <a:ea typeface="Courier New"/>
                <a:cs typeface="Courier New"/>
                <a:sym typeface="Courier New"/>
              </a:rPr>
              <a:t>CID </a:t>
            </a:r>
            <a:r>
              <a:rPr lang="en" sz="2600" dirty="0">
                <a:latin typeface="Courier New"/>
                <a:ea typeface="Courier New"/>
                <a:cs typeface="Courier New"/>
                <a:sym typeface="Courier New"/>
              </a:rPr>
              <a:t>char(10) FK </a:t>
            </a:r>
            <a:r>
              <a:rPr lang="en" sz="2600" dirty="0" smtClean="0">
                <a:latin typeface="Courier New"/>
                <a:ea typeface="Courier New"/>
                <a:cs typeface="Courier New"/>
                <a:sym typeface="Courier New"/>
              </a:rPr>
              <a:t>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6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600" dirty="0" smtClean="0">
                <a:latin typeface="Courier New"/>
                <a:ea typeface="Courier New"/>
                <a:cs typeface="Courier New"/>
                <a:sym typeface="Courier New"/>
              </a:rPr>
              <a:t>     References Customer</a:t>
            </a:r>
            <a:r>
              <a:rPr lang="en" sz="2600" b="1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</a:p>
          <a:p>
            <a:pPr marL="457200" indent="0">
              <a:spcBef>
                <a:spcPts val="0"/>
              </a:spcBef>
              <a:buNone/>
            </a:pPr>
            <a:r>
              <a:rPr lang="en" sz="2600" b="1" dirty="0">
                <a:latin typeface="Courier New"/>
                <a:ea typeface="Courier New"/>
                <a:cs typeface="Courier New"/>
                <a:sym typeface="Courier New"/>
              </a:rPr>
              <a:t>address_line1 </a:t>
            </a:r>
            <a:r>
              <a:rPr lang="en" sz="2600" dirty="0">
                <a:latin typeface="Courier New"/>
                <a:ea typeface="Courier New"/>
                <a:cs typeface="Courier New"/>
                <a:sym typeface="Courier New"/>
              </a:rPr>
              <a:t>char(80)</a:t>
            </a:r>
            <a:r>
              <a:rPr lang="en" sz="2600" b="1" dirty="0">
                <a:latin typeface="Courier New"/>
                <a:ea typeface="Courier New"/>
                <a:cs typeface="Courier New"/>
                <a:sym typeface="Courier New"/>
              </a:rPr>
              <a:t>, address_line2 </a:t>
            </a:r>
            <a:r>
              <a:rPr lang="en" sz="2600" dirty="0">
                <a:latin typeface="Courier New"/>
                <a:ea typeface="Courier New"/>
                <a:cs typeface="Courier New"/>
                <a:sym typeface="Courier New"/>
              </a:rPr>
              <a:t>char(80)</a:t>
            </a:r>
            <a:r>
              <a:rPr lang="en" sz="2600" b="1" dirty="0">
                <a:latin typeface="Courier New"/>
                <a:ea typeface="Courier New"/>
                <a:cs typeface="Courier New"/>
                <a:sym typeface="Courier New"/>
              </a:rPr>
              <a:t>, city </a:t>
            </a:r>
            <a:r>
              <a:rPr lang="en" sz="2600" dirty="0">
                <a:latin typeface="Courier New"/>
                <a:ea typeface="Courier New"/>
                <a:cs typeface="Courier New"/>
                <a:sym typeface="Courier New"/>
              </a:rPr>
              <a:t>char(12)</a:t>
            </a:r>
            <a:r>
              <a:rPr lang="en" sz="2600" b="1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</a:p>
          <a:p>
            <a:pPr marL="457200" indent="0">
              <a:spcBef>
                <a:spcPts val="0"/>
              </a:spcBef>
              <a:buNone/>
            </a:pPr>
            <a:r>
              <a:rPr lang="en" sz="2600" b="1" dirty="0">
                <a:latin typeface="Courier New"/>
                <a:ea typeface="Courier New"/>
                <a:cs typeface="Courier New"/>
                <a:sym typeface="Courier New"/>
              </a:rPr>
              <a:t>province </a:t>
            </a:r>
            <a:r>
              <a:rPr lang="en" sz="2600" dirty="0">
                <a:latin typeface="Courier New"/>
                <a:ea typeface="Courier New"/>
                <a:cs typeface="Courier New"/>
                <a:sym typeface="Courier New"/>
              </a:rPr>
              <a:t>char(2)</a:t>
            </a:r>
            <a:r>
              <a:rPr lang="en" sz="2600" b="1"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26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buNone/>
              </a:pPr>
              <a:t>48</a:t>
            </a:fld>
            <a:endParaRPr lang="en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610619" y="377428"/>
            <a:ext cx="7617396" cy="65127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BI Concepts</a:t>
            </a:r>
            <a:endParaRPr dirty="0"/>
          </a:p>
        </p:txBody>
      </p:sp>
      <p:pic>
        <p:nvPicPr>
          <p:cNvPr id="5" name="Picture 24" descr="Animated B2B Vertical Picture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9400" y="406003"/>
            <a:ext cx="2057400" cy="131445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5779591" y="1952167"/>
            <a:ext cx="3224852" cy="95410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1"/>
                </a:solidFill>
              </a:rPr>
              <a:t>4. OLAP &amp; </a:t>
            </a:r>
            <a:r>
              <a:rPr lang="en-US" sz="2800" b="1" dirty="0" smtClean="0">
                <a:solidFill>
                  <a:schemeClr val="tx1"/>
                </a:solidFill>
              </a:rPr>
              <a:t>Data </a:t>
            </a:r>
            <a:r>
              <a:rPr lang="en-US" sz="2800" b="1" dirty="0" smtClean="0">
                <a:solidFill>
                  <a:schemeClr val="tx1"/>
                </a:solidFill>
              </a:rPr>
              <a:t>Mining</a:t>
            </a:r>
            <a:endParaRPr lang="en-US" sz="2800" b="1" dirty="0">
              <a:solidFill>
                <a:schemeClr val="tx1"/>
              </a:solidFill>
            </a:endParaRPr>
          </a:p>
        </p:txBody>
      </p:sp>
      <p:grpSp>
        <p:nvGrpSpPr>
          <p:cNvPr id="2" name="Group 9"/>
          <p:cNvGrpSpPr/>
          <p:nvPr/>
        </p:nvGrpSpPr>
        <p:grpSpPr>
          <a:xfrm>
            <a:off x="408861" y="3119451"/>
            <a:ext cx="1801318" cy="1660574"/>
            <a:chOff x="408861" y="3229341"/>
            <a:chExt cx="1801318" cy="1660574"/>
          </a:xfrm>
        </p:grpSpPr>
        <p:sp>
          <p:nvSpPr>
            <p:cNvPr id="7" name="Can 6"/>
            <p:cNvSpPr/>
            <p:nvPr/>
          </p:nvSpPr>
          <p:spPr>
            <a:xfrm>
              <a:off x="408861" y="3229341"/>
              <a:ext cx="1160172" cy="830287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 Source</a:t>
              </a:r>
              <a:endParaRPr lang="en-US" dirty="0"/>
            </a:p>
          </p:txBody>
        </p:sp>
        <p:sp>
          <p:nvSpPr>
            <p:cNvPr id="8" name="Can 7"/>
            <p:cNvSpPr/>
            <p:nvPr/>
          </p:nvSpPr>
          <p:spPr>
            <a:xfrm>
              <a:off x="763019" y="3644485"/>
              <a:ext cx="1160172" cy="830287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 Source</a:t>
              </a:r>
              <a:endParaRPr lang="en-US" dirty="0"/>
            </a:p>
          </p:txBody>
        </p:sp>
        <p:sp>
          <p:nvSpPr>
            <p:cNvPr id="9" name="Can 8"/>
            <p:cNvSpPr/>
            <p:nvPr/>
          </p:nvSpPr>
          <p:spPr>
            <a:xfrm>
              <a:off x="1050007" y="4059628"/>
              <a:ext cx="1160172" cy="830287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 Source</a:t>
              </a:r>
              <a:endParaRPr lang="en-US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57854" y="2151867"/>
            <a:ext cx="31098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A6A6A6"/>
                </a:solidFill>
              </a:rPr>
              <a:t>1. Database Systems</a:t>
            </a:r>
            <a:endParaRPr lang="en-US" sz="2400" dirty="0">
              <a:solidFill>
                <a:srgbClr val="A6A6A6"/>
              </a:solidFill>
            </a:endParaRPr>
          </a:p>
        </p:txBody>
      </p:sp>
      <p:sp>
        <p:nvSpPr>
          <p:cNvPr id="13" name="Can 12"/>
          <p:cNvSpPr/>
          <p:nvPr/>
        </p:nvSpPr>
        <p:spPr>
          <a:xfrm>
            <a:off x="3668926" y="1952167"/>
            <a:ext cx="1561908" cy="1167284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Data Warehouse</a:t>
            </a:r>
            <a:endParaRPr lang="en-US" sz="2000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2210179" y="2890531"/>
            <a:ext cx="1319191" cy="644064"/>
          </a:xfrm>
          <a:prstGeom prst="straightConnector1">
            <a:avLst/>
          </a:prstGeom>
          <a:ln w="1905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5369368" y="1393573"/>
            <a:ext cx="1089064" cy="535988"/>
          </a:xfrm>
          <a:prstGeom prst="straightConnector1">
            <a:avLst/>
          </a:prstGeom>
          <a:ln w="1905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675502" y="3534595"/>
            <a:ext cx="3537898" cy="67710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3. Data Integration : ETL</a:t>
            </a:r>
          </a:p>
          <a:p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857893" y="1258788"/>
            <a:ext cx="2511475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2. Data Modeling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buNone/>
              </a:pPr>
              <a:t>49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75273498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361" y="377428"/>
            <a:ext cx="7880653" cy="489488"/>
          </a:xfrm>
        </p:spPr>
        <p:txBody>
          <a:bodyPr/>
          <a:lstStyle/>
          <a:p>
            <a:r>
              <a:rPr lang="en-US" dirty="0" smtClean="0"/>
              <a:t>Types of Analytics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183185" y="3052529"/>
            <a:ext cx="8756258" cy="89896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Increasing Sophistication</a:t>
            </a:r>
            <a:endParaRPr lang="en-US" sz="1800" dirty="0"/>
          </a:p>
        </p:txBody>
      </p:sp>
      <p:sp>
        <p:nvSpPr>
          <p:cNvPr id="5" name="Line Callout 1 (No Border) 4"/>
          <p:cNvSpPr/>
          <p:nvPr/>
        </p:nvSpPr>
        <p:spPr>
          <a:xfrm>
            <a:off x="542686" y="1031753"/>
            <a:ext cx="2363853" cy="763130"/>
          </a:xfrm>
          <a:prstGeom prst="callout1">
            <a:avLst>
              <a:gd name="adj1" fmla="val 106557"/>
              <a:gd name="adj2" fmla="val 1375"/>
              <a:gd name="adj3" fmla="val 294973"/>
              <a:gd name="adj4" fmla="val -7046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 smtClean="0"/>
              <a:t>Predefined Queries </a:t>
            </a:r>
          </a:p>
          <a:p>
            <a:pPr algn="ctr"/>
            <a:r>
              <a:rPr lang="en-US" sz="1800" dirty="0" smtClean="0"/>
              <a:t>Reports &amp; Dashboards</a:t>
            </a:r>
            <a:endParaRPr lang="en-US" sz="1800" dirty="0"/>
          </a:p>
        </p:txBody>
      </p:sp>
      <p:sp>
        <p:nvSpPr>
          <p:cNvPr id="6" name="Line Callout 1 (No Border) 5"/>
          <p:cNvSpPr/>
          <p:nvPr/>
        </p:nvSpPr>
        <p:spPr>
          <a:xfrm>
            <a:off x="902189" y="1971167"/>
            <a:ext cx="2540170" cy="1030225"/>
          </a:xfrm>
          <a:prstGeom prst="callout1">
            <a:avLst>
              <a:gd name="adj1" fmla="val 105731"/>
              <a:gd name="adj2" fmla="val 45994"/>
              <a:gd name="adj3" fmla="val 132775"/>
              <a:gd name="adj4" fmla="val 41549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b="1" dirty="0" smtClean="0"/>
          </a:p>
          <a:p>
            <a:pPr algn="ctr"/>
            <a:r>
              <a:rPr lang="en-US" sz="1800" b="1" dirty="0" smtClean="0"/>
              <a:t>Ad hoc Queries</a:t>
            </a:r>
          </a:p>
          <a:p>
            <a:pPr algn="ctr"/>
            <a:r>
              <a:rPr lang="en-US" sz="1800" dirty="0" smtClean="0"/>
              <a:t>Interactive visualization</a:t>
            </a:r>
          </a:p>
          <a:p>
            <a:pPr algn="ctr"/>
            <a:r>
              <a:rPr lang="en-US" sz="1800" dirty="0" smtClean="0"/>
              <a:t>Search-based discovery</a:t>
            </a:r>
          </a:p>
          <a:p>
            <a:pPr algn="ctr"/>
            <a:endParaRPr lang="en-US" sz="1800" dirty="0"/>
          </a:p>
        </p:txBody>
      </p:sp>
      <p:sp>
        <p:nvSpPr>
          <p:cNvPr id="7" name="Line Callout 1 (No Border) 6"/>
          <p:cNvSpPr/>
          <p:nvPr/>
        </p:nvSpPr>
        <p:spPr>
          <a:xfrm>
            <a:off x="3675919" y="1063228"/>
            <a:ext cx="2251649" cy="993410"/>
          </a:xfrm>
          <a:prstGeom prst="callout1">
            <a:avLst>
              <a:gd name="adj1" fmla="val 109611"/>
              <a:gd name="adj2" fmla="val 32504"/>
              <a:gd name="adj3" fmla="val 225322"/>
              <a:gd name="adj4" fmla="val 15155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 smtClean="0"/>
              <a:t>Data Integration</a:t>
            </a:r>
          </a:p>
          <a:p>
            <a:pPr algn="ctr"/>
            <a:r>
              <a:rPr lang="en-US" sz="1800" dirty="0" smtClean="0"/>
              <a:t>Fusing diverse data</a:t>
            </a:r>
          </a:p>
          <a:p>
            <a:pPr algn="ctr"/>
            <a:r>
              <a:rPr lang="en-US" sz="1800" dirty="0" smtClean="0"/>
              <a:t>Metadata management</a:t>
            </a:r>
          </a:p>
        </p:txBody>
      </p:sp>
      <p:sp>
        <p:nvSpPr>
          <p:cNvPr id="8" name="Line Callout 1 (No Border) 7"/>
          <p:cNvSpPr/>
          <p:nvPr/>
        </p:nvSpPr>
        <p:spPr>
          <a:xfrm>
            <a:off x="5020806" y="2168823"/>
            <a:ext cx="2650081" cy="920334"/>
          </a:xfrm>
          <a:prstGeom prst="callout1">
            <a:avLst>
              <a:gd name="adj1" fmla="val 35917"/>
              <a:gd name="adj2" fmla="val -1881"/>
              <a:gd name="adj3" fmla="val 125322"/>
              <a:gd name="adj4" fmla="val -10684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 smtClean="0"/>
              <a:t>Advanced Analytics</a:t>
            </a:r>
          </a:p>
          <a:p>
            <a:pPr algn="ctr"/>
            <a:r>
              <a:rPr lang="en-US" sz="1800" dirty="0" smtClean="0"/>
              <a:t>Predictive data mining</a:t>
            </a:r>
          </a:p>
          <a:p>
            <a:pPr algn="ctr"/>
            <a:r>
              <a:rPr lang="en-US" sz="1800" dirty="0" smtClean="0"/>
              <a:t>Simulation &amp; optimization</a:t>
            </a:r>
            <a:endParaRPr lang="en-US" sz="1800" dirty="0"/>
          </a:p>
        </p:txBody>
      </p:sp>
      <p:sp>
        <p:nvSpPr>
          <p:cNvPr id="9" name="Line Callout 1 (No Border) 8"/>
          <p:cNvSpPr/>
          <p:nvPr/>
        </p:nvSpPr>
        <p:spPr>
          <a:xfrm>
            <a:off x="6582459" y="1031752"/>
            <a:ext cx="2356983" cy="1024885"/>
          </a:xfrm>
          <a:prstGeom prst="callout1">
            <a:avLst>
              <a:gd name="adj1" fmla="val 102626"/>
              <a:gd name="adj2" fmla="val 68685"/>
              <a:gd name="adj3" fmla="val 221937"/>
              <a:gd name="adj4" fmla="val 57570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 smtClean="0"/>
              <a:t>Big Data Analytics</a:t>
            </a:r>
          </a:p>
          <a:p>
            <a:pPr algn="ctr"/>
            <a:r>
              <a:rPr lang="en-US" sz="1800" dirty="0" smtClean="0"/>
              <a:t>Scale-out architectures</a:t>
            </a:r>
          </a:p>
          <a:p>
            <a:pPr algn="ctr"/>
            <a:r>
              <a:rPr lang="en-US" sz="1800" dirty="0" smtClean="0"/>
              <a:t>Streaming systems</a:t>
            </a:r>
            <a:endParaRPr lang="en-US" sz="1800" dirty="0"/>
          </a:p>
        </p:txBody>
      </p:sp>
      <p:sp>
        <p:nvSpPr>
          <p:cNvPr id="10" name="Rounded Rectangle 9"/>
          <p:cNvSpPr/>
          <p:nvPr/>
        </p:nvSpPr>
        <p:spPr>
          <a:xfrm>
            <a:off x="183185" y="3937000"/>
            <a:ext cx="5251312" cy="348742"/>
          </a:xfrm>
          <a:prstGeom prst="round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Database / Data Warehouse Technology </a:t>
            </a:r>
            <a:endParaRPr lang="en-US" sz="1800" dirty="0"/>
          </a:p>
        </p:txBody>
      </p:sp>
      <p:sp>
        <p:nvSpPr>
          <p:cNvPr id="11" name="Rounded Rectangle 10"/>
          <p:cNvSpPr/>
          <p:nvPr/>
        </p:nvSpPr>
        <p:spPr>
          <a:xfrm>
            <a:off x="2398969" y="4386136"/>
            <a:ext cx="1940236" cy="348214"/>
          </a:xfrm>
          <a:prstGeom prst="round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Search Engines</a:t>
            </a:r>
            <a:endParaRPr lang="en-US" sz="1800" dirty="0"/>
          </a:p>
        </p:txBody>
      </p:sp>
      <p:sp>
        <p:nvSpPr>
          <p:cNvPr id="12" name="Rounded Rectangle 11"/>
          <p:cNvSpPr/>
          <p:nvPr/>
        </p:nvSpPr>
        <p:spPr>
          <a:xfrm>
            <a:off x="4464379" y="4386136"/>
            <a:ext cx="1940236" cy="348214"/>
          </a:xfrm>
          <a:prstGeom prst="round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Workflow Systems</a:t>
            </a:r>
            <a:endParaRPr lang="en-US" sz="1800" dirty="0"/>
          </a:p>
        </p:txBody>
      </p:sp>
      <p:sp>
        <p:nvSpPr>
          <p:cNvPr id="13" name="Rounded Rectangle 12"/>
          <p:cNvSpPr/>
          <p:nvPr/>
        </p:nvSpPr>
        <p:spPr>
          <a:xfrm>
            <a:off x="5562473" y="3937000"/>
            <a:ext cx="1940236" cy="348214"/>
          </a:xfrm>
          <a:prstGeom prst="round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Data Mining Tools</a:t>
            </a:r>
            <a:endParaRPr lang="en-US" sz="1800" dirty="0"/>
          </a:p>
        </p:txBody>
      </p:sp>
      <p:sp>
        <p:nvSpPr>
          <p:cNvPr id="14" name="Rounded Rectangle 13"/>
          <p:cNvSpPr/>
          <p:nvPr/>
        </p:nvSpPr>
        <p:spPr>
          <a:xfrm>
            <a:off x="6532591" y="4386136"/>
            <a:ext cx="2105330" cy="348214"/>
          </a:xfrm>
          <a:prstGeom prst="round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Cluster (</a:t>
            </a:r>
            <a:r>
              <a:rPr lang="en-US" sz="1800" dirty="0" err="1" smtClean="0"/>
              <a:t>eg</a:t>
            </a:r>
            <a:r>
              <a:rPr lang="en-US" sz="1800" dirty="0" smtClean="0"/>
              <a:t>. </a:t>
            </a:r>
            <a:r>
              <a:rPr lang="en-US" sz="1800" dirty="0" err="1" smtClean="0"/>
              <a:t>Hadoop</a:t>
            </a:r>
            <a:r>
              <a:rPr lang="en-US" sz="1800" dirty="0" smtClean="0"/>
              <a:t>)</a:t>
            </a:r>
            <a:endParaRPr lang="en-US" sz="1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buNone/>
              </a:pPr>
              <a:t>5</a:t>
            </a:fld>
            <a:endParaRPr lang="en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 Schema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buNone/>
              </a:pPr>
              <a:t>50</a:t>
            </a:fld>
            <a:endParaRPr lang="en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914206"/>
              </p:ext>
            </p:extLst>
          </p:nvPr>
        </p:nvGraphicFramePr>
        <p:xfrm>
          <a:off x="1184400" y="1610148"/>
          <a:ext cx="5052048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259"/>
                <a:gridCol w="736757"/>
                <a:gridCol w="842008"/>
                <a:gridCol w="868321"/>
                <a:gridCol w="947259"/>
                <a:gridCol w="710444"/>
              </a:tblGrid>
              <a:tr h="26670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TimeID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Date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Week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Month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Quater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Year</a:t>
                      </a:r>
                      <a:endParaRPr lang="en-US" sz="1600" dirty="0"/>
                    </a:p>
                  </a:txBody>
                  <a:tcPr/>
                </a:tc>
              </a:tr>
              <a:tr h="26670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1714500"/>
              </p:ext>
            </p:extLst>
          </p:nvPr>
        </p:nvGraphicFramePr>
        <p:xfrm>
          <a:off x="2702740" y="2791426"/>
          <a:ext cx="3975989" cy="731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96595"/>
                <a:gridCol w="993800"/>
                <a:gridCol w="795198"/>
                <a:gridCol w="795198"/>
                <a:gridCol w="795198"/>
              </a:tblGrid>
              <a:tr h="290230">
                <a:tc>
                  <a:txBody>
                    <a:bodyPr/>
                    <a:lstStyle/>
                    <a:p>
                      <a:r>
                        <a:rPr lang="en-US" dirty="0" smtClean="0"/>
                        <a:t>PID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TimeID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LocID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Qty</a:t>
                      </a:r>
                      <a:endParaRPr lang="en-US" dirty="0"/>
                    </a:p>
                  </a:txBody>
                  <a:tcPr/>
                </a:tc>
              </a:tr>
              <a:tr h="29023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3416763"/>
              </p:ext>
            </p:extLst>
          </p:nvPr>
        </p:nvGraphicFramePr>
        <p:xfrm>
          <a:off x="1345299" y="3855108"/>
          <a:ext cx="298118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407"/>
                <a:gridCol w="764130"/>
                <a:gridCol w="947091"/>
                <a:gridCol w="699556"/>
              </a:tblGrid>
              <a:tr h="29655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Category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Price</a:t>
                      </a:r>
                      <a:endParaRPr lang="en-US" sz="1600" dirty="0"/>
                    </a:p>
                  </a:txBody>
                  <a:tcPr/>
                </a:tc>
              </a:tr>
              <a:tr h="296553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9907023"/>
              </p:ext>
            </p:extLst>
          </p:nvPr>
        </p:nvGraphicFramePr>
        <p:xfrm>
          <a:off x="5519664" y="3813538"/>
          <a:ext cx="3111778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782"/>
                <a:gridCol w="578635"/>
                <a:gridCol w="744033"/>
                <a:gridCol w="1011328"/>
              </a:tblGrid>
              <a:tr h="29043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LocID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City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State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Country</a:t>
                      </a:r>
                    </a:p>
                  </a:txBody>
                  <a:tcPr/>
                </a:tc>
              </a:tr>
              <a:tr h="29043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 smtClean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0" name="Straight Arrow Connector 19"/>
          <p:cNvCxnSpPr/>
          <p:nvPr/>
        </p:nvCxnSpPr>
        <p:spPr>
          <a:xfrm>
            <a:off x="4740320" y="3356338"/>
            <a:ext cx="941495" cy="45720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1642143" y="2124192"/>
            <a:ext cx="2027835" cy="667234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1559740" y="3356338"/>
            <a:ext cx="1418013" cy="45720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00774" y="1612241"/>
            <a:ext cx="583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068970" y="2791426"/>
            <a:ext cx="6337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Sales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41899" y="3875152"/>
            <a:ext cx="803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Product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594017" y="3821753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Locations</a:t>
            </a:r>
            <a:endParaRPr lang="en-US" dirty="0"/>
          </a:p>
        </p:txBody>
      </p:sp>
      <p:sp>
        <p:nvSpPr>
          <p:cNvPr id="29" name="Rounded Rectangular Callout 28"/>
          <p:cNvSpPr/>
          <p:nvPr/>
        </p:nvSpPr>
        <p:spPr>
          <a:xfrm>
            <a:off x="175162" y="2640697"/>
            <a:ext cx="1784462" cy="917012"/>
          </a:xfrm>
          <a:prstGeom prst="wedgeRoundRectCallout">
            <a:avLst>
              <a:gd name="adj1" fmla="val 62417"/>
              <a:gd name="adj2" fmla="val -15321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chemeClr val="accent1"/>
                </a:solidFill>
              </a:rPr>
              <a:t>Fact table </a:t>
            </a:r>
            <a:r>
              <a:rPr lang="en-US" sz="1800" dirty="0" smtClean="0">
                <a:solidFill>
                  <a:schemeClr val="tx1"/>
                </a:solidFill>
              </a:rPr>
              <a:t>Transaction data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31" name="Rounded Rectangular Callout 30"/>
          <p:cNvSpPr/>
          <p:nvPr/>
        </p:nvSpPr>
        <p:spPr>
          <a:xfrm>
            <a:off x="6846980" y="1916119"/>
            <a:ext cx="1952713" cy="516781"/>
          </a:xfrm>
          <a:prstGeom prst="wedgeRoundRectCallout">
            <a:avLst>
              <a:gd name="adj1" fmla="val -181145"/>
              <a:gd name="adj2" fmla="val 85177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chemeClr val="accent1"/>
                </a:solidFill>
              </a:rPr>
              <a:t>Dimensions</a:t>
            </a:r>
            <a:endParaRPr lang="en-US" sz="1800" dirty="0" smtClean="0">
              <a:solidFill>
                <a:srgbClr val="000000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5145382" y="2640697"/>
            <a:ext cx="1701598" cy="653649"/>
          </a:xfrm>
          <a:prstGeom prst="roundRect">
            <a:avLst/>
          </a:prstGeom>
          <a:noFill/>
          <a:ln w="38100">
            <a:solidFill>
              <a:schemeClr val="accent5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ular Callout 32"/>
          <p:cNvSpPr/>
          <p:nvPr/>
        </p:nvSpPr>
        <p:spPr>
          <a:xfrm>
            <a:off x="7115953" y="2791426"/>
            <a:ext cx="1603070" cy="917012"/>
          </a:xfrm>
          <a:prstGeom prst="wedgeRoundRectCallout">
            <a:avLst>
              <a:gd name="adj1" fmla="val -65224"/>
              <a:gd name="adj2" fmla="val -28455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chemeClr val="accent1"/>
                </a:solidFill>
              </a:rPr>
              <a:t>Measures</a:t>
            </a:r>
          </a:p>
          <a:p>
            <a:pPr algn="ctr"/>
            <a:r>
              <a:rPr lang="en-US" sz="1800" dirty="0" smtClean="0">
                <a:solidFill>
                  <a:srgbClr val="000000"/>
                </a:solidFill>
              </a:rPr>
              <a:t>Performance metrics</a:t>
            </a:r>
          </a:p>
        </p:txBody>
      </p:sp>
      <p:sp>
        <p:nvSpPr>
          <p:cNvPr id="39" name="Rounded Rectangular Callout 38"/>
          <p:cNvSpPr/>
          <p:nvPr/>
        </p:nvSpPr>
        <p:spPr>
          <a:xfrm>
            <a:off x="6853397" y="1095460"/>
            <a:ext cx="1952713" cy="516781"/>
          </a:xfrm>
          <a:prstGeom prst="wedgeRoundRectCallout">
            <a:avLst>
              <a:gd name="adj1" fmla="val -78548"/>
              <a:gd name="adj2" fmla="val 63990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chemeClr val="accent1"/>
                </a:solidFill>
              </a:rPr>
              <a:t>Dimension Hierarchy</a:t>
            </a:r>
            <a:endParaRPr lang="en-US" sz="1800" dirty="0" smtClean="0">
              <a:solidFill>
                <a:srgbClr val="000000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2624885" y="2630737"/>
            <a:ext cx="2378178" cy="653649"/>
          </a:xfrm>
          <a:prstGeom prst="roundRect">
            <a:avLst/>
          </a:prstGeom>
          <a:noFill/>
          <a:ln w="38100">
            <a:solidFill>
              <a:schemeClr val="accent5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338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536972"/>
          </a:xfrm>
        </p:spPr>
        <p:txBody>
          <a:bodyPr/>
          <a:lstStyle/>
          <a:p>
            <a:r>
              <a:rPr lang="en-US" dirty="0" smtClean="0"/>
              <a:t>OLAP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4240"/>
            <a:ext cx="4855877" cy="4058658"/>
          </a:xfrm>
        </p:spPr>
        <p:txBody>
          <a:bodyPr>
            <a:normAutofit fontScale="85000" lnSpcReduction="10000"/>
          </a:bodyPr>
          <a:lstStyle/>
          <a:p>
            <a:r>
              <a:rPr lang="en-US" u="sng" dirty="0" smtClean="0">
                <a:solidFill>
                  <a:schemeClr val="accent1"/>
                </a:solidFill>
              </a:rPr>
              <a:t>Aggregation queries</a:t>
            </a:r>
            <a:r>
              <a:rPr lang="en-US" dirty="0" smtClean="0"/>
              <a:t>: aggregate </a:t>
            </a:r>
            <a:r>
              <a:rPr lang="en-US" dirty="0" smtClean="0"/>
              <a:t>a measure over one or more dimensions.</a:t>
            </a:r>
          </a:p>
          <a:p>
            <a:pPr lvl="1"/>
            <a:r>
              <a:rPr lang="en-US" dirty="0" smtClean="0"/>
              <a:t>Find </a:t>
            </a:r>
            <a:r>
              <a:rPr lang="en-US" dirty="0" smtClean="0"/>
              <a:t>total sales for each </a:t>
            </a:r>
            <a:r>
              <a:rPr lang="en-US" dirty="0" smtClean="0"/>
              <a:t>location</a:t>
            </a:r>
          </a:p>
          <a:p>
            <a:pPr lvl="1"/>
            <a:r>
              <a:rPr lang="en-US" dirty="0" smtClean="0"/>
              <a:t>Find total sales for each time period</a:t>
            </a:r>
            <a:endParaRPr lang="en-US" dirty="0" smtClean="0"/>
          </a:p>
          <a:p>
            <a:r>
              <a:rPr lang="en-US" u="sng" dirty="0" smtClean="0">
                <a:solidFill>
                  <a:schemeClr val="accent1"/>
                </a:solidFill>
              </a:rPr>
              <a:t>Top-k queries</a:t>
            </a:r>
          </a:p>
          <a:p>
            <a:pPr lvl="1"/>
            <a:r>
              <a:rPr lang="en-US" dirty="0" smtClean="0"/>
              <a:t>Find </a:t>
            </a:r>
            <a:r>
              <a:rPr lang="en-US" dirty="0" smtClean="0"/>
              <a:t>top five products ranked by total sales</a:t>
            </a:r>
            <a:r>
              <a:rPr lang="en-US" dirty="0" smtClean="0"/>
              <a:t>.</a:t>
            </a:r>
          </a:p>
          <a:p>
            <a:r>
              <a:rPr lang="en-US" u="sng" dirty="0" smtClean="0">
                <a:solidFill>
                  <a:srgbClr val="860908"/>
                </a:solidFill>
              </a:rPr>
              <a:t>Slicing and Dicing</a:t>
            </a:r>
            <a:r>
              <a:rPr lang="en-US" dirty="0" smtClean="0"/>
              <a:t>:  </a:t>
            </a:r>
            <a:r>
              <a:rPr lang="en-US" dirty="0"/>
              <a:t>Equality and range selections on one or more dimensions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Find total sales for a single product line at a single location.</a:t>
            </a:r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5596-13C1-4CB9-B2C0-B82D4E28DECA}" type="slidenum">
              <a:rPr lang="en-US" smtClean="0"/>
              <a:pPr/>
              <a:t>51</a:t>
            </a:fld>
            <a:endParaRPr lang="en-US"/>
          </a:p>
        </p:txBody>
      </p:sp>
      <p:grpSp>
        <p:nvGrpSpPr>
          <p:cNvPr id="37" name="Group 36"/>
          <p:cNvGrpSpPr/>
          <p:nvPr/>
        </p:nvGrpSpPr>
        <p:grpSpPr>
          <a:xfrm>
            <a:off x="5425545" y="2046683"/>
            <a:ext cx="3570030" cy="2765032"/>
            <a:chOff x="5464422" y="285112"/>
            <a:chExt cx="3570030" cy="2765032"/>
          </a:xfrm>
        </p:grpSpPr>
        <p:grpSp>
          <p:nvGrpSpPr>
            <p:cNvPr id="19" name="Group 6"/>
            <p:cNvGrpSpPr>
              <a:grpSpLocks/>
            </p:cNvGrpSpPr>
            <p:nvPr/>
          </p:nvGrpSpPr>
          <p:grpSpPr bwMode="auto">
            <a:xfrm>
              <a:off x="5464422" y="285112"/>
              <a:ext cx="3334419" cy="2765032"/>
              <a:chOff x="288" y="768"/>
              <a:chExt cx="2490" cy="2293"/>
            </a:xfrm>
          </p:grpSpPr>
          <p:pic>
            <p:nvPicPr>
              <p:cNvPr id="20" name="Picture 7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88" y="768"/>
                <a:ext cx="1861" cy="1905"/>
              </a:xfrm>
              <a:prstGeom prst="rect">
                <a:avLst/>
              </a:prstGeom>
            </p:spPr>
          </p:pic>
          <p:sp>
            <p:nvSpPr>
              <p:cNvPr id="21" name="Text Box 8"/>
              <p:cNvSpPr txBox="1">
                <a:spLocks noChangeArrowheads="1"/>
              </p:cNvSpPr>
              <p:nvPr/>
            </p:nvSpPr>
            <p:spPr bwMode="auto">
              <a:xfrm>
                <a:off x="768" y="2828"/>
                <a:ext cx="474" cy="23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Time </a:t>
                </a:r>
              </a:p>
            </p:txBody>
          </p:sp>
          <p:sp>
            <p:nvSpPr>
              <p:cNvPr id="22" name="Text Box 9"/>
              <p:cNvSpPr txBox="1">
                <a:spLocks noChangeArrowheads="1"/>
              </p:cNvSpPr>
              <p:nvPr/>
            </p:nvSpPr>
            <p:spPr bwMode="auto">
              <a:xfrm>
                <a:off x="2112" y="2448"/>
                <a:ext cx="666" cy="23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Location</a:t>
                </a:r>
                <a:endParaRPr lang="en-US" dirty="0"/>
              </a:p>
            </p:txBody>
          </p:sp>
          <p:sp>
            <p:nvSpPr>
              <p:cNvPr id="23" name="Text Box 10"/>
              <p:cNvSpPr txBox="1">
                <a:spLocks noChangeArrowheads="1"/>
              </p:cNvSpPr>
              <p:nvPr/>
            </p:nvSpPr>
            <p:spPr bwMode="auto">
              <a:xfrm>
                <a:off x="2074" y="816"/>
                <a:ext cx="422" cy="23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dirty="0" smtClean="0"/>
                  <a:t>14</a:t>
                </a:r>
                <a:endParaRPr lang="en-US" baseline="-25000" dirty="0"/>
              </a:p>
            </p:txBody>
          </p:sp>
          <p:sp>
            <p:nvSpPr>
              <p:cNvPr id="24" name="Text Box 11"/>
              <p:cNvSpPr txBox="1">
                <a:spLocks noChangeArrowheads="1"/>
              </p:cNvSpPr>
              <p:nvPr/>
            </p:nvSpPr>
            <p:spPr bwMode="auto">
              <a:xfrm>
                <a:off x="2087" y="1152"/>
                <a:ext cx="278" cy="23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13</a:t>
                </a:r>
                <a:endParaRPr lang="en-US" baseline="-25000" dirty="0"/>
              </a:p>
            </p:txBody>
          </p:sp>
          <p:sp>
            <p:nvSpPr>
              <p:cNvPr id="25" name="Text Box 12"/>
              <p:cNvSpPr txBox="1">
                <a:spLocks noChangeArrowheads="1"/>
              </p:cNvSpPr>
              <p:nvPr/>
            </p:nvSpPr>
            <p:spPr bwMode="auto">
              <a:xfrm>
                <a:off x="2087" y="1488"/>
                <a:ext cx="278" cy="23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12</a:t>
                </a:r>
                <a:endParaRPr lang="en-US" baseline="-25000" dirty="0"/>
              </a:p>
            </p:txBody>
          </p:sp>
          <p:sp>
            <p:nvSpPr>
              <p:cNvPr id="26" name="Text Box 13"/>
              <p:cNvSpPr txBox="1">
                <a:spLocks noChangeArrowheads="1"/>
              </p:cNvSpPr>
              <p:nvPr/>
            </p:nvSpPr>
            <p:spPr bwMode="auto">
              <a:xfrm>
                <a:off x="2087" y="1872"/>
                <a:ext cx="267" cy="23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11</a:t>
                </a:r>
                <a:endParaRPr lang="en-US" baseline="-25000" dirty="0"/>
              </a:p>
            </p:txBody>
          </p:sp>
          <p:sp>
            <p:nvSpPr>
              <p:cNvPr id="27" name="Text Box 20"/>
              <p:cNvSpPr txBox="1">
                <a:spLocks noChangeArrowheads="1"/>
              </p:cNvSpPr>
              <p:nvPr/>
            </p:nvSpPr>
            <p:spPr bwMode="auto">
              <a:xfrm>
                <a:off x="297" y="2592"/>
                <a:ext cx="422" cy="288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dirty="0"/>
                  <a:t>t-4</a:t>
                </a:r>
                <a:endParaRPr lang="en-US" baseline="-25000" dirty="0"/>
              </a:p>
            </p:txBody>
          </p:sp>
          <p:sp>
            <p:nvSpPr>
              <p:cNvPr id="28" name="Text Box 21"/>
              <p:cNvSpPr txBox="1">
                <a:spLocks noChangeArrowheads="1"/>
              </p:cNvSpPr>
              <p:nvPr/>
            </p:nvSpPr>
            <p:spPr bwMode="auto">
              <a:xfrm>
                <a:off x="632" y="2592"/>
                <a:ext cx="422" cy="288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dirty="0"/>
                  <a:t>t-3</a:t>
                </a:r>
                <a:endParaRPr lang="en-US" baseline="-25000" dirty="0"/>
              </a:p>
            </p:txBody>
          </p:sp>
          <p:sp>
            <p:nvSpPr>
              <p:cNvPr id="29" name="Text Box 22"/>
              <p:cNvSpPr txBox="1">
                <a:spLocks noChangeArrowheads="1"/>
              </p:cNvSpPr>
              <p:nvPr/>
            </p:nvSpPr>
            <p:spPr bwMode="auto">
              <a:xfrm>
                <a:off x="974" y="2592"/>
                <a:ext cx="422" cy="288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/>
                  <a:t>t-2</a:t>
                </a:r>
                <a:endParaRPr lang="en-US" baseline="-25000"/>
              </a:p>
            </p:txBody>
          </p:sp>
          <p:sp>
            <p:nvSpPr>
              <p:cNvPr id="30" name="Text Box 23"/>
              <p:cNvSpPr txBox="1">
                <a:spLocks noChangeArrowheads="1"/>
              </p:cNvSpPr>
              <p:nvPr/>
            </p:nvSpPr>
            <p:spPr bwMode="auto">
              <a:xfrm>
                <a:off x="1296" y="2592"/>
                <a:ext cx="422" cy="288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/>
                  <a:t>t-1</a:t>
                </a:r>
                <a:endParaRPr lang="en-US" baseline="-25000"/>
              </a:p>
            </p:txBody>
          </p:sp>
        </p:grpSp>
        <p:sp>
          <p:nvSpPr>
            <p:cNvPr id="31" name="Text Box 13"/>
            <p:cNvSpPr txBox="1">
              <a:spLocks noChangeArrowheads="1"/>
            </p:cNvSpPr>
            <p:nvPr/>
          </p:nvSpPr>
          <p:spPr bwMode="auto">
            <a:xfrm>
              <a:off x="7330724" y="2325471"/>
              <a:ext cx="441146" cy="36933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smtClean="0"/>
                <a:t>L1</a:t>
              </a:r>
              <a:endParaRPr lang="en-US" baseline="-25000" dirty="0"/>
            </a:p>
          </p:txBody>
        </p:sp>
        <p:sp>
          <p:nvSpPr>
            <p:cNvPr id="32" name="Text Box 13"/>
            <p:cNvSpPr txBox="1">
              <a:spLocks noChangeArrowheads="1"/>
            </p:cNvSpPr>
            <p:nvPr/>
          </p:nvSpPr>
          <p:spPr bwMode="auto">
            <a:xfrm>
              <a:off x="7522215" y="2137354"/>
              <a:ext cx="441146" cy="36933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smtClean="0"/>
                <a:t>L2</a:t>
              </a:r>
              <a:endParaRPr lang="en-US" baseline="-25000" dirty="0"/>
            </a:p>
          </p:txBody>
        </p:sp>
        <p:sp>
          <p:nvSpPr>
            <p:cNvPr id="33" name="Text Box 13"/>
            <p:cNvSpPr txBox="1">
              <a:spLocks noChangeArrowheads="1"/>
            </p:cNvSpPr>
            <p:nvPr/>
          </p:nvSpPr>
          <p:spPr bwMode="auto">
            <a:xfrm>
              <a:off x="7718596" y="1937842"/>
              <a:ext cx="441146" cy="36933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smtClean="0"/>
                <a:t>L3</a:t>
              </a:r>
              <a:endParaRPr lang="en-US" baseline="-25000" dirty="0"/>
            </a:p>
          </p:txBody>
        </p:sp>
        <p:sp>
          <p:nvSpPr>
            <p:cNvPr id="34" name="Text Box 9"/>
            <p:cNvSpPr txBox="1">
              <a:spLocks noChangeArrowheads="1"/>
            </p:cNvSpPr>
            <p:nvPr/>
          </p:nvSpPr>
          <p:spPr bwMode="auto">
            <a:xfrm>
              <a:off x="8231052" y="1034532"/>
              <a:ext cx="803400" cy="307777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smtClean="0"/>
                <a:t>Product</a:t>
              </a:r>
              <a:endParaRPr lang="en-US" dirty="0"/>
            </a:p>
          </p:txBody>
        </p:sp>
      </p:grp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5664668"/>
              </p:ext>
            </p:extLst>
          </p:nvPr>
        </p:nvGraphicFramePr>
        <p:xfrm>
          <a:off x="5464422" y="1010955"/>
          <a:ext cx="3380359" cy="6705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83144"/>
                <a:gridCol w="894152"/>
                <a:gridCol w="764565"/>
                <a:gridCol w="609060"/>
                <a:gridCol w="529438"/>
              </a:tblGrid>
              <a:tr h="29023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TimeID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LocID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Sales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Qty</a:t>
                      </a:r>
                      <a:endParaRPr lang="en-US" sz="1600" dirty="0"/>
                    </a:p>
                  </a:txBody>
                  <a:tcPr/>
                </a:tc>
              </a:tr>
              <a:tr h="29023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6" name="Text Box 9"/>
          <p:cNvSpPr txBox="1">
            <a:spLocks noChangeArrowheads="1"/>
          </p:cNvSpPr>
          <p:nvPr/>
        </p:nvSpPr>
        <p:spPr bwMode="auto">
          <a:xfrm>
            <a:off x="5425545" y="729990"/>
            <a:ext cx="1651376" cy="30777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Sales (Fact Table)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284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536972"/>
          </a:xfrm>
        </p:spPr>
        <p:txBody>
          <a:bodyPr/>
          <a:lstStyle/>
          <a:p>
            <a:r>
              <a:rPr lang="en-US" dirty="0" smtClean="0"/>
              <a:t>More OLAP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00101"/>
            <a:ext cx="5791200" cy="3794522"/>
          </a:xfrm>
        </p:spPr>
        <p:txBody>
          <a:bodyPr>
            <a:normAutofit fontScale="85000" lnSpcReduction="20000"/>
          </a:bodyPr>
          <a:lstStyle/>
          <a:p>
            <a:r>
              <a:rPr lang="en-US" u="sng" dirty="0">
                <a:solidFill>
                  <a:srgbClr val="860908"/>
                </a:solidFill>
              </a:rPr>
              <a:t>Roll-up</a:t>
            </a:r>
            <a:r>
              <a:rPr lang="en-US" u="sng" dirty="0">
                <a:solidFill>
                  <a:schemeClr val="accent2"/>
                </a:solidFill>
              </a:rPr>
              <a:t>:</a:t>
            </a:r>
            <a:r>
              <a:rPr lang="en-US" dirty="0"/>
              <a:t>  Aggregating at different levels of  a dimension hierarchy.  </a:t>
            </a:r>
          </a:p>
          <a:p>
            <a:pPr lvl="1"/>
            <a:r>
              <a:rPr lang="en-US" dirty="0" smtClean="0"/>
              <a:t>Given </a:t>
            </a:r>
            <a:r>
              <a:rPr lang="en-US" dirty="0"/>
              <a:t>total sales by city, we can roll-up to get sales by state</a:t>
            </a:r>
            <a:r>
              <a:rPr lang="en-US" dirty="0" smtClean="0"/>
              <a:t>.</a:t>
            </a:r>
            <a:endParaRPr lang="en-US" u="sng" dirty="0" smtClean="0">
              <a:solidFill>
                <a:schemeClr val="accent2"/>
              </a:solidFill>
            </a:endParaRPr>
          </a:p>
          <a:p>
            <a:r>
              <a:rPr lang="en-US" u="sng" dirty="0" smtClean="0">
                <a:solidFill>
                  <a:srgbClr val="860908"/>
                </a:solidFill>
              </a:rPr>
              <a:t>Drill</a:t>
            </a:r>
            <a:r>
              <a:rPr lang="en-US" u="sng" dirty="0" smtClean="0">
                <a:solidFill>
                  <a:srgbClr val="860908"/>
                </a:solidFill>
              </a:rPr>
              <a:t>-down</a:t>
            </a:r>
            <a:r>
              <a:rPr lang="en-US" u="sng" dirty="0" smtClean="0">
                <a:solidFill>
                  <a:schemeClr val="accent2"/>
                </a:solidFill>
              </a:rPr>
              <a:t>:</a:t>
            </a:r>
            <a:r>
              <a:rPr lang="en-US" dirty="0" smtClean="0"/>
              <a:t>  The inverse of roll-up.  </a:t>
            </a:r>
          </a:p>
          <a:p>
            <a:pPr lvl="1"/>
            <a:r>
              <a:rPr lang="en-US" dirty="0" smtClean="0"/>
              <a:t>Given </a:t>
            </a:r>
            <a:r>
              <a:rPr lang="en-US" dirty="0" smtClean="0"/>
              <a:t>total sales by state, can drill-down to get total sales by city.</a:t>
            </a:r>
          </a:p>
          <a:p>
            <a:pPr lvl="1"/>
            <a:r>
              <a:rPr lang="en-US" dirty="0" smtClean="0"/>
              <a:t>Can </a:t>
            </a:r>
            <a:r>
              <a:rPr lang="en-US" dirty="0" smtClean="0"/>
              <a:t>also drill-down on different dimension to get total sales by product for each state.</a:t>
            </a:r>
          </a:p>
          <a:p>
            <a:r>
              <a:rPr lang="en-US" u="sng" dirty="0" smtClean="0">
                <a:solidFill>
                  <a:srgbClr val="860908"/>
                </a:solidFill>
              </a:rPr>
              <a:t>Pivoting</a:t>
            </a:r>
            <a:r>
              <a:rPr lang="en-US" u="sng" dirty="0" smtClean="0">
                <a:solidFill>
                  <a:schemeClr val="accent2"/>
                </a:solidFill>
              </a:rPr>
              <a:t>:</a:t>
            </a:r>
            <a:r>
              <a:rPr lang="en-US" dirty="0" smtClean="0"/>
              <a:t>  Aggregation on selected dimensions.</a:t>
            </a:r>
          </a:p>
          <a:p>
            <a:pPr lvl="1"/>
            <a:r>
              <a:rPr lang="en-US" dirty="0" smtClean="0"/>
              <a:t>Pivoting </a:t>
            </a:r>
            <a:r>
              <a:rPr lang="en-US" dirty="0" smtClean="0"/>
              <a:t>on Location and Time yields this </a:t>
            </a:r>
            <a:r>
              <a:rPr lang="en-US" b="1" u="sng" dirty="0" smtClean="0">
                <a:solidFill>
                  <a:srgbClr val="860908"/>
                </a:solidFill>
              </a:rPr>
              <a:t>cross-tabulation</a:t>
            </a:r>
            <a:r>
              <a:rPr lang="en-US" dirty="0" smtClean="0"/>
              <a:t>: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5596-13C1-4CB9-B2C0-B82D4E28DECA}" type="slidenum">
              <a:rPr lang="en-US" smtClean="0"/>
              <a:pPr/>
              <a:t>52</a:t>
            </a:fld>
            <a:endParaRPr lang="en-US"/>
          </a:p>
        </p:txBody>
      </p:sp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6248400" y="3028951"/>
          <a:ext cx="2590800" cy="1623059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762000"/>
                <a:gridCol w="533400"/>
                <a:gridCol w="647700"/>
                <a:gridCol w="647700"/>
              </a:tblGrid>
              <a:tr h="48006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Year\State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WI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CA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Total</a:t>
                      </a:r>
                      <a:endParaRPr lang="en-US" sz="1400" dirty="0"/>
                    </a:p>
                  </a:txBody>
                  <a:tcPr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1995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63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81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144</a:t>
                      </a:r>
                      <a:endParaRPr lang="en-US" sz="1400" dirty="0"/>
                    </a:p>
                  </a:txBody>
                  <a:tcPr marT="34290" marB="3429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1996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38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107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145</a:t>
                      </a:r>
                      <a:endParaRPr lang="en-US" sz="1400" dirty="0"/>
                    </a:p>
                  </a:txBody>
                  <a:tcPr marT="34290" marB="3429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1997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75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35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110</a:t>
                      </a:r>
                      <a:endParaRPr lang="en-US" sz="1400" dirty="0"/>
                    </a:p>
                  </a:txBody>
                  <a:tcPr marT="34290" marB="3429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Total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176</a:t>
                      </a:r>
                      <a:endParaRPr lang="en-US" sz="1400" dirty="0"/>
                    </a:p>
                  </a:txBody>
                  <a:tcPr marT="34290" marB="3429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223</a:t>
                      </a:r>
                      <a:endParaRPr lang="en-US" sz="1400" dirty="0"/>
                    </a:p>
                  </a:txBody>
                  <a:tcPr marT="34290" marB="3429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339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28" name="Rounded Rectangle 27"/>
          <p:cNvSpPr/>
          <p:nvPr/>
        </p:nvSpPr>
        <p:spPr>
          <a:xfrm>
            <a:off x="6858000" y="800100"/>
            <a:ext cx="1828800" cy="4000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Region</a:t>
            </a:r>
            <a:endParaRPr lang="en-US" sz="2400" dirty="0"/>
          </a:p>
        </p:txBody>
      </p:sp>
      <p:sp>
        <p:nvSpPr>
          <p:cNvPr id="29" name="Rounded Rectangle 28"/>
          <p:cNvSpPr/>
          <p:nvPr/>
        </p:nvSpPr>
        <p:spPr>
          <a:xfrm>
            <a:off x="6858000" y="1314450"/>
            <a:ext cx="1828800" cy="4000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State</a:t>
            </a:r>
            <a:endParaRPr lang="en-US" sz="2400" dirty="0"/>
          </a:p>
        </p:txBody>
      </p:sp>
      <p:sp>
        <p:nvSpPr>
          <p:cNvPr id="30" name="Rounded Rectangle 29"/>
          <p:cNvSpPr/>
          <p:nvPr/>
        </p:nvSpPr>
        <p:spPr>
          <a:xfrm>
            <a:off x="6858000" y="1828800"/>
            <a:ext cx="1828800" cy="4000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City</a:t>
            </a:r>
            <a:endParaRPr lang="en-US" sz="2400" dirty="0"/>
          </a:p>
        </p:txBody>
      </p:sp>
      <p:sp>
        <p:nvSpPr>
          <p:cNvPr id="31" name="Rounded Rectangle 30"/>
          <p:cNvSpPr/>
          <p:nvPr/>
        </p:nvSpPr>
        <p:spPr>
          <a:xfrm>
            <a:off x="6858000" y="2343150"/>
            <a:ext cx="1828800" cy="4000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Store</a:t>
            </a:r>
            <a:endParaRPr lang="en-US" sz="2400" dirty="0"/>
          </a:p>
        </p:txBody>
      </p:sp>
      <p:cxnSp>
        <p:nvCxnSpPr>
          <p:cNvPr id="33" name="Straight Connector 32"/>
          <p:cNvCxnSpPr>
            <a:stCxn id="28" idx="2"/>
            <a:endCxn id="29" idx="0"/>
          </p:cNvCxnSpPr>
          <p:nvPr/>
        </p:nvCxnSpPr>
        <p:spPr>
          <a:xfrm rot="5400000">
            <a:off x="7715250" y="1257300"/>
            <a:ext cx="114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9" idx="2"/>
            <a:endCxn id="30" idx="0"/>
          </p:cNvCxnSpPr>
          <p:nvPr/>
        </p:nvCxnSpPr>
        <p:spPr>
          <a:xfrm rot="5400000">
            <a:off x="7715250" y="1771650"/>
            <a:ext cx="114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0" idx="2"/>
            <a:endCxn id="31" idx="0"/>
          </p:cNvCxnSpPr>
          <p:nvPr/>
        </p:nvCxnSpPr>
        <p:spPr>
          <a:xfrm>
            <a:off x="7772400" y="2228850"/>
            <a:ext cx="0" cy="114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0190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536972"/>
          </a:xfrm>
        </p:spPr>
        <p:txBody>
          <a:bodyPr/>
          <a:lstStyle/>
          <a:p>
            <a:r>
              <a:rPr lang="en-US" dirty="0" smtClean="0"/>
              <a:t>Comparison with SQL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03520"/>
            <a:ext cx="8229600" cy="79668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cross-tabulation obtained by pivoting can also be computed using a collection of  </a:t>
            </a:r>
            <a:r>
              <a:rPr lang="en-US" dirty="0" err="1" smtClean="0"/>
              <a:t>SQLqueries</a:t>
            </a:r>
            <a:r>
              <a:rPr lang="en-US" dirty="0" smtClean="0"/>
              <a:t>: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5596-13C1-4CB9-B2C0-B82D4E28DECA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810001" y="1600200"/>
            <a:ext cx="5321118" cy="132408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accent6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2000" b="1" dirty="0">
                <a:latin typeface="+mn-lt"/>
              </a:rPr>
              <a:t>SELECT SUM</a:t>
            </a:r>
            <a:r>
              <a:rPr lang="en-US" sz="2000" dirty="0">
                <a:latin typeface="+mn-lt"/>
              </a:rPr>
              <a:t>(</a:t>
            </a:r>
            <a:r>
              <a:rPr lang="en-US" sz="2000" dirty="0" err="1">
                <a:latin typeface="+mn-lt"/>
              </a:rPr>
              <a:t>S.sales</a:t>
            </a:r>
            <a:r>
              <a:rPr lang="en-US" sz="2000" dirty="0">
                <a:latin typeface="+mn-lt"/>
              </a:rPr>
              <a:t>)</a:t>
            </a:r>
          </a:p>
          <a:p>
            <a:r>
              <a:rPr lang="en-US" sz="2000" b="1" dirty="0">
                <a:latin typeface="+mn-lt"/>
              </a:rPr>
              <a:t>FROM  </a:t>
            </a:r>
            <a:r>
              <a:rPr lang="en-US" sz="2000" dirty="0">
                <a:latin typeface="+mn-lt"/>
              </a:rPr>
              <a:t>  Sales S, Times T, Locations L</a:t>
            </a:r>
          </a:p>
          <a:p>
            <a:r>
              <a:rPr lang="en-US" sz="2000" b="1" dirty="0">
                <a:latin typeface="+mn-lt"/>
              </a:rPr>
              <a:t>WHERE  </a:t>
            </a:r>
            <a:r>
              <a:rPr lang="en-US" sz="2000" dirty="0" err="1">
                <a:latin typeface="+mn-lt"/>
              </a:rPr>
              <a:t>S.timeid</a:t>
            </a:r>
            <a:r>
              <a:rPr lang="en-US" sz="2000" dirty="0">
                <a:latin typeface="+mn-lt"/>
              </a:rPr>
              <a:t>=</a:t>
            </a:r>
            <a:r>
              <a:rPr lang="en-US" sz="2000" dirty="0" err="1">
                <a:latin typeface="+mn-lt"/>
              </a:rPr>
              <a:t>T.timeid</a:t>
            </a:r>
            <a:r>
              <a:rPr lang="en-US" sz="2000" b="1" dirty="0">
                <a:latin typeface="+mn-lt"/>
              </a:rPr>
              <a:t> AND </a:t>
            </a:r>
            <a:r>
              <a:rPr lang="en-US" sz="2000" dirty="0" err="1" smtClean="0">
                <a:latin typeface="+mn-lt"/>
              </a:rPr>
              <a:t>S.locid</a:t>
            </a:r>
            <a:r>
              <a:rPr lang="en-US" sz="2000" dirty="0" smtClean="0">
                <a:latin typeface="+mn-lt"/>
              </a:rPr>
              <a:t>=</a:t>
            </a:r>
            <a:r>
              <a:rPr lang="en-US" sz="2000" dirty="0" err="1" smtClean="0">
                <a:latin typeface="+mn-lt"/>
              </a:rPr>
              <a:t>L.locid</a:t>
            </a:r>
            <a:endParaRPr lang="en-US" sz="2000" dirty="0">
              <a:latin typeface="+mn-lt"/>
            </a:endParaRPr>
          </a:p>
          <a:p>
            <a:r>
              <a:rPr lang="en-US" sz="2000" b="1" dirty="0">
                <a:latin typeface="+mn-lt"/>
              </a:rPr>
              <a:t>GROUP BY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T.year</a:t>
            </a:r>
            <a:r>
              <a:rPr lang="en-US" sz="2000" dirty="0">
                <a:latin typeface="+mn-lt"/>
              </a:rPr>
              <a:t>, </a:t>
            </a:r>
            <a:r>
              <a:rPr lang="en-US" sz="2000" dirty="0" err="1">
                <a:latin typeface="+mn-lt"/>
              </a:rPr>
              <a:t>L.state</a:t>
            </a:r>
            <a:endParaRPr lang="en-US" sz="2000" dirty="0">
              <a:latin typeface="+mn-lt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5867401" y="3086100"/>
            <a:ext cx="3109600" cy="132408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accent6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2000" b="1" dirty="0">
                <a:latin typeface="+mn-lt"/>
              </a:rPr>
              <a:t>SELECT SUM</a:t>
            </a:r>
            <a:r>
              <a:rPr lang="en-US" sz="2000" dirty="0">
                <a:latin typeface="+mn-lt"/>
              </a:rPr>
              <a:t>(</a:t>
            </a:r>
            <a:r>
              <a:rPr lang="en-US" sz="2000" dirty="0" err="1">
                <a:latin typeface="+mn-lt"/>
              </a:rPr>
              <a:t>S.sales</a:t>
            </a:r>
            <a:r>
              <a:rPr lang="en-US" sz="2000" dirty="0">
                <a:latin typeface="+mn-lt"/>
              </a:rPr>
              <a:t>)</a:t>
            </a:r>
          </a:p>
          <a:p>
            <a:r>
              <a:rPr lang="en-US" sz="2000" b="1" dirty="0">
                <a:latin typeface="+mn-lt"/>
              </a:rPr>
              <a:t>FROM  </a:t>
            </a:r>
            <a:r>
              <a:rPr lang="en-US" sz="2000" dirty="0">
                <a:latin typeface="+mn-lt"/>
              </a:rPr>
              <a:t>  Sales S, Times T</a:t>
            </a:r>
          </a:p>
          <a:p>
            <a:r>
              <a:rPr lang="en-US" sz="2000" b="1" dirty="0">
                <a:latin typeface="+mn-lt"/>
              </a:rPr>
              <a:t>WHERE  </a:t>
            </a:r>
            <a:r>
              <a:rPr lang="en-US" sz="2000" dirty="0" err="1">
                <a:latin typeface="+mn-lt"/>
              </a:rPr>
              <a:t>S.timeid</a:t>
            </a:r>
            <a:r>
              <a:rPr lang="en-US" sz="2000" dirty="0">
                <a:latin typeface="+mn-lt"/>
              </a:rPr>
              <a:t>=</a:t>
            </a:r>
            <a:r>
              <a:rPr lang="en-US" sz="2000" dirty="0" err="1">
                <a:latin typeface="+mn-lt"/>
              </a:rPr>
              <a:t>T.timeid</a:t>
            </a:r>
            <a:endParaRPr lang="en-US" sz="2000" dirty="0">
              <a:latin typeface="+mn-lt"/>
            </a:endParaRPr>
          </a:p>
          <a:p>
            <a:r>
              <a:rPr lang="en-US" sz="2000" b="1" dirty="0">
                <a:latin typeface="+mn-lt"/>
              </a:rPr>
              <a:t>GROUP BY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T.year</a:t>
            </a:r>
            <a:endParaRPr lang="en-US" sz="2000" dirty="0">
              <a:latin typeface="+mn-lt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2667001" y="3657600"/>
            <a:ext cx="3122650" cy="132408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accent6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2000" b="1" dirty="0">
                <a:latin typeface="+mn-lt"/>
              </a:rPr>
              <a:t>SELECT SUM</a:t>
            </a:r>
            <a:r>
              <a:rPr lang="en-US" sz="2000" dirty="0">
                <a:latin typeface="+mn-lt"/>
              </a:rPr>
              <a:t>(</a:t>
            </a:r>
            <a:r>
              <a:rPr lang="en-US" sz="2000" dirty="0" err="1">
                <a:latin typeface="+mn-lt"/>
              </a:rPr>
              <a:t>S.sales</a:t>
            </a:r>
            <a:r>
              <a:rPr lang="en-US" sz="2000" dirty="0">
                <a:latin typeface="+mn-lt"/>
              </a:rPr>
              <a:t>)</a:t>
            </a:r>
          </a:p>
          <a:p>
            <a:r>
              <a:rPr lang="en-US" sz="2000" b="1" dirty="0">
                <a:latin typeface="+mn-lt"/>
              </a:rPr>
              <a:t>FROM  </a:t>
            </a:r>
            <a:r>
              <a:rPr lang="en-US" sz="2000" dirty="0">
                <a:latin typeface="+mn-lt"/>
              </a:rPr>
              <a:t>  Sales S, Location L</a:t>
            </a:r>
          </a:p>
          <a:p>
            <a:r>
              <a:rPr lang="en-US" sz="2000" b="1" dirty="0">
                <a:latin typeface="+mn-lt"/>
              </a:rPr>
              <a:t>WHERE  </a:t>
            </a:r>
            <a:r>
              <a:rPr lang="en-US" sz="2000" dirty="0" err="1" smtClean="0">
                <a:latin typeface="+mn-lt"/>
              </a:rPr>
              <a:t>S.locid</a:t>
            </a:r>
            <a:r>
              <a:rPr lang="en-US" sz="2000" dirty="0" smtClean="0">
                <a:latin typeface="+mn-lt"/>
              </a:rPr>
              <a:t>=</a:t>
            </a:r>
            <a:r>
              <a:rPr lang="en-US" sz="2000" dirty="0" err="1" smtClean="0">
                <a:latin typeface="+mn-lt"/>
              </a:rPr>
              <a:t>L.locid</a:t>
            </a:r>
            <a:endParaRPr lang="en-US" sz="2000" dirty="0">
              <a:latin typeface="+mn-lt"/>
            </a:endParaRPr>
          </a:p>
          <a:p>
            <a:r>
              <a:rPr lang="en-US" sz="2000" b="1" dirty="0">
                <a:latin typeface="+mn-lt"/>
              </a:rPr>
              <a:t>GROUP BY </a:t>
            </a:r>
            <a:r>
              <a:rPr lang="en-US" sz="2000" dirty="0" err="1">
                <a:latin typeface="+mn-lt"/>
              </a:rPr>
              <a:t>L.state</a:t>
            </a:r>
            <a:endParaRPr lang="en-US" sz="2000" dirty="0">
              <a:latin typeface="+mn-lt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57200" y="1943101"/>
          <a:ext cx="2590800" cy="1623059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762000"/>
                <a:gridCol w="533400"/>
                <a:gridCol w="647700"/>
                <a:gridCol w="647700"/>
              </a:tblGrid>
              <a:tr h="48006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Year\State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WI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CA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Total</a:t>
                      </a:r>
                      <a:endParaRPr lang="en-US" sz="1400" dirty="0"/>
                    </a:p>
                  </a:txBody>
                  <a:tcPr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1995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63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81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144</a:t>
                      </a:r>
                      <a:endParaRPr lang="en-US" sz="1400" dirty="0"/>
                    </a:p>
                  </a:txBody>
                  <a:tcPr marT="34290" marB="3429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1996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38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107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145</a:t>
                      </a:r>
                      <a:endParaRPr lang="en-US" sz="1400" dirty="0"/>
                    </a:p>
                  </a:txBody>
                  <a:tcPr marT="34290" marB="3429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1997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75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35</a:t>
                      </a:r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110</a:t>
                      </a:r>
                      <a:endParaRPr lang="en-US" sz="1400" dirty="0"/>
                    </a:p>
                  </a:txBody>
                  <a:tcPr marT="34290" marB="3429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Total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176</a:t>
                      </a:r>
                      <a:endParaRPr lang="en-US" sz="1400" dirty="0"/>
                    </a:p>
                  </a:txBody>
                  <a:tcPr marT="34290" marB="3429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223</a:t>
                      </a:r>
                      <a:endParaRPr lang="en-US" sz="1400" dirty="0"/>
                    </a:p>
                  </a:txBody>
                  <a:tcPr marT="34290" marB="3429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339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12" name="Left Brace 11"/>
          <p:cNvSpPr/>
          <p:nvPr/>
        </p:nvSpPr>
        <p:spPr>
          <a:xfrm rot="10800000">
            <a:off x="3200401" y="2457450"/>
            <a:ext cx="304800" cy="8001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Brace 12"/>
          <p:cNvSpPr/>
          <p:nvPr/>
        </p:nvSpPr>
        <p:spPr>
          <a:xfrm rot="16200000">
            <a:off x="1647825" y="3171825"/>
            <a:ext cx="285750" cy="11430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990600" y="2343150"/>
            <a:ext cx="1447800" cy="9715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urved Connector 15"/>
          <p:cNvCxnSpPr>
            <a:stCxn id="7" idx="1"/>
          </p:cNvCxnSpPr>
          <p:nvPr/>
        </p:nvCxnSpPr>
        <p:spPr>
          <a:xfrm rot="10800000" flipV="1">
            <a:off x="2133601" y="2262240"/>
            <a:ext cx="1676401" cy="138059"/>
          </a:xfrm>
          <a:prstGeom prst="curvedConnector3">
            <a:avLst>
              <a:gd name="adj1" fmla="val 5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8" idx="1"/>
            <a:endCxn id="12" idx="1"/>
          </p:cNvCxnSpPr>
          <p:nvPr/>
        </p:nvCxnSpPr>
        <p:spPr>
          <a:xfrm rot="10800000">
            <a:off x="3505201" y="2857501"/>
            <a:ext cx="2362200" cy="890641"/>
          </a:xfrm>
          <a:prstGeom prst="curvedConnector3">
            <a:avLst>
              <a:gd name="adj1" fmla="val 5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9" idx="1"/>
            <a:endCxn id="13" idx="1"/>
          </p:cNvCxnSpPr>
          <p:nvPr/>
        </p:nvCxnSpPr>
        <p:spPr>
          <a:xfrm flipH="1" flipV="1">
            <a:off x="1790700" y="3886200"/>
            <a:ext cx="876301" cy="43344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72932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2" grpId="0" animBg="1"/>
      <p:bldP spid="13" grpId="0" animBg="1"/>
      <p:bldP spid="14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001000" cy="479822"/>
          </a:xfrm>
        </p:spPr>
        <p:txBody>
          <a:bodyPr/>
          <a:lstStyle/>
          <a:p>
            <a:r>
              <a:rPr lang="en-US" dirty="0" smtClean="0"/>
              <a:t>The CUBE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009" y="894240"/>
            <a:ext cx="4946791" cy="383510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Generalizing the previous example, if there are k dimensions, we have </a:t>
            </a:r>
            <a:r>
              <a:rPr lang="en-US" dirty="0" smtClean="0"/>
              <a:t>2</a:t>
            </a:r>
            <a:r>
              <a:rPr lang="en-US" baseline="30000" dirty="0" smtClean="0"/>
              <a:t>k</a:t>
            </a:r>
            <a:r>
              <a:rPr lang="en-US" dirty="0" smtClean="0"/>
              <a:t> </a:t>
            </a:r>
            <a:r>
              <a:rPr lang="en-US" dirty="0" smtClean="0"/>
              <a:t>possible SQL </a:t>
            </a:r>
            <a:r>
              <a:rPr lang="en-US" sz="2400" dirty="0" smtClean="0"/>
              <a:t>GROUP BY </a:t>
            </a:r>
            <a:r>
              <a:rPr lang="en-US" dirty="0" smtClean="0"/>
              <a:t>queries that can be generated through pivoting on a subset of dimensions.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CUBE </a:t>
            </a:r>
            <a:r>
              <a:rPr lang="en-US" dirty="0" err="1" smtClean="0">
                <a:solidFill>
                  <a:schemeClr val="accent2"/>
                </a:solidFill>
              </a:rPr>
              <a:t>pid</a:t>
            </a:r>
            <a:r>
              <a:rPr lang="en-US" dirty="0" smtClean="0">
                <a:solidFill>
                  <a:schemeClr val="accent2"/>
                </a:solidFill>
              </a:rPr>
              <a:t>, </a:t>
            </a:r>
            <a:r>
              <a:rPr lang="en-US" dirty="0" err="1" smtClean="0">
                <a:solidFill>
                  <a:schemeClr val="accent2"/>
                </a:solidFill>
              </a:rPr>
              <a:t>locid</a:t>
            </a:r>
            <a:r>
              <a:rPr lang="en-US" dirty="0" smtClean="0">
                <a:solidFill>
                  <a:schemeClr val="accent2"/>
                </a:solidFill>
              </a:rPr>
              <a:t>, </a:t>
            </a:r>
            <a:r>
              <a:rPr lang="en-US" dirty="0" err="1" smtClean="0">
                <a:solidFill>
                  <a:schemeClr val="accent2"/>
                </a:solidFill>
              </a:rPr>
              <a:t>timeid</a:t>
            </a:r>
            <a:r>
              <a:rPr lang="en-US" dirty="0" smtClean="0">
                <a:solidFill>
                  <a:schemeClr val="accent2"/>
                </a:solidFill>
              </a:rPr>
              <a:t> BY SUM Sales</a:t>
            </a:r>
            <a:endParaRPr lang="en-US" dirty="0" smtClean="0"/>
          </a:p>
          <a:p>
            <a:pPr lvl="1"/>
            <a:r>
              <a:rPr lang="en-US" dirty="0" smtClean="0"/>
              <a:t>Equivalent to rolling up Sales on all eight subsets of the set {</a:t>
            </a:r>
            <a:r>
              <a:rPr lang="en-US" dirty="0" err="1" smtClean="0"/>
              <a:t>pid</a:t>
            </a:r>
            <a:r>
              <a:rPr lang="en-US" dirty="0" smtClean="0"/>
              <a:t>, </a:t>
            </a:r>
            <a:r>
              <a:rPr lang="en-US" dirty="0" err="1" smtClean="0"/>
              <a:t>locid</a:t>
            </a:r>
            <a:r>
              <a:rPr lang="en-US" dirty="0" smtClean="0"/>
              <a:t>, </a:t>
            </a:r>
            <a:r>
              <a:rPr lang="en-US" dirty="0" err="1" smtClean="0"/>
              <a:t>timeid</a:t>
            </a:r>
            <a:r>
              <a:rPr lang="en-US" dirty="0" smtClean="0"/>
              <a:t>}; each roll-up corresponds to an SQL query of the form: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5596-13C1-4CB9-B2C0-B82D4E28DECA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486401" y="3257550"/>
            <a:ext cx="3298157" cy="101630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lIns="92075" tIns="46038" rIns="92075" bIns="46038">
            <a:spAutoFit/>
          </a:bodyPr>
          <a:lstStyle/>
          <a:p>
            <a:r>
              <a:rPr lang="en-US" sz="2000" b="1" dirty="0">
                <a:latin typeface="+mn-lt"/>
              </a:rPr>
              <a:t>SELECT SUM</a:t>
            </a:r>
            <a:r>
              <a:rPr lang="en-US" sz="2000" dirty="0">
                <a:latin typeface="+mn-lt"/>
              </a:rPr>
              <a:t>(</a:t>
            </a:r>
            <a:r>
              <a:rPr lang="en-US" sz="2000" dirty="0" err="1">
                <a:latin typeface="+mn-lt"/>
              </a:rPr>
              <a:t>S.sales</a:t>
            </a:r>
            <a:r>
              <a:rPr lang="en-US" sz="2000" dirty="0">
                <a:latin typeface="+mn-lt"/>
              </a:rPr>
              <a:t>)</a:t>
            </a:r>
          </a:p>
          <a:p>
            <a:r>
              <a:rPr lang="en-US" sz="2000" b="1" dirty="0">
                <a:latin typeface="+mn-lt"/>
              </a:rPr>
              <a:t>FROM  </a:t>
            </a:r>
            <a:r>
              <a:rPr lang="en-US" sz="2000" dirty="0">
                <a:latin typeface="+mn-lt"/>
              </a:rPr>
              <a:t>  Sales S</a:t>
            </a:r>
          </a:p>
          <a:p>
            <a:r>
              <a:rPr lang="en-US" sz="2000" b="1" dirty="0">
                <a:latin typeface="+mn-lt"/>
              </a:rPr>
              <a:t>GROUP BY grouping-list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4794728" y="4371974"/>
            <a:ext cx="3620750" cy="580924"/>
          </a:xfrm>
          <a:prstGeom prst="wedgeRoundRectCallout">
            <a:avLst>
              <a:gd name="adj1" fmla="val 9696"/>
              <a:gd name="adj2" fmla="val -75873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</a:rPr>
              <a:t>Lots of work on optimizing the CUBE operator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486400" y="2171700"/>
            <a:ext cx="762000" cy="51435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Pid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Locid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400800" y="1943100"/>
            <a:ext cx="914400" cy="51435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Pid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Timeid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924800" y="2228850"/>
            <a:ext cx="914400" cy="51435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Locid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Timeid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257800" y="800100"/>
            <a:ext cx="685800" cy="40005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Pid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8001000" y="685800"/>
            <a:ext cx="990600" cy="40005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Timeid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400800" y="800100"/>
            <a:ext cx="762000" cy="40005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Locid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620000" y="228600"/>
            <a:ext cx="685800" cy="3429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All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5486400" y="2800350"/>
            <a:ext cx="1828800" cy="40005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Pid,Locid,Timeid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6" name="Straight Connector 85"/>
          <p:cNvCxnSpPr>
            <a:stCxn id="90" idx="4"/>
            <a:endCxn id="95" idx="1"/>
          </p:cNvCxnSpPr>
          <p:nvPr/>
        </p:nvCxnSpPr>
        <p:spPr>
          <a:xfrm rot="16200000" flipH="1">
            <a:off x="7509885" y="338715"/>
            <a:ext cx="596609" cy="10621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90" idx="4"/>
            <a:endCxn id="97" idx="0"/>
          </p:cNvCxnSpPr>
          <p:nvPr/>
        </p:nvCxnSpPr>
        <p:spPr>
          <a:xfrm rot="5400000">
            <a:off x="6419850" y="285750"/>
            <a:ext cx="571500" cy="1143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/>
          <p:cNvSpPr/>
          <p:nvPr/>
        </p:nvSpPr>
        <p:spPr>
          <a:xfrm>
            <a:off x="7162800" y="400050"/>
            <a:ext cx="22860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8305800" y="1143000"/>
            <a:ext cx="22860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7162800" y="1257300"/>
            <a:ext cx="22860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6019800" y="1143000"/>
            <a:ext cx="22860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8382000" y="2000250"/>
            <a:ext cx="22860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7315200" y="2000250"/>
            <a:ext cx="22860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6019800" y="1943100"/>
            <a:ext cx="22860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7315200" y="2857500"/>
            <a:ext cx="22860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" name="Straight Connector 102"/>
          <p:cNvCxnSpPr>
            <a:stCxn id="90" idx="4"/>
            <a:endCxn id="96" idx="0"/>
          </p:cNvCxnSpPr>
          <p:nvPr/>
        </p:nvCxnSpPr>
        <p:spPr>
          <a:xfrm rot="5400000">
            <a:off x="6934200" y="914400"/>
            <a:ext cx="68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96" idx="4"/>
            <a:endCxn id="100" idx="0"/>
          </p:cNvCxnSpPr>
          <p:nvPr/>
        </p:nvCxnSpPr>
        <p:spPr>
          <a:xfrm rot="5400000">
            <a:off x="6448425" y="1114425"/>
            <a:ext cx="514350" cy="1143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96" idx="4"/>
            <a:endCxn id="98" idx="0"/>
          </p:cNvCxnSpPr>
          <p:nvPr/>
        </p:nvCxnSpPr>
        <p:spPr>
          <a:xfrm rot="16200000" flipH="1">
            <a:off x="7600950" y="1104900"/>
            <a:ext cx="571500" cy="121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97" idx="4"/>
            <a:endCxn id="100" idx="0"/>
          </p:cNvCxnSpPr>
          <p:nvPr/>
        </p:nvCxnSpPr>
        <p:spPr>
          <a:xfrm rot="5400000">
            <a:off x="5819775" y="1628775"/>
            <a:ext cx="6286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95" idx="4"/>
            <a:endCxn id="98" idx="0"/>
          </p:cNvCxnSpPr>
          <p:nvPr/>
        </p:nvCxnSpPr>
        <p:spPr>
          <a:xfrm rot="16200000" flipH="1">
            <a:off x="8115300" y="1619250"/>
            <a:ext cx="6858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95" idx="4"/>
            <a:endCxn id="99" idx="1"/>
          </p:cNvCxnSpPr>
          <p:nvPr/>
        </p:nvCxnSpPr>
        <p:spPr>
          <a:xfrm rot="5400000">
            <a:off x="7528935" y="1134193"/>
            <a:ext cx="710909" cy="10714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99" idx="0"/>
            <a:endCxn id="97" idx="4"/>
          </p:cNvCxnSpPr>
          <p:nvPr/>
        </p:nvCxnSpPr>
        <p:spPr>
          <a:xfrm rot="16200000" flipV="1">
            <a:off x="6438900" y="1009650"/>
            <a:ext cx="685800" cy="129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>
            <a:stCxn id="98" idx="3"/>
            <a:endCxn id="101" idx="0"/>
          </p:cNvCxnSpPr>
          <p:nvPr/>
        </p:nvCxnSpPr>
        <p:spPr>
          <a:xfrm rot="5400000">
            <a:off x="7567035" y="2009057"/>
            <a:ext cx="710909" cy="985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stCxn id="99" idx="4"/>
            <a:endCxn id="101" idx="0"/>
          </p:cNvCxnSpPr>
          <p:nvPr/>
        </p:nvCxnSpPr>
        <p:spPr>
          <a:xfrm rot="5400000">
            <a:off x="7086600" y="2514600"/>
            <a:ext cx="68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>
            <a:stCxn id="101" idx="0"/>
            <a:endCxn id="100" idx="4"/>
          </p:cNvCxnSpPr>
          <p:nvPr/>
        </p:nvCxnSpPr>
        <p:spPr>
          <a:xfrm rot="16200000" flipV="1">
            <a:off x="6410325" y="1838325"/>
            <a:ext cx="742950" cy="129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5082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708422"/>
          </a:xfrm>
        </p:spPr>
        <p:txBody>
          <a:bodyPr/>
          <a:lstStyle/>
          <a:p>
            <a:r>
              <a:rPr lang="en-US" dirty="0" smtClean="0"/>
              <a:t>Data Mining</a:t>
            </a:r>
            <a:endParaRPr lang="en-US" dirty="0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457200" y="914401"/>
            <a:ext cx="8382000" cy="3680222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cs typeface="Times New Roman" pitchFamily="18" charset="0"/>
              </a:rPr>
              <a:t>Data mining is the exploration and analysis of large quantities of data in order to </a:t>
            </a:r>
            <a:r>
              <a:rPr lang="en-US" sz="2000" dirty="0" smtClean="0">
                <a:cs typeface="Times New Roman" pitchFamily="18" charset="0"/>
              </a:rPr>
              <a:t>discover</a:t>
            </a:r>
          </a:p>
          <a:p>
            <a:pPr lvl="1">
              <a:lnSpc>
                <a:spcPct val="90000"/>
              </a:lnSpc>
              <a:buFont typeface="Arial"/>
              <a:buChar char="•"/>
            </a:pPr>
            <a:r>
              <a:rPr lang="en-US" sz="2000" dirty="0" smtClean="0">
                <a:solidFill>
                  <a:schemeClr val="accent2"/>
                </a:solidFill>
              </a:rPr>
              <a:t>valid</a:t>
            </a:r>
            <a:r>
              <a:rPr lang="en-US" sz="2000" dirty="0" smtClean="0">
                <a:solidFill>
                  <a:schemeClr val="accent2"/>
                </a:solidFill>
              </a:rPr>
              <a:t>, </a:t>
            </a:r>
            <a:endParaRPr lang="en-US" sz="2000" dirty="0" smtClean="0">
              <a:solidFill>
                <a:schemeClr val="accent2"/>
              </a:solidFill>
            </a:endParaRPr>
          </a:p>
          <a:p>
            <a:pPr lvl="1">
              <a:lnSpc>
                <a:spcPct val="90000"/>
              </a:lnSpc>
              <a:buFont typeface="Arial"/>
              <a:buChar char="•"/>
            </a:pPr>
            <a:r>
              <a:rPr lang="en-US" sz="2000" dirty="0" smtClean="0">
                <a:solidFill>
                  <a:schemeClr val="accent2"/>
                </a:solidFill>
              </a:rPr>
              <a:t>novel</a:t>
            </a:r>
            <a:r>
              <a:rPr lang="en-US" sz="2000" dirty="0" smtClean="0">
                <a:solidFill>
                  <a:schemeClr val="accent2"/>
                </a:solidFill>
              </a:rPr>
              <a:t>, </a:t>
            </a:r>
            <a:endParaRPr lang="en-US" sz="2000" dirty="0" smtClean="0">
              <a:solidFill>
                <a:schemeClr val="accent2"/>
              </a:solidFill>
            </a:endParaRPr>
          </a:p>
          <a:p>
            <a:pPr lvl="1">
              <a:lnSpc>
                <a:spcPct val="90000"/>
              </a:lnSpc>
              <a:buFont typeface="Arial"/>
              <a:buChar char="•"/>
            </a:pPr>
            <a:r>
              <a:rPr lang="en-US" sz="2000" dirty="0" smtClean="0"/>
              <a:t>potentially </a:t>
            </a:r>
            <a:r>
              <a:rPr lang="en-US" sz="2000" dirty="0" smtClean="0">
                <a:solidFill>
                  <a:schemeClr val="accent2"/>
                </a:solidFill>
              </a:rPr>
              <a:t>useful</a:t>
            </a:r>
            <a:r>
              <a:rPr lang="en-US" sz="2000" dirty="0" smtClean="0"/>
              <a:t>, and </a:t>
            </a:r>
            <a:endParaRPr lang="en-US" sz="2000" dirty="0" smtClean="0"/>
          </a:p>
          <a:p>
            <a:pPr lvl="1">
              <a:lnSpc>
                <a:spcPct val="90000"/>
              </a:lnSpc>
              <a:buFont typeface="Arial"/>
              <a:buChar char="•"/>
            </a:pPr>
            <a:r>
              <a:rPr lang="en-US" sz="2000" dirty="0" smtClean="0"/>
              <a:t>ultimately </a:t>
            </a:r>
            <a:r>
              <a:rPr lang="en-US" sz="2000" dirty="0" smtClean="0">
                <a:solidFill>
                  <a:schemeClr val="accent2"/>
                </a:solidFill>
              </a:rPr>
              <a:t>understandable </a:t>
            </a:r>
            <a:endParaRPr lang="en-US" sz="2000" dirty="0" smtClean="0">
              <a:solidFill>
                <a:schemeClr val="accent2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 smtClean="0"/>
              <a:t>patterns </a:t>
            </a:r>
            <a:r>
              <a:rPr lang="en-US" sz="2000" dirty="0" smtClean="0"/>
              <a:t>in data.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800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 smtClean="0"/>
              <a:t>Example </a:t>
            </a:r>
            <a:r>
              <a:rPr lang="en-US" sz="1800" dirty="0" smtClean="0"/>
              <a:t>pattern (Census Bureau Data):</a:t>
            </a:r>
            <a:br>
              <a:rPr lang="en-US" sz="1800" dirty="0" smtClean="0"/>
            </a:br>
            <a:r>
              <a:rPr lang="en-US" sz="1800" dirty="0" smtClean="0"/>
              <a:t>If (relationship = husband), then (gender = male). 99.6</a:t>
            </a:r>
            <a:r>
              <a:rPr lang="en-US" sz="1800" dirty="0" smtClean="0"/>
              <a:t>%</a:t>
            </a:r>
            <a:endParaRPr lang="en-US" sz="1800" dirty="0" smtClean="0"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DA45B-C466-4210-93D7-2D371B090AF2}" type="slidenum">
              <a:rPr lang="en-US"/>
              <a:pPr/>
              <a:t>55</a:t>
            </a:fld>
            <a:endParaRPr lang="en-US"/>
          </a:p>
        </p:txBody>
      </p:sp>
      <p:sp>
        <p:nvSpPr>
          <p:cNvPr id="7" name="Rounded Rectangular Callout 6"/>
          <p:cNvSpPr/>
          <p:nvPr/>
        </p:nvSpPr>
        <p:spPr>
          <a:xfrm>
            <a:off x="2837244" y="1421910"/>
            <a:ext cx="3429000" cy="342900"/>
          </a:xfrm>
          <a:prstGeom prst="wedgeRoundRectCallout">
            <a:avLst>
              <a:gd name="adj1" fmla="val -68293"/>
              <a:gd name="adj2" fmla="val 62706"/>
              <a:gd name="adj3" fmla="val 16667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The patterns hold in general.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3658829" y="1885950"/>
            <a:ext cx="4648200" cy="342900"/>
          </a:xfrm>
          <a:prstGeom prst="wedgeRoundRectCallout">
            <a:avLst>
              <a:gd name="adj1" fmla="val -73422"/>
              <a:gd name="adj2" fmla="val 38216"/>
              <a:gd name="adj3" fmla="val 16667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We did not know the pattern beforehand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4841377" y="2337120"/>
            <a:ext cx="3128725" cy="628650"/>
          </a:xfrm>
          <a:prstGeom prst="wedgeRoundRectCallout">
            <a:avLst>
              <a:gd name="adj1" fmla="val -83531"/>
              <a:gd name="adj2" fmla="val -20305"/>
              <a:gd name="adj3" fmla="val 16667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We can devise actions from the patterns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5557074" y="3065804"/>
            <a:ext cx="3276600" cy="692595"/>
          </a:xfrm>
          <a:prstGeom prst="wedgeRoundRectCallout">
            <a:avLst>
              <a:gd name="adj1" fmla="val -91174"/>
              <a:gd name="adj2" fmla="val -49661"/>
              <a:gd name="adj3" fmla="val 16667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We can interpret and comprehend the patterns.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5979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Mining Workflow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buNone/>
              </a:pPr>
              <a:t>56</a:t>
            </a:fld>
            <a:endParaRPr lang="en"/>
          </a:p>
        </p:txBody>
      </p:sp>
      <p:sp>
        <p:nvSpPr>
          <p:cNvPr id="5" name="Rounded Rectangle 4"/>
          <p:cNvSpPr/>
          <p:nvPr/>
        </p:nvSpPr>
        <p:spPr>
          <a:xfrm>
            <a:off x="4276382" y="1632960"/>
            <a:ext cx="1697593" cy="7387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Learn Model</a:t>
            </a:r>
            <a:endParaRPr lang="en-US" sz="2000" dirty="0"/>
          </a:p>
        </p:txBody>
      </p:sp>
      <p:sp>
        <p:nvSpPr>
          <p:cNvPr id="6" name="Rounded Rectangle 5"/>
          <p:cNvSpPr/>
          <p:nvPr/>
        </p:nvSpPr>
        <p:spPr>
          <a:xfrm>
            <a:off x="4276382" y="3168720"/>
            <a:ext cx="1697593" cy="73872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Predict</a:t>
            </a:r>
            <a:endParaRPr lang="en-US" sz="2000" dirty="0"/>
          </a:p>
        </p:txBody>
      </p:sp>
      <p:sp>
        <p:nvSpPr>
          <p:cNvPr id="7" name="Internal Storage 6"/>
          <p:cNvSpPr/>
          <p:nvPr/>
        </p:nvSpPr>
        <p:spPr>
          <a:xfrm>
            <a:off x="1308834" y="1594080"/>
            <a:ext cx="2021561" cy="907200"/>
          </a:xfrm>
          <a:prstGeom prst="flowChartInternalStorag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Training </a:t>
            </a:r>
            <a:r>
              <a:rPr lang="en-US" sz="1800" dirty="0" smtClean="0"/>
              <a:t>Data:</a:t>
            </a:r>
          </a:p>
          <a:p>
            <a:pPr algn="ctr"/>
            <a:r>
              <a:rPr lang="en-US" sz="1800" dirty="0" smtClean="0"/>
              <a:t>Past observations</a:t>
            </a:r>
            <a:endParaRPr lang="en-US" sz="1800" dirty="0"/>
          </a:p>
        </p:txBody>
      </p:sp>
      <p:sp>
        <p:nvSpPr>
          <p:cNvPr id="8" name="Right Arrow 7"/>
          <p:cNvSpPr/>
          <p:nvPr/>
        </p:nvSpPr>
        <p:spPr>
          <a:xfrm>
            <a:off x="3498859" y="1879200"/>
            <a:ext cx="686812" cy="33696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6139334" y="1863120"/>
            <a:ext cx="686812" cy="33696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rapezoid 9"/>
          <p:cNvSpPr/>
          <p:nvPr/>
        </p:nvSpPr>
        <p:spPr>
          <a:xfrm>
            <a:off x="6977512" y="1746480"/>
            <a:ext cx="1113675" cy="453600"/>
          </a:xfrm>
          <a:prstGeom prst="trapezoi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Model</a:t>
            </a:r>
            <a:endParaRPr lang="en-US" sz="1800" dirty="0"/>
          </a:p>
        </p:txBody>
      </p:sp>
      <p:sp>
        <p:nvSpPr>
          <p:cNvPr id="11" name="TextBox 10"/>
          <p:cNvSpPr txBox="1"/>
          <p:nvPr/>
        </p:nvSpPr>
        <p:spPr>
          <a:xfrm>
            <a:off x="355811" y="1185868"/>
            <a:ext cx="2532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Offline Training Phase:</a:t>
            </a:r>
            <a:endParaRPr lang="en-US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355811" y="2725122"/>
            <a:ext cx="2725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Online Prediction Phase:</a:t>
            </a:r>
            <a:endParaRPr lang="en-US" sz="1800" dirty="0"/>
          </a:p>
        </p:txBody>
      </p:sp>
      <p:sp>
        <p:nvSpPr>
          <p:cNvPr id="13" name="Trapezoid 12"/>
          <p:cNvSpPr/>
          <p:nvPr/>
        </p:nvSpPr>
        <p:spPr>
          <a:xfrm>
            <a:off x="1308834" y="3097680"/>
            <a:ext cx="1113675" cy="453600"/>
          </a:xfrm>
          <a:prstGeom prst="trapezoi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Model</a:t>
            </a:r>
            <a:endParaRPr lang="en-US" sz="1800" dirty="0"/>
          </a:p>
        </p:txBody>
      </p:sp>
      <p:sp>
        <p:nvSpPr>
          <p:cNvPr id="14" name="Internal Storage 13"/>
          <p:cNvSpPr/>
          <p:nvPr/>
        </p:nvSpPr>
        <p:spPr>
          <a:xfrm>
            <a:off x="1308834" y="3667680"/>
            <a:ext cx="1515509" cy="453600"/>
          </a:xfrm>
          <a:prstGeom prst="flowChartInternalStorag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Observation</a:t>
            </a:r>
            <a:endParaRPr lang="en-US" sz="1800" dirty="0" smtClean="0"/>
          </a:p>
        </p:txBody>
      </p:sp>
      <p:sp>
        <p:nvSpPr>
          <p:cNvPr id="16" name="Right Arrow 15"/>
          <p:cNvSpPr/>
          <p:nvPr/>
        </p:nvSpPr>
        <p:spPr>
          <a:xfrm>
            <a:off x="6157571" y="3330720"/>
            <a:ext cx="686812" cy="33696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3498859" y="3395520"/>
            <a:ext cx="686812" cy="33696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Brace 18"/>
          <p:cNvSpPr/>
          <p:nvPr/>
        </p:nvSpPr>
        <p:spPr>
          <a:xfrm>
            <a:off x="2966908" y="3168720"/>
            <a:ext cx="355807" cy="835920"/>
          </a:xfrm>
          <a:prstGeom prst="rightBrace">
            <a:avLst/>
          </a:prstGeom>
          <a:ln w="4445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nternal Storage 19"/>
          <p:cNvSpPr/>
          <p:nvPr/>
        </p:nvSpPr>
        <p:spPr>
          <a:xfrm>
            <a:off x="6977512" y="3236880"/>
            <a:ext cx="1515509" cy="453600"/>
          </a:xfrm>
          <a:prstGeom prst="flowChartInternalStorag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Prediction</a:t>
            </a:r>
            <a:endParaRPr lang="en-US" sz="1800" dirty="0" smtClean="0"/>
          </a:p>
        </p:txBody>
      </p:sp>
      <p:sp>
        <p:nvSpPr>
          <p:cNvPr id="21" name="Freeform 20"/>
          <p:cNvSpPr/>
          <p:nvPr/>
        </p:nvSpPr>
        <p:spPr>
          <a:xfrm>
            <a:off x="2493403" y="2345760"/>
            <a:ext cx="5027985" cy="984960"/>
          </a:xfrm>
          <a:custGeom>
            <a:avLst/>
            <a:gdLst>
              <a:gd name="connsiteX0" fmla="*/ 5027985 w 5027985"/>
              <a:gd name="connsiteY0" fmla="*/ 0 h 984960"/>
              <a:gd name="connsiteX1" fmla="*/ 3822824 w 5027985"/>
              <a:gd name="connsiteY1" fmla="*/ 414720 h 984960"/>
              <a:gd name="connsiteX2" fmla="*/ 1218120 w 5027985"/>
              <a:gd name="connsiteY2" fmla="*/ 492480 h 984960"/>
              <a:gd name="connsiteX3" fmla="*/ 0 w 5027985"/>
              <a:gd name="connsiteY3" fmla="*/ 984960 h 984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27985" h="984960">
                <a:moveTo>
                  <a:pt x="5027985" y="0"/>
                </a:moveTo>
                <a:cubicBezTo>
                  <a:pt x="4742893" y="166320"/>
                  <a:pt x="4457802" y="332640"/>
                  <a:pt x="3822824" y="414720"/>
                </a:cubicBezTo>
                <a:cubicBezTo>
                  <a:pt x="3187846" y="496800"/>
                  <a:pt x="1855257" y="397440"/>
                  <a:pt x="1218120" y="492480"/>
                </a:cubicBezTo>
                <a:cubicBezTo>
                  <a:pt x="580983" y="587520"/>
                  <a:pt x="0" y="984960"/>
                  <a:pt x="0" y="984960"/>
                </a:cubicBezTo>
              </a:path>
            </a:pathLst>
          </a:custGeom>
          <a:ln w="44450">
            <a:prstDash val="sysDash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158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260" y="175708"/>
            <a:ext cx="7786756" cy="651272"/>
          </a:xfrm>
        </p:spPr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41260" y="1028700"/>
            <a:ext cx="5221702" cy="392419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Assumes a linear relationship between two variables x &amp; y (extensible to more variables).</a:t>
            </a:r>
          </a:p>
          <a:p>
            <a:r>
              <a:rPr lang="en-US" b="1" dirty="0" smtClean="0">
                <a:solidFill>
                  <a:schemeClr val="accent2"/>
                </a:solidFill>
              </a:rPr>
              <a:t>Model</a:t>
            </a:r>
            <a:r>
              <a:rPr lang="en-US" dirty="0" smtClean="0"/>
              <a:t>: </a:t>
            </a:r>
            <a:r>
              <a:rPr lang="en-US" i="1" dirty="0" smtClean="0"/>
              <a:t>y = m*x +c</a:t>
            </a:r>
          </a:p>
          <a:p>
            <a:r>
              <a:rPr lang="en-US" dirty="0" smtClean="0"/>
              <a:t>Training Data: past observations of x and y values</a:t>
            </a:r>
          </a:p>
          <a:p>
            <a:r>
              <a:rPr lang="en-US" b="1" dirty="0" smtClean="0">
                <a:solidFill>
                  <a:schemeClr val="accent1"/>
                </a:solidFill>
              </a:rPr>
              <a:t>Learning</a:t>
            </a:r>
            <a:r>
              <a:rPr lang="en-US" dirty="0" smtClean="0"/>
              <a:t> algorithm: Least-squares method</a:t>
            </a:r>
          </a:p>
          <a:p>
            <a:r>
              <a:rPr lang="en-US" b="1" dirty="0" smtClean="0">
                <a:solidFill>
                  <a:schemeClr val="accent4"/>
                </a:solidFill>
              </a:rPr>
              <a:t>Prediction</a:t>
            </a:r>
            <a:r>
              <a:rPr lang="en-US" dirty="0" smtClean="0"/>
              <a:t> algorithm: plugs a value of x into the model to get y.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buNone/>
              </a:pPr>
              <a:t>57</a:t>
            </a:fld>
            <a:endParaRPr lang="e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2962" y="2580026"/>
            <a:ext cx="3193277" cy="21493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4784" y="207361"/>
            <a:ext cx="3161455" cy="2086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877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259" y="377428"/>
            <a:ext cx="7786756" cy="555692"/>
          </a:xfrm>
        </p:spPr>
        <p:txBody>
          <a:bodyPr/>
          <a:lstStyle/>
          <a:p>
            <a:r>
              <a:rPr lang="en-US" dirty="0" smtClean="0"/>
              <a:t>Pitfalls with Linear Regression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buNone/>
              </a:pPr>
              <a:t>58</a:t>
            </a:fld>
            <a:endParaRPr lang="e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259" y="1135840"/>
            <a:ext cx="5249402" cy="3818120"/>
          </a:xfrm>
          <a:prstGeom prst="rect">
            <a:avLst/>
          </a:prstGeom>
        </p:spPr>
      </p:pic>
      <p:sp>
        <p:nvSpPr>
          <p:cNvPr id="8" name="Rounded Rectangular Callout 7"/>
          <p:cNvSpPr/>
          <p:nvPr/>
        </p:nvSpPr>
        <p:spPr>
          <a:xfrm>
            <a:off x="6143169" y="1301026"/>
            <a:ext cx="2668764" cy="733694"/>
          </a:xfrm>
          <a:prstGeom prst="wedgeRoundRectCallout">
            <a:avLst>
              <a:gd name="adj1" fmla="val -71653"/>
              <a:gd name="adj2" fmla="val 31609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chemeClr val="accent1"/>
                </a:solidFill>
              </a:rPr>
              <a:t>Non-Linearity</a:t>
            </a:r>
          </a:p>
          <a:p>
            <a:pPr algn="ctr"/>
            <a:r>
              <a:rPr lang="en-US" sz="1800" dirty="0" smtClean="0">
                <a:solidFill>
                  <a:srgbClr val="000000"/>
                </a:solidFill>
              </a:rPr>
              <a:t>Data may not be linear!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6143169" y="2982706"/>
            <a:ext cx="2668764" cy="917012"/>
          </a:xfrm>
          <a:prstGeom prst="wedgeRoundRectCallout">
            <a:avLst>
              <a:gd name="adj1" fmla="val -70722"/>
              <a:gd name="adj2" fmla="val 26662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chemeClr val="accent1"/>
                </a:solidFill>
              </a:rPr>
              <a:t>Outliers</a:t>
            </a:r>
          </a:p>
          <a:p>
            <a:pPr algn="ctr"/>
            <a:r>
              <a:rPr lang="en-US" sz="1800" dirty="0" smtClean="0">
                <a:solidFill>
                  <a:srgbClr val="000000"/>
                </a:solidFill>
              </a:rPr>
              <a:t>Outlier data can affect model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6544155" y="2145120"/>
            <a:ext cx="2267777" cy="733694"/>
          </a:xfrm>
          <a:prstGeom prst="wedgeRoundRectCallout">
            <a:avLst>
              <a:gd name="adj1" fmla="val -28437"/>
              <a:gd name="adj2" fmla="val -79674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chemeClr val="bg1"/>
                </a:solidFill>
              </a:rPr>
              <a:t>Check scatter plot.</a:t>
            </a:r>
          </a:p>
          <a:p>
            <a:pPr algn="ctr"/>
            <a:r>
              <a:rPr lang="en-US" sz="1800" b="1" dirty="0" smtClean="0">
                <a:solidFill>
                  <a:schemeClr val="bg1"/>
                </a:solidFill>
              </a:rPr>
              <a:t>Use kernel trick.</a:t>
            </a:r>
            <a:endParaRPr lang="en-US" sz="1800" dirty="0" smtClean="0">
              <a:solidFill>
                <a:schemeClr val="bg1"/>
              </a:solidFill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6544156" y="3995654"/>
            <a:ext cx="2267777" cy="733694"/>
          </a:xfrm>
          <a:prstGeom prst="wedgeRoundRectCallout">
            <a:avLst>
              <a:gd name="adj1" fmla="val -28437"/>
              <a:gd name="adj2" fmla="val -79674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chemeClr val="bg1"/>
                </a:solidFill>
              </a:rPr>
              <a:t>Detect and discard outliers.</a:t>
            </a:r>
            <a:endParaRPr lang="en-US" sz="1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3989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259" y="266450"/>
            <a:ext cx="7786756" cy="498061"/>
          </a:xfrm>
        </p:spPr>
        <p:txBody>
          <a:bodyPr/>
          <a:lstStyle/>
          <a:p>
            <a:r>
              <a:rPr lang="en-US" dirty="0" smtClean="0"/>
              <a:t>Frequent </a:t>
            </a:r>
            <a:r>
              <a:rPr lang="en-US" dirty="0" err="1" smtClean="0"/>
              <a:t>Itemset</a:t>
            </a:r>
            <a:r>
              <a:rPr lang="en-US" dirty="0" smtClean="0"/>
              <a:t> Mining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82336" y="1109775"/>
            <a:ext cx="5107097" cy="384312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Detect patterns in co-occurrence of “items”</a:t>
            </a:r>
          </a:p>
          <a:p>
            <a:r>
              <a:rPr lang="en-US" b="1" dirty="0">
                <a:solidFill>
                  <a:schemeClr val="accent2"/>
                </a:solidFill>
              </a:rPr>
              <a:t>Model</a:t>
            </a:r>
            <a:r>
              <a:rPr lang="en-US" dirty="0"/>
              <a:t>: A</a:t>
            </a:r>
            <a:r>
              <a:rPr lang="en-US" dirty="0" smtClean="0"/>
              <a:t> set of </a:t>
            </a:r>
            <a:r>
              <a:rPr lang="en-US" dirty="0" err="1" smtClean="0"/>
              <a:t>itemsets</a:t>
            </a:r>
            <a:r>
              <a:rPr lang="en-US" dirty="0" smtClean="0"/>
              <a:t> &amp; their occurrence frequencies</a:t>
            </a:r>
            <a:endParaRPr lang="en-US" i="1" dirty="0"/>
          </a:p>
          <a:p>
            <a:r>
              <a:rPr lang="en-US" dirty="0"/>
              <a:t>Training Data: </a:t>
            </a:r>
            <a:r>
              <a:rPr lang="en-US" dirty="0" smtClean="0"/>
              <a:t>Past </a:t>
            </a:r>
            <a:r>
              <a:rPr lang="en-US" dirty="0"/>
              <a:t>observations of </a:t>
            </a:r>
            <a:r>
              <a:rPr lang="en-US" dirty="0" smtClean="0"/>
              <a:t>items</a:t>
            </a:r>
            <a:endParaRPr lang="en-US" dirty="0"/>
          </a:p>
          <a:p>
            <a:r>
              <a:rPr lang="en-US" b="1" dirty="0">
                <a:solidFill>
                  <a:schemeClr val="accent1"/>
                </a:solidFill>
              </a:rPr>
              <a:t>Learning</a:t>
            </a:r>
            <a:r>
              <a:rPr lang="en-US" dirty="0"/>
              <a:t> algorithm: </a:t>
            </a:r>
            <a:r>
              <a:rPr lang="en-US" dirty="0" smtClean="0"/>
              <a:t>A Priori Algorithm</a:t>
            </a:r>
            <a:endParaRPr lang="en-US" dirty="0"/>
          </a:p>
          <a:p>
            <a:r>
              <a:rPr lang="en-US" b="1" dirty="0">
                <a:solidFill>
                  <a:schemeClr val="accent4"/>
                </a:solidFill>
              </a:rPr>
              <a:t>Prediction</a:t>
            </a:r>
            <a:r>
              <a:rPr lang="en-US" dirty="0"/>
              <a:t> algorithm: </a:t>
            </a:r>
            <a:r>
              <a:rPr lang="en-US" dirty="0" smtClean="0"/>
              <a:t>Given an observed </a:t>
            </a:r>
            <a:r>
              <a:rPr lang="en-US" dirty="0" err="1" smtClean="0"/>
              <a:t>itemset</a:t>
            </a:r>
            <a:r>
              <a:rPr lang="en-US" dirty="0" smtClean="0"/>
              <a:t>, model can predict likely co-occurring item.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buNone/>
              </a:pPr>
              <a:t>59</a:t>
            </a:fld>
            <a:endParaRPr lang="en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533358"/>
              </p:ext>
            </p:extLst>
          </p:nvPr>
        </p:nvGraphicFramePr>
        <p:xfrm>
          <a:off x="5388073" y="1014852"/>
          <a:ext cx="3092512" cy="3925715"/>
        </p:xfrm>
        <a:graphic>
          <a:graphicData uri="http://schemas.openxmlformats.org/drawingml/2006/table">
            <a:tbl>
              <a:tblPr firstRow="1" bandRow="1"/>
              <a:tblGrid>
                <a:gridCol w="525144"/>
                <a:gridCol w="583493"/>
                <a:gridCol w="746871"/>
                <a:gridCol w="618502"/>
                <a:gridCol w="618502"/>
              </a:tblGrid>
              <a:tr h="2409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400" dirty="0" smtClean="0"/>
                        <a:t>TID</a:t>
                      </a:r>
                      <a:endParaRPr lang="en-US" sz="14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400" dirty="0" smtClean="0"/>
                        <a:t>CID</a:t>
                      </a:r>
                      <a:endParaRPr lang="en-US" sz="14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400" dirty="0" smtClean="0"/>
                        <a:t>Date</a:t>
                      </a:r>
                      <a:endParaRPr lang="en-US" sz="14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400" dirty="0" smtClean="0"/>
                        <a:t>Item </a:t>
                      </a:r>
                      <a:endParaRPr lang="en-US" sz="14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400" dirty="0" smtClean="0"/>
                        <a:t>Qty</a:t>
                      </a:r>
                      <a:endParaRPr lang="en-US" sz="14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75000"/>
                      </a:srgbClr>
                    </a:solidFill>
                  </a:tcPr>
                </a:tc>
              </a:tr>
              <a:tr h="21684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dirty="0" smtClean="0"/>
                        <a:t>111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dirty="0" smtClean="0"/>
                        <a:t>201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dirty="0" smtClean="0"/>
                        <a:t>5/1/99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dirty="0" smtClean="0"/>
                        <a:t>Pen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</a:tr>
              <a:tr h="21684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dirty="0" smtClean="0"/>
                        <a:t>111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dirty="0" smtClean="0"/>
                        <a:t>201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5/1/99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dirty="0" smtClean="0"/>
                        <a:t>Ink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</a:tr>
              <a:tr h="21684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dirty="0" smtClean="0"/>
                        <a:t>111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dirty="0" smtClean="0"/>
                        <a:t>201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5/1/99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dirty="0" smtClean="0"/>
                        <a:t>Milk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</a:tr>
              <a:tr h="21684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dirty="0" smtClean="0"/>
                        <a:t>111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dirty="0" smtClean="0"/>
                        <a:t>201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5/1/99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dirty="0" smtClean="0"/>
                        <a:t>Juice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</a:tr>
              <a:tr h="21684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dirty="0" smtClean="0"/>
                        <a:t>112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dirty="0" smtClean="0"/>
                        <a:t>105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dirty="0" smtClean="0"/>
                        <a:t>6/3/99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dirty="0" smtClean="0"/>
                        <a:t>Pen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</a:tr>
              <a:tr h="21684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dirty="0" smtClean="0"/>
                        <a:t>112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dirty="0" smtClean="0"/>
                        <a:t>105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6/3/99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dirty="0" smtClean="0"/>
                        <a:t>Ink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</a:tr>
              <a:tr h="21684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dirty="0" smtClean="0"/>
                        <a:t>112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dirty="0" smtClean="0"/>
                        <a:t>105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6/3/99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dirty="0" smtClean="0"/>
                        <a:t>Milk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</a:tr>
              <a:tr h="30169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dirty="0" smtClean="0"/>
                        <a:t>113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dirty="0" smtClean="0"/>
                        <a:t>201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5/10/99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dirty="0" smtClean="0"/>
                        <a:t>Pen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</a:tr>
              <a:tr h="30169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dirty="0" smtClean="0"/>
                        <a:t>113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dirty="0" smtClean="0"/>
                        <a:t>201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5/10/99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dirty="0" smtClean="0"/>
                        <a:t>Milk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</a:tr>
              <a:tr h="21684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dirty="0" smtClean="0"/>
                        <a:t>114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dirty="0" smtClean="0"/>
                        <a:t>201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6/1/99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dirty="0" smtClean="0"/>
                        <a:t>Pen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</a:tr>
              <a:tr h="21684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dirty="0" smtClean="0"/>
                        <a:t>114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dirty="0" smtClean="0"/>
                        <a:t>201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6/1/99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dirty="0" smtClean="0"/>
                        <a:t>Ink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</a:tr>
              <a:tr h="21684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dirty="0" smtClean="0"/>
                        <a:t>114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dirty="0" smtClean="0"/>
                        <a:t>201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6/1/99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dirty="0" smtClean="0"/>
                        <a:t>Juice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</a:tr>
              <a:tr h="21684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dirty="0" smtClean="0"/>
                        <a:t>114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dirty="0" smtClean="0"/>
                        <a:t>201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6/1/99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dirty="0" smtClean="0"/>
                        <a:t>Water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36131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Predefined Queries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241300" y="995356"/>
            <a:ext cx="3836857" cy="386260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Font typeface="Arial"/>
              <a:buChar char="•"/>
            </a:pPr>
            <a:r>
              <a:rPr lang="en-US" dirty="0" smtClean="0"/>
              <a:t>Automatically generated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Reports : batch-based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Dashboards : near “real-time”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Limited interactivity</a:t>
            </a:r>
          </a:p>
          <a:p>
            <a:pPr rtl="0">
              <a:spcBef>
                <a:spcPts val="0"/>
              </a:spcBef>
              <a:buFont typeface="Arial"/>
              <a:buChar char="•"/>
            </a:pPr>
            <a:r>
              <a:rPr lang="en-US" dirty="0" smtClean="0"/>
              <a:t>Pre-defined p</a:t>
            </a:r>
            <a:r>
              <a:rPr lang="en" dirty="0" smtClean="0"/>
              <a:t>erformance </a:t>
            </a:r>
            <a:r>
              <a:rPr lang="en-US" dirty="0" smtClean="0"/>
              <a:t>m</a:t>
            </a:r>
            <a:r>
              <a:rPr lang="en" dirty="0" smtClean="0"/>
              <a:t>etrics</a:t>
            </a:r>
            <a:r>
              <a:rPr lang="en-US" dirty="0" smtClean="0"/>
              <a:t> 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Financial</a:t>
            </a:r>
          </a:p>
          <a:p>
            <a:pPr lvl="1">
              <a:buFont typeface="Arial"/>
              <a:buChar char="•"/>
            </a:pPr>
            <a:r>
              <a:rPr lang="en-US" dirty="0"/>
              <a:t>N</a:t>
            </a:r>
            <a:r>
              <a:rPr lang="en" dirty="0" smtClean="0"/>
              <a:t>on-financial</a:t>
            </a:r>
            <a:endParaRPr lang="en-US" dirty="0" smtClean="0"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8157" y="1200150"/>
            <a:ext cx="4773741" cy="2870212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buNone/>
              </a:pPr>
              <a:t>6</a:t>
            </a:fld>
            <a:endParaRPr lang="en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258" y="291111"/>
            <a:ext cx="8312815" cy="6512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Frequent </a:t>
            </a:r>
            <a:r>
              <a:rPr lang="en-US" dirty="0" err="1" smtClean="0"/>
              <a:t>Itemset</a:t>
            </a:r>
            <a:r>
              <a:rPr lang="en-US" dirty="0" smtClean="0"/>
              <a:t> &amp; Association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259" y="1060453"/>
            <a:ext cx="4712548" cy="366889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 </a:t>
            </a:r>
            <a:r>
              <a:rPr lang="en-US" dirty="0">
                <a:solidFill>
                  <a:schemeClr val="accent1"/>
                </a:solidFill>
              </a:rPr>
              <a:t>support </a:t>
            </a:r>
            <a:r>
              <a:rPr lang="en-US" dirty="0"/>
              <a:t>of an </a:t>
            </a:r>
            <a:r>
              <a:rPr lang="en-US" dirty="0" err="1"/>
              <a:t>itemset</a:t>
            </a:r>
            <a:r>
              <a:rPr lang="en-US" dirty="0"/>
              <a:t> {A,B,...} is the fraction of transactions that contain {A,B,...</a:t>
            </a:r>
            <a:r>
              <a:rPr lang="en-US" dirty="0" smtClean="0"/>
              <a:t>}</a:t>
            </a:r>
          </a:p>
          <a:p>
            <a:r>
              <a:rPr lang="en-US" altLang="ko-KR" dirty="0" smtClean="0">
                <a:ea typeface="Gulim" pitchFamily="34" charset="-127"/>
              </a:rPr>
              <a:t>{</a:t>
            </a:r>
            <a:r>
              <a:rPr lang="en-US" altLang="ko-KR" dirty="0">
                <a:ea typeface="Gulim" pitchFamily="34" charset="-127"/>
              </a:rPr>
              <a:t>Pen, Ink, Milk</a:t>
            </a:r>
            <a:r>
              <a:rPr lang="en-US" altLang="ko-KR" dirty="0" smtClean="0">
                <a:ea typeface="Gulim" pitchFamily="34" charset="-127"/>
              </a:rPr>
              <a:t>},  Support</a:t>
            </a:r>
            <a:r>
              <a:rPr lang="en-US" altLang="ko-KR" dirty="0">
                <a:ea typeface="Gulim" pitchFamily="34" charset="-127"/>
              </a:rPr>
              <a:t>: 50%</a:t>
            </a:r>
          </a:p>
          <a:p>
            <a:r>
              <a:rPr lang="en-US" altLang="ko-KR" dirty="0">
                <a:ea typeface="Gulim" pitchFamily="34" charset="-127"/>
              </a:rPr>
              <a:t>{Pen</a:t>
            </a:r>
            <a:r>
              <a:rPr lang="en-US" altLang="ko-KR" dirty="0" smtClean="0">
                <a:ea typeface="Gulim" pitchFamily="34" charset="-127"/>
              </a:rPr>
              <a:t>, Ink}, Support</a:t>
            </a:r>
            <a:r>
              <a:rPr lang="en-US" altLang="ko-KR" dirty="0">
                <a:ea typeface="Gulim" pitchFamily="34" charset="-127"/>
              </a:rPr>
              <a:t>: 75%</a:t>
            </a:r>
          </a:p>
          <a:p>
            <a:r>
              <a:rPr lang="en-US" altLang="ko-KR" dirty="0" smtClean="0">
                <a:ea typeface="Gulim" pitchFamily="34" charset="-127"/>
              </a:rPr>
              <a:t>Association rules : LHS =&gt; RHS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. {Pen, Ink} =&gt; {Milk}</a:t>
            </a:r>
          </a:p>
          <a:p>
            <a:pPr lvl="1"/>
            <a:r>
              <a:rPr lang="en-US" dirty="0" smtClean="0"/>
              <a:t>Support = 50%</a:t>
            </a:r>
          </a:p>
          <a:p>
            <a:pPr lvl="1"/>
            <a:r>
              <a:rPr lang="en-US" dirty="0" smtClean="0"/>
              <a:t>Confidence = 66%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buNone/>
              </a:pPr>
              <a:t>60</a:t>
            </a:fld>
            <a:endParaRPr lang="en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3093709"/>
              </p:ext>
            </p:extLst>
          </p:nvPr>
        </p:nvGraphicFramePr>
        <p:xfrm>
          <a:off x="5388073" y="1014852"/>
          <a:ext cx="3092512" cy="3925715"/>
        </p:xfrm>
        <a:graphic>
          <a:graphicData uri="http://schemas.openxmlformats.org/drawingml/2006/table">
            <a:tbl>
              <a:tblPr firstRow="1" bandRow="1"/>
              <a:tblGrid>
                <a:gridCol w="525144"/>
                <a:gridCol w="583493"/>
                <a:gridCol w="746871"/>
                <a:gridCol w="618502"/>
                <a:gridCol w="618502"/>
              </a:tblGrid>
              <a:tr h="2409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400" dirty="0" smtClean="0"/>
                        <a:t>TID</a:t>
                      </a:r>
                      <a:endParaRPr lang="en-US" sz="14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400" dirty="0" smtClean="0"/>
                        <a:t>CID</a:t>
                      </a:r>
                      <a:endParaRPr lang="en-US" sz="14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400" dirty="0" smtClean="0"/>
                        <a:t>Date</a:t>
                      </a:r>
                      <a:endParaRPr lang="en-US" sz="14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400" dirty="0" smtClean="0"/>
                        <a:t>Item </a:t>
                      </a:r>
                      <a:endParaRPr lang="en-US" sz="14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400" dirty="0" smtClean="0"/>
                        <a:t>Qty</a:t>
                      </a:r>
                      <a:endParaRPr lang="en-US" sz="14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75000"/>
                      </a:srgbClr>
                    </a:solidFill>
                  </a:tcPr>
                </a:tc>
              </a:tr>
              <a:tr h="21684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dirty="0" smtClean="0"/>
                        <a:t>111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dirty="0" smtClean="0"/>
                        <a:t>201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dirty="0" smtClean="0"/>
                        <a:t>5/1/99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dirty="0" smtClean="0"/>
                        <a:t>Pen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</a:tr>
              <a:tr h="21684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dirty="0" smtClean="0"/>
                        <a:t>111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dirty="0" smtClean="0"/>
                        <a:t>201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5/1/99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dirty="0" smtClean="0"/>
                        <a:t>Ink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</a:tr>
              <a:tr h="21684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dirty="0" smtClean="0"/>
                        <a:t>111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dirty="0" smtClean="0"/>
                        <a:t>201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5/1/99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dirty="0" smtClean="0"/>
                        <a:t>Milk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</a:tr>
              <a:tr h="21684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dirty="0" smtClean="0"/>
                        <a:t>111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dirty="0" smtClean="0"/>
                        <a:t>201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5/1/99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dirty="0" smtClean="0"/>
                        <a:t>Juice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</a:tr>
              <a:tr h="21684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dirty="0" smtClean="0"/>
                        <a:t>112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dirty="0" smtClean="0"/>
                        <a:t>105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dirty="0" smtClean="0"/>
                        <a:t>6/3/99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dirty="0" smtClean="0"/>
                        <a:t>Pen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</a:tr>
              <a:tr h="21684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dirty="0" smtClean="0"/>
                        <a:t>112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dirty="0" smtClean="0"/>
                        <a:t>105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6/3/99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dirty="0" smtClean="0"/>
                        <a:t>Ink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</a:tr>
              <a:tr h="21684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dirty="0" smtClean="0"/>
                        <a:t>112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dirty="0" smtClean="0"/>
                        <a:t>105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6/3/99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dirty="0" smtClean="0"/>
                        <a:t>Milk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</a:tr>
              <a:tr h="30169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dirty="0" smtClean="0"/>
                        <a:t>113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dirty="0" smtClean="0"/>
                        <a:t>201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5/10/99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dirty="0" smtClean="0"/>
                        <a:t>Pen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</a:tr>
              <a:tr h="30169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dirty="0" smtClean="0"/>
                        <a:t>113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dirty="0" smtClean="0"/>
                        <a:t>201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5/10/99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dirty="0" smtClean="0"/>
                        <a:t>Milk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</a:tr>
              <a:tr h="21684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dirty="0" smtClean="0"/>
                        <a:t>114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dirty="0" smtClean="0"/>
                        <a:t>201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6/1/99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dirty="0" smtClean="0"/>
                        <a:t>Pen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</a:tr>
              <a:tr h="21684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dirty="0" smtClean="0"/>
                        <a:t>114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dirty="0" smtClean="0"/>
                        <a:t>201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6/1/99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dirty="0" smtClean="0"/>
                        <a:t>Ink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</a:tr>
              <a:tr h="21684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dirty="0" smtClean="0"/>
                        <a:t>114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dirty="0" smtClean="0"/>
                        <a:t>201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6/1/99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dirty="0" smtClean="0"/>
                        <a:t>Juice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</a:tr>
              <a:tr h="21684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dirty="0" smtClean="0"/>
                        <a:t>114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dirty="0" smtClean="0"/>
                        <a:t>201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6/1/99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dirty="0" smtClean="0"/>
                        <a:t>Water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5766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259" y="229458"/>
            <a:ext cx="7786756" cy="651272"/>
          </a:xfrm>
        </p:spPr>
        <p:txBody>
          <a:bodyPr/>
          <a:lstStyle/>
          <a:p>
            <a:r>
              <a:rPr lang="en-US" dirty="0" smtClean="0"/>
              <a:t>Decision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259" y="1112649"/>
            <a:ext cx="5289041" cy="379302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Learns a decision process modeled as a tree from past examples.</a:t>
            </a:r>
          </a:p>
          <a:p>
            <a:r>
              <a:rPr lang="en-US" b="1" dirty="0" smtClean="0">
                <a:solidFill>
                  <a:schemeClr val="accent2"/>
                </a:solidFill>
              </a:rPr>
              <a:t>Model</a:t>
            </a:r>
            <a:r>
              <a:rPr lang="en-US" dirty="0"/>
              <a:t>: A </a:t>
            </a:r>
            <a:r>
              <a:rPr lang="en-US" dirty="0" smtClean="0"/>
              <a:t>tree where each internal node is a decision point</a:t>
            </a:r>
          </a:p>
          <a:p>
            <a:r>
              <a:rPr lang="en-US" dirty="0" smtClean="0"/>
              <a:t>Training </a:t>
            </a:r>
            <a:r>
              <a:rPr lang="en-US" dirty="0"/>
              <a:t>Data: Past observations of </a:t>
            </a:r>
            <a:r>
              <a:rPr lang="en-US" dirty="0" smtClean="0"/>
              <a:t>“decisions”</a:t>
            </a:r>
            <a:endParaRPr lang="en-US" dirty="0"/>
          </a:p>
          <a:p>
            <a:r>
              <a:rPr lang="en-US" b="1" dirty="0">
                <a:solidFill>
                  <a:schemeClr val="accent1"/>
                </a:solidFill>
              </a:rPr>
              <a:t>Learning</a:t>
            </a:r>
            <a:r>
              <a:rPr lang="en-US" dirty="0"/>
              <a:t> algorithm: </a:t>
            </a:r>
            <a:r>
              <a:rPr lang="en-US" dirty="0" smtClean="0"/>
              <a:t>C4.5 and others.</a:t>
            </a:r>
            <a:endParaRPr lang="en-US" dirty="0"/>
          </a:p>
          <a:p>
            <a:r>
              <a:rPr lang="en-US" b="1" dirty="0">
                <a:solidFill>
                  <a:schemeClr val="accent4"/>
                </a:solidFill>
              </a:rPr>
              <a:t>Prediction</a:t>
            </a:r>
            <a:r>
              <a:rPr lang="en-US" dirty="0"/>
              <a:t> algorithm: Given </a:t>
            </a:r>
            <a:r>
              <a:rPr lang="en-US" dirty="0" smtClean="0"/>
              <a:t>an observation, walk the decision tree to predict outcome.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buNone/>
              </a:pPr>
              <a:t>61</a:t>
            </a:fld>
            <a:endParaRPr lang="en"/>
          </a:p>
        </p:txBody>
      </p:sp>
      <p:grpSp>
        <p:nvGrpSpPr>
          <p:cNvPr id="63" name="Group 62"/>
          <p:cNvGrpSpPr/>
          <p:nvPr/>
        </p:nvGrpSpPr>
        <p:grpSpPr>
          <a:xfrm>
            <a:off x="5730300" y="1112649"/>
            <a:ext cx="3054437" cy="2864822"/>
            <a:chOff x="5730300" y="1112649"/>
            <a:chExt cx="3054437" cy="2864822"/>
          </a:xfrm>
        </p:grpSpPr>
        <p:sp>
          <p:nvSpPr>
            <p:cNvPr id="45" name="TextBox 44"/>
            <p:cNvSpPr txBox="1"/>
            <p:nvPr/>
          </p:nvSpPr>
          <p:spPr>
            <a:xfrm>
              <a:off x="8006466" y="1722249"/>
              <a:ext cx="778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&gt;25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7098483" y="1112649"/>
              <a:ext cx="907983" cy="609600"/>
            </a:xfrm>
            <a:prstGeom prst="round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Age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6255356" y="2331849"/>
              <a:ext cx="1031487" cy="609600"/>
            </a:xfrm>
            <a:prstGeom prst="round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CarType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49" name="Straight Arrow Connector 48"/>
            <p:cNvCxnSpPr>
              <a:stCxn id="47" idx="2"/>
              <a:endCxn id="48" idx="0"/>
            </p:cNvCxnSpPr>
            <p:nvPr/>
          </p:nvCxnSpPr>
          <p:spPr>
            <a:xfrm flipH="1">
              <a:off x="6771099" y="1722249"/>
              <a:ext cx="781376" cy="609600"/>
            </a:xfrm>
            <a:prstGeom prst="straightConnector1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tailEnd type="arrow"/>
            </a:ln>
            <a:effectLst/>
          </p:spPr>
        </p:cxnSp>
        <p:sp>
          <p:nvSpPr>
            <p:cNvPr id="50" name="TextBox 49"/>
            <p:cNvSpPr txBox="1"/>
            <p:nvPr/>
          </p:nvSpPr>
          <p:spPr>
            <a:xfrm>
              <a:off x="8071322" y="2419717"/>
              <a:ext cx="583703" cy="338554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Yes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931076" y="3638917"/>
              <a:ext cx="583703" cy="338554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Yes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903915" y="3627249"/>
              <a:ext cx="583703" cy="338554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No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cxnSp>
          <p:nvCxnSpPr>
            <p:cNvPr id="53" name="Straight Arrow Connector 52"/>
            <p:cNvCxnSpPr>
              <a:stCxn id="47" idx="2"/>
              <a:endCxn id="50" idx="0"/>
            </p:cNvCxnSpPr>
            <p:nvPr/>
          </p:nvCxnSpPr>
          <p:spPr>
            <a:xfrm>
              <a:off x="7552474" y="1722249"/>
              <a:ext cx="810699" cy="697468"/>
            </a:xfrm>
            <a:prstGeom prst="straightConnector1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tailEnd type="arrow"/>
            </a:ln>
            <a:effectLst/>
          </p:spPr>
        </p:cxnSp>
        <p:cxnSp>
          <p:nvCxnSpPr>
            <p:cNvPr id="54" name="Straight Arrow Connector 53"/>
            <p:cNvCxnSpPr>
              <a:stCxn id="48" idx="2"/>
              <a:endCxn id="51" idx="0"/>
            </p:cNvCxnSpPr>
            <p:nvPr/>
          </p:nvCxnSpPr>
          <p:spPr>
            <a:xfrm flipH="1">
              <a:off x="6222928" y="2941449"/>
              <a:ext cx="548171" cy="697468"/>
            </a:xfrm>
            <a:prstGeom prst="straightConnector1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tailEnd type="arrow"/>
            </a:ln>
            <a:effectLst/>
          </p:spPr>
        </p:cxnSp>
        <p:cxnSp>
          <p:nvCxnSpPr>
            <p:cNvPr id="55" name="Straight Arrow Connector 54"/>
            <p:cNvCxnSpPr>
              <a:stCxn id="48" idx="2"/>
              <a:endCxn id="52" idx="0"/>
            </p:cNvCxnSpPr>
            <p:nvPr/>
          </p:nvCxnSpPr>
          <p:spPr>
            <a:xfrm>
              <a:off x="6771099" y="2941449"/>
              <a:ext cx="424668" cy="685800"/>
            </a:xfrm>
            <a:prstGeom prst="straightConnector1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tailEnd type="arrow"/>
            </a:ln>
            <a:effectLst/>
          </p:spPr>
        </p:cxnSp>
        <p:sp>
          <p:nvSpPr>
            <p:cNvPr id="56" name="TextBox 55"/>
            <p:cNvSpPr txBox="1"/>
            <p:nvPr/>
          </p:nvSpPr>
          <p:spPr>
            <a:xfrm>
              <a:off x="6508571" y="1722249"/>
              <a:ext cx="778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&lt;=25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098483" y="2941449"/>
              <a:ext cx="778271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Sports,Truck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730300" y="3017649"/>
              <a:ext cx="778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Sedan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62" name="Rounded Rectangular Callout 61"/>
          <p:cNvSpPr/>
          <p:nvPr/>
        </p:nvSpPr>
        <p:spPr>
          <a:xfrm>
            <a:off x="5861385" y="4171977"/>
            <a:ext cx="2668764" cy="733694"/>
          </a:xfrm>
          <a:prstGeom prst="wedgeRoundRectCallout">
            <a:avLst>
              <a:gd name="adj1" fmla="val 23519"/>
              <a:gd name="adj2" fmla="val -74272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Decision Tree for High Risk Car Renters</a:t>
            </a:r>
          </a:p>
        </p:txBody>
      </p:sp>
    </p:spTree>
    <p:extLst>
      <p:ext uri="{BB962C8B-B14F-4D97-AF65-F5344CB8AC3E}">
        <p14:creationId xmlns:p14="http://schemas.microsoft.com/office/powerpoint/2010/main" val="2427270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buNone/>
              </a:pPr>
              <a:t>62</a:t>
            </a:fld>
            <a:endParaRPr lang="en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3914453"/>
              </p:ext>
            </p:extLst>
          </p:nvPr>
        </p:nvGraphicFramePr>
        <p:xfrm>
          <a:off x="412939" y="1530353"/>
          <a:ext cx="2618594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1435"/>
                <a:gridCol w="1007151"/>
                <a:gridCol w="940008"/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Age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CarType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HighRisk</a:t>
                      </a:r>
                      <a:endParaRPr lang="en-US" sz="1400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Sedan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</a:t>
                      </a:r>
                      <a:endParaRPr lang="en-US" sz="1400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Sports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</a:t>
                      </a:r>
                      <a:endParaRPr lang="en-US" sz="1400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Sedan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</a:t>
                      </a:r>
                      <a:endParaRPr lang="en-US" sz="1400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Truck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Sedan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</a:t>
                      </a:r>
                      <a:endParaRPr lang="en-US" sz="1400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Truck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Truck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</a:t>
                      </a:r>
                      <a:endParaRPr lang="en-US" sz="1400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Sports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Sedan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Line Callout 1 5"/>
          <p:cNvSpPr/>
          <p:nvPr/>
        </p:nvSpPr>
        <p:spPr>
          <a:xfrm>
            <a:off x="3561495" y="1832526"/>
            <a:ext cx="1524000" cy="533400"/>
          </a:xfrm>
          <a:prstGeom prst="borderCallout1">
            <a:avLst>
              <a:gd name="adj1" fmla="val 56845"/>
              <a:gd name="adj2" fmla="val -2777"/>
              <a:gd name="adj3" fmla="val 18581"/>
              <a:gd name="adj4" fmla="val -48604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Dependent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attribute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Line Callout 1 6"/>
          <p:cNvSpPr/>
          <p:nvPr/>
        </p:nvSpPr>
        <p:spPr>
          <a:xfrm>
            <a:off x="3568942" y="1203911"/>
            <a:ext cx="1524000" cy="533400"/>
          </a:xfrm>
          <a:prstGeom prst="borderCallout1">
            <a:avLst>
              <a:gd name="adj1" fmla="val 18750"/>
              <a:gd name="adj2" fmla="val -8333"/>
              <a:gd name="adj3" fmla="val -15264"/>
              <a:gd name="adj4" fmla="val -147955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Predictor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attributes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Left Brace 7"/>
          <p:cNvSpPr/>
          <p:nvPr/>
        </p:nvSpPr>
        <p:spPr>
          <a:xfrm rot="5400000">
            <a:off x="1073159" y="572938"/>
            <a:ext cx="349465" cy="1447800"/>
          </a:xfrm>
          <a:prstGeom prst="leftBrace">
            <a:avLst>
              <a:gd name="adj1" fmla="val 83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ine Callout 1 8"/>
          <p:cNvSpPr/>
          <p:nvPr/>
        </p:nvSpPr>
        <p:spPr>
          <a:xfrm>
            <a:off x="3548485" y="2453473"/>
            <a:ext cx="1524000" cy="396367"/>
          </a:xfrm>
          <a:prstGeom prst="borderCallout1">
            <a:avLst>
              <a:gd name="adj1" fmla="val 23373"/>
              <a:gd name="adj2" fmla="val -4522"/>
              <a:gd name="adj3" fmla="val -23976"/>
              <a:gd name="adj4" fmla="val -180176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numerical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0" name="Line Callout 1 9"/>
          <p:cNvSpPr/>
          <p:nvPr/>
        </p:nvSpPr>
        <p:spPr>
          <a:xfrm>
            <a:off x="3568942" y="2961063"/>
            <a:ext cx="1524000" cy="405254"/>
          </a:xfrm>
          <a:prstGeom prst="borderCallout1">
            <a:avLst>
              <a:gd name="adj1" fmla="val 34623"/>
              <a:gd name="adj2" fmla="val -5420"/>
              <a:gd name="adj3" fmla="val -10171"/>
              <a:gd name="adj4" fmla="val -126441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categorical</a:t>
            </a:r>
            <a:endParaRPr lang="en-US" dirty="0" smtClean="0">
              <a:solidFill>
                <a:schemeClr val="tx1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5642977" y="436264"/>
            <a:ext cx="3054437" cy="2864822"/>
            <a:chOff x="5730300" y="1112649"/>
            <a:chExt cx="3054437" cy="2864822"/>
          </a:xfrm>
        </p:grpSpPr>
        <p:sp>
          <p:nvSpPr>
            <p:cNvPr id="12" name="TextBox 11"/>
            <p:cNvSpPr txBox="1"/>
            <p:nvPr/>
          </p:nvSpPr>
          <p:spPr>
            <a:xfrm>
              <a:off x="8006466" y="1722249"/>
              <a:ext cx="778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&gt;25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7098483" y="1112649"/>
              <a:ext cx="907983" cy="609600"/>
            </a:xfrm>
            <a:prstGeom prst="round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Age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6255356" y="2331849"/>
              <a:ext cx="1031487" cy="609600"/>
            </a:xfrm>
            <a:prstGeom prst="round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CarType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5" name="Straight Arrow Connector 14"/>
            <p:cNvCxnSpPr>
              <a:stCxn id="13" idx="2"/>
              <a:endCxn id="14" idx="0"/>
            </p:cNvCxnSpPr>
            <p:nvPr/>
          </p:nvCxnSpPr>
          <p:spPr>
            <a:xfrm flipH="1">
              <a:off x="6771099" y="1722249"/>
              <a:ext cx="781376" cy="609600"/>
            </a:xfrm>
            <a:prstGeom prst="straightConnector1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tailEnd type="arrow"/>
            </a:ln>
            <a:effectLst/>
          </p:spPr>
        </p:cxnSp>
        <p:sp>
          <p:nvSpPr>
            <p:cNvPr id="16" name="TextBox 15"/>
            <p:cNvSpPr txBox="1"/>
            <p:nvPr/>
          </p:nvSpPr>
          <p:spPr>
            <a:xfrm>
              <a:off x="8071322" y="2419717"/>
              <a:ext cx="583703" cy="338554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Yes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931076" y="3638917"/>
              <a:ext cx="583703" cy="338554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Yes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903915" y="3627249"/>
              <a:ext cx="583703" cy="338554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No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cxnSp>
          <p:nvCxnSpPr>
            <p:cNvPr id="19" name="Straight Arrow Connector 18"/>
            <p:cNvCxnSpPr>
              <a:stCxn id="13" idx="2"/>
              <a:endCxn id="16" idx="0"/>
            </p:cNvCxnSpPr>
            <p:nvPr/>
          </p:nvCxnSpPr>
          <p:spPr>
            <a:xfrm>
              <a:off x="7552474" y="1722249"/>
              <a:ext cx="810699" cy="697468"/>
            </a:xfrm>
            <a:prstGeom prst="straightConnector1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tailEnd type="arrow"/>
            </a:ln>
            <a:effectLst/>
          </p:spPr>
        </p:cxnSp>
        <p:cxnSp>
          <p:nvCxnSpPr>
            <p:cNvPr id="20" name="Straight Arrow Connector 19"/>
            <p:cNvCxnSpPr>
              <a:stCxn id="14" idx="2"/>
              <a:endCxn id="17" idx="0"/>
            </p:cNvCxnSpPr>
            <p:nvPr/>
          </p:nvCxnSpPr>
          <p:spPr>
            <a:xfrm flipH="1">
              <a:off x="6222928" y="2941449"/>
              <a:ext cx="548171" cy="697468"/>
            </a:xfrm>
            <a:prstGeom prst="straightConnector1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tailEnd type="arrow"/>
            </a:ln>
            <a:effectLst/>
          </p:spPr>
        </p:cxnSp>
        <p:cxnSp>
          <p:nvCxnSpPr>
            <p:cNvPr id="21" name="Straight Arrow Connector 20"/>
            <p:cNvCxnSpPr>
              <a:stCxn id="14" idx="2"/>
              <a:endCxn id="18" idx="0"/>
            </p:cNvCxnSpPr>
            <p:nvPr/>
          </p:nvCxnSpPr>
          <p:spPr>
            <a:xfrm>
              <a:off x="6771099" y="2941449"/>
              <a:ext cx="424668" cy="685800"/>
            </a:xfrm>
            <a:prstGeom prst="straightConnector1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tailEnd type="arrow"/>
            </a:ln>
            <a:effectLst/>
          </p:spPr>
        </p:cxnSp>
        <p:sp>
          <p:nvSpPr>
            <p:cNvPr id="22" name="TextBox 21"/>
            <p:cNvSpPr txBox="1"/>
            <p:nvPr/>
          </p:nvSpPr>
          <p:spPr>
            <a:xfrm>
              <a:off x="6508571" y="1722249"/>
              <a:ext cx="778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&lt;=25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098483" y="2941449"/>
              <a:ext cx="778271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Sports,Truck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730300" y="3017649"/>
              <a:ext cx="778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Sedan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867095" y="3556118"/>
            <a:ext cx="4408755" cy="1336370"/>
            <a:chOff x="1600200" y="3124200"/>
            <a:chExt cx="5438775" cy="1970174"/>
          </a:xfrm>
        </p:grpSpPr>
        <p:grpSp>
          <p:nvGrpSpPr>
            <p:cNvPr id="26" name="Group 4"/>
            <p:cNvGrpSpPr>
              <a:grpSpLocks/>
            </p:cNvGrpSpPr>
            <p:nvPr/>
          </p:nvGrpSpPr>
          <p:grpSpPr bwMode="auto">
            <a:xfrm>
              <a:off x="2971800" y="3427413"/>
              <a:ext cx="488950" cy="1449387"/>
              <a:chOff x="1872" y="2159"/>
              <a:chExt cx="308" cy="913"/>
            </a:xfrm>
          </p:grpSpPr>
          <p:sp>
            <p:nvSpPr>
              <p:cNvPr id="62" name="Line 5"/>
              <p:cNvSpPr>
                <a:spLocks noChangeShapeType="1"/>
              </p:cNvSpPr>
              <p:nvPr/>
            </p:nvSpPr>
            <p:spPr bwMode="auto">
              <a:xfrm>
                <a:off x="2062" y="2159"/>
                <a:ext cx="2" cy="673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Rectangle 6"/>
              <p:cNvSpPr>
                <a:spLocks noChangeArrowheads="1"/>
              </p:cNvSpPr>
              <p:nvPr/>
            </p:nvSpPr>
            <p:spPr bwMode="auto">
              <a:xfrm>
                <a:off x="1872" y="2784"/>
                <a:ext cx="30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/>
                  <a:t>30</a:t>
                </a:r>
              </a:p>
            </p:txBody>
          </p:sp>
        </p:grpSp>
        <p:grpSp>
          <p:nvGrpSpPr>
            <p:cNvPr id="27" name="Group 7"/>
            <p:cNvGrpSpPr>
              <a:grpSpLocks/>
            </p:cNvGrpSpPr>
            <p:nvPr/>
          </p:nvGrpSpPr>
          <p:grpSpPr bwMode="auto">
            <a:xfrm>
              <a:off x="3581400" y="3427413"/>
              <a:ext cx="488950" cy="1449387"/>
              <a:chOff x="2256" y="2159"/>
              <a:chExt cx="308" cy="913"/>
            </a:xfrm>
          </p:grpSpPr>
          <p:sp>
            <p:nvSpPr>
              <p:cNvPr id="60" name="Line 8"/>
              <p:cNvSpPr>
                <a:spLocks noChangeShapeType="1"/>
              </p:cNvSpPr>
              <p:nvPr/>
            </p:nvSpPr>
            <p:spPr bwMode="auto">
              <a:xfrm>
                <a:off x="2398" y="2159"/>
                <a:ext cx="2" cy="673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Rectangle 9"/>
              <p:cNvSpPr>
                <a:spLocks noChangeArrowheads="1"/>
              </p:cNvSpPr>
              <p:nvPr/>
            </p:nvSpPr>
            <p:spPr bwMode="auto">
              <a:xfrm>
                <a:off x="2256" y="2784"/>
                <a:ext cx="30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/>
                  <a:t>35</a:t>
                </a:r>
              </a:p>
            </p:txBody>
          </p:sp>
        </p:grpSp>
        <p:sp>
          <p:nvSpPr>
            <p:cNvPr id="28" name="Line 11"/>
            <p:cNvSpPr>
              <a:spLocks noChangeShapeType="1"/>
            </p:cNvSpPr>
            <p:nvPr/>
          </p:nvSpPr>
          <p:spPr bwMode="auto">
            <a:xfrm>
              <a:off x="1604963" y="3803650"/>
              <a:ext cx="5176838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12"/>
            <p:cNvSpPr>
              <a:spLocks noChangeShapeType="1"/>
            </p:cNvSpPr>
            <p:nvPr/>
          </p:nvSpPr>
          <p:spPr bwMode="auto">
            <a:xfrm>
              <a:off x="1600200" y="3656013"/>
              <a:ext cx="0" cy="30003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13"/>
            <p:cNvSpPr>
              <a:spLocks noChangeShapeType="1"/>
            </p:cNvSpPr>
            <p:nvPr/>
          </p:nvSpPr>
          <p:spPr bwMode="auto">
            <a:xfrm>
              <a:off x="3429000" y="3656013"/>
              <a:ext cx="0" cy="30003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14"/>
            <p:cNvSpPr>
              <a:spLocks noChangeShapeType="1"/>
            </p:cNvSpPr>
            <p:nvPr/>
          </p:nvSpPr>
          <p:spPr bwMode="auto">
            <a:xfrm>
              <a:off x="5638800" y="3656013"/>
              <a:ext cx="0" cy="30003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Oval 15"/>
            <p:cNvSpPr>
              <a:spLocks noChangeArrowheads="1"/>
            </p:cNvSpPr>
            <p:nvPr/>
          </p:nvSpPr>
          <p:spPr bwMode="auto">
            <a:xfrm>
              <a:off x="2139950" y="3352800"/>
              <a:ext cx="139700" cy="139700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Oval 16"/>
            <p:cNvSpPr>
              <a:spLocks noChangeArrowheads="1"/>
            </p:cNvSpPr>
            <p:nvPr/>
          </p:nvSpPr>
          <p:spPr bwMode="auto">
            <a:xfrm>
              <a:off x="1911350" y="3581400"/>
              <a:ext cx="139700" cy="139700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Oval 17"/>
            <p:cNvSpPr>
              <a:spLocks noChangeArrowheads="1"/>
            </p:cNvSpPr>
            <p:nvPr/>
          </p:nvSpPr>
          <p:spPr bwMode="auto">
            <a:xfrm>
              <a:off x="2368550" y="3581400"/>
              <a:ext cx="139700" cy="139700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Oval 18"/>
            <p:cNvSpPr>
              <a:spLocks noChangeArrowheads="1"/>
            </p:cNvSpPr>
            <p:nvPr/>
          </p:nvSpPr>
          <p:spPr bwMode="auto">
            <a:xfrm>
              <a:off x="2597150" y="3581400"/>
              <a:ext cx="139700" cy="139700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Oval 19"/>
            <p:cNvSpPr>
              <a:spLocks noChangeArrowheads="1"/>
            </p:cNvSpPr>
            <p:nvPr/>
          </p:nvSpPr>
          <p:spPr bwMode="auto">
            <a:xfrm>
              <a:off x="2597150" y="3352800"/>
              <a:ext cx="139700" cy="139700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Oval 20"/>
            <p:cNvSpPr>
              <a:spLocks noChangeArrowheads="1"/>
            </p:cNvSpPr>
            <p:nvPr/>
          </p:nvSpPr>
          <p:spPr bwMode="auto">
            <a:xfrm>
              <a:off x="2139950" y="3581400"/>
              <a:ext cx="139700" cy="139700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Oval 21"/>
            <p:cNvSpPr>
              <a:spLocks noChangeArrowheads="1"/>
            </p:cNvSpPr>
            <p:nvPr/>
          </p:nvSpPr>
          <p:spPr bwMode="auto">
            <a:xfrm>
              <a:off x="2825750" y="3581400"/>
              <a:ext cx="139700" cy="139700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Oval 22"/>
            <p:cNvSpPr>
              <a:spLocks noChangeArrowheads="1"/>
            </p:cNvSpPr>
            <p:nvPr/>
          </p:nvSpPr>
          <p:spPr bwMode="auto">
            <a:xfrm>
              <a:off x="3054350" y="3581400"/>
              <a:ext cx="139700" cy="139700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Oval 23"/>
            <p:cNvSpPr>
              <a:spLocks noChangeArrowheads="1"/>
            </p:cNvSpPr>
            <p:nvPr/>
          </p:nvSpPr>
          <p:spPr bwMode="auto">
            <a:xfrm>
              <a:off x="5111750" y="3581400"/>
              <a:ext cx="139700" cy="139700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Oval 24"/>
            <p:cNvSpPr>
              <a:spLocks noChangeArrowheads="1"/>
            </p:cNvSpPr>
            <p:nvPr/>
          </p:nvSpPr>
          <p:spPr bwMode="auto">
            <a:xfrm>
              <a:off x="3054350" y="3352800"/>
              <a:ext cx="139700" cy="139700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Oval 25"/>
            <p:cNvSpPr>
              <a:spLocks noChangeArrowheads="1"/>
            </p:cNvSpPr>
            <p:nvPr/>
          </p:nvSpPr>
          <p:spPr bwMode="auto">
            <a:xfrm>
              <a:off x="3511550" y="3124200"/>
              <a:ext cx="139700" cy="1397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Oval 26"/>
            <p:cNvSpPr>
              <a:spLocks noChangeArrowheads="1"/>
            </p:cNvSpPr>
            <p:nvPr/>
          </p:nvSpPr>
          <p:spPr bwMode="auto">
            <a:xfrm>
              <a:off x="4197350" y="3581400"/>
              <a:ext cx="139700" cy="1397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Oval 27"/>
            <p:cNvSpPr>
              <a:spLocks noChangeArrowheads="1"/>
            </p:cNvSpPr>
            <p:nvPr/>
          </p:nvSpPr>
          <p:spPr bwMode="auto">
            <a:xfrm>
              <a:off x="3511550" y="3581400"/>
              <a:ext cx="139700" cy="1397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Oval 28"/>
            <p:cNvSpPr>
              <a:spLocks noChangeArrowheads="1"/>
            </p:cNvSpPr>
            <p:nvPr/>
          </p:nvSpPr>
          <p:spPr bwMode="auto">
            <a:xfrm>
              <a:off x="4654550" y="3581400"/>
              <a:ext cx="139700" cy="1397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Oval 29"/>
            <p:cNvSpPr>
              <a:spLocks noChangeArrowheads="1"/>
            </p:cNvSpPr>
            <p:nvPr/>
          </p:nvSpPr>
          <p:spPr bwMode="auto">
            <a:xfrm>
              <a:off x="4425950" y="3352800"/>
              <a:ext cx="139700" cy="1397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Oval 30"/>
            <p:cNvSpPr>
              <a:spLocks noChangeArrowheads="1"/>
            </p:cNvSpPr>
            <p:nvPr/>
          </p:nvSpPr>
          <p:spPr bwMode="auto">
            <a:xfrm>
              <a:off x="4883150" y="3581400"/>
              <a:ext cx="139700" cy="1397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Oval 31"/>
            <p:cNvSpPr>
              <a:spLocks noChangeArrowheads="1"/>
            </p:cNvSpPr>
            <p:nvPr/>
          </p:nvSpPr>
          <p:spPr bwMode="auto">
            <a:xfrm>
              <a:off x="5340350" y="3581400"/>
              <a:ext cx="139700" cy="1397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Oval 32"/>
            <p:cNvSpPr>
              <a:spLocks noChangeArrowheads="1"/>
            </p:cNvSpPr>
            <p:nvPr/>
          </p:nvSpPr>
          <p:spPr bwMode="auto">
            <a:xfrm>
              <a:off x="4425950" y="3581400"/>
              <a:ext cx="139700" cy="1397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Oval 33"/>
            <p:cNvSpPr>
              <a:spLocks noChangeArrowheads="1"/>
            </p:cNvSpPr>
            <p:nvPr/>
          </p:nvSpPr>
          <p:spPr bwMode="auto">
            <a:xfrm>
              <a:off x="5111750" y="3352800"/>
              <a:ext cx="139700" cy="1397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Oval 34"/>
            <p:cNvSpPr>
              <a:spLocks noChangeArrowheads="1"/>
            </p:cNvSpPr>
            <p:nvPr/>
          </p:nvSpPr>
          <p:spPr bwMode="auto">
            <a:xfrm>
              <a:off x="5340350" y="3352800"/>
              <a:ext cx="139700" cy="1397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Oval 35"/>
            <p:cNvSpPr>
              <a:spLocks noChangeArrowheads="1"/>
            </p:cNvSpPr>
            <p:nvPr/>
          </p:nvSpPr>
          <p:spPr bwMode="auto">
            <a:xfrm>
              <a:off x="3968750" y="3581400"/>
              <a:ext cx="139700" cy="139700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Oval 36"/>
            <p:cNvSpPr>
              <a:spLocks noChangeArrowheads="1"/>
            </p:cNvSpPr>
            <p:nvPr/>
          </p:nvSpPr>
          <p:spPr bwMode="auto">
            <a:xfrm>
              <a:off x="4654550" y="3352800"/>
              <a:ext cx="139700" cy="1397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Oval 37"/>
            <p:cNvSpPr>
              <a:spLocks noChangeArrowheads="1"/>
            </p:cNvSpPr>
            <p:nvPr/>
          </p:nvSpPr>
          <p:spPr bwMode="auto">
            <a:xfrm>
              <a:off x="3511550" y="3352800"/>
              <a:ext cx="139700" cy="139700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Rectangle 38"/>
            <p:cNvSpPr>
              <a:spLocks noChangeArrowheads="1"/>
            </p:cNvSpPr>
            <p:nvPr/>
          </p:nvSpPr>
          <p:spPr bwMode="auto">
            <a:xfrm>
              <a:off x="6302375" y="3879850"/>
              <a:ext cx="7366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dirty="0"/>
                <a:t>Age</a:t>
              </a:r>
            </a:p>
          </p:txBody>
        </p:sp>
        <p:sp>
          <p:nvSpPr>
            <p:cNvPr id="56" name="Oval 39"/>
            <p:cNvSpPr>
              <a:spLocks noChangeArrowheads="1"/>
            </p:cNvSpPr>
            <p:nvPr/>
          </p:nvSpPr>
          <p:spPr bwMode="auto">
            <a:xfrm>
              <a:off x="6711950" y="4876800"/>
              <a:ext cx="139700" cy="139700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Oval 40"/>
            <p:cNvSpPr>
              <a:spLocks noChangeArrowheads="1"/>
            </p:cNvSpPr>
            <p:nvPr/>
          </p:nvSpPr>
          <p:spPr bwMode="auto">
            <a:xfrm>
              <a:off x="6711950" y="4495800"/>
              <a:ext cx="139700" cy="1397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Rectangle 38"/>
            <p:cNvSpPr>
              <a:spLocks noChangeArrowheads="1"/>
            </p:cNvSpPr>
            <p:nvPr/>
          </p:nvSpPr>
          <p:spPr bwMode="auto">
            <a:xfrm>
              <a:off x="5943600" y="4343400"/>
              <a:ext cx="626454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dirty="0" smtClean="0"/>
                <a:t>Yes:</a:t>
              </a:r>
              <a:endParaRPr lang="en-US" dirty="0"/>
            </a:p>
          </p:txBody>
        </p:sp>
        <p:sp>
          <p:nvSpPr>
            <p:cNvPr id="59" name="Rectangle 38"/>
            <p:cNvSpPr>
              <a:spLocks noChangeArrowheads="1"/>
            </p:cNvSpPr>
            <p:nvPr/>
          </p:nvSpPr>
          <p:spPr bwMode="auto">
            <a:xfrm>
              <a:off x="6019800" y="4724400"/>
              <a:ext cx="545021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dirty="0" smtClean="0"/>
                <a:t>No: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09496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79822"/>
          </a:xfrm>
        </p:spPr>
        <p:txBody>
          <a:bodyPr/>
          <a:lstStyle/>
          <a:p>
            <a:r>
              <a:rPr lang="en-US" dirty="0" smtClean="0"/>
              <a:t>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423" y="899698"/>
            <a:ext cx="5476479" cy="4053200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accent2"/>
                </a:solidFill>
              </a:rPr>
              <a:t>Clustering</a:t>
            </a:r>
            <a:r>
              <a:rPr lang="en-US" dirty="0"/>
              <a:t> is the process of organizing objects into groups whose members are similar in some </a:t>
            </a:r>
            <a:r>
              <a:rPr lang="en-US" dirty="0" smtClean="0"/>
              <a:t>way</a:t>
            </a:r>
            <a:endParaRPr lang="en-US" b="1" dirty="0" smtClean="0">
              <a:solidFill>
                <a:schemeClr val="accent2"/>
              </a:solidFill>
            </a:endParaRPr>
          </a:p>
          <a:p>
            <a:r>
              <a:rPr lang="en-US" b="1" dirty="0" smtClean="0">
                <a:solidFill>
                  <a:schemeClr val="accent2"/>
                </a:solidFill>
              </a:rPr>
              <a:t>Model</a:t>
            </a:r>
            <a:r>
              <a:rPr lang="en-US" dirty="0"/>
              <a:t>: </a:t>
            </a:r>
            <a:r>
              <a:rPr lang="en-US" dirty="0" smtClean="0"/>
              <a:t>A set of k centroids (representative profile) of k groups</a:t>
            </a:r>
            <a:endParaRPr lang="en-US" dirty="0"/>
          </a:p>
          <a:p>
            <a:r>
              <a:rPr lang="en-US" dirty="0"/>
              <a:t>Training Data: Past observations of </a:t>
            </a:r>
            <a:r>
              <a:rPr lang="en-US" dirty="0" smtClean="0"/>
              <a:t>“features” of objects</a:t>
            </a:r>
            <a:endParaRPr lang="en-US" dirty="0"/>
          </a:p>
          <a:p>
            <a:r>
              <a:rPr lang="en-US" b="1" dirty="0">
                <a:solidFill>
                  <a:schemeClr val="accent1"/>
                </a:solidFill>
              </a:rPr>
              <a:t>Learning</a:t>
            </a:r>
            <a:r>
              <a:rPr lang="en-US" dirty="0"/>
              <a:t> algorithm: </a:t>
            </a:r>
            <a:r>
              <a:rPr lang="en-US" dirty="0" smtClean="0"/>
              <a:t>K-means, K-</a:t>
            </a:r>
            <a:r>
              <a:rPr lang="en-US" dirty="0" err="1" smtClean="0"/>
              <a:t>medoids</a:t>
            </a:r>
            <a:r>
              <a:rPr lang="en-US" dirty="0" smtClean="0"/>
              <a:t>, Hierarchical Agglomerative Clustering etc.</a:t>
            </a:r>
            <a:endParaRPr lang="en-US" dirty="0"/>
          </a:p>
          <a:p>
            <a:r>
              <a:rPr lang="en-US" b="1" dirty="0">
                <a:solidFill>
                  <a:schemeClr val="accent4"/>
                </a:solidFill>
              </a:rPr>
              <a:t>Prediction</a:t>
            </a:r>
            <a:r>
              <a:rPr lang="en-US" dirty="0"/>
              <a:t> algorithm: Given an </a:t>
            </a:r>
            <a:r>
              <a:rPr lang="en-US" dirty="0" smtClean="0"/>
              <a:t>observation of an object, find the nearest centroid and that is the group the object belongs to.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5596-13C1-4CB9-B2C0-B82D4E28DECA}" type="slidenum">
              <a:rPr lang="en-US" smtClean="0"/>
              <a:pPr/>
              <a:t>63</a:t>
            </a:fld>
            <a:endParaRPr lang="en-US"/>
          </a:p>
        </p:txBody>
      </p:sp>
      <p:grpSp>
        <p:nvGrpSpPr>
          <p:cNvPr id="107" name="Group 106"/>
          <p:cNvGrpSpPr/>
          <p:nvPr/>
        </p:nvGrpSpPr>
        <p:grpSpPr>
          <a:xfrm>
            <a:off x="5770739" y="753117"/>
            <a:ext cx="3088892" cy="2637765"/>
            <a:chOff x="5678143" y="753117"/>
            <a:chExt cx="3088892" cy="2637765"/>
          </a:xfrm>
        </p:grpSpPr>
        <p:grpSp>
          <p:nvGrpSpPr>
            <p:cNvPr id="68" name="Group 67"/>
            <p:cNvGrpSpPr/>
            <p:nvPr/>
          </p:nvGrpSpPr>
          <p:grpSpPr>
            <a:xfrm>
              <a:off x="5678143" y="1046145"/>
              <a:ext cx="3088892" cy="2344737"/>
              <a:chOff x="532606" y="1448594"/>
              <a:chExt cx="3658394" cy="3658394"/>
            </a:xfrm>
          </p:grpSpPr>
          <p:cxnSp>
            <p:nvCxnSpPr>
              <p:cNvPr id="79" name="Straight Arrow Connector 78"/>
              <p:cNvCxnSpPr/>
              <p:nvPr/>
            </p:nvCxnSpPr>
            <p:spPr>
              <a:xfrm rot="5400000" flipH="1" flipV="1">
                <a:off x="-1295797" y="3276997"/>
                <a:ext cx="3658394" cy="1588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/>
              <p:cNvCxnSpPr/>
              <p:nvPr/>
            </p:nvCxnSpPr>
            <p:spPr>
              <a:xfrm>
                <a:off x="534194" y="5105400"/>
                <a:ext cx="3656806" cy="1588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Oval 80"/>
              <p:cNvSpPr/>
              <p:nvPr/>
            </p:nvSpPr>
            <p:spPr>
              <a:xfrm>
                <a:off x="1143000" y="2133600"/>
                <a:ext cx="152400" cy="152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914400" y="2743200"/>
                <a:ext cx="152400" cy="152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1295400" y="3505200"/>
                <a:ext cx="152400" cy="152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2590800" y="2133600"/>
                <a:ext cx="152400" cy="152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1295400" y="2514600"/>
                <a:ext cx="152400" cy="152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Oval 85"/>
              <p:cNvSpPr/>
              <p:nvPr/>
            </p:nvSpPr>
            <p:spPr>
              <a:xfrm>
                <a:off x="2667000" y="3429000"/>
                <a:ext cx="152400" cy="152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Oval 86"/>
              <p:cNvSpPr/>
              <p:nvPr/>
            </p:nvSpPr>
            <p:spPr>
              <a:xfrm>
                <a:off x="1295400" y="2971800"/>
                <a:ext cx="152400" cy="152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Oval 87"/>
              <p:cNvSpPr/>
              <p:nvPr/>
            </p:nvSpPr>
            <p:spPr>
              <a:xfrm>
                <a:off x="1600200" y="2743200"/>
                <a:ext cx="152400" cy="152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Oval 88"/>
              <p:cNvSpPr/>
              <p:nvPr/>
            </p:nvSpPr>
            <p:spPr>
              <a:xfrm>
                <a:off x="2438400" y="3733800"/>
                <a:ext cx="152400" cy="152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2819400" y="3810000"/>
                <a:ext cx="152400" cy="152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90"/>
              <p:cNvSpPr/>
              <p:nvPr/>
            </p:nvSpPr>
            <p:spPr>
              <a:xfrm>
                <a:off x="3124200" y="3886200"/>
                <a:ext cx="152400" cy="152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Oval 91"/>
              <p:cNvSpPr/>
              <p:nvPr/>
            </p:nvSpPr>
            <p:spPr>
              <a:xfrm>
                <a:off x="2895600" y="4343400"/>
                <a:ext cx="152400" cy="152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92"/>
              <p:cNvSpPr/>
              <p:nvPr/>
            </p:nvSpPr>
            <p:spPr>
              <a:xfrm>
                <a:off x="1295400" y="2286000"/>
                <a:ext cx="152400" cy="152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/>
              <p:cNvSpPr/>
              <p:nvPr/>
            </p:nvSpPr>
            <p:spPr>
              <a:xfrm>
                <a:off x="1447800" y="2438400"/>
                <a:ext cx="152400" cy="152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/>
              <p:cNvSpPr/>
              <p:nvPr/>
            </p:nvSpPr>
            <p:spPr>
              <a:xfrm>
                <a:off x="3048000" y="3429000"/>
                <a:ext cx="152400" cy="152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Oval 95"/>
              <p:cNvSpPr/>
              <p:nvPr/>
            </p:nvSpPr>
            <p:spPr>
              <a:xfrm>
                <a:off x="2590800" y="4191000"/>
                <a:ext cx="152400" cy="152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Oval 96"/>
              <p:cNvSpPr/>
              <p:nvPr/>
            </p:nvSpPr>
            <p:spPr>
              <a:xfrm>
                <a:off x="2590800" y="3886200"/>
                <a:ext cx="152400" cy="152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/>
              <p:cNvSpPr/>
              <p:nvPr/>
            </p:nvSpPr>
            <p:spPr>
              <a:xfrm>
                <a:off x="2743200" y="4038600"/>
                <a:ext cx="152400" cy="152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Oval 98"/>
              <p:cNvSpPr/>
              <p:nvPr/>
            </p:nvSpPr>
            <p:spPr>
              <a:xfrm>
                <a:off x="2819400" y="2362200"/>
                <a:ext cx="152400" cy="152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99"/>
              <p:cNvSpPr/>
              <p:nvPr/>
            </p:nvSpPr>
            <p:spPr>
              <a:xfrm>
                <a:off x="2971800" y="2057400"/>
                <a:ext cx="152400" cy="152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/>
              <p:cNvSpPr/>
              <p:nvPr/>
            </p:nvSpPr>
            <p:spPr>
              <a:xfrm>
                <a:off x="2895600" y="2667000"/>
                <a:ext cx="152400" cy="152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/>
              <p:cNvSpPr/>
              <p:nvPr/>
            </p:nvSpPr>
            <p:spPr>
              <a:xfrm>
                <a:off x="2667000" y="1828800"/>
                <a:ext cx="152400" cy="152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/>
              <p:cNvSpPr/>
              <p:nvPr/>
            </p:nvSpPr>
            <p:spPr>
              <a:xfrm>
                <a:off x="1524000" y="2057400"/>
                <a:ext cx="152400" cy="152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/>
              <p:cNvSpPr/>
              <p:nvPr/>
            </p:nvSpPr>
            <p:spPr>
              <a:xfrm>
                <a:off x="2743200" y="2057400"/>
                <a:ext cx="152400" cy="152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/>
              <p:cNvSpPr/>
              <p:nvPr/>
            </p:nvSpPr>
            <p:spPr>
              <a:xfrm>
                <a:off x="3048000" y="2362200"/>
                <a:ext cx="152400" cy="152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105"/>
              <p:cNvSpPr/>
              <p:nvPr/>
            </p:nvSpPr>
            <p:spPr>
              <a:xfrm>
                <a:off x="2286000" y="4343400"/>
                <a:ext cx="152400" cy="152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9" name="Oval 68"/>
            <p:cNvSpPr/>
            <p:nvPr/>
          </p:nvSpPr>
          <p:spPr>
            <a:xfrm>
              <a:off x="5935495" y="1290336"/>
              <a:ext cx="965069" cy="1269790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7222254" y="1192660"/>
              <a:ext cx="836393" cy="879085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6964902" y="2169421"/>
              <a:ext cx="1222421" cy="976761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6385860" y="1827555"/>
              <a:ext cx="193014" cy="14651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Oval 72"/>
            <p:cNvSpPr/>
            <p:nvPr/>
          </p:nvSpPr>
          <p:spPr>
            <a:xfrm>
              <a:off x="7608282" y="1534526"/>
              <a:ext cx="193014" cy="14651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Oval 73"/>
            <p:cNvSpPr/>
            <p:nvPr/>
          </p:nvSpPr>
          <p:spPr>
            <a:xfrm>
              <a:off x="7543944" y="2560126"/>
              <a:ext cx="193014" cy="14651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385860" y="753117"/>
              <a:ext cx="771005" cy="2630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centroids</a:t>
              </a:r>
              <a:endParaRPr lang="en-US" dirty="0"/>
            </a:p>
          </p:txBody>
        </p:sp>
        <p:cxnSp>
          <p:nvCxnSpPr>
            <p:cNvPr id="76" name="Straight Arrow Connector 75"/>
            <p:cNvCxnSpPr>
              <a:stCxn id="75" idx="2"/>
              <a:endCxn id="72" idx="7"/>
            </p:cNvCxnSpPr>
            <p:nvPr/>
          </p:nvCxnSpPr>
          <p:spPr>
            <a:xfrm flipH="1">
              <a:off x="6550608" y="1016131"/>
              <a:ext cx="220755" cy="83288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75" idx="2"/>
              <a:endCxn id="73" idx="1"/>
            </p:cNvCxnSpPr>
            <p:nvPr/>
          </p:nvCxnSpPr>
          <p:spPr>
            <a:xfrm>
              <a:off x="6771363" y="1016131"/>
              <a:ext cx="865185" cy="53985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>
              <a:stCxn id="75" idx="2"/>
              <a:endCxn id="74" idx="0"/>
            </p:cNvCxnSpPr>
            <p:nvPr/>
          </p:nvCxnSpPr>
          <p:spPr>
            <a:xfrm>
              <a:off x="6771363" y="1016131"/>
              <a:ext cx="869087" cy="154399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04051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are clusters useful ?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41259" y="1301353"/>
            <a:ext cx="4453179" cy="342799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860908"/>
                </a:solidFill>
              </a:rPr>
              <a:t>Classification</a:t>
            </a:r>
            <a:r>
              <a:rPr lang="en-US" dirty="0" smtClean="0"/>
              <a:t> : determine which profile/group an observed object belong to.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Outlier detection </a:t>
            </a:r>
            <a:r>
              <a:rPr lang="en-US" dirty="0" smtClean="0"/>
              <a:t>: If an observed object is far from any group, then it may be an outlier or an anomaly.</a:t>
            </a:r>
          </a:p>
          <a:p>
            <a:r>
              <a:rPr lang="en-US" dirty="0" smtClean="0"/>
              <a:t>A distance/similarity function must be defined between objects.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31DCD-F7CC-4C1E-9F1E-5AEAF1A1BE2F}" type="slidenum">
              <a:rPr lang="en-US" smtClean="0"/>
              <a:pPr/>
              <a:t>64</a:t>
            </a:fld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5100302" y="1314152"/>
            <a:ext cx="3658394" cy="2743796"/>
            <a:chOff x="5105400" y="1905000"/>
            <a:chExt cx="3658394" cy="3658394"/>
          </a:xfrm>
        </p:grpSpPr>
        <p:cxnSp>
          <p:nvCxnSpPr>
            <p:cNvPr id="47" name="Straight Arrow Connector 46"/>
            <p:cNvCxnSpPr/>
            <p:nvPr/>
          </p:nvCxnSpPr>
          <p:spPr>
            <a:xfrm rot="5400000" flipH="1" flipV="1">
              <a:off x="3276997" y="3733403"/>
              <a:ext cx="3658394" cy="158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5106988" y="5561806"/>
              <a:ext cx="3656806" cy="158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/>
            <p:cNvSpPr/>
            <p:nvPr/>
          </p:nvSpPr>
          <p:spPr>
            <a:xfrm>
              <a:off x="5715794" y="2590006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5487194" y="3199606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5868194" y="3961606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7163594" y="2590006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5868194" y="2971006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7239794" y="3885406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5868194" y="3428206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6172994" y="3199606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7011194" y="4190206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7392194" y="4266406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7696994" y="4342606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7468394" y="4799806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5868194" y="2742406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6020594" y="2894806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7620794" y="3885406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7163594" y="4647406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7163594" y="4342606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7315994" y="4495006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7392194" y="2818606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7544594" y="2513806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7468394" y="3123406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7239794" y="2285206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6096794" y="2513806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7315994" y="2513806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7620794" y="2818606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6858794" y="4799806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5410200" y="2286000"/>
              <a:ext cx="1143000" cy="1981200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7066480" y="2010111"/>
              <a:ext cx="990600" cy="1371600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6629400" y="3657600"/>
              <a:ext cx="1447800" cy="1524000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5943600" y="3124200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Oval 78"/>
            <p:cNvSpPr/>
            <p:nvPr/>
          </p:nvSpPr>
          <p:spPr>
            <a:xfrm>
              <a:off x="7391400" y="2667000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Oval 79"/>
            <p:cNvSpPr/>
            <p:nvPr/>
          </p:nvSpPr>
          <p:spPr>
            <a:xfrm>
              <a:off x="7315200" y="4267200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2" name="Oval 81"/>
          <p:cNvSpPr/>
          <p:nvPr/>
        </p:nvSpPr>
        <p:spPr>
          <a:xfrm>
            <a:off x="5558296" y="2699444"/>
            <a:ext cx="152400" cy="1143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Arrow Connector 83"/>
          <p:cNvCxnSpPr>
            <a:stCxn id="82" idx="7"/>
            <a:endCxn id="78" idx="2"/>
          </p:cNvCxnSpPr>
          <p:nvPr/>
        </p:nvCxnSpPr>
        <p:spPr>
          <a:xfrm flipV="1">
            <a:off x="5688378" y="2314277"/>
            <a:ext cx="250124" cy="4019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82" idx="7"/>
            <a:endCxn id="79" idx="3"/>
          </p:cNvCxnSpPr>
          <p:nvPr/>
        </p:nvCxnSpPr>
        <p:spPr>
          <a:xfrm flipV="1">
            <a:off x="5688378" y="2031994"/>
            <a:ext cx="1731402" cy="6841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82" idx="6"/>
            <a:endCxn id="80" idx="2"/>
          </p:cNvCxnSpPr>
          <p:nvPr/>
        </p:nvCxnSpPr>
        <p:spPr>
          <a:xfrm>
            <a:off x="5710696" y="2756594"/>
            <a:ext cx="1599406" cy="4149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6056954" y="2457152"/>
            <a:ext cx="3742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c1</a:t>
            </a:r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7732560" y="1674018"/>
            <a:ext cx="3742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c2</a:t>
            </a:r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7545418" y="3257252"/>
            <a:ext cx="3742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593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259" y="311273"/>
            <a:ext cx="7786756" cy="651272"/>
          </a:xfrm>
        </p:spPr>
        <p:txBody>
          <a:bodyPr/>
          <a:lstStyle/>
          <a:p>
            <a:r>
              <a:rPr lang="en-US" dirty="0" smtClean="0"/>
              <a:t>What Data Mining to Use?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buNone/>
              </a:pPr>
              <a:t>65</a:t>
            </a:fld>
            <a:endParaRPr lang="en"/>
          </a:p>
        </p:txBody>
      </p:sp>
      <p:sp>
        <p:nvSpPr>
          <p:cNvPr id="5" name="Rectangle 4"/>
          <p:cNvSpPr/>
          <p:nvPr/>
        </p:nvSpPr>
        <p:spPr>
          <a:xfrm>
            <a:off x="2931082" y="1175494"/>
            <a:ext cx="2862874" cy="646331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marL="457200" lvl="1">
              <a:spcBef>
                <a:spcPts val="600"/>
              </a:spcBef>
              <a:buSzPct val="90000"/>
            </a:pPr>
            <a:r>
              <a:rPr lang="en-US" sz="1800" kern="1200" dirty="0">
                <a:solidFill>
                  <a:prstClr val="black"/>
                </a:solidFill>
                <a:latin typeface="Goudy Old Style"/>
                <a:ea typeface="+mn-ea"/>
                <a:cs typeface="+mn-cs"/>
              </a:rPr>
              <a:t>Does the data have labeled classes ?</a:t>
            </a:r>
          </a:p>
        </p:txBody>
      </p:sp>
      <p:sp>
        <p:nvSpPr>
          <p:cNvPr id="6" name="Rectangle 5"/>
          <p:cNvSpPr/>
          <p:nvPr/>
        </p:nvSpPr>
        <p:spPr>
          <a:xfrm>
            <a:off x="666135" y="2904416"/>
            <a:ext cx="2984847" cy="646331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marL="457200" lvl="1">
              <a:spcBef>
                <a:spcPts val="600"/>
              </a:spcBef>
              <a:buSzPct val="90000"/>
            </a:pPr>
            <a:r>
              <a:rPr lang="en-US" sz="1800" kern="1200" dirty="0" smtClean="0">
                <a:solidFill>
                  <a:prstClr val="black"/>
                </a:solidFill>
                <a:latin typeface="Goudy Old Style"/>
                <a:ea typeface="+mn-ea"/>
                <a:cs typeface="+mn-cs"/>
              </a:rPr>
              <a:t>Is the data discrete or continuous?</a:t>
            </a:r>
            <a:endParaRPr lang="en-US" sz="1800" kern="1200" dirty="0">
              <a:solidFill>
                <a:prstClr val="black"/>
              </a:solidFill>
              <a:latin typeface="Goudy Old Style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66136" y="2268309"/>
            <a:ext cx="2984846" cy="369332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marL="457200" lvl="1">
              <a:spcBef>
                <a:spcPts val="600"/>
              </a:spcBef>
              <a:buSzPct val="90000"/>
            </a:pPr>
            <a:r>
              <a:rPr lang="en-US" sz="1800" kern="1200" dirty="0" smtClean="0">
                <a:solidFill>
                  <a:prstClr val="black"/>
                </a:solidFill>
                <a:latin typeface="Goudy Old Style"/>
                <a:ea typeface="+mn-ea"/>
                <a:cs typeface="+mn-cs"/>
              </a:rPr>
              <a:t>Supervised Learning</a:t>
            </a:r>
            <a:endParaRPr lang="en-US" sz="1800" kern="1200" dirty="0">
              <a:solidFill>
                <a:prstClr val="black"/>
              </a:solidFill>
              <a:latin typeface="Goudy Old Style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20860" y="2277894"/>
            <a:ext cx="3348348" cy="369332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marL="457200" lvl="1">
              <a:spcBef>
                <a:spcPts val="600"/>
              </a:spcBef>
              <a:buSzPct val="90000"/>
            </a:pPr>
            <a:r>
              <a:rPr lang="en-US" sz="1800" kern="1200" dirty="0" smtClean="0">
                <a:solidFill>
                  <a:prstClr val="black"/>
                </a:solidFill>
                <a:latin typeface="Goudy Old Style"/>
                <a:ea typeface="+mn-ea"/>
                <a:cs typeface="+mn-cs"/>
              </a:rPr>
              <a:t>Unsupervised Learning</a:t>
            </a:r>
            <a:endParaRPr lang="en-US" sz="1800" kern="1200" dirty="0">
              <a:solidFill>
                <a:prstClr val="black"/>
              </a:solidFill>
              <a:latin typeface="Goudy Old Style"/>
              <a:ea typeface="+mn-ea"/>
              <a:cs typeface="+mn-cs"/>
            </a:endParaRPr>
          </a:p>
        </p:txBody>
      </p:sp>
      <p:cxnSp>
        <p:nvCxnSpPr>
          <p:cNvPr id="10" name="Straight Arrow Connector 9"/>
          <p:cNvCxnSpPr>
            <a:stCxn id="5" idx="2"/>
            <a:endCxn id="7" idx="0"/>
          </p:cNvCxnSpPr>
          <p:nvPr/>
        </p:nvCxnSpPr>
        <p:spPr>
          <a:xfrm flipH="1">
            <a:off x="2158559" y="1821825"/>
            <a:ext cx="2203960" cy="446484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  <a:endCxn id="8" idx="0"/>
          </p:cNvCxnSpPr>
          <p:nvPr/>
        </p:nvCxnSpPr>
        <p:spPr>
          <a:xfrm>
            <a:off x="4362519" y="1821825"/>
            <a:ext cx="2032515" cy="456069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2"/>
            <a:endCxn id="6" idx="0"/>
          </p:cNvCxnSpPr>
          <p:nvPr/>
        </p:nvCxnSpPr>
        <p:spPr>
          <a:xfrm>
            <a:off x="2158559" y="2637641"/>
            <a:ext cx="0" cy="266775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198423" y="4101568"/>
            <a:ext cx="1960136" cy="45577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Decision Trees</a:t>
            </a:r>
            <a:endParaRPr lang="en-US" sz="1800" dirty="0"/>
          </a:p>
        </p:txBody>
      </p:sp>
      <p:sp>
        <p:nvSpPr>
          <p:cNvPr id="20" name="Rounded Rectangle 19"/>
          <p:cNvSpPr/>
          <p:nvPr/>
        </p:nvSpPr>
        <p:spPr>
          <a:xfrm>
            <a:off x="2402383" y="4101568"/>
            <a:ext cx="1960136" cy="45577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Linear Regression</a:t>
            </a:r>
            <a:endParaRPr lang="en-US" sz="1800" dirty="0"/>
          </a:p>
        </p:txBody>
      </p:sp>
      <p:sp>
        <p:nvSpPr>
          <p:cNvPr id="21" name="Rounded Rectangle 20"/>
          <p:cNvSpPr/>
          <p:nvPr/>
        </p:nvSpPr>
        <p:spPr>
          <a:xfrm>
            <a:off x="5414966" y="3093915"/>
            <a:ext cx="1960136" cy="45577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Frequent </a:t>
            </a:r>
            <a:r>
              <a:rPr lang="en-US" sz="1800" dirty="0" err="1" smtClean="0"/>
              <a:t>Itemset</a:t>
            </a:r>
            <a:endParaRPr lang="en-US" sz="1800" dirty="0"/>
          </a:p>
        </p:txBody>
      </p:sp>
      <p:sp>
        <p:nvSpPr>
          <p:cNvPr id="22" name="Rounded Rectangle 21"/>
          <p:cNvSpPr/>
          <p:nvPr/>
        </p:nvSpPr>
        <p:spPr>
          <a:xfrm>
            <a:off x="5793956" y="3645790"/>
            <a:ext cx="1960136" cy="45577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Clustering</a:t>
            </a:r>
            <a:endParaRPr lang="en-US" sz="1800" dirty="0"/>
          </a:p>
        </p:txBody>
      </p:sp>
      <p:cxnSp>
        <p:nvCxnSpPr>
          <p:cNvPr id="23" name="Straight Arrow Connector 22"/>
          <p:cNvCxnSpPr>
            <a:stCxn id="8" idx="2"/>
            <a:endCxn id="21" idx="0"/>
          </p:cNvCxnSpPr>
          <p:nvPr/>
        </p:nvCxnSpPr>
        <p:spPr>
          <a:xfrm>
            <a:off x="6395034" y="2647226"/>
            <a:ext cx="0" cy="446689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2"/>
            <a:endCxn id="20" idx="0"/>
          </p:cNvCxnSpPr>
          <p:nvPr/>
        </p:nvCxnSpPr>
        <p:spPr>
          <a:xfrm>
            <a:off x="2158559" y="3550747"/>
            <a:ext cx="1223892" cy="550821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6" idx="2"/>
            <a:endCxn id="19" idx="0"/>
          </p:cNvCxnSpPr>
          <p:nvPr/>
        </p:nvCxnSpPr>
        <p:spPr>
          <a:xfrm flipH="1">
            <a:off x="1178491" y="3550747"/>
            <a:ext cx="980068" cy="550821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151878" y="1821825"/>
            <a:ext cx="494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901001" y="1851112"/>
            <a:ext cx="4141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93590" y="3645790"/>
            <a:ext cx="8133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discrete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244329" y="3644301"/>
            <a:ext cx="1053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continuous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820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Which performance metrics will benefit from data mining ?</a:t>
            </a:r>
          </a:p>
          <a:p>
            <a:pPr marL="0" indent="0">
              <a:buNone/>
            </a:pPr>
            <a:r>
              <a:rPr lang="en-US" dirty="0" smtClean="0"/>
              <a:t>What historical data sets are available ?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buNone/>
              </a:pPr>
              <a:t>66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02072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610619" y="377428"/>
            <a:ext cx="7617396" cy="65127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Big Picture</a:t>
            </a:r>
            <a:endParaRPr dirty="0"/>
          </a:p>
        </p:txBody>
      </p:sp>
      <p:pic>
        <p:nvPicPr>
          <p:cNvPr id="5" name="Picture 24" descr="Animated B2B Vertical Picture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9400" y="406003"/>
            <a:ext cx="2057400" cy="1314450"/>
          </a:xfrm>
          <a:prstGeom prst="rect">
            <a:avLst/>
          </a:prstGeom>
          <a:noFill/>
        </p:spPr>
      </p:pic>
      <p:grpSp>
        <p:nvGrpSpPr>
          <p:cNvPr id="2" name="Group 9"/>
          <p:cNvGrpSpPr/>
          <p:nvPr/>
        </p:nvGrpSpPr>
        <p:grpSpPr>
          <a:xfrm>
            <a:off x="408861" y="3119451"/>
            <a:ext cx="1801318" cy="1660574"/>
            <a:chOff x="408861" y="3229341"/>
            <a:chExt cx="1801318" cy="1660574"/>
          </a:xfrm>
        </p:grpSpPr>
        <p:sp>
          <p:nvSpPr>
            <p:cNvPr id="7" name="Can 6"/>
            <p:cNvSpPr/>
            <p:nvPr/>
          </p:nvSpPr>
          <p:spPr>
            <a:xfrm>
              <a:off x="408861" y="3229341"/>
              <a:ext cx="1160172" cy="830287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 Source</a:t>
              </a:r>
              <a:endParaRPr lang="en-US" dirty="0"/>
            </a:p>
          </p:txBody>
        </p:sp>
        <p:sp>
          <p:nvSpPr>
            <p:cNvPr id="8" name="Can 7"/>
            <p:cNvSpPr/>
            <p:nvPr/>
          </p:nvSpPr>
          <p:spPr>
            <a:xfrm>
              <a:off x="763019" y="3644485"/>
              <a:ext cx="1160172" cy="830287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 Source</a:t>
              </a:r>
              <a:endParaRPr lang="en-US" dirty="0"/>
            </a:p>
          </p:txBody>
        </p:sp>
        <p:sp>
          <p:nvSpPr>
            <p:cNvPr id="9" name="Can 8"/>
            <p:cNvSpPr/>
            <p:nvPr/>
          </p:nvSpPr>
          <p:spPr>
            <a:xfrm>
              <a:off x="1050007" y="4059628"/>
              <a:ext cx="1160172" cy="830287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 Source</a:t>
              </a:r>
              <a:endParaRPr lang="en-US" dirty="0"/>
            </a:p>
          </p:txBody>
        </p:sp>
      </p:grpSp>
      <p:sp>
        <p:nvSpPr>
          <p:cNvPr id="13" name="Can 12"/>
          <p:cNvSpPr/>
          <p:nvPr/>
        </p:nvSpPr>
        <p:spPr>
          <a:xfrm>
            <a:off x="3668926" y="1952167"/>
            <a:ext cx="1561908" cy="1167284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Data Warehouse</a:t>
            </a:r>
            <a:endParaRPr lang="en-US" sz="2000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2210179" y="2890531"/>
            <a:ext cx="1319191" cy="644064"/>
          </a:xfrm>
          <a:prstGeom prst="straightConnector1">
            <a:avLst/>
          </a:prstGeom>
          <a:ln w="1905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5369368" y="1393573"/>
            <a:ext cx="1089064" cy="535988"/>
          </a:xfrm>
          <a:prstGeom prst="straightConnector1">
            <a:avLst/>
          </a:prstGeom>
          <a:ln w="1905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buNone/>
              </a:pPr>
              <a:t>67</a:t>
            </a:fld>
            <a:endParaRPr lang="en"/>
          </a:p>
        </p:txBody>
      </p:sp>
      <p:sp>
        <p:nvSpPr>
          <p:cNvPr id="17" name="Rounded Rectangular Callout 16"/>
          <p:cNvSpPr/>
          <p:nvPr/>
        </p:nvSpPr>
        <p:spPr>
          <a:xfrm>
            <a:off x="4127202" y="272798"/>
            <a:ext cx="2331230" cy="733694"/>
          </a:xfrm>
          <a:prstGeom prst="wedgeRoundRectCallout">
            <a:avLst>
              <a:gd name="adj1" fmla="val 43841"/>
              <a:gd name="adj2" fmla="val 75404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1. Get requirements</a:t>
            </a:r>
          </a:p>
        </p:txBody>
      </p:sp>
      <p:sp>
        <p:nvSpPr>
          <p:cNvPr id="18" name="Rounded Rectangular Callout 17"/>
          <p:cNvSpPr/>
          <p:nvPr/>
        </p:nvSpPr>
        <p:spPr>
          <a:xfrm>
            <a:off x="1702345" y="1051415"/>
            <a:ext cx="2331230" cy="733694"/>
          </a:xfrm>
          <a:prstGeom prst="wedgeRoundRectCallout">
            <a:avLst>
              <a:gd name="adj1" fmla="val 64268"/>
              <a:gd name="adj2" fmla="val 39338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2</a:t>
            </a:r>
            <a:r>
              <a:rPr lang="en-US" sz="1800" dirty="0" smtClean="0">
                <a:solidFill>
                  <a:schemeClr val="tx1"/>
                </a:solidFill>
              </a:rPr>
              <a:t>. Design DW schema</a:t>
            </a:r>
          </a:p>
        </p:txBody>
      </p:sp>
      <p:sp>
        <p:nvSpPr>
          <p:cNvPr id="21" name="Rounded Rectangular Callout 20"/>
          <p:cNvSpPr/>
          <p:nvPr/>
        </p:nvSpPr>
        <p:spPr>
          <a:xfrm>
            <a:off x="214447" y="2058014"/>
            <a:ext cx="2331230" cy="733694"/>
          </a:xfrm>
          <a:prstGeom prst="wedgeRoundRectCallout">
            <a:avLst>
              <a:gd name="adj1" fmla="val -23117"/>
              <a:gd name="adj2" fmla="val 79011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3. Find data source</a:t>
            </a:r>
          </a:p>
        </p:txBody>
      </p:sp>
      <p:sp>
        <p:nvSpPr>
          <p:cNvPr id="22" name="Rounded Rectangular Callout 21"/>
          <p:cNvSpPr/>
          <p:nvPr/>
        </p:nvSpPr>
        <p:spPr>
          <a:xfrm>
            <a:off x="2590462" y="3897674"/>
            <a:ext cx="2331230" cy="733694"/>
          </a:xfrm>
          <a:prstGeom prst="wedgeRoundRectCallout">
            <a:avLst>
              <a:gd name="adj1" fmla="val -37303"/>
              <a:gd name="adj2" fmla="val -95911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4</a:t>
            </a:r>
            <a:r>
              <a:rPr lang="en-US" sz="1800" dirty="0" smtClean="0">
                <a:solidFill>
                  <a:schemeClr val="tx1"/>
                </a:solidFill>
              </a:rPr>
              <a:t>. Map data source to DW schema</a:t>
            </a:r>
          </a:p>
        </p:txBody>
      </p:sp>
      <p:sp>
        <p:nvSpPr>
          <p:cNvPr id="23" name="Rounded Rectangular Callout 22"/>
          <p:cNvSpPr/>
          <p:nvPr/>
        </p:nvSpPr>
        <p:spPr>
          <a:xfrm>
            <a:off x="5292817" y="3119451"/>
            <a:ext cx="2228571" cy="992316"/>
          </a:xfrm>
          <a:prstGeom prst="wedgeRoundRectCallout">
            <a:avLst>
              <a:gd name="adj1" fmla="val -42977"/>
              <a:gd name="adj2" fmla="val -89352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5. Implement using ETL tool and BI platform</a:t>
            </a:r>
          </a:p>
        </p:txBody>
      </p:sp>
      <p:sp>
        <p:nvSpPr>
          <p:cNvPr id="24" name="Rounded Rectangular Callout 23"/>
          <p:cNvSpPr/>
          <p:nvPr/>
        </p:nvSpPr>
        <p:spPr>
          <a:xfrm>
            <a:off x="6629400" y="1978629"/>
            <a:ext cx="2228571" cy="708466"/>
          </a:xfrm>
          <a:prstGeom prst="wedgeRoundRectCallout">
            <a:avLst>
              <a:gd name="adj1" fmla="val -22202"/>
              <a:gd name="adj2" fmla="val -78685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6</a:t>
            </a:r>
            <a:r>
              <a:rPr lang="en-US" sz="1800" dirty="0" smtClean="0">
                <a:solidFill>
                  <a:schemeClr val="tx1"/>
                </a:solidFill>
              </a:rPr>
              <a:t>. Test &amp; iterate</a:t>
            </a:r>
          </a:p>
        </p:txBody>
      </p:sp>
    </p:spTree>
    <p:extLst>
      <p:ext uri="{BB962C8B-B14F-4D97-AF65-F5344CB8AC3E}">
        <p14:creationId xmlns:p14="http://schemas.microsoft.com/office/powerpoint/2010/main" val="3749986207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734492"/>
          </a:xfrm>
        </p:spPr>
        <p:txBody>
          <a:bodyPr/>
          <a:lstStyle/>
          <a:p>
            <a:r>
              <a:rPr lang="en-US" dirty="0" smtClean="0"/>
              <a:t>Multi-dimensional 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61242"/>
            <a:ext cx="3994525" cy="110183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Analyze performance metrics by multiple dimension: time, location, </a:t>
            </a:r>
            <a:r>
              <a:rPr lang="en-US" dirty="0" err="1" smtClean="0"/>
              <a:t>etc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692273" y="1061242"/>
            <a:ext cx="3994525" cy="7431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Each dimension can be organized into hierarchies.</a:t>
            </a:r>
            <a:endParaRPr lang="en-US" dirty="0"/>
          </a:p>
        </p:txBody>
      </p:sp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1023595" y="2247018"/>
            <a:ext cx="3334419" cy="2765032"/>
            <a:chOff x="288" y="768"/>
            <a:chExt cx="2490" cy="2293"/>
          </a:xfrm>
        </p:grpSpPr>
        <p:pic>
          <p:nvPicPr>
            <p:cNvPr id="6" name="Picture 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88" y="768"/>
              <a:ext cx="1861" cy="1905"/>
            </a:xfrm>
            <a:prstGeom prst="rect">
              <a:avLst/>
            </a:prstGeom>
          </p:spPr>
        </p:pic>
        <p:sp>
          <p:nvSpPr>
            <p:cNvPr id="7" name="Text Box 8"/>
            <p:cNvSpPr txBox="1">
              <a:spLocks noChangeArrowheads="1"/>
            </p:cNvSpPr>
            <p:nvPr/>
          </p:nvSpPr>
          <p:spPr bwMode="auto">
            <a:xfrm>
              <a:off x="768" y="2828"/>
              <a:ext cx="474" cy="233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Time </a:t>
              </a:r>
            </a:p>
          </p:txBody>
        </p:sp>
        <p:sp>
          <p:nvSpPr>
            <p:cNvPr id="8" name="Text Box 9"/>
            <p:cNvSpPr txBox="1">
              <a:spLocks noChangeArrowheads="1"/>
            </p:cNvSpPr>
            <p:nvPr/>
          </p:nvSpPr>
          <p:spPr bwMode="auto">
            <a:xfrm>
              <a:off x="2112" y="2448"/>
              <a:ext cx="666" cy="233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smtClean="0"/>
                <a:t>Location</a:t>
              </a:r>
              <a:endParaRPr lang="en-US" dirty="0"/>
            </a:p>
          </p:txBody>
        </p:sp>
        <p:sp>
          <p:nvSpPr>
            <p:cNvPr id="9" name="Text Box 10"/>
            <p:cNvSpPr txBox="1">
              <a:spLocks noChangeArrowheads="1"/>
            </p:cNvSpPr>
            <p:nvPr/>
          </p:nvSpPr>
          <p:spPr bwMode="auto">
            <a:xfrm>
              <a:off x="2074" y="816"/>
              <a:ext cx="422" cy="233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dirty="0" smtClean="0"/>
                <a:t>14</a:t>
              </a:r>
              <a:endParaRPr lang="en-US" baseline="-25000" dirty="0"/>
            </a:p>
          </p:txBody>
        </p:sp>
        <p:sp>
          <p:nvSpPr>
            <p:cNvPr id="10" name="Text Box 11"/>
            <p:cNvSpPr txBox="1">
              <a:spLocks noChangeArrowheads="1"/>
            </p:cNvSpPr>
            <p:nvPr/>
          </p:nvSpPr>
          <p:spPr bwMode="auto">
            <a:xfrm>
              <a:off x="2087" y="1152"/>
              <a:ext cx="278" cy="233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smtClean="0"/>
                <a:t>13</a:t>
              </a:r>
              <a:endParaRPr lang="en-US" baseline="-25000" dirty="0"/>
            </a:p>
          </p:txBody>
        </p:sp>
        <p:sp>
          <p:nvSpPr>
            <p:cNvPr id="11" name="Text Box 12"/>
            <p:cNvSpPr txBox="1">
              <a:spLocks noChangeArrowheads="1"/>
            </p:cNvSpPr>
            <p:nvPr/>
          </p:nvSpPr>
          <p:spPr bwMode="auto">
            <a:xfrm>
              <a:off x="2087" y="1488"/>
              <a:ext cx="278" cy="233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smtClean="0"/>
                <a:t>12</a:t>
              </a:r>
              <a:endParaRPr lang="en-US" baseline="-25000" dirty="0"/>
            </a:p>
          </p:txBody>
        </p:sp>
        <p:sp>
          <p:nvSpPr>
            <p:cNvPr id="12" name="Text Box 13"/>
            <p:cNvSpPr txBox="1">
              <a:spLocks noChangeArrowheads="1"/>
            </p:cNvSpPr>
            <p:nvPr/>
          </p:nvSpPr>
          <p:spPr bwMode="auto">
            <a:xfrm>
              <a:off x="2087" y="1872"/>
              <a:ext cx="267" cy="233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smtClean="0"/>
                <a:t>11</a:t>
              </a:r>
              <a:endParaRPr lang="en-US" baseline="-25000" dirty="0"/>
            </a:p>
          </p:txBody>
        </p:sp>
        <p:sp>
          <p:nvSpPr>
            <p:cNvPr id="13" name="Text Box 20"/>
            <p:cNvSpPr txBox="1">
              <a:spLocks noChangeArrowheads="1"/>
            </p:cNvSpPr>
            <p:nvPr/>
          </p:nvSpPr>
          <p:spPr bwMode="auto">
            <a:xfrm>
              <a:off x="297" y="2592"/>
              <a:ext cx="422" cy="288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dirty="0"/>
                <a:t>t-4</a:t>
              </a:r>
              <a:endParaRPr lang="en-US" baseline="-25000" dirty="0"/>
            </a:p>
          </p:txBody>
        </p:sp>
        <p:sp>
          <p:nvSpPr>
            <p:cNvPr id="14" name="Text Box 21"/>
            <p:cNvSpPr txBox="1">
              <a:spLocks noChangeArrowheads="1"/>
            </p:cNvSpPr>
            <p:nvPr/>
          </p:nvSpPr>
          <p:spPr bwMode="auto">
            <a:xfrm>
              <a:off x="632" y="2592"/>
              <a:ext cx="422" cy="288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dirty="0"/>
                <a:t>t-3</a:t>
              </a:r>
              <a:endParaRPr lang="en-US" baseline="-25000" dirty="0"/>
            </a:p>
          </p:txBody>
        </p:sp>
        <p:sp>
          <p:nvSpPr>
            <p:cNvPr id="15" name="Text Box 22"/>
            <p:cNvSpPr txBox="1">
              <a:spLocks noChangeArrowheads="1"/>
            </p:cNvSpPr>
            <p:nvPr/>
          </p:nvSpPr>
          <p:spPr bwMode="auto">
            <a:xfrm>
              <a:off x="974" y="2592"/>
              <a:ext cx="422" cy="288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t-2</a:t>
              </a:r>
              <a:endParaRPr lang="en-US" baseline="-25000"/>
            </a:p>
          </p:txBody>
        </p:sp>
        <p:sp>
          <p:nvSpPr>
            <p:cNvPr id="16" name="Text Box 23"/>
            <p:cNvSpPr txBox="1">
              <a:spLocks noChangeArrowheads="1"/>
            </p:cNvSpPr>
            <p:nvPr/>
          </p:nvSpPr>
          <p:spPr bwMode="auto">
            <a:xfrm>
              <a:off x="1296" y="2592"/>
              <a:ext cx="422" cy="288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t-1</a:t>
              </a:r>
              <a:endParaRPr lang="en-US" baseline="-25000"/>
            </a:p>
          </p:txBody>
        </p:sp>
      </p:grpSp>
      <p:sp>
        <p:nvSpPr>
          <p:cNvPr id="20" name="Text Box 13"/>
          <p:cNvSpPr txBox="1">
            <a:spLocks noChangeArrowheads="1"/>
          </p:cNvSpPr>
          <p:nvPr/>
        </p:nvSpPr>
        <p:spPr bwMode="auto">
          <a:xfrm>
            <a:off x="2889897" y="4287377"/>
            <a:ext cx="441146" cy="36933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L1</a:t>
            </a:r>
            <a:endParaRPr lang="en-US" baseline="-25000" dirty="0"/>
          </a:p>
        </p:txBody>
      </p:sp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3081388" y="4099260"/>
            <a:ext cx="441146" cy="36933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L2</a:t>
            </a:r>
            <a:endParaRPr lang="en-US" baseline="-25000" dirty="0"/>
          </a:p>
        </p:txBody>
      </p:sp>
      <p:sp>
        <p:nvSpPr>
          <p:cNvPr id="22" name="Text Box 13"/>
          <p:cNvSpPr txBox="1">
            <a:spLocks noChangeArrowheads="1"/>
          </p:cNvSpPr>
          <p:nvPr/>
        </p:nvSpPr>
        <p:spPr bwMode="auto">
          <a:xfrm>
            <a:off x="3277769" y="3899748"/>
            <a:ext cx="441146" cy="36933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L3</a:t>
            </a:r>
            <a:endParaRPr lang="en-US" baseline="-25000" dirty="0"/>
          </a:p>
        </p:txBody>
      </p:sp>
      <p:sp>
        <p:nvSpPr>
          <p:cNvPr id="23" name="Text Box 9"/>
          <p:cNvSpPr txBox="1">
            <a:spLocks noChangeArrowheads="1"/>
          </p:cNvSpPr>
          <p:nvPr/>
        </p:nvSpPr>
        <p:spPr bwMode="auto">
          <a:xfrm>
            <a:off x="3804955" y="2324653"/>
            <a:ext cx="803400" cy="30777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Product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5228645" y="2247666"/>
            <a:ext cx="883023" cy="3077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Year</a:t>
            </a:r>
            <a:endParaRPr lang="en-US" dirty="0"/>
          </a:p>
        </p:txBody>
      </p:sp>
      <p:sp>
        <p:nvSpPr>
          <p:cNvPr id="73" name="Rectangle 72"/>
          <p:cNvSpPr/>
          <p:nvPr/>
        </p:nvSpPr>
        <p:spPr>
          <a:xfrm>
            <a:off x="5228645" y="2760156"/>
            <a:ext cx="883023" cy="3077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Quarter</a:t>
            </a:r>
            <a:endParaRPr lang="en-US" dirty="0"/>
          </a:p>
        </p:txBody>
      </p:sp>
      <p:sp>
        <p:nvSpPr>
          <p:cNvPr id="74" name="Rectangle 73"/>
          <p:cNvSpPr/>
          <p:nvPr/>
        </p:nvSpPr>
        <p:spPr>
          <a:xfrm>
            <a:off x="5228645" y="3319214"/>
            <a:ext cx="883023" cy="3077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Month</a:t>
            </a:r>
            <a:endParaRPr lang="en-US" dirty="0"/>
          </a:p>
        </p:txBody>
      </p:sp>
      <p:sp>
        <p:nvSpPr>
          <p:cNvPr id="75" name="Rectangle 74"/>
          <p:cNvSpPr/>
          <p:nvPr/>
        </p:nvSpPr>
        <p:spPr>
          <a:xfrm>
            <a:off x="5228645" y="3868384"/>
            <a:ext cx="883023" cy="3077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Date</a:t>
            </a:r>
            <a:endParaRPr lang="en-US" dirty="0"/>
          </a:p>
        </p:txBody>
      </p:sp>
      <p:cxnSp>
        <p:nvCxnSpPr>
          <p:cNvPr id="78" name="Straight Connector 77"/>
          <p:cNvCxnSpPr>
            <a:stCxn id="72" idx="2"/>
            <a:endCxn id="73" idx="0"/>
          </p:cNvCxnSpPr>
          <p:nvPr/>
        </p:nvCxnSpPr>
        <p:spPr>
          <a:xfrm>
            <a:off x="5670157" y="2555443"/>
            <a:ext cx="0" cy="2047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73" idx="2"/>
            <a:endCxn id="74" idx="0"/>
          </p:cNvCxnSpPr>
          <p:nvPr/>
        </p:nvCxnSpPr>
        <p:spPr>
          <a:xfrm>
            <a:off x="5670157" y="3067933"/>
            <a:ext cx="0" cy="2512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74" idx="2"/>
            <a:endCxn id="75" idx="0"/>
          </p:cNvCxnSpPr>
          <p:nvPr/>
        </p:nvCxnSpPr>
        <p:spPr>
          <a:xfrm>
            <a:off x="5670157" y="3626991"/>
            <a:ext cx="0" cy="2413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6522024" y="2240218"/>
            <a:ext cx="883023" cy="3077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Region</a:t>
            </a:r>
            <a:endParaRPr lang="en-US" dirty="0"/>
          </a:p>
        </p:txBody>
      </p:sp>
      <p:sp>
        <p:nvSpPr>
          <p:cNvPr id="86" name="Rectangle 85"/>
          <p:cNvSpPr/>
          <p:nvPr/>
        </p:nvSpPr>
        <p:spPr>
          <a:xfrm>
            <a:off x="6522024" y="2752708"/>
            <a:ext cx="883023" cy="3077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State</a:t>
            </a:r>
            <a:endParaRPr lang="en-US" dirty="0"/>
          </a:p>
        </p:txBody>
      </p:sp>
      <p:sp>
        <p:nvSpPr>
          <p:cNvPr id="87" name="Rectangle 86"/>
          <p:cNvSpPr/>
          <p:nvPr/>
        </p:nvSpPr>
        <p:spPr>
          <a:xfrm>
            <a:off x="6522024" y="3311766"/>
            <a:ext cx="883023" cy="3077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City</a:t>
            </a:r>
            <a:endParaRPr lang="en-US" dirty="0"/>
          </a:p>
        </p:txBody>
      </p:sp>
      <p:sp>
        <p:nvSpPr>
          <p:cNvPr id="88" name="Rectangle 87"/>
          <p:cNvSpPr/>
          <p:nvPr/>
        </p:nvSpPr>
        <p:spPr>
          <a:xfrm>
            <a:off x="6522024" y="3860936"/>
            <a:ext cx="883023" cy="3077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Office</a:t>
            </a:r>
            <a:endParaRPr lang="en-US" dirty="0"/>
          </a:p>
        </p:txBody>
      </p:sp>
      <p:cxnSp>
        <p:nvCxnSpPr>
          <p:cNvPr id="89" name="Straight Connector 88"/>
          <p:cNvCxnSpPr>
            <a:stCxn id="85" idx="2"/>
            <a:endCxn id="86" idx="0"/>
          </p:cNvCxnSpPr>
          <p:nvPr/>
        </p:nvCxnSpPr>
        <p:spPr>
          <a:xfrm>
            <a:off x="6963536" y="2547995"/>
            <a:ext cx="0" cy="2047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86" idx="2"/>
            <a:endCxn id="87" idx="0"/>
          </p:cNvCxnSpPr>
          <p:nvPr/>
        </p:nvCxnSpPr>
        <p:spPr>
          <a:xfrm>
            <a:off x="6963536" y="3060485"/>
            <a:ext cx="0" cy="2512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87" idx="2"/>
            <a:endCxn id="88" idx="0"/>
          </p:cNvCxnSpPr>
          <p:nvPr/>
        </p:nvCxnSpPr>
        <p:spPr>
          <a:xfrm>
            <a:off x="6963536" y="3619543"/>
            <a:ext cx="0" cy="2413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Slide Number Placeholder 9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buNone/>
              </a:pPr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82348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Ad Hoc Queries</a:t>
            </a:r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203200" y="1200150"/>
            <a:ext cx="3340101" cy="372568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Font typeface="Arial"/>
              <a:buChar char="•"/>
            </a:pPr>
            <a:r>
              <a:rPr lang="en" dirty="0" smtClean="0"/>
              <a:t>Interactive</a:t>
            </a:r>
            <a:r>
              <a:rPr lang="en-US" dirty="0" smtClean="0"/>
              <a:t> visualization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query builders</a:t>
            </a:r>
            <a:endParaRPr lang="en" dirty="0"/>
          </a:p>
          <a:p>
            <a:pPr rtl="0">
              <a:spcBef>
                <a:spcPts val="0"/>
              </a:spcBef>
              <a:buFont typeface="Arial"/>
              <a:buChar char="•"/>
            </a:pPr>
            <a:r>
              <a:rPr lang="en" dirty="0" smtClean="0"/>
              <a:t>Exploratory</a:t>
            </a:r>
            <a:r>
              <a:rPr lang="en-US" dirty="0" smtClean="0"/>
              <a:t> &amp; search-based discovery</a:t>
            </a:r>
          </a:p>
          <a:p>
            <a:pPr lvl="1">
              <a:buFont typeface="Arial"/>
              <a:buChar char="•"/>
            </a:pPr>
            <a:r>
              <a:rPr lang="en-US" dirty="0" err="1" smtClean="0"/>
              <a:t>eg</a:t>
            </a:r>
            <a:r>
              <a:rPr lang="en-US" dirty="0" smtClean="0"/>
              <a:t>. find past projects having a similar performance profile.</a:t>
            </a:r>
            <a:endParaRPr lang="en" dirty="0"/>
          </a:p>
        </p:txBody>
      </p:sp>
      <p:sp>
        <p:nvSpPr>
          <p:cNvPr id="64" name="Shape 64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5873" y="1128199"/>
            <a:ext cx="5384800" cy="3646719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buNone/>
              </a:pPr>
              <a:t>8</a:t>
            </a:fld>
            <a:endParaRPr lang="en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Data Integration</a:t>
            </a:r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158762" y="1200150"/>
            <a:ext cx="4001425" cy="372568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Font typeface="Arial"/>
              <a:buChar char="•"/>
            </a:pPr>
            <a:r>
              <a:rPr lang="en" dirty="0" smtClean="0"/>
              <a:t>Fusing diverse data (text, emails, excel) </a:t>
            </a:r>
            <a:endParaRPr lang="en-US" dirty="0" smtClean="0"/>
          </a:p>
          <a:p>
            <a:pPr lvl="1">
              <a:buFont typeface="Arial"/>
              <a:buChar char="•"/>
            </a:pPr>
            <a:r>
              <a:rPr lang="en" sz="1800" dirty="0" smtClean="0"/>
              <a:t>Structured data</a:t>
            </a:r>
          </a:p>
          <a:p>
            <a:pPr lvl="1">
              <a:buFont typeface="Arial"/>
              <a:buChar char="•"/>
            </a:pPr>
            <a:r>
              <a:rPr lang="en" sz="1800" dirty="0" smtClean="0"/>
              <a:t>Semi-structured data</a:t>
            </a:r>
          </a:p>
          <a:p>
            <a:pPr lvl="1">
              <a:buFont typeface="Arial"/>
              <a:buChar char="•"/>
            </a:pPr>
            <a:r>
              <a:rPr lang="en" sz="1800" dirty="0" smtClean="0"/>
              <a:t>Unstructured data</a:t>
            </a:r>
            <a:endParaRPr lang="en-US" sz="1800" dirty="0" smtClean="0"/>
          </a:p>
          <a:p>
            <a:pPr>
              <a:buFont typeface="Arial"/>
              <a:buChar char="•"/>
            </a:pPr>
            <a:r>
              <a:rPr lang="en" dirty="0" smtClean="0"/>
              <a:t>Metadata Managemen</a:t>
            </a:r>
            <a:r>
              <a:rPr lang="en-US" dirty="0" err="1" smtClean="0"/>
              <a:t>t</a:t>
            </a:r>
            <a:endParaRPr lang="en-US" dirty="0" smtClean="0"/>
          </a:p>
          <a:p>
            <a:pPr lvl="1">
              <a:buFont typeface="Arial"/>
              <a:buChar char="•"/>
            </a:pPr>
            <a:r>
              <a:rPr lang="en-US" sz="2000" dirty="0" smtClean="0"/>
              <a:t>Context metadata</a:t>
            </a:r>
          </a:p>
          <a:p>
            <a:pPr lvl="1">
              <a:buFont typeface="Arial"/>
              <a:buChar char="•"/>
            </a:pPr>
            <a:r>
              <a:rPr lang="en-US" sz="2000" dirty="0" smtClean="0"/>
              <a:t>Data sources</a:t>
            </a:r>
          </a:p>
          <a:p>
            <a:pPr lvl="1">
              <a:buFont typeface="Arial"/>
              <a:buChar char="•"/>
            </a:pPr>
            <a:r>
              <a:rPr lang="en-US" sz="2000" dirty="0" smtClean="0"/>
              <a:t>Schemas</a:t>
            </a:r>
          </a:p>
          <a:p>
            <a:pPr lvl="1">
              <a:buFont typeface="Arial"/>
              <a:buChar char="•"/>
            </a:pPr>
            <a:r>
              <a:rPr lang="en-US" sz="2000" dirty="0" smtClean="0"/>
              <a:t>Terminologies</a:t>
            </a:r>
            <a:endParaRPr lang="en" sz="2000" dirty="0" smtClean="0"/>
          </a:p>
          <a:p>
            <a:pPr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71" name="Shape 71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5" name="Picture 4" descr="Screen Shot 2015-03-18 at 2.09.45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0187" y="1221011"/>
            <a:ext cx="4825213" cy="2933474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buNone/>
              </a:pPr>
              <a:t>9</a:t>
            </a:fld>
            <a:endParaRPr lang="en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Inkwell">
  <a:themeElements>
    <a:clrScheme name="Inkwell">
      <a:dk1>
        <a:sysClr val="windowText" lastClr="000000"/>
      </a:dk1>
      <a:lt1>
        <a:sysClr val="window" lastClr="FFFFFF"/>
      </a:lt1>
      <a:dk2>
        <a:srgbClr val="584D2E"/>
      </a:dk2>
      <a:lt2>
        <a:srgbClr val="EFE7C3"/>
      </a:lt2>
      <a:accent1>
        <a:srgbClr val="860908"/>
      </a:accent1>
      <a:accent2>
        <a:srgbClr val="4A0505"/>
      </a:accent2>
      <a:accent3>
        <a:srgbClr val="7A500A"/>
      </a:accent3>
      <a:accent4>
        <a:srgbClr val="C47810"/>
      </a:accent4>
      <a:accent5>
        <a:srgbClr val="827752"/>
      </a:accent5>
      <a:accent6>
        <a:srgbClr val="B5BB83"/>
      </a:accent6>
      <a:hlink>
        <a:srgbClr val="C47810"/>
      </a:hlink>
      <a:folHlink>
        <a:srgbClr val="F0A43A"/>
      </a:folHlink>
    </a:clrScheme>
    <a:fontScheme name="Inkwell">
      <a:majorFont>
        <a:latin typeface="Goudy Old Style"/>
        <a:ea typeface=""/>
        <a:cs typeface=""/>
        <a:font script="Jpan" typeface="ＭＳ Ｐ明朝"/>
      </a:majorFont>
      <a:minorFont>
        <a:latin typeface="Goudy Old Style"/>
        <a:ea typeface=""/>
        <a:cs typeface=""/>
        <a:font script="Jpan" typeface="ＭＳ Ｐ明朝"/>
      </a:minorFont>
    </a:fontScheme>
    <a:fmtScheme name="Inkwel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15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381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  <a:softEdge rad="63500"/>
          </a:effectLst>
        </a:effectStyle>
      </a:effectStyleLst>
      <a:bgFillStyleLst>
        <a:blipFill rotWithShape="1">
          <a:blip xmlns:r="http://schemas.openxmlformats.org/officeDocument/2006/relationships" r:embed="rId3"/>
          <a:stretch/>
        </a:blipFill>
        <a:blipFill rotWithShape="1">
          <a:blip xmlns:r="http://schemas.openxmlformats.org/officeDocument/2006/relationships" r:embed="rId4"/>
          <a:stretch/>
        </a:blipFill>
        <a:blipFill rotWithShape="1">
          <a:blip xmlns:r="http://schemas.openxmlformats.org/officeDocument/2006/relationships" r:embed="rId5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Shidler COB PPT Template">
  <a:themeElements>
    <a:clrScheme name="Shidler COB PPT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hidler COB PPT Template">
      <a:majorFont>
        <a:latin typeface="Batang"/>
        <a:ea typeface="Osaka"/>
        <a:cs typeface=""/>
      </a:majorFont>
      <a:minorFont>
        <a:latin typeface="Sylfaen"/>
        <a:ea typeface="Osak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4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48" charset="-128"/>
          </a:defRPr>
        </a:defPPr>
      </a:lstStyle>
    </a:lnDef>
  </a:objectDefaults>
  <a:extraClrSchemeLst>
    <a:extraClrScheme>
      <a:clrScheme name="Shidler COB PPT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idler COB PPT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idler COB PPT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idler COB PPT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idler COB PPT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idler COB PPT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idler COB PPT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idler COB PPT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idler COB PPT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idler COB PPT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idler COB PPT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idler COB PPT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Inkwell.thmx</Template>
  <TotalTime>7636</TotalTime>
  <Words>4200</Words>
  <Application>Microsoft Macintosh PowerPoint</Application>
  <PresentationFormat>On-screen Show (16:9)</PresentationFormat>
  <Paragraphs>1374</Paragraphs>
  <Slides>67</Slides>
  <Notes>34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67</vt:i4>
      </vt:variant>
    </vt:vector>
  </HeadingPairs>
  <TitlesOfParts>
    <vt:vector size="69" baseType="lpstr">
      <vt:lpstr>Inkwell</vt:lpstr>
      <vt:lpstr>Shidler COB PPT Template</vt:lpstr>
      <vt:lpstr>Introduction to  Business Intelligence</vt:lpstr>
      <vt:lpstr>Objectives</vt:lpstr>
      <vt:lpstr>What is Business Intelligence?</vt:lpstr>
      <vt:lpstr>Types of Analytics</vt:lpstr>
      <vt:lpstr>Types of Analytics</vt:lpstr>
      <vt:lpstr>Predefined Queries</vt:lpstr>
      <vt:lpstr>Multi-dimensional View</vt:lpstr>
      <vt:lpstr>Ad Hoc Queries</vt:lpstr>
      <vt:lpstr>Data Integration</vt:lpstr>
      <vt:lpstr>Advanced Analytics</vt:lpstr>
      <vt:lpstr>Big Data</vt:lpstr>
      <vt:lpstr>Examples</vt:lpstr>
      <vt:lpstr>BI Process</vt:lpstr>
      <vt:lpstr> Another Architecture</vt:lpstr>
      <vt:lpstr>Methodologies</vt:lpstr>
      <vt:lpstr>Discussion</vt:lpstr>
      <vt:lpstr>BI Concepts</vt:lpstr>
      <vt:lpstr>Database Systems</vt:lpstr>
      <vt:lpstr>Relational Data Model</vt:lpstr>
      <vt:lpstr>Querying Relational Data</vt:lpstr>
      <vt:lpstr>Exercise: Write SQL queries</vt:lpstr>
      <vt:lpstr>Group By Queries</vt:lpstr>
      <vt:lpstr>Exercise: Group-by Queries</vt:lpstr>
      <vt:lpstr>Data Warehouse vs Operational Data Stores</vt:lpstr>
      <vt:lpstr>BI Concepts</vt:lpstr>
      <vt:lpstr>Data Modeling</vt:lpstr>
      <vt:lpstr>Entity-Relationship Model</vt:lpstr>
      <vt:lpstr>Relationships: Cardinality Ratios</vt:lpstr>
      <vt:lpstr>Crows Feet Notation</vt:lpstr>
      <vt:lpstr>Example of a realistic ERD</vt:lpstr>
      <vt:lpstr>How to draw an E-R Diagram ?</vt:lpstr>
      <vt:lpstr>From ERD to Schema</vt:lpstr>
      <vt:lpstr>Exercise: Data Modeling</vt:lpstr>
      <vt:lpstr>Entity, Relationship or Attribute? </vt:lpstr>
      <vt:lpstr>What makes a good ERD ?</vt:lpstr>
      <vt:lpstr>Star Schema</vt:lpstr>
      <vt:lpstr>Example: Snowflake Schema</vt:lpstr>
      <vt:lpstr>Example: Constellation</vt:lpstr>
      <vt:lpstr>Exercise: Data Warehouse Schema</vt:lpstr>
      <vt:lpstr>BI Concepts</vt:lpstr>
      <vt:lpstr>Data Integration: Why?</vt:lpstr>
      <vt:lpstr>Data Integration: Federation Approach</vt:lpstr>
      <vt:lpstr>Data Integration: ETL Approach</vt:lpstr>
      <vt:lpstr>Schema Level</vt:lpstr>
      <vt:lpstr>A Simple Example (1)</vt:lpstr>
      <vt:lpstr>A Simple Example (2)</vt:lpstr>
      <vt:lpstr>Key Steps in Data Integration</vt:lpstr>
      <vt:lpstr>Exercise: List the integration problems </vt:lpstr>
      <vt:lpstr>BI Concepts</vt:lpstr>
      <vt:lpstr>Star Schema</vt:lpstr>
      <vt:lpstr>OLAP Queries</vt:lpstr>
      <vt:lpstr>More OLAP Queries</vt:lpstr>
      <vt:lpstr>Comparison with SQL Queries</vt:lpstr>
      <vt:lpstr>The CUBE Operator</vt:lpstr>
      <vt:lpstr>Data Mining</vt:lpstr>
      <vt:lpstr>Data Mining Workflow</vt:lpstr>
      <vt:lpstr>Linear Regression</vt:lpstr>
      <vt:lpstr>Pitfalls with Linear Regression</vt:lpstr>
      <vt:lpstr>Frequent Itemset Mining</vt:lpstr>
      <vt:lpstr>Frequent Itemset &amp; Association Rules</vt:lpstr>
      <vt:lpstr>Decision Trees</vt:lpstr>
      <vt:lpstr>Decision Tree (cont)</vt:lpstr>
      <vt:lpstr>Clustering</vt:lpstr>
      <vt:lpstr>Why are clusters useful ?</vt:lpstr>
      <vt:lpstr>What Data Mining to Use?</vt:lpstr>
      <vt:lpstr>Discussion</vt:lpstr>
      <vt:lpstr>Big Picture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Business Intelligence</dc:title>
  <cp:lastModifiedBy>Lipyeow Lim</cp:lastModifiedBy>
  <cp:revision>76</cp:revision>
  <dcterms:created xsi:type="dcterms:W3CDTF">2015-03-19T20:37:06Z</dcterms:created>
  <dcterms:modified xsi:type="dcterms:W3CDTF">2015-03-25T07:09:38Z</dcterms:modified>
</cp:coreProperties>
</file>