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s/slide47.xml" ContentType="application/vnd.openxmlformats-officedocument.presentationml.slide+xml"/>
  <Override PartName="/ppt/theme/theme3.xml" ContentType="application/vnd.openxmlformats-officedocument.theme+xml"/>
  <Override PartName="/ppt/notesSlides/notesSlide16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notesSlides/notesSlide15.xml" ContentType="application/vnd.openxmlformats-officedocument.presentationml.notesSlide+xml"/>
  <Override PartName="/ppt/notesSlides/notesSlide4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43.xml" ContentType="application/vnd.openxmlformats-officedocument.presentationml.slide+xml"/>
  <Override PartName="/ppt/slideLayouts/slideLayout6.xml" ContentType="application/vnd.openxmlformats-officedocument.presentationml.slideLayout+xml"/>
  <Default Extension="emf" ContentType="image/x-emf"/>
  <Override PartName="/ppt/slides/slide3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notesSlides/notesSlide18.xml" ContentType="application/vnd.openxmlformats-officedocument.presentationml.notesSlide+xml"/>
  <Default Extension="png" ContentType="image/png"/>
  <Override PartName="/ppt/slides/slide27.xml" ContentType="application/vnd.openxmlformats-officedocument.presentationml.slide+xml"/>
  <Override PartName="/docProps/core.xml" ContentType="application/vnd.openxmlformats-package.core-properties+xml"/>
  <Override PartName="/ppt/slides/slide31.xml" ContentType="application/vnd.openxmlformats-officedocument.presentationml.slide+xml"/>
  <Default Extension="bin" ContentType="application/vnd.openxmlformats-officedocument.presentationml.printerSettings"/>
  <Override PartName="/ppt/notesSlides/notesSlide10.xml" ContentType="application/vnd.openxmlformats-officedocument.presentationml.notesSlide+xml"/>
  <Override PartName="/ppt/notesSlides/notesSlide24.xml" ContentType="application/vnd.openxmlformats-officedocument.presentationml.notes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41.xml" ContentType="application/vnd.openxmlformats-officedocument.presentationml.slide+xml"/>
  <Override PartName="/ppt/slides/slide46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35.xml" ContentType="application/vnd.openxmlformats-officedocument.presentationml.slide+xml"/>
  <Override PartName="/ppt/slides/slide42.xml" ContentType="application/vnd.openxmlformats-officedocument.presentationml.slide+xml"/>
  <Override PartName="/ppt/slides/slide45.xml" ContentType="application/vnd.openxmlformats-officedocument.presentationml.slide+xml"/>
  <Override PartName="/ppt/notesSlides/notesSlide2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50.xml" ContentType="application/vnd.openxmlformats-officedocument.presentationml.slide+xml"/>
  <Override PartName="/ppt/notesSlides/notesSlide3.xml" ContentType="application/vnd.openxmlformats-officedocument.presentationml.notesSlide+xml"/>
  <Default Extension="xml" ContentType="application/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s/slide34.xml" ContentType="application/vnd.openxmlformats-officedocument.presentationml.slide+xml"/>
  <Override PartName="/ppt/slides/slide44.xml" ContentType="application/vnd.openxmlformats-officedocument.presentationml.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8.xml" ContentType="application/vnd.openxmlformats-officedocument.presentationml.slid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jpeg" ContentType="image/jpe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39.xml" ContentType="application/vnd.openxmlformats-officedocument.presentationml.slide+xml"/>
  <Override PartName="/ppt/slides/slide32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notesSlides/notesSlide20.xml" ContentType="application/vnd.openxmlformats-officedocument.presentationml.notesSlide+xml"/>
  <Default Extension="pdf" ContentType="application/pdf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737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364" r:id="rId4"/>
    <p:sldId id="266" r:id="rId5"/>
    <p:sldId id="366" r:id="rId6"/>
    <p:sldId id="259" r:id="rId7"/>
    <p:sldId id="392" r:id="rId8"/>
    <p:sldId id="261" r:id="rId9"/>
    <p:sldId id="353" r:id="rId10"/>
    <p:sldId id="355" r:id="rId11"/>
    <p:sldId id="356" r:id="rId12"/>
    <p:sldId id="357" r:id="rId13"/>
    <p:sldId id="358" r:id="rId14"/>
    <p:sldId id="354" r:id="rId15"/>
    <p:sldId id="387" r:id="rId16"/>
    <p:sldId id="388" r:id="rId17"/>
    <p:sldId id="322" r:id="rId18"/>
    <p:sldId id="328" r:id="rId19"/>
    <p:sldId id="323" r:id="rId20"/>
    <p:sldId id="321" r:id="rId21"/>
    <p:sldId id="325" r:id="rId22"/>
    <p:sldId id="324" r:id="rId23"/>
    <p:sldId id="327" r:id="rId24"/>
    <p:sldId id="329" r:id="rId25"/>
    <p:sldId id="288" r:id="rId26"/>
    <p:sldId id="285" r:id="rId27"/>
    <p:sldId id="384" r:id="rId28"/>
    <p:sldId id="289" r:id="rId29"/>
    <p:sldId id="267" r:id="rId30"/>
    <p:sldId id="291" r:id="rId31"/>
    <p:sldId id="367" r:id="rId32"/>
    <p:sldId id="298" r:id="rId33"/>
    <p:sldId id="386" r:id="rId34"/>
    <p:sldId id="390" r:id="rId35"/>
    <p:sldId id="391" r:id="rId36"/>
    <p:sldId id="369" r:id="rId37"/>
    <p:sldId id="383" r:id="rId38"/>
    <p:sldId id="385" r:id="rId39"/>
    <p:sldId id="389" r:id="rId40"/>
    <p:sldId id="292" r:id="rId41"/>
    <p:sldId id="308" r:id="rId42"/>
    <p:sldId id="286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9E1DDC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407" autoAdjust="0"/>
    <p:restoredTop sz="84708" autoAdjust="0"/>
  </p:normalViewPr>
  <p:slideViewPr>
    <p:cSldViewPr>
      <p:cViewPr>
        <p:scale>
          <a:sx n="75" d="100"/>
          <a:sy n="75" d="100"/>
        </p:scale>
        <p:origin x="-1312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6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slide" Target="slides/slide38.xml"/><Relationship Id="rId7" Type="http://schemas.openxmlformats.org/officeDocument/2006/relationships/slide" Target="slides/slide6.xml"/><Relationship Id="rId43" Type="http://schemas.openxmlformats.org/officeDocument/2006/relationships/slide" Target="slides/slide42.xml"/><Relationship Id="rId25" Type="http://schemas.openxmlformats.org/officeDocument/2006/relationships/slide" Target="slides/slide24.xml"/><Relationship Id="rId10" Type="http://schemas.openxmlformats.org/officeDocument/2006/relationships/slide" Target="slides/slide9.xml"/><Relationship Id="rId50" Type="http://schemas.openxmlformats.org/officeDocument/2006/relationships/slide" Target="slides/slide49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27" Type="http://schemas.openxmlformats.org/officeDocument/2006/relationships/slide" Target="slides/slide26.xml"/><Relationship Id="rId14" Type="http://schemas.openxmlformats.org/officeDocument/2006/relationships/slide" Target="slides/slide13.xml"/><Relationship Id="rId4" Type="http://schemas.openxmlformats.org/officeDocument/2006/relationships/slide" Target="slides/slide3.xml"/><Relationship Id="rId28" Type="http://schemas.openxmlformats.org/officeDocument/2006/relationships/slide" Target="slides/slide27.xml"/><Relationship Id="rId45" Type="http://schemas.openxmlformats.org/officeDocument/2006/relationships/slide" Target="slides/slide44.xml"/><Relationship Id="rId58" Type="http://schemas.openxmlformats.org/officeDocument/2006/relationships/tableStyles" Target="tableStyles.xml"/><Relationship Id="rId42" Type="http://schemas.openxmlformats.org/officeDocument/2006/relationships/slide" Target="slides/slide41.xml"/><Relationship Id="rId6" Type="http://schemas.openxmlformats.org/officeDocument/2006/relationships/slide" Target="slides/slide5.xml"/><Relationship Id="rId49" Type="http://schemas.openxmlformats.org/officeDocument/2006/relationships/slide" Target="slides/slide48.xml"/><Relationship Id="rId44" Type="http://schemas.openxmlformats.org/officeDocument/2006/relationships/slide" Target="slides/slide43.xml"/><Relationship Id="rId19" Type="http://schemas.openxmlformats.org/officeDocument/2006/relationships/slide" Target="slides/slide18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46" Type="http://schemas.openxmlformats.org/officeDocument/2006/relationships/slide" Target="slides/slide45.xml"/><Relationship Id="rId57" Type="http://schemas.openxmlformats.org/officeDocument/2006/relationships/theme" Target="theme/theme1.xml"/><Relationship Id="rId35" Type="http://schemas.openxmlformats.org/officeDocument/2006/relationships/slide" Target="slides/slide34.xml"/><Relationship Id="rId51" Type="http://schemas.openxmlformats.org/officeDocument/2006/relationships/slide" Target="slides/slide50.xml"/><Relationship Id="rId55" Type="http://schemas.openxmlformats.org/officeDocument/2006/relationships/presProps" Target="presProps.xml"/><Relationship Id="rId31" Type="http://schemas.openxmlformats.org/officeDocument/2006/relationships/slide" Target="slides/slide30.xml"/><Relationship Id="rId34" Type="http://schemas.openxmlformats.org/officeDocument/2006/relationships/slide" Target="slides/slide33.xml"/><Relationship Id="rId40" Type="http://schemas.openxmlformats.org/officeDocument/2006/relationships/slide" Target="slides/slide39.xml"/><Relationship Id="rId36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47" Type="http://schemas.openxmlformats.org/officeDocument/2006/relationships/slide" Target="slides/slide46.xml"/><Relationship Id="rId56" Type="http://schemas.openxmlformats.org/officeDocument/2006/relationships/viewProps" Target="viewProps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2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12" Type="http://schemas.openxmlformats.org/officeDocument/2006/relationships/slide" Target="slides/slide11.xml"/><Relationship Id="rId3" Type="http://schemas.openxmlformats.org/officeDocument/2006/relationships/slide" Target="slides/slide2.xml"/><Relationship Id="rId23" Type="http://schemas.openxmlformats.org/officeDocument/2006/relationships/slide" Target="slides/slide22.xml"/><Relationship Id="rId53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30" Type="http://schemas.openxmlformats.org/officeDocument/2006/relationships/slide" Target="slides/slide29.xml"/><Relationship Id="rId11" Type="http://schemas.openxmlformats.org/officeDocument/2006/relationships/slide" Target="slides/slide10.xml"/><Relationship Id="rId29" Type="http://schemas.openxmlformats.org/officeDocument/2006/relationships/slide" Target="slides/slide28.xml"/><Relationship Id="rId16" Type="http://schemas.openxmlformats.org/officeDocument/2006/relationships/slide" Target="slides/slide15.xml"/><Relationship Id="rId33" Type="http://schemas.openxmlformats.org/officeDocument/2006/relationships/slide" Target="slides/slide32.xml"/><Relationship Id="rId41" Type="http://schemas.openxmlformats.org/officeDocument/2006/relationships/slide" Target="slides/slide4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2" Type="http://schemas.openxmlformats.org/officeDocument/2006/relationships/slide" Target="slides/slide21.xml"/><Relationship Id="rId21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0BF33-A96B-524B-B113-255E69F8101A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7F68C-A9EB-E844-8CE3-B4A804331D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13830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27763-8E23-46AA-8691-81244FA1E832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5E2E6D-800F-4956-AACE-1FFE5FC10C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919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E2E6D-800F-4956-AACE-1FFE5FC10C9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67ECDA-0D1A-442B-845A-6AD414D3A7A5}" type="slidenum">
              <a:rPr lang="en-US"/>
              <a:pPr/>
              <a:t>13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(AX,1) means we’re inserting “AX” into</a:t>
            </a:r>
            <a:r>
              <a:rPr lang="en-US" baseline="0" dirty="0" smtClean="0"/>
              <a:t> dictionary for table 1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(1,1) means we’re encoding a row in the result using #1 from table 1 dict., and #1 from table2 dict.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67ECDA-0D1A-442B-845A-6AD414D3A7A5}" type="slidenum">
              <a:rPr lang="en-US"/>
              <a:pPr/>
              <a:t>14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(AX,1) means we’re inserting “AX” into</a:t>
            </a:r>
            <a:r>
              <a:rPr lang="en-US" baseline="0" dirty="0" smtClean="0"/>
              <a:t> dictionary for table 1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(1,1) means we’re encoding a row in the result using #1 from table 1 dict., and #1 from table2 dict.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67ECDA-0D1A-442B-845A-6AD414D3A7A5}" type="slidenum">
              <a:rPr lang="en-US"/>
              <a:pPr/>
              <a:t>15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(AX,1) means we’re inserting “AX” into</a:t>
            </a:r>
            <a:r>
              <a:rPr lang="en-US" baseline="0" dirty="0" smtClean="0"/>
              <a:t> dictionary for table 1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(1,1) means we’re encoding a row in the result using #1 from table 1 dict., and #1 from table2 dict.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87D0EA-4AD1-419F-BBA2-C57475082F68}" type="slidenum">
              <a:rPr lang="en-US"/>
              <a:pPr/>
              <a:t>17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87D0EA-4AD1-419F-BBA2-C57475082F68}" type="slidenum">
              <a:rPr lang="en-US"/>
              <a:pPr/>
              <a:t>18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87D0EA-4AD1-419F-BBA2-C57475082F68}" type="slidenum">
              <a:rPr lang="en-US"/>
              <a:pPr/>
              <a:t>19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87D0EA-4AD1-419F-BBA2-C57475082F68}" type="slidenum">
              <a:rPr lang="en-US"/>
              <a:pPr/>
              <a:t>20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87D0EA-4AD1-419F-BBA2-C57475082F68}" type="slidenum">
              <a:rPr lang="en-US"/>
              <a:pPr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87D0EA-4AD1-419F-BBA2-C57475082F68}" type="slidenum">
              <a:rPr lang="en-US"/>
              <a:pPr/>
              <a:t>22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87D0EA-4AD1-419F-BBA2-C57475082F68}" type="slidenum">
              <a:rPr lang="en-US"/>
              <a:pPr/>
              <a:t>23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408EB0F-0327-4E2C-8BBC-60566149F035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Data is not always local to user</a:t>
            </a:r>
          </a:p>
          <a:p>
            <a:pPr eaLnBrk="1" hangingPunct="1"/>
            <a:r>
              <a:rPr lang="en-US" dirty="0" smtClean="0"/>
              <a:t>Query results can be large with joins, leading to long transfer and response times over the network</a:t>
            </a:r>
          </a:p>
          <a:p>
            <a:pPr eaLnBrk="1" hangingPunct="1"/>
            <a:r>
              <a:rPr lang="en-US" dirty="0" smtClean="0"/>
              <a:t>Good idea to compress query results</a:t>
            </a:r>
          </a:p>
          <a:p>
            <a:r>
              <a:rPr lang="en-US" dirty="0" smtClean="0"/>
              <a:t>Existing compression techniques cannot exploit underlying structure of join results</a:t>
            </a:r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787D0EA-4AD1-419F-BBA2-C57475082F68}" type="slidenum">
              <a:rPr lang="en-US"/>
              <a:pPr/>
              <a:t>24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Computed</a:t>
            </a:r>
            <a:r>
              <a:rPr lang="en-US" baseline="0" dirty="0" smtClean="0"/>
              <a:t> columns: can transmit the constituents of the computation and the function to compute the column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E2E6D-800F-4956-AACE-1FFE5FC10C9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5743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Queries derived from those provided with the TPC-H</a:t>
            </a:r>
            <a:r>
              <a:rPr lang="en-US" baseline="0" dirty="0" smtClean="0"/>
              <a:t> dataset with extra operations removed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E2E6D-800F-4956-AACE-1FFE5FC10C9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54061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Briefly mention eviction policies – Least</a:t>
            </a:r>
            <a:r>
              <a:rPr lang="en-US" baseline="0" dirty="0" smtClean="0"/>
              <a:t> recently used, least recently added, etc. Mention we use LRA because it’s cheap and usually pretty close to what we want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E2E6D-800F-4956-AACE-1FFE5FC10C9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76830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dirty="0" smtClean="0"/>
              <a:t>DEFINE TEMPORAL LOCALITY!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 smtClean="0"/>
              <a:t>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solution – mention</a:t>
            </a:r>
            <a:r>
              <a:rPr lang="en-US" baseline="0" dirty="0" smtClean="0"/>
              <a:t> the NATION and REGION tables, which have O(1) entries for arbitrary scale factor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Static solution – mention we don’t consider this much because the next solution is better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E2E6D-800F-4956-AACE-1FFE5FC10C9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333347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Mention</a:t>
            </a:r>
            <a:r>
              <a:rPr lang="en-US" baseline="0" dirty="0" smtClean="0"/>
              <a:t> that implementation is a prototype and could certainly be improved upon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E2E6D-800F-4956-AACE-1FFE5FC10C9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8687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Take query plan involving all parts the</a:t>
            </a:r>
            <a:r>
              <a:rPr lang="en-US" baseline="0" dirty="0" smtClean="0"/>
              <a:t> query, trim anything that isn’t a join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New leaves are treated as relations, even if they’re not real relations in the schema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Note that Q’ is the subset of Q having Q.B &lt; b5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5E2E6D-800F-4956-AACE-1FFE5FC10C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47170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DD053F2-8A18-43EB-B7EA-C3280996CCF3}" type="slidenum">
              <a:rPr lang="en-US"/>
              <a:pPr/>
              <a:t>6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67ECDA-0D1A-442B-845A-6AD414D3A7A5}" type="slidenum">
              <a:rPr lang="en-US"/>
              <a:pPr/>
              <a:t>8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(AX,1) means we’re inserting “AX” into</a:t>
            </a:r>
            <a:r>
              <a:rPr lang="en-US" baseline="0" dirty="0" smtClean="0"/>
              <a:t> dictionary for table 1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(1,1) means we’re encoding a row in the result using #1 from table 1 dict., and #1 from table2 dict.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67ECDA-0D1A-442B-845A-6AD414D3A7A5}" type="slidenum">
              <a:rPr lang="en-US"/>
              <a:pPr/>
              <a:t>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(AX,1) means we’re inserting “AX” into</a:t>
            </a:r>
            <a:r>
              <a:rPr lang="en-US" baseline="0" dirty="0" smtClean="0"/>
              <a:t> dictionary for table 1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(1,1) means we’re encoding a row in the result using #1 from table 1 dict., and #1 from table2 dict.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67ECDA-0D1A-442B-845A-6AD414D3A7A5}" type="slidenum">
              <a:rPr lang="en-US"/>
              <a:pPr/>
              <a:t>10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(AX,1) means we’re inserting “AX” into</a:t>
            </a:r>
            <a:r>
              <a:rPr lang="en-US" baseline="0" dirty="0" smtClean="0"/>
              <a:t> dictionary for table 1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(1,1) means we’re encoding a row in the result using #1 from table 1 dict., and #1 from table2 dict.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67ECDA-0D1A-442B-845A-6AD414D3A7A5}" type="slidenum">
              <a:rPr lang="en-US"/>
              <a:pPr/>
              <a:t>11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(AX,1) means we’re inserting “AX” into</a:t>
            </a:r>
            <a:r>
              <a:rPr lang="en-US" baseline="0" dirty="0" smtClean="0"/>
              <a:t> dictionary for table 1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(1,1) means we’re encoding a row in the result using #1 from table 1 dict., and #1 from table2 dict.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867ECDA-0D1A-442B-845A-6AD414D3A7A5}" type="slidenum">
              <a:rPr lang="en-US"/>
              <a:pPr/>
              <a:t>12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 smtClean="0"/>
              <a:t>(AX,1) means we’re inserting “AX” into</a:t>
            </a:r>
            <a:r>
              <a:rPr lang="en-US" baseline="0" dirty="0" smtClean="0"/>
              <a:t> dictionary for table 1</a:t>
            </a:r>
          </a:p>
          <a:p>
            <a:pPr marL="228600" indent="-228600">
              <a:buFont typeface="+mj-lt"/>
              <a:buAutoNum type="arabicPeriod"/>
            </a:pPr>
            <a:r>
              <a:rPr lang="en-US" baseline="0" dirty="0" smtClean="0"/>
              <a:t>(1,1) means we’re encoding a row in the result using #1 from table 1 dict., and #1 from table2 dict.</a:t>
            </a: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C867-8BE0-42F0-9D95-98BC49B1B6E4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E4DEC0-A5C8-4F0C-A9CB-FBF3B86C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C867-8BE0-42F0-9D95-98BC49B1B6E4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EC0-A5C8-4F0C-A9CB-FBF3B86C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C867-8BE0-42F0-9D95-98BC49B1B6E4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EC0-A5C8-4F0C-A9CB-FBF3B86C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C867-8BE0-42F0-9D95-98BC49B1B6E4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C0E4DEC0-A5C8-4F0C-A9CB-FBF3B86C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C867-8BE0-42F0-9D95-98BC49B1B6E4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EC0-A5C8-4F0C-A9CB-FBF3B86C7C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C867-8BE0-42F0-9D95-98BC49B1B6E4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EC0-A5C8-4F0C-A9CB-FBF3B86C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C867-8BE0-42F0-9D95-98BC49B1B6E4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C0E4DEC0-A5C8-4F0C-A9CB-FBF3B86C7C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C867-8BE0-42F0-9D95-98BC49B1B6E4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EC0-A5C8-4F0C-A9CB-FBF3B86C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C867-8BE0-42F0-9D95-98BC49B1B6E4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EC0-A5C8-4F0C-A9CB-FBF3B86C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C867-8BE0-42F0-9D95-98BC49B1B6E4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EC0-A5C8-4F0C-A9CB-FBF3B86C7C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3C867-8BE0-42F0-9D95-98BC49B1B6E4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DEC0-A5C8-4F0C-A9CB-FBF3B86C7C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2363C867-8BE0-42F0-9D95-98BC49B1B6E4}" type="datetimeFigureOut">
              <a:rPr lang="en-US" smtClean="0"/>
              <a:pPr/>
              <a:t>6/16/13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C0E4DEC0-A5C8-4F0C-A9CB-FBF3B86C7C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df"/><Relationship Id="rId3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df"/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2206625"/>
            <a:ext cx="8458200" cy="12223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Query-Aware Compression of Join </a:t>
            </a:r>
            <a:r>
              <a:rPr lang="en-US" dirty="0" smtClean="0"/>
              <a:t>Results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2954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LIM Lip </a:t>
            </a:r>
            <a:r>
              <a:rPr lang="en-US" b="1" dirty="0" err="1" smtClean="0"/>
              <a:t>Yeow</a:t>
            </a:r>
            <a:r>
              <a:rPr lang="en-US" dirty="0" smtClean="0"/>
              <a:t>, University of </a:t>
            </a:r>
            <a:r>
              <a:rPr lang="en-US" dirty="0" err="1" smtClean="0"/>
              <a:t>Hawai`i</a:t>
            </a:r>
            <a:r>
              <a:rPr lang="en-US" dirty="0" smtClean="0"/>
              <a:t> at </a:t>
            </a:r>
            <a:r>
              <a:rPr lang="en-US" dirty="0" err="1" smtClean="0"/>
              <a:t>Mānoa</a:t>
            </a:r>
            <a:endParaRPr lang="en-US" dirty="0" smtClean="0"/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Christopher M.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Mullins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 University of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Hawai`i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at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Mānoa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Christian Lang,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Acelot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 Inc.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24200" y="5715000"/>
            <a:ext cx="2895600" cy="609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dirty="0" smtClean="0"/>
              <a:t>EDBT </a:t>
            </a:r>
            <a:r>
              <a:rPr lang="en-US" dirty="0" smtClean="0"/>
              <a:t>2013: 29-40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6001" y="4944536"/>
            <a:ext cx="3039532" cy="330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A68803-6F0D-4E55-8CE0-E80DC1CEF2E7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2458627" name="Group 3"/>
          <p:cNvGraphicFramePr>
            <a:graphicFrameLocks noGrp="1"/>
          </p:cNvGraphicFramePr>
          <p:nvPr/>
        </p:nvGraphicFramePr>
        <p:xfrm>
          <a:off x="2866573" y="2124072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49" name="Group 25"/>
          <p:cNvGraphicFramePr>
            <a:graphicFrameLocks noGrp="1"/>
          </p:cNvGraphicFramePr>
          <p:nvPr/>
        </p:nvGraphicFramePr>
        <p:xfrm>
          <a:off x="653143" y="2124072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66" name="Group 42"/>
          <p:cNvGraphicFramePr>
            <a:graphicFrameLocks noGrp="1"/>
          </p:cNvGraphicFramePr>
          <p:nvPr/>
        </p:nvGraphicFramePr>
        <p:xfrm>
          <a:off x="1016000" y="4238622"/>
          <a:ext cx="3048000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72" name="AutoShape 79"/>
          <p:cNvSpPr>
            <a:spLocks noChangeArrowheads="1"/>
          </p:cNvSpPr>
          <p:nvPr/>
        </p:nvSpPr>
        <p:spPr bwMode="auto">
          <a:xfrm rot="5400000">
            <a:off x="2168071" y="2402777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273" name="Text Box 80"/>
          <p:cNvSpPr txBox="1">
            <a:spLocks noChangeArrowheads="1"/>
          </p:cNvSpPr>
          <p:nvPr/>
        </p:nvSpPr>
        <p:spPr bwMode="auto">
          <a:xfrm>
            <a:off x="1016000" y="3800472"/>
            <a:ext cx="1378857" cy="371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74" name="Text Box 81"/>
          <p:cNvSpPr txBox="1">
            <a:spLocks noChangeArrowheads="1"/>
          </p:cNvSpPr>
          <p:nvPr/>
        </p:nvSpPr>
        <p:spPr bwMode="auto">
          <a:xfrm>
            <a:off x="5334000" y="2743200"/>
            <a:ext cx="3556000" cy="203350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u="sng" dirty="0" smtClean="0"/>
              <a:t>Transmitted data with compression:</a:t>
            </a:r>
          </a:p>
          <a:p>
            <a:pPr algn="l"/>
            <a:r>
              <a:rPr lang="en-US" dirty="0" smtClean="0">
                <a:solidFill>
                  <a:srgbClr val="7F7F7F"/>
                </a:solidFill>
              </a:rPr>
              <a:t>Push (</a:t>
            </a:r>
            <a:r>
              <a:rPr lang="en-US" b="1" dirty="0" smtClean="0">
                <a:solidFill>
                  <a:srgbClr val="7F7F7F"/>
                </a:solidFill>
              </a:rPr>
              <a:t>R1</a:t>
            </a:r>
            <a:r>
              <a:rPr lang="en-US" dirty="0" smtClean="0">
                <a:solidFill>
                  <a:srgbClr val="7F7F7F"/>
                </a:solidFill>
              </a:rPr>
              <a:t>, AX)</a:t>
            </a:r>
          </a:p>
          <a:p>
            <a:pPr algn="l"/>
            <a:r>
              <a:rPr lang="en-US" dirty="0" smtClean="0">
                <a:solidFill>
                  <a:srgbClr val="7F7F7F"/>
                </a:solidFill>
              </a:rPr>
              <a:t>Push (</a:t>
            </a:r>
            <a:r>
              <a:rPr lang="en-US" b="1" dirty="0" smtClean="0">
                <a:solidFill>
                  <a:srgbClr val="7F7F7F"/>
                </a:solidFill>
              </a:rPr>
              <a:t>R2</a:t>
            </a:r>
            <a:r>
              <a:rPr lang="en-US" dirty="0" smtClean="0">
                <a:solidFill>
                  <a:srgbClr val="7F7F7F"/>
                </a:solidFill>
              </a:rPr>
              <a:t>, XLE)</a:t>
            </a:r>
          </a:p>
          <a:p>
            <a:pPr algn="l"/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algn="l"/>
            <a:r>
              <a:rPr lang="en-US" dirty="0"/>
              <a:t>Push (</a:t>
            </a:r>
            <a:r>
              <a:rPr lang="en-US" b="1" dirty="0">
                <a:solidFill>
                  <a:srgbClr val="9E1DDC"/>
                </a:solidFill>
              </a:rPr>
              <a:t>R2</a:t>
            </a:r>
            <a:r>
              <a:rPr lang="en-US" dirty="0"/>
              <a:t>, XMF)</a:t>
            </a:r>
            <a:br>
              <a:rPr lang="en-US" dirty="0"/>
            </a:br>
            <a:r>
              <a:rPr lang="en-US" dirty="0" smtClean="0"/>
              <a:t>(</a:t>
            </a:r>
            <a:r>
              <a:rPr lang="en-US" b="1" dirty="0">
                <a:solidFill>
                  <a:srgbClr val="008000"/>
                </a:solidFill>
              </a:rPr>
              <a:t>1</a:t>
            </a:r>
            <a:r>
              <a:rPr lang="en-US" dirty="0"/>
              <a:t>,</a:t>
            </a:r>
            <a:r>
              <a:rPr lang="en-US" b="1" dirty="0">
                <a:solidFill>
                  <a:srgbClr val="9E1DDC"/>
                </a:solidFill>
              </a:rPr>
              <a:t>2</a:t>
            </a:r>
            <a:r>
              <a:rPr lang="en-US" dirty="0" smtClean="0"/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09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Joined tables get their own dictionaries</a:t>
            </a:r>
          </a:p>
          <a:p>
            <a:pPr>
              <a:buFont typeface="Arial"/>
              <a:buChar char="•"/>
            </a:pPr>
            <a:r>
              <a:rPr lang="en-US" dirty="0" smtClean="0"/>
              <a:t> Dictionary contains unique </a:t>
            </a:r>
            <a:r>
              <a:rPr lang="en-US" dirty="0" err="1" smtClean="0"/>
              <a:t>tuples</a:t>
            </a:r>
            <a:r>
              <a:rPr lang="en-US" dirty="0" smtClean="0"/>
              <a:t> from joined</a:t>
            </a:r>
          </a:p>
          <a:p>
            <a:pPr>
              <a:buFont typeface="Arial"/>
              <a:buChar char="•"/>
            </a:pPr>
            <a:r>
              <a:rPr lang="en-US" dirty="0" smtClean="0"/>
              <a:t> Encode </a:t>
            </a:r>
            <a:r>
              <a:rPr lang="en-US" dirty="0" err="1" smtClean="0"/>
              <a:t>tuples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FF0000"/>
                </a:solidFill>
              </a:rPr>
              <a:t>Result </a:t>
            </a:r>
            <a:r>
              <a:rPr lang="en-US" dirty="0" smtClean="0"/>
              <a:t>as indexes of </a:t>
            </a:r>
            <a:r>
              <a:rPr lang="en-US" dirty="0" err="1" smtClean="0"/>
              <a:t>tuples</a:t>
            </a:r>
            <a:r>
              <a:rPr lang="en-US" dirty="0" smtClean="0"/>
              <a:t> from dictionaries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6162425"/>
              </p:ext>
            </p:extLst>
          </p:nvPr>
        </p:nvGraphicFramePr>
        <p:xfrm>
          <a:off x="5486400" y="330201"/>
          <a:ext cx="3352800" cy="165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R1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E1DDC"/>
                          </a:solidFill>
                        </a:rPr>
                        <a:t>R2</a:t>
                      </a:r>
                      <a:endParaRPr lang="en-US" b="1" dirty="0">
                        <a:solidFill>
                          <a:srgbClr val="9E1D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XLE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XMF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R2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152400" y="762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     Example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62046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6001" y="5291683"/>
            <a:ext cx="3039532" cy="330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A68803-6F0D-4E55-8CE0-E80DC1CEF2E7}" type="slidenum">
              <a:rPr lang="en-US"/>
              <a:pPr/>
              <a:t>11</a:t>
            </a:fld>
            <a:endParaRPr lang="en-US"/>
          </a:p>
        </p:txBody>
      </p:sp>
      <p:graphicFrame>
        <p:nvGraphicFramePr>
          <p:cNvPr id="2458627" name="Group 3"/>
          <p:cNvGraphicFramePr>
            <a:graphicFrameLocks noGrp="1"/>
          </p:cNvGraphicFramePr>
          <p:nvPr/>
        </p:nvGraphicFramePr>
        <p:xfrm>
          <a:off x="2866573" y="2124072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49" name="Group 25"/>
          <p:cNvGraphicFramePr>
            <a:graphicFrameLocks noGrp="1"/>
          </p:cNvGraphicFramePr>
          <p:nvPr/>
        </p:nvGraphicFramePr>
        <p:xfrm>
          <a:off x="653143" y="2124072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66" name="Group 42"/>
          <p:cNvGraphicFramePr>
            <a:graphicFrameLocks noGrp="1"/>
          </p:cNvGraphicFramePr>
          <p:nvPr/>
        </p:nvGraphicFramePr>
        <p:xfrm>
          <a:off x="1016000" y="4238622"/>
          <a:ext cx="3048000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72" name="AutoShape 79"/>
          <p:cNvSpPr>
            <a:spLocks noChangeArrowheads="1"/>
          </p:cNvSpPr>
          <p:nvPr/>
        </p:nvSpPr>
        <p:spPr bwMode="auto">
          <a:xfrm rot="5400000">
            <a:off x="2168071" y="2402777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273" name="Text Box 80"/>
          <p:cNvSpPr txBox="1">
            <a:spLocks noChangeArrowheads="1"/>
          </p:cNvSpPr>
          <p:nvPr/>
        </p:nvSpPr>
        <p:spPr bwMode="auto">
          <a:xfrm>
            <a:off x="1016000" y="3800472"/>
            <a:ext cx="1378857" cy="371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74" name="Text Box 81"/>
          <p:cNvSpPr txBox="1">
            <a:spLocks noChangeArrowheads="1"/>
          </p:cNvSpPr>
          <p:nvPr/>
        </p:nvSpPr>
        <p:spPr bwMode="auto">
          <a:xfrm>
            <a:off x="5334000" y="2743200"/>
            <a:ext cx="3556000" cy="28645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u="sng" dirty="0" smtClean="0"/>
              <a:t>Transmitted data with compression:</a:t>
            </a:r>
          </a:p>
          <a:p>
            <a:pPr algn="l"/>
            <a:r>
              <a:rPr lang="en-US" dirty="0" smtClean="0">
                <a:solidFill>
                  <a:srgbClr val="7F7F7F"/>
                </a:solidFill>
              </a:rPr>
              <a:t>Push (</a:t>
            </a:r>
            <a:r>
              <a:rPr lang="en-US" b="1" dirty="0" smtClean="0">
                <a:solidFill>
                  <a:srgbClr val="7F7F7F"/>
                </a:solidFill>
              </a:rPr>
              <a:t>R1</a:t>
            </a:r>
            <a:r>
              <a:rPr lang="en-US" dirty="0" smtClean="0">
                <a:solidFill>
                  <a:srgbClr val="7F7F7F"/>
                </a:solidFill>
              </a:rPr>
              <a:t>, AX)</a:t>
            </a:r>
          </a:p>
          <a:p>
            <a:pPr algn="l"/>
            <a:r>
              <a:rPr lang="en-US" dirty="0" smtClean="0">
                <a:solidFill>
                  <a:srgbClr val="7F7F7F"/>
                </a:solidFill>
              </a:rPr>
              <a:t>Push (</a:t>
            </a:r>
            <a:r>
              <a:rPr lang="en-US" b="1" dirty="0" smtClean="0">
                <a:solidFill>
                  <a:srgbClr val="7F7F7F"/>
                </a:solidFill>
              </a:rPr>
              <a:t>R2</a:t>
            </a:r>
            <a:r>
              <a:rPr lang="en-US" dirty="0" smtClean="0">
                <a:solidFill>
                  <a:srgbClr val="7F7F7F"/>
                </a:solidFill>
              </a:rPr>
              <a:t>, XLE)</a:t>
            </a:r>
          </a:p>
          <a:p>
            <a:pPr algn="l"/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algn="l"/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R2</a:t>
            </a:r>
            <a:r>
              <a:rPr lang="en-US" dirty="0">
                <a:solidFill>
                  <a:srgbClr val="7F7F7F"/>
                </a:solidFill>
              </a:rPr>
              <a:t>, XMF)</a:t>
            </a:r>
            <a:br>
              <a:rPr lang="en-US" dirty="0">
                <a:solidFill>
                  <a:srgbClr val="7F7F7F"/>
                </a:solidFill>
              </a:rPr>
            </a:br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2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pPr algn="l"/>
            <a:r>
              <a:rPr lang="en-US" dirty="0"/>
              <a:t>Push (</a:t>
            </a:r>
            <a:r>
              <a:rPr lang="en-US" b="1" dirty="0">
                <a:solidFill>
                  <a:srgbClr val="008000"/>
                </a:solidFill>
              </a:rPr>
              <a:t>R1</a:t>
            </a:r>
            <a:r>
              <a:rPr lang="en-US" dirty="0"/>
              <a:t>, AY)</a:t>
            </a:r>
          </a:p>
          <a:p>
            <a:pPr algn="l"/>
            <a:r>
              <a:rPr lang="en-US" dirty="0"/>
              <a:t>Push (</a:t>
            </a:r>
            <a:r>
              <a:rPr lang="en-US" b="1" dirty="0">
                <a:solidFill>
                  <a:srgbClr val="9E1DDC"/>
                </a:solidFill>
              </a:rPr>
              <a:t>R2</a:t>
            </a:r>
            <a:r>
              <a:rPr lang="en-US" dirty="0"/>
              <a:t>, YLF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9E1DDC"/>
                </a:solidFill>
              </a:rPr>
              <a:t>3</a:t>
            </a:r>
            <a:r>
              <a:rPr lang="en-US" dirty="0" smtClean="0"/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09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Joined tables get their own dictionaries</a:t>
            </a:r>
          </a:p>
          <a:p>
            <a:pPr>
              <a:buFont typeface="Arial"/>
              <a:buChar char="•"/>
            </a:pPr>
            <a:r>
              <a:rPr lang="en-US" dirty="0" smtClean="0"/>
              <a:t> Dictionary contains unique </a:t>
            </a:r>
            <a:r>
              <a:rPr lang="en-US" dirty="0" err="1" smtClean="0"/>
              <a:t>tuples</a:t>
            </a:r>
            <a:r>
              <a:rPr lang="en-US" dirty="0" smtClean="0"/>
              <a:t> from joined</a:t>
            </a:r>
          </a:p>
          <a:p>
            <a:pPr>
              <a:buFont typeface="Arial"/>
              <a:buChar char="•"/>
            </a:pPr>
            <a:r>
              <a:rPr lang="en-US" dirty="0" smtClean="0"/>
              <a:t> Encode </a:t>
            </a:r>
            <a:r>
              <a:rPr lang="en-US" dirty="0" err="1" smtClean="0"/>
              <a:t>tuples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FF0000"/>
                </a:solidFill>
              </a:rPr>
              <a:t>Result </a:t>
            </a:r>
            <a:r>
              <a:rPr lang="en-US" dirty="0" smtClean="0"/>
              <a:t>as indexes of </a:t>
            </a:r>
            <a:r>
              <a:rPr lang="en-US" dirty="0" err="1" smtClean="0"/>
              <a:t>tuples</a:t>
            </a:r>
            <a:r>
              <a:rPr lang="en-US" dirty="0" smtClean="0"/>
              <a:t> from dictionaries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58397442"/>
              </p:ext>
            </p:extLst>
          </p:nvPr>
        </p:nvGraphicFramePr>
        <p:xfrm>
          <a:off x="5486400" y="330201"/>
          <a:ext cx="3352800" cy="165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R1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E1DDC"/>
                          </a:solidFill>
                        </a:rPr>
                        <a:t>R2</a:t>
                      </a:r>
                      <a:endParaRPr lang="en-US" b="1" dirty="0">
                        <a:solidFill>
                          <a:srgbClr val="9E1D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XLE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XMF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YLF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R2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52400" y="762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     Example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02540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6001" y="5638802"/>
            <a:ext cx="3039532" cy="330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A68803-6F0D-4E55-8CE0-E80DC1CEF2E7}" type="slidenum">
              <a:rPr lang="en-US"/>
              <a:pPr/>
              <a:t>12</a:t>
            </a:fld>
            <a:endParaRPr lang="en-US"/>
          </a:p>
        </p:txBody>
      </p:sp>
      <p:graphicFrame>
        <p:nvGraphicFramePr>
          <p:cNvPr id="2458627" name="Group 3"/>
          <p:cNvGraphicFramePr>
            <a:graphicFrameLocks noGrp="1"/>
          </p:cNvGraphicFramePr>
          <p:nvPr/>
        </p:nvGraphicFramePr>
        <p:xfrm>
          <a:off x="2866573" y="2124072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49" name="Group 25"/>
          <p:cNvGraphicFramePr>
            <a:graphicFrameLocks noGrp="1"/>
          </p:cNvGraphicFramePr>
          <p:nvPr/>
        </p:nvGraphicFramePr>
        <p:xfrm>
          <a:off x="653143" y="2124072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66" name="Group 42"/>
          <p:cNvGraphicFramePr>
            <a:graphicFrameLocks noGrp="1"/>
          </p:cNvGraphicFramePr>
          <p:nvPr/>
        </p:nvGraphicFramePr>
        <p:xfrm>
          <a:off x="1016000" y="4238622"/>
          <a:ext cx="3048000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72" name="AutoShape 79"/>
          <p:cNvSpPr>
            <a:spLocks noChangeArrowheads="1"/>
          </p:cNvSpPr>
          <p:nvPr/>
        </p:nvSpPr>
        <p:spPr bwMode="auto">
          <a:xfrm rot="5400000">
            <a:off x="2168071" y="2402777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273" name="Text Box 80"/>
          <p:cNvSpPr txBox="1">
            <a:spLocks noChangeArrowheads="1"/>
          </p:cNvSpPr>
          <p:nvPr/>
        </p:nvSpPr>
        <p:spPr bwMode="auto">
          <a:xfrm>
            <a:off x="1016000" y="3800472"/>
            <a:ext cx="1378857" cy="371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74" name="Text Box 81"/>
          <p:cNvSpPr txBox="1">
            <a:spLocks noChangeArrowheads="1"/>
          </p:cNvSpPr>
          <p:nvPr/>
        </p:nvSpPr>
        <p:spPr bwMode="auto">
          <a:xfrm>
            <a:off x="5334000" y="2743200"/>
            <a:ext cx="3556000" cy="341850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u="sng" dirty="0"/>
              <a:t>Transmitted data with compression: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R1</a:t>
            </a:r>
            <a:r>
              <a:rPr lang="en-US" dirty="0">
                <a:solidFill>
                  <a:srgbClr val="7F7F7F"/>
                </a:solidFill>
              </a:rPr>
              <a:t>, AX)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R2</a:t>
            </a:r>
            <a:r>
              <a:rPr lang="en-US" dirty="0">
                <a:solidFill>
                  <a:srgbClr val="7F7F7F"/>
                </a:solidFill>
              </a:rPr>
              <a:t>, XLE)</a:t>
            </a:r>
          </a:p>
          <a:p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R2</a:t>
            </a:r>
            <a:r>
              <a:rPr lang="en-US" dirty="0">
                <a:solidFill>
                  <a:srgbClr val="7F7F7F"/>
                </a:solidFill>
              </a:rPr>
              <a:t>, XMF)</a:t>
            </a:r>
            <a:br>
              <a:rPr lang="en-US" dirty="0">
                <a:solidFill>
                  <a:srgbClr val="7F7F7F"/>
                </a:solidFill>
              </a:rPr>
            </a:br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R1</a:t>
            </a:r>
            <a:r>
              <a:rPr lang="en-US" dirty="0">
                <a:solidFill>
                  <a:srgbClr val="7F7F7F"/>
                </a:solidFill>
              </a:rPr>
              <a:t>, AY)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R2</a:t>
            </a:r>
            <a:r>
              <a:rPr lang="en-US" dirty="0">
                <a:solidFill>
                  <a:srgbClr val="7F7F7F"/>
                </a:solidFill>
              </a:rPr>
              <a:t>, YLF)</a:t>
            </a:r>
          </a:p>
          <a:p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3</a:t>
            </a:r>
            <a:r>
              <a:rPr lang="en-US" dirty="0">
                <a:solidFill>
                  <a:srgbClr val="7F7F7F"/>
                </a:solidFill>
              </a:rPr>
              <a:t>) 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/>
              <a:t>Push (</a:t>
            </a:r>
            <a:r>
              <a:rPr lang="en-US" b="1" dirty="0">
                <a:solidFill>
                  <a:srgbClr val="008000"/>
                </a:solidFill>
              </a:rPr>
              <a:t>R1</a:t>
            </a:r>
            <a:r>
              <a:rPr lang="en-US" dirty="0"/>
              <a:t>, BX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9E1DDC"/>
                </a:solidFill>
              </a:rPr>
              <a:t>3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8000"/>
                </a:solidFill>
              </a:rPr>
              <a:t>1</a:t>
            </a:r>
            <a:r>
              <a:rPr lang="en-US" dirty="0" smtClean="0"/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09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Joined tables get their own dictionaries</a:t>
            </a:r>
          </a:p>
          <a:p>
            <a:pPr>
              <a:buFont typeface="Arial"/>
              <a:buChar char="•"/>
            </a:pPr>
            <a:r>
              <a:rPr lang="en-US" dirty="0" smtClean="0"/>
              <a:t> Dictionary contains unique </a:t>
            </a:r>
            <a:r>
              <a:rPr lang="en-US" dirty="0" err="1" smtClean="0"/>
              <a:t>tuples</a:t>
            </a:r>
            <a:r>
              <a:rPr lang="en-US" dirty="0" smtClean="0"/>
              <a:t> from joined</a:t>
            </a:r>
          </a:p>
          <a:p>
            <a:pPr>
              <a:buFont typeface="Arial"/>
              <a:buChar char="•"/>
            </a:pPr>
            <a:r>
              <a:rPr lang="en-US" dirty="0" smtClean="0"/>
              <a:t> Encode </a:t>
            </a:r>
            <a:r>
              <a:rPr lang="en-US" dirty="0" err="1" smtClean="0"/>
              <a:t>tuples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FF0000"/>
                </a:solidFill>
              </a:rPr>
              <a:t>Result </a:t>
            </a:r>
            <a:r>
              <a:rPr lang="en-US" dirty="0" smtClean="0"/>
              <a:t>as indexes of </a:t>
            </a:r>
            <a:r>
              <a:rPr lang="en-US" dirty="0" err="1" smtClean="0"/>
              <a:t>tuples</a:t>
            </a:r>
            <a:r>
              <a:rPr lang="en-US" dirty="0" smtClean="0"/>
              <a:t> from dictionaries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25148459"/>
              </p:ext>
            </p:extLst>
          </p:nvPr>
        </p:nvGraphicFramePr>
        <p:xfrm>
          <a:off x="5486400" y="330201"/>
          <a:ext cx="3352800" cy="165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R1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AY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BX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E1DDC"/>
                          </a:solidFill>
                        </a:rPr>
                        <a:t>R2</a:t>
                      </a:r>
                      <a:endParaRPr lang="en-US" b="1" dirty="0">
                        <a:solidFill>
                          <a:srgbClr val="9E1D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XLE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XMF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YLF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R2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52400" y="762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     Example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88511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16001" y="5985935"/>
            <a:ext cx="3039532" cy="330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A68803-6F0D-4E55-8CE0-E80DC1CEF2E7}" type="slidenum">
              <a:rPr lang="en-US"/>
              <a:pPr/>
              <a:t>13</a:t>
            </a:fld>
            <a:endParaRPr lang="en-US"/>
          </a:p>
        </p:txBody>
      </p:sp>
      <p:graphicFrame>
        <p:nvGraphicFramePr>
          <p:cNvPr id="2458627" name="Group 3"/>
          <p:cNvGraphicFramePr>
            <a:graphicFrameLocks noGrp="1"/>
          </p:cNvGraphicFramePr>
          <p:nvPr/>
        </p:nvGraphicFramePr>
        <p:xfrm>
          <a:off x="2866573" y="2124072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49" name="Group 25"/>
          <p:cNvGraphicFramePr>
            <a:graphicFrameLocks noGrp="1"/>
          </p:cNvGraphicFramePr>
          <p:nvPr/>
        </p:nvGraphicFramePr>
        <p:xfrm>
          <a:off x="653143" y="2124072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66" name="Group 42"/>
          <p:cNvGraphicFramePr>
            <a:graphicFrameLocks noGrp="1"/>
          </p:cNvGraphicFramePr>
          <p:nvPr/>
        </p:nvGraphicFramePr>
        <p:xfrm>
          <a:off x="1016000" y="4238622"/>
          <a:ext cx="3048000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72" name="AutoShape 79"/>
          <p:cNvSpPr>
            <a:spLocks noChangeArrowheads="1"/>
          </p:cNvSpPr>
          <p:nvPr/>
        </p:nvSpPr>
        <p:spPr bwMode="auto">
          <a:xfrm rot="5400000">
            <a:off x="2168071" y="2402777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273" name="Text Box 80"/>
          <p:cNvSpPr txBox="1">
            <a:spLocks noChangeArrowheads="1"/>
          </p:cNvSpPr>
          <p:nvPr/>
        </p:nvSpPr>
        <p:spPr bwMode="auto">
          <a:xfrm>
            <a:off x="1016000" y="3800472"/>
            <a:ext cx="1378857" cy="371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74" name="Text Box 81"/>
          <p:cNvSpPr txBox="1">
            <a:spLocks noChangeArrowheads="1"/>
          </p:cNvSpPr>
          <p:nvPr/>
        </p:nvSpPr>
        <p:spPr bwMode="auto">
          <a:xfrm>
            <a:off x="5334000" y="2743200"/>
            <a:ext cx="3556000" cy="36955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u="sng" dirty="0"/>
              <a:t>Transmitted data with compression: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R1</a:t>
            </a:r>
            <a:r>
              <a:rPr lang="en-US" dirty="0">
                <a:solidFill>
                  <a:srgbClr val="7F7F7F"/>
                </a:solidFill>
              </a:rPr>
              <a:t>, AX)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R2</a:t>
            </a:r>
            <a:r>
              <a:rPr lang="en-US" dirty="0">
                <a:solidFill>
                  <a:srgbClr val="7F7F7F"/>
                </a:solidFill>
              </a:rPr>
              <a:t>, XLE)</a:t>
            </a:r>
          </a:p>
          <a:p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R2</a:t>
            </a:r>
            <a:r>
              <a:rPr lang="en-US" dirty="0">
                <a:solidFill>
                  <a:srgbClr val="7F7F7F"/>
                </a:solidFill>
              </a:rPr>
              <a:t>, XMF)</a:t>
            </a:r>
            <a:br>
              <a:rPr lang="en-US" dirty="0">
                <a:solidFill>
                  <a:srgbClr val="7F7F7F"/>
                </a:solidFill>
              </a:rPr>
            </a:br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R1</a:t>
            </a:r>
            <a:r>
              <a:rPr lang="en-US" dirty="0">
                <a:solidFill>
                  <a:srgbClr val="7F7F7F"/>
                </a:solidFill>
              </a:rPr>
              <a:t>, AY)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R2</a:t>
            </a:r>
            <a:r>
              <a:rPr lang="en-US" dirty="0">
                <a:solidFill>
                  <a:srgbClr val="7F7F7F"/>
                </a:solidFill>
              </a:rPr>
              <a:t>, YLF)</a:t>
            </a:r>
          </a:p>
          <a:p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3</a:t>
            </a:r>
            <a:r>
              <a:rPr lang="en-US" dirty="0">
                <a:solidFill>
                  <a:srgbClr val="7F7F7F"/>
                </a:solidFill>
              </a:rPr>
              <a:t>) </a:t>
            </a:r>
            <a:endParaRPr lang="en-US" dirty="0" smtClean="0">
              <a:solidFill>
                <a:srgbClr val="7F7F7F"/>
              </a:solidFill>
            </a:endParaRP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R1</a:t>
            </a:r>
            <a:r>
              <a:rPr lang="en-US" dirty="0">
                <a:solidFill>
                  <a:srgbClr val="7F7F7F"/>
                </a:solidFill>
              </a:rPr>
              <a:t>, BX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b="1" dirty="0" smtClean="0">
                <a:solidFill>
                  <a:srgbClr val="7F7F7F"/>
                </a:solidFill>
              </a:rPr>
              <a:t>3</a:t>
            </a:r>
            <a:r>
              <a:rPr lang="en-US" dirty="0" smtClean="0">
                <a:solidFill>
                  <a:srgbClr val="7F7F7F"/>
                </a:solidFill>
              </a:rPr>
              <a:t>,</a:t>
            </a:r>
            <a:r>
              <a:rPr lang="en-US" b="1" dirty="0" smtClean="0">
                <a:solidFill>
                  <a:srgbClr val="7F7F7F"/>
                </a:solidFill>
              </a:rPr>
              <a:t>1</a:t>
            </a:r>
            <a:r>
              <a:rPr lang="en-US" dirty="0" smtClean="0">
                <a:solidFill>
                  <a:srgbClr val="7F7F7F"/>
                </a:solidFill>
              </a:rPr>
              <a:t>)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b="1" dirty="0">
                <a:solidFill>
                  <a:srgbClr val="008000"/>
                </a:solidFill>
              </a:rPr>
              <a:t>3</a:t>
            </a:r>
            <a:r>
              <a:rPr lang="en-US" dirty="0"/>
              <a:t>,</a:t>
            </a:r>
            <a:r>
              <a:rPr lang="en-US" b="1" dirty="0">
                <a:solidFill>
                  <a:srgbClr val="9E1DDC"/>
                </a:solidFill>
              </a:rPr>
              <a:t>2</a:t>
            </a:r>
            <a:r>
              <a:rPr lang="en-US" dirty="0" smtClean="0"/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09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Joined tables get their own dictionaries</a:t>
            </a:r>
          </a:p>
          <a:p>
            <a:pPr>
              <a:buFont typeface="Arial"/>
              <a:buChar char="•"/>
            </a:pPr>
            <a:r>
              <a:rPr lang="en-US" dirty="0" smtClean="0"/>
              <a:t> Dictionary contains unique </a:t>
            </a:r>
            <a:r>
              <a:rPr lang="en-US" dirty="0" err="1" smtClean="0"/>
              <a:t>tuples</a:t>
            </a:r>
            <a:r>
              <a:rPr lang="en-US" dirty="0" smtClean="0"/>
              <a:t> from joined</a:t>
            </a:r>
          </a:p>
          <a:p>
            <a:pPr>
              <a:buFont typeface="Arial"/>
              <a:buChar char="•"/>
            </a:pPr>
            <a:r>
              <a:rPr lang="en-US" dirty="0" smtClean="0"/>
              <a:t> Encode </a:t>
            </a:r>
            <a:r>
              <a:rPr lang="en-US" dirty="0" err="1" smtClean="0"/>
              <a:t>tuples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FF0000"/>
                </a:solidFill>
              </a:rPr>
              <a:t>Result </a:t>
            </a:r>
            <a:r>
              <a:rPr lang="en-US" dirty="0" smtClean="0"/>
              <a:t>as indexes of </a:t>
            </a:r>
            <a:r>
              <a:rPr lang="en-US" dirty="0" err="1" smtClean="0"/>
              <a:t>tuples</a:t>
            </a:r>
            <a:r>
              <a:rPr lang="en-US" dirty="0" smtClean="0"/>
              <a:t> from dictionaries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5713902"/>
              </p:ext>
            </p:extLst>
          </p:nvPr>
        </p:nvGraphicFramePr>
        <p:xfrm>
          <a:off x="5486400" y="330201"/>
          <a:ext cx="3352800" cy="165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R1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AY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</a:rPr>
                        <a:t>BX</a:t>
                      </a:r>
                      <a:endParaRPr lang="en-U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E1DDC"/>
                          </a:solidFill>
                        </a:rPr>
                        <a:t>R2</a:t>
                      </a:r>
                      <a:endParaRPr lang="en-US" b="1" dirty="0">
                        <a:solidFill>
                          <a:srgbClr val="9E1D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XLE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XMF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YLF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R2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52400" y="762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     Example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69103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A68803-6F0D-4E55-8CE0-E80DC1CEF2E7}" type="slidenum">
              <a:rPr lang="en-US"/>
              <a:pPr/>
              <a:t>14</a:t>
            </a:fld>
            <a:endParaRPr lang="en-US"/>
          </a:p>
        </p:txBody>
      </p:sp>
      <p:graphicFrame>
        <p:nvGraphicFramePr>
          <p:cNvPr id="2458627" name="Group 3"/>
          <p:cNvGraphicFramePr>
            <a:graphicFrameLocks noGrp="1"/>
          </p:cNvGraphicFramePr>
          <p:nvPr/>
        </p:nvGraphicFramePr>
        <p:xfrm>
          <a:off x="2866573" y="2124072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49" name="Group 25"/>
          <p:cNvGraphicFramePr>
            <a:graphicFrameLocks noGrp="1"/>
          </p:cNvGraphicFramePr>
          <p:nvPr/>
        </p:nvGraphicFramePr>
        <p:xfrm>
          <a:off x="653143" y="2124072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66" name="Group 42"/>
          <p:cNvGraphicFramePr>
            <a:graphicFrameLocks noGrp="1"/>
          </p:cNvGraphicFramePr>
          <p:nvPr/>
        </p:nvGraphicFramePr>
        <p:xfrm>
          <a:off x="1016000" y="4238622"/>
          <a:ext cx="3048000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72" name="AutoShape 79"/>
          <p:cNvSpPr>
            <a:spLocks noChangeArrowheads="1"/>
          </p:cNvSpPr>
          <p:nvPr/>
        </p:nvSpPr>
        <p:spPr bwMode="auto">
          <a:xfrm rot="5400000">
            <a:off x="2168071" y="2402777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273" name="Text Box 80"/>
          <p:cNvSpPr txBox="1">
            <a:spLocks noChangeArrowheads="1"/>
          </p:cNvSpPr>
          <p:nvPr/>
        </p:nvSpPr>
        <p:spPr bwMode="auto">
          <a:xfrm>
            <a:off x="1016000" y="3800472"/>
            <a:ext cx="1378857" cy="371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74" name="Text Box 81"/>
          <p:cNvSpPr txBox="1">
            <a:spLocks noChangeArrowheads="1"/>
          </p:cNvSpPr>
          <p:nvPr/>
        </p:nvSpPr>
        <p:spPr bwMode="auto">
          <a:xfrm>
            <a:off x="5334000" y="2743200"/>
            <a:ext cx="3556000" cy="36955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u="sng" dirty="0"/>
              <a:t>Transmitted data with compression: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R1</a:t>
            </a:r>
            <a:r>
              <a:rPr lang="en-US" dirty="0">
                <a:solidFill>
                  <a:srgbClr val="7F7F7F"/>
                </a:solidFill>
              </a:rPr>
              <a:t>, AX)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R2</a:t>
            </a:r>
            <a:r>
              <a:rPr lang="en-US" dirty="0">
                <a:solidFill>
                  <a:srgbClr val="7F7F7F"/>
                </a:solidFill>
              </a:rPr>
              <a:t>, XLE)</a:t>
            </a:r>
          </a:p>
          <a:p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R2</a:t>
            </a:r>
            <a:r>
              <a:rPr lang="en-US" dirty="0">
                <a:solidFill>
                  <a:srgbClr val="7F7F7F"/>
                </a:solidFill>
              </a:rPr>
              <a:t>, XMF)</a:t>
            </a:r>
            <a:br>
              <a:rPr lang="en-US" dirty="0">
                <a:solidFill>
                  <a:srgbClr val="7F7F7F"/>
                </a:solidFill>
              </a:rPr>
            </a:br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R1</a:t>
            </a:r>
            <a:r>
              <a:rPr lang="en-US" dirty="0">
                <a:solidFill>
                  <a:srgbClr val="7F7F7F"/>
                </a:solidFill>
              </a:rPr>
              <a:t>, AY)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R2</a:t>
            </a:r>
            <a:r>
              <a:rPr lang="en-US" dirty="0">
                <a:solidFill>
                  <a:srgbClr val="7F7F7F"/>
                </a:solidFill>
              </a:rPr>
              <a:t>, YLF)</a:t>
            </a:r>
          </a:p>
          <a:p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3</a:t>
            </a:r>
            <a:r>
              <a:rPr lang="en-US" dirty="0">
                <a:solidFill>
                  <a:srgbClr val="7F7F7F"/>
                </a:solidFill>
              </a:rPr>
              <a:t>) 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R1</a:t>
            </a:r>
            <a:r>
              <a:rPr lang="en-US" dirty="0">
                <a:solidFill>
                  <a:srgbClr val="7F7F7F"/>
                </a:solidFill>
              </a:rPr>
              <a:t>, BX)</a:t>
            </a:r>
          </a:p>
          <a:p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3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)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dirty="0"/>
              <a:t>= approx. </a:t>
            </a:r>
            <a:r>
              <a:rPr lang="en-US" b="1" dirty="0"/>
              <a:t>340 bytes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09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Joined tables get their own dictionaries</a:t>
            </a:r>
          </a:p>
          <a:p>
            <a:pPr>
              <a:buFont typeface="Arial"/>
              <a:buChar char="•"/>
            </a:pPr>
            <a:r>
              <a:rPr lang="en-US" dirty="0" smtClean="0"/>
              <a:t> Dictionary contains unique </a:t>
            </a:r>
            <a:r>
              <a:rPr lang="en-US" dirty="0" err="1" smtClean="0"/>
              <a:t>tuples</a:t>
            </a:r>
            <a:r>
              <a:rPr lang="en-US" dirty="0" smtClean="0"/>
              <a:t> from joined</a:t>
            </a:r>
          </a:p>
          <a:p>
            <a:pPr>
              <a:buFont typeface="Arial"/>
              <a:buChar char="•"/>
            </a:pPr>
            <a:r>
              <a:rPr lang="en-US" dirty="0" smtClean="0"/>
              <a:t> Encode </a:t>
            </a:r>
            <a:r>
              <a:rPr lang="en-US" dirty="0" err="1" smtClean="0"/>
              <a:t>tuples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FF0000"/>
                </a:solidFill>
              </a:rPr>
              <a:t>Result </a:t>
            </a:r>
            <a:r>
              <a:rPr lang="en-US" dirty="0" smtClean="0"/>
              <a:t>as indexes of </a:t>
            </a:r>
            <a:r>
              <a:rPr lang="en-US" dirty="0" err="1" smtClean="0"/>
              <a:t>tuples</a:t>
            </a:r>
            <a:r>
              <a:rPr lang="en-US" dirty="0" smtClean="0"/>
              <a:t> from dictionaries</a:t>
            </a:r>
            <a:endParaRPr lang="en-US" dirty="0"/>
          </a:p>
        </p:txBody>
      </p:sp>
      <p:sp>
        <p:nvSpPr>
          <p:cNvPr id="11" name="Text Box 81"/>
          <p:cNvSpPr txBox="1">
            <a:spLocks noChangeArrowheads="1"/>
          </p:cNvSpPr>
          <p:nvPr/>
        </p:nvSpPr>
        <p:spPr bwMode="auto">
          <a:xfrm>
            <a:off x="5334000" y="191712"/>
            <a:ext cx="3556000" cy="25875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u="sng" dirty="0" smtClean="0"/>
              <a:t>Raw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(A,X,L,E),</a:t>
            </a:r>
            <a:br>
              <a:rPr lang="en-US" dirty="0"/>
            </a:br>
            <a:r>
              <a:rPr lang="en-US" dirty="0"/>
              <a:t>(A,X,M,F),</a:t>
            </a:r>
            <a:br>
              <a:rPr lang="en-US" dirty="0"/>
            </a:br>
            <a:r>
              <a:rPr lang="en-US" dirty="0"/>
              <a:t>(A,Y,L,F),</a:t>
            </a:r>
            <a:br>
              <a:rPr lang="en-US" dirty="0"/>
            </a:br>
            <a:r>
              <a:rPr lang="en-US" dirty="0"/>
              <a:t>(B,X,L,E),</a:t>
            </a:r>
            <a:br>
              <a:rPr lang="en-US" dirty="0"/>
            </a:br>
            <a:r>
              <a:rPr lang="en-US" dirty="0"/>
              <a:t>(B,X,M,F)</a:t>
            </a:r>
          </a:p>
          <a:p>
            <a:pPr algn="l"/>
            <a:r>
              <a:rPr lang="en-US" dirty="0"/>
              <a:t>= approx. </a:t>
            </a:r>
            <a:r>
              <a:rPr lang="en-US" b="1" dirty="0"/>
              <a:t>400 bytes</a:t>
            </a:r>
            <a:r>
              <a:rPr lang="en-US" dirty="0"/>
              <a:t> (each field 20 bytes</a:t>
            </a:r>
            <a:r>
              <a:rPr lang="en-US" dirty="0" smtClean="0"/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94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R2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52400" y="762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     Example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892240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627" name="Group 3"/>
          <p:cNvGraphicFramePr>
            <a:graphicFrameLocks noGrp="1"/>
          </p:cNvGraphicFramePr>
          <p:nvPr/>
        </p:nvGraphicFramePr>
        <p:xfrm>
          <a:off x="2866573" y="2124072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49" name="Group 25"/>
          <p:cNvGraphicFramePr>
            <a:graphicFrameLocks noGrp="1"/>
          </p:cNvGraphicFramePr>
          <p:nvPr/>
        </p:nvGraphicFramePr>
        <p:xfrm>
          <a:off x="653143" y="2124072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66" name="Group 42"/>
          <p:cNvGraphicFramePr>
            <a:graphicFrameLocks noGrp="1"/>
          </p:cNvGraphicFramePr>
          <p:nvPr/>
        </p:nvGraphicFramePr>
        <p:xfrm>
          <a:off x="1016000" y="4238622"/>
          <a:ext cx="3048000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72" name="AutoShape 79"/>
          <p:cNvSpPr>
            <a:spLocks noChangeArrowheads="1"/>
          </p:cNvSpPr>
          <p:nvPr/>
        </p:nvSpPr>
        <p:spPr bwMode="auto">
          <a:xfrm rot="5400000">
            <a:off x="2168071" y="2402777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273" name="Text Box 80"/>
          <p:cNvSpPr txBox="1">
            <a:spLocks noChangeArrowheads="1"/>
          </p:cNvSpPr>
          <p:nvPr/>
        </p:nvSpPr>
        <p:spPr bwMode="auto">
          <a:xfrm>
            <a:off x="1016000" y="3800472"/>
            <a:ext cx="1378857" cy="371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74" name="Text Box 81"/>
          <p:cNvSpPr txBox="1">
            <a:spLocks noChangeArrowheads="1"/>
          </p:cNvSpPr>
          <p:nvPr/>
        </p:nvSpPr>
        <p:spPr bwMode="auto">
          <a:xfrm>
            <a:off x="5334000" y="2743200"/>
            <a:ext cx="3556000" cy="3418501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u="sng" dirty="0"/>
              <a:t>Transmitted data with compression: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R1</a:t>
            </a:r>
            <a:r>
              <a:rPr lang="en-US" dirty="0">
                <a:solidFill>
                  <a:srgbClr val="7F7F7F"/>
                </a:solidFill>
              </a:rPr>
              <a:t>, AX)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R2</a:t>
            </a:r>
            <a:r>
              <a:rPr lang="en-US" dirty="0">
                <a:solidFill>
                  <a:srgbClr val="7F7F7F"/>
                </a:solidFill>
              </a:rPr>
              <a:t>, XLE)</a:t>
            </a:r>
          </a:p>
          <a:p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R2</a:t>
            </a:r>
            <a:r>
              <a:rPr lang="en-US" dirty="0">
                <a:solidFill>
                  <a:srgbClr val="7F7F7F"/>
                </a:solidFill>
              </a:rPr>
              <a:t>, XMF)</a:t>
            </a:r>
            <a:br>
              <a:rPr lang="en-US" dirty="0">
                <a:solidFill>
                  <a:srgbClr val="7F7F7F"/>
                </a:solidFill>
              </a:rPr>
            </a:br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R1</a:t>
            </a:r>
            <a:r>
              <a:rPr lang="en-US" dirty="0">
                <a:solidFill>
                  <a:srgbClr val="7F7F7F"/>
                </a:solidFill>
              </a:rPr>
              <a:t>, AY)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R2</a:t>
            </a:r>
            <a:r>
              <a:rPr lang="en-US" dirty="0">
                <a:solidFill>
                  <a:srgbClr val="7F7F7F"/>
                </a:solidFill>
              </a:rPr>
              <a:t>, YLF)</a:t>
            </a:r>
          </a:p>
          <a:p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2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3</a:t>
            </a:r>
            <a:r>
              <a:rPr lang="en-US" dirty="0">
                <a:solidFill>
                  <a:srgbClr val="7F7F7F"/>
                </a:solidFill>
              </a:rPr>
              <a:t>) </a:t>
            </a:r>
          </a:p>
          <a:p>
            <a:r>
              <a:rPr lang="en-US" dirty="0">
                <a:solidFill>
                  <a:srgbClr val="7F7F7F"/>
                </a:solidFill>
              </a:rPr>
              <a:t>Push (</a:t>
            </a:r>
            <a:r>
              <a:rPr lang="en-US" b="1" dirty="0">
                <a:solidFill>
                  <a:srgbClr val="7F7F7F"/>
                </a:solidFill>
              </a:rPr>
              <a:t>R1</a:t>
            </a:r>
            <a:r>
              <a:rPr lang="en-US" dirty="0">
                <a:solidFill>
                  <a:srgbClr val="7F7F7F"/>
                </a:solidFill>
              </a:rPr>
              <a:t>, BX)</a:t>
            </a:r>
          </a:p>
          <a:p>
            <a:r>
              <a:rPr lang="en-US" dirty="0">
                <a:solidFill>
                  <a:srgbClr val="7F7F7F"/>
                </a:solidFill>
              </a:rPr>
              <a:t>(</a:t>
            </a:r>
            <a:r>
              <a:rPr lang="en-US" b="1" dirty="0">
                <a:solidFill>
                  <a:srgbClr val="7F7F7F"/>
                </a:solidFill>
              </a:rPr>
              <a:t>3</a:t>
            </a:r>
            <a:r>
              <a:rPr lang="en-US" dirty="0">
                <a:solidFill>
                  <a:srgbClr val="7F7F7F"/>
                </a:solidFill>
              </a:rPr>
              <a:t>,</a:t>
            </a:r>
            <a:r>
              <a:rPr lang="en-US" b="1" dirty="0">
                <a:solidFill>
                  <a:srgbClr val="7F7F7F"/>
                </a:solidFill>
              </a:rPr>
              <a:t>1</a:t>
            </a:r>
            <a:r>
              <a:rPr lang="en-US" dirty="0">
                <a:solidFill>
                  <a:srgbClr val="7F7F7F"/>
                </a:solidFill>
              </a:rPr>
              <a:t>) 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09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Joined tables get their own dictionaries</a:t>
            </a:r>
          </a:p>
          <a:p>
            <a:pPr>
              <a:buFont typeface="Arial"/>
              <a:buChar char="•"/>
            </a:pPr>
            <a:r>
              <a:rPr lang="en-US" dirty="0" smtClean="0"/>
              <a:t> Dictionary contains unique </a:t>
            </a:r>
            <a:r>
              <a:rPr lang="en-US" dirty="0" err="1" smtClean="0"/>
              <a:t>tuples</a:t>
            </a:r>
            <a:r>
              <a:rPr lang="en-US" dirty="0" smtClean="0"/>
              <a:t> from joined</a:t>
            </a:r>
          </a:p>
          <a:p>
            <a:pPr>
              <a:buFont typeface="Arial"/>
              <a:buChar char="•"/>
            </a:pPr>
            <a:r>
              <a:rPr lang="en-US" dirty="0" smtClean="0"/>
              <a:t> Encode </a:t>
            </a:r>
            <a:r>
              <a:rPr lang="en-US" dirty="0" err="1" smtClean="0"/>
              <a:t>tuples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FF0000"/>
                </a:solidFill>
              </a:rPr>
              <a:t>Result </a:t>
            </a:r>
            <a:r>
              <a:rPr lang="en-US" dirty="0" smtClean="0"/>
              <a:t>as indexes of </a:t>
            </a:r>
            <a:r>
              <a:rPr lang="en-US" dirty="0" err="1" smtClean="0"/>
              <a:t>tuples</a:t>
            </a:r>
            <a:r>
              <a:rPr lang="en-US" dirty="0" smtClean="0"/>
              <a:t> from dictionaries</a:t>
            </a:r>
            <a:endParaRPr lang="en-US" dirty="0"/>
          </a:p>
        </p:txBody>
      </p:sp>
      <p:sp>
        <p:nvSpPr>
          <p:cNvPr id="11" name="Text Box 81"/>
          <p:cNvSpPr txBox="1">
            <a:spLocks noChangeArrowheads="1"/>
          </p:cNvSpPr>
          <p:nvPr/>
        </p:nvSpPr>
        <p:spPr bwMode="auto">
          <a:xfrm>
            <a:off x="5334000" y="191712"/>
            <a:ext cx="3556000" cy="25875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u="sng" dirty="0" smtClean="0"/>
              <a:t>Raw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(A,X,L,E),</a:t>
            </a:r>
            <a:br>
              <a:rPr lang="en-US" dirty="0"/>
            </a:br>
            <a:r>
              <a:rPr lang="en-US" dirty="0"/>
              <a:t>(A,X,M,F),</a:t>
            </a:r>
            <a:br>
              <a:rPr lang="en-US" dirty="0"/>
            </a:br>
            <a:r>
              <a:rPr lang="en-US" dirty="0"/>
              <a:t>(A,Y,L,F),</a:t>
            </a:r>
            <a:br>
              <a:rPr lang="en-US" dirty="0"/>
            </a:br>
            <a:r>
              <a:rPr lang="en-US" dirty="0"/>
              <a:t>(B,X,L,E),</a:t>
            </a:r>
            <a:br>
              <a:rPr lang="en-US" dirty="0"/>
            </a:br>
            <a:r>
              <a:rPr lang="en-US" dirty="0"/>
              <a:t>(B,X,M,F)</a:t>
            </a:r>
          </a:p>
          <a:p>
            <a:pPr algn="l"/>
            <a:r>
              <a:rPr lang="en-US" dirty="0"/>
              <a:t>= approx. </a:t>
            </a:r>
            <a:r>
              <a:rPr lang="en-US" b="1" dirty="0"/>
              <a:t>400 bytes</a:t>
            </a:r>
            <a:r>
              <a:rPr lang="en-US" dirty="0"/>
              <a:t> (each field 20 bytes</a:t>
            </a:r>
            <a:r>
              <a:rPr lang="en-US" dirty="0" smtClean="0"/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94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R2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52400" y="762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    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6934200" y="5410200"/>
            <a:ext cx="2209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Can use column dictionaries to further improve compression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72339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3"/>
            <a:ext cx="8686800" cy="2332038"/>
          </a:xfrm>
        </p:spPr>
        <p:txBody>
          <a:bodyPr/>
          <a:lstStyle/>
          <a:p>
            <a:r>
              <a:rPr lang="en-US" dirty="0" smtClean="0"/>
              <a:t>Each node in the join tree has a dictionary</a:t>
            </a:r>
          </a:p>
          <a:p>
            <a:r>
              <a:rPr lang="en-US" dirty="0" smtClean="0"/>
              <a:t>Each base relation in the join tree has a dictionary for each of its columns (omitted in examples), and one to encode </a:t>
            </a:r>
            <a:r>
              <a:rPr lang="en-US" dirty="0" err="1" smtClean="0"/>
              <a:t>tuples</a:t>
            </a:r>
            <a:endParaRPr lang="en-US" dirty="0" smtClean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390900" y="3962400"/>
            <a:ext cx="2324100" cy="2438400"/>
            <a:chOff x="5676900" y="2057400"/>
            <a:chExt cx="2324100" cy="2438400"/>
          </a:xfrm>
        </p:grpSpPr>
        <p:sp>
          <p:nvSpPr>
            <p:cNvPr id="5" name="TextBox 4"/>
            <p:cNvSpPr txBox="1"/>
            <p:nvPr/>
          </p:nvSpPr>
          <p:spPr>
            <a:xfrm>
              <a:off x="5791200" y="4114800"/>
              <a:ext cx="2209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Join Tree</a:t>
              </a:r>
              <a:endParaRPr lang="en-US" b="1" dirty="0"/>
            </a:p>
          </p:txBody>
        </p:sp>
        <p:pic>
          <p:nvPicPr>
            <p:cNvPr id="6" name="Picture 5" descr="jointree.eps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5676900" y="2057400"/>
              <a:ext cx="2053828" cy="1752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9643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9767354"/>
              </p:ext>
            </p:extLst>
          </p:nvPr>
        </p:nvGraphicFramePr>
        <p:xfrm>
          <a:off x="2032000" y="693920"/>
          <a:ext cx="3020060" cy="2273304"/>
        </p:xfrm>
        <a:graphic>
          <a:graphicData uri="http://schemas.openxmlformats.org/drawingml/2006/table">
            <a:tbl>
              <a:tblPr/>
              <a:tblGrid>
                <a:gridCol w="598714"/>
                <a:gridCol w="611959"/>
                <a:gridCol w="598714"/>
                <a:gridCol w="611959"/>
                <a:gridCol w="598714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Col5/6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71" name="Line 199"/>
          <p:cNvSpPr>
            <a:spLocks noChangeShapeType="1"/>
          </p:cNvSpPr>
          <p:nvPr/>
        </p:nvSpPr>
        <p:spPr bwMode="auto">
          <a:xfrm flipV="1">
            <a:off x="2438400" y="2971800"/>
            <a:ext cx="1066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72" name="Line 200"/>
          <p:cNvSpPr>
            <a:spLocks noChangeShapeType="1"/>
          </p:cNvSpPr>
          <p:nvPr/>
        </p:nvSpPr>
        <p:spPr bwMode="auto">
          <a:xfrm flipH="1" flipV="1">
            <a:off x="3581399" y="2971800"/>
            <a:ext cx="91802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28FFC5-C7B3-4706-BF88-7F84036EA52B}" type="slidenum">
              <a:rPr lang="en-US"/>
              <a:pPr/>
              <a:t>17</a:t>
            </a:fld>
            <a:endParaRPr lang="en-US"/>
          </a:p>
        </p:txBody>
      </p:sp>
      <p:graphicFrame>
        <p:nvGraphicFramePr>
          <p:cNvPr id="2449559" name="Group 151"/>
          <p:cNvGraphicFramePr>
            <a:graphicFrameLocks noGrp="1"/>
          </p:cNvGraphicFramePr>
          <p:nvPr/>
        </p:nvGraphicFramePr>
        <p:xfrm>
          <a:off x="1995715" y="5276850"/>
          <a:ext cx="1850571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58" name="Group 150"/>
          <p:cNvGraphicFramePr>
            <a:graphicFrameLocks noGrp="1"/>
          </p:cNvGraphicFramePr>
          <p:nvPr/>
        </p:nvGraphicFramePr>
        <p:xfrm>
          <a:off x="217714" y="526415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0" name="Group 152"/>
          <p:cNvGraphicFramePr>
            <a:graphicFrameLocks noGrp="1"/>
          </p:cNvGraphicFramePr>
          <p:nvPr/>
        </p:nvGraphicFramePr>
        <p:xfrm>
          <a:off x="3918857" y="328930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Col6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7" name="Group 159"/>
          <p:cNvGraphicFramePr>
            <a:graphicFrameLocks noGrp="1"/>
          </p:cNvGraphicFramePr>
          <p:nvPr/>
        </p:nvGraphicFramePr>
        <p:xfrm>
          <a:off x="653144" y="3324222"/>
          <a:ext cx="2467428" cy="1704978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13" name="Line 110"/>
          <p:cNvSpPr>
            <a:spLocks noChangeShapeType="1"/>
          </p:cNvSpPr>
          <p:nvPr/>
        </p:nvSpPr>
        <p:spPr bwMode="auto">
          <a:xfrm flipV="1">
            <a:off x="798286" y="5029200"/>
            <a:ext cx="1030514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4" name="Line 111"/>
          <p:cNvSpPr>
            <a:spLocks noChangeShapeType="1"/>
          </p:cNvSpPr>
          <p:nvPr/>
        </p:nvSpPr>
        <p:spPr bwMode="auto">
          <a:xfrm flipH="1" flipV="1">
            <a:off x="1904999" y="5029200"/>
            <a:ext cx="99785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3276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3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4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289850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48933" y="990599"/>
            <a:ext cx="3005667" cy="270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49643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9275970"/>
              </p:ext>
            </p:extLst>
          </p:nvPr>
        </p:nvGraphicFramePr>
        <p:xfrm>
          <a:off x="2032000" y="693920"/>
          <a:ext cx="3020060" cy="2273304"/>
        </p:xfrm>
        <a:graphic>
          <a:graphicData uri="http://schemas.openxmlformats.org/drawingml/2006/table">
            <a:tbl>
              <a:tblPr/>
              <a:tblGrid>
                <a:gridCol w="598714"/>
                <a:gridCol w="611959"/>
                <a:gridCol w="598714"/>
                <a:gridCol w="611959"/>
                <a:gridCol w="598714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Col5/6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79" name="Group 78"/>
          <p:cNvGrpSpPr/>
          <p:nvPr/>
        </p:nvGrpSpPr>
        <p:grpSpPr>
          <a:xfrm>
            <a:off x="5029200" y="609600"/>
            <a:ext cx="3886200" cy="1548842"/>
            <a:chOff x="5015972" y="838200"/>
            <a:chExt cx="3886200" cy="1548842"/>
          </a:xfrm>
        </p:grpSpPr>
        <p:grpSp>
          <p:nvGrpSpPr>
            <p:cNvPr id="38" name="Group 37"/>
            <p:cNvGrpSpPr/>
            <p:nvPr/>
          </p:nvGrpSpPr>
          <p:grpSpPr>
            <a:xfrm>
              <a:off x="5015972" y="838200"/>
              <a:ext cx="3886200" cy="1548842"/>
              <a:chOff x="5029200" y="838200"/>
              <a:chExt cx="3886200" cy="1548842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flipV="1">
                <a:off x="5029200" y="990600"/>
                <a:ext cx="762000" cy="381000"/>
              </a:xfrm>
              <a:prstGeom prst="line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5867400" y="838200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From:   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/>
                  <a:t> .1             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2</a:t>
                </a:r>
                <a:r>
                  <a:rPr lang="en-US" dirty="0" smtClean="0"/>
                  <a:t>.1</a:t>
                </a:r>
                <a:endParaRPr lang="en-US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H="1">
                <a:off x="6629400" y="1219200"/>
                <a:ext cx="228600" cy="950910"/>
              </a:xfrm>
              <a:prstGeom prst="line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5410200" y="2017710"/>
                <a:ext cx="2612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From: </a:t>
                </a:r>
                <a:r>
                  <a:rPr lang="en-US" b="1" dirty="0" smtClean="0">
                    <a:solidFill>
                      <a:srgbClr val="9E1DDC"/>
                    </a:solidFill>
                  </a:rPr>
                  <a:t>3</a:t>
                </a:r>
                <a:r>
                  <a:rPr lang="en-US" dirty="0" smtClean="0"/>
                  <a:t>.1          </a:t>
                </a:r>
                <a:r>
                  <a:rPr lang="en-US" b="1" dirty="0" smtClean="0">
                    <a:solidFill>
                      <a:srgbClr val="008000"/>
                    </a:solidFill>
                  </a:rPr>
                  <a:t>4</a:t>
                </a:r>
                <a:r>
                  <a:rPr lang="en-US" dirty="0" smtClean="0"/>
                  <a:t>.1</a:t>
                </a:r>
                <a:endParaRPr lang="en-US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315200" y="990600"/>
              <a:ext cx="247923" cy="152400"/>
              <a:chOff x="5638006" y="3048000"/>
              <a:chExt cx="992982" cy="610394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rot="5400000">
                <a:off x="5334000" y="3352800"/>
                <a:ext cx="609600" cy="1588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rot="5400000">
                <a:off x="6325394" y="3352006"/>
                <a:ext cx="609600" cy="1588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638800" y="3048000"/>
                <a:ext cx="990600" cy="60960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5638800" y="3048000"/>
                <a:ext cx="990600" cy="60960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>
              <a:off x="6521043" y="2170110"/>
              <a:ext cx="247925" cy="152399"/>
              <a:chOff x="5440343" y="4150066"/>
              <a:chExt cx="992989" cy="610389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rot="5400000">
                <a:off x="5136336" y="4454862"/>
                <a:ext cx="609600" cy="1586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rot="5400000">
                <a:off x="6127739" y="4454073"/>
                <a:ext cx="609600" cy="1586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441144" y="4150066"/>
                <a:ext cx="990602" cy="60960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 flipV="1">
                <a:off x="5441144" y="4150066"/>
                <a:ext cx="990602" cy="60960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371" name="Line 199"/>
          <p:cNvSpPr>
            <a:spLocks noChangeShapeType="1"/>
          </p:cNvSpPr>
          <p:nvPr/>
        </p:nvSpPr>
        <p:spPr bwMode="auto">
          <a:xfrm flipV="1">
            <a:off x="2438400" y="2971800"/>
            <a:ext cx="1066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72" name="Line 200"/>
          <p:cNvSpPr>
            <a:spLocks noChangeShapeType="1"/>
          </p:cNvSpPr>
          <p:nvPr/>
        </p:nvSpPr>
        <p:spPr bwMode="auto">
          <a:xfrm flipH="1" flipV="1">
            <a:off x="3581399" y="2971800"/>
            <a:ext cx="91802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28FFC5-C7B3-4706-BF88-7F84036EA52B}" type="slidenum">
              <a:rPr lang="en-US"/>
              <a:pPr/>
              <a:t>18</a:t>
            </a:fld>
            <a:endParaRPr lang="en-US"/>
          </a:p>
        </p:txBody>
      </p:sp>
      <p:graphicFrame>
        <p:nvGraphicFramePr>
          <p:cNvPr id="2449559" name="Group 151"/>
          <p:cNvGraphicFramePr>
            <a:graphicFrameLocks noGrp="1"/>
          </p:cNvGraphicFramePr>
          <p:nvPr/>
        </p:nvGraphicFramePr>
        <p:xfrm>
          <a:off x="1995715" y="5276850"/>
          <a:ext cx="1850571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58" name="Group 150"/>
          <p:cNvGraphicFramePr>
            <a:graphicFrameLocks noGrp="1"/>
          </p:cNvGraphicFramePr>
          <p:nvPr/>
        </p:nvGraphicFramePr>
        <p:xfrm>
          <a:off x="217714" y="526415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0" name="Group 152"/>
          <p:cNvGraphicFramePr>
            <a:graphicFrameLocks noGrp="1"/>
          </p:cNvGraphicFramePr>
          <p:nvPr/>
        </p:nvGraphicFramePr>
        <p:xfrm>
          <a:off x="3918857" y="328930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Col6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7" name="Group 159"/>
          <p:cNvGraphicFramePr>
            <a:graphicFrameLocks noGrp="1"/>
          </p:cNvGraphicFramePr>
          <p:nvPr/>
        </p:nvGraphicFramePr>
        <p:xfrm>
          <a:off x="653144" y="3324222"/>
          <a:ext cx="2467428" cy="1704978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13" name="Line 110"/>
          <p:cNvSpPr>
            <a:spLocks noChangeShapeType="1"/>
          </p:cNvSpPr>
          <p:nvPr/>
        </p:nvSpPr>
        <p:spPr bwMode="auto">
          <a:xfrm flipV="1">
            <a:off x="798286" y="5029200"/>
            <a:ext cx="1030514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4" name="Line 111"/>
          <p:cNvSpPr>
            <a:spLocks noChangeShapeType="1"/>
          </p:cNvSpPr>
          <p:nvPr/>
        </p:nvSpPr>
        <p:spPr bwMode="auto">
          <a:xfrm flipH="1" flipV="1">
            <a:off x="1904999" y="5029200"/>
            <a:ext cx="99785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3276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3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4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20293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48933" y="990599"/>
            <a:ext cx="3005667" cy="270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49643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70193331"/>
              </p:ext>
            </p:extLst>
          </p:nvPr>
        </p:nvGraphicFramePr>
        <p:xfrm>
          <a:off x="2032000" y="693920"/>
          <a:ext cx="3020060" cy="2273304"/>
        </p:xfrm>
        <a:graphic>
          <a:graphicData uri="http://schemas.openxmlformats.org/drawingml/2006/table">
            <a:tbl>
              <a:tblPr/>
              <a:tblGrid>
                <a:gridCol w="598714"/>
                <a:gridCol w="611959"/>
                <a:gridCol w="598714"/>
                <a:gridCol w="611959"/>
                <a:gridCol w="598714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Col5/6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71" name="Line 199"/>
          <p:cNvSpPr>
            <a:spLocks noChangeShapeType="1"/>
          </p:cNvSpPr>
          <p:nvPr/>
        </p:nvSpPr>
        <p:spPr bwMode="auto">
          <a:xfrm flipV="1">
            <a:off x="2438400" y="2971800"/>
            <a:ext cx="1066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72" name="Line 200"/>
          <p:cNvSpPr>
            <a:spLocks noChangeShapeType="1"/>
          </p:cNvSpPr>
          <p:nvPr/>
        </p:nvSpPr>
        <p:spPr bwMode="auto">
          <a:xfrm flipH="1" flipV="1">
            <a:off x="3581399" y="2971800"/>
            <a:ext cx="91802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28FFC5-C7B3-4706-BF88-7F84036EA52B}" type="slidenum">
              <a:rPr lang="en-US"/>
              <a:pPr/>
              <a:t>19</a:t>
            </a:fld>
            <a:endParaRPr lang="en-US"/>
          </a:p>
        </p:txBody>
      </p:sp>
      <p:graphicFrame>
        <p:nvGraphicFramePr>
          <p:cNvPr id="2449559" name="Group 151"/>
          <p:cNvGraphicFramePr>
            <a:graphicFrameLocks noGrp="1"/>
          </p:cNvGraphicFramePr>
          <p:nvPr/>
        </p:nvGraphicFramePr>
        <p:xfrm>
          <a:off x="1995715" y="5276850"/>
          <a:ext cx="1850571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58" name="Group 150"/>
          <p:cNvGraphicFramePr>
            <a:graphicFrameLocks noGrp="1"/>
          </p:cNvGraphicFramePr>
          <p:nvPr/>
        </p:nvGraphicFramePr>
        <p:xfrm>
          <a:off x="217714" y="526415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0" name="Group 152"/>
          <p:cNvGraphicFramePr>
            <a:graphicFrameLocks noGrp="1"/>
          </p:cNvGraphicFramePr>
          <p:nvPr/>
        </p:nvGraphicFramePr>
        <p:xfrm>
          <a:off x="3918857" y="328930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Col6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7" name="Group 159"/>
          <p:cNvGraphicFramePr>
            <a:graphicFrameLocks noGrp="1"/>
          </p:cNvGraphicFramePr>
          <p:nvPr/>
        </p:nvGraphicFramePr>
        <p:xfrm>
          <a:off x="653144" y="3324222"/>
          <a:ext cx="2467428" cy="1704978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13" name="Line 110"/>
          <p:cNvSpPr>
            <a:spLocks noChangeShapeType="1"/>
          </p:cNvSpPr>
          <p:nvPr/>
        </p:nvSpPr>
        <p:spPr bwMode="auto">
          <a:xfrm flipV="1">
            <a:off x="798286" y="5029200"/>
            <a:ext cx="1030514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4" name="Line 111"/>
          <p:cNvSpPr>
            <a:spLocks noChangeShapeType="1"/>
          </p:cNvSpPr>
          <p:nvPr/>
        </p:nvSpPr>
        <p:spPr bwMode="auto">
          <a:xfrm flipH="1" flipV="1">
            <a:off x="1904999" y="5029200"/>
            <a:ext cx="99785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3276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3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4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6400" y="30480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Transmitted Data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35280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 (</a:t>
            </a:r>
            <a:r>
              <a:rPr lang="en-US" b="1" dirty="0" smtClean="0">
                <a:solidFill>
                  <a:srgbClr val="9E1DDC"/>
                </a:solidFill>
              </a:rPr>
              <a:t>3</a:t>
            </a:r>
            <a:r>
              <a:rPr lang="en-US" dirty="0"/>
              <a:t>,</a:t>
            </a:r>
            <a:r>
              <a:rPr lang="en-US" dirty="0" smtClean="0"/>
              <a:t>AX)</a:t>
            </a:r>
          </a:p>
          <a:p>
            <a:r>
              <a:rPr lang="en-US" dirty="0"/>
              <a:t>Push (</a:t>
            </a:r>
            <a:r>
              <a:rPr lang="en-US" b="1" dirty="0" smtClean="0">
                <a:solidFill>
                  <a:srgbClr val="008000"/>
                </a:solidFill>
              </a:rPr>
              <a:t>4</a:t>
            </a:r>
            <a:r>
              <a:rPr lang="en-US" dirty="0"/>
              <a:t>,</a:t>
            </a:r>
            <a:r>
              <a:rPr lang="en-US" dirty="0" smtClean="0"/>
              <a:t>XLE)</a:t>
            </a:r>
          </a:p>
          <a:p>
            <a:r>
              <a:rPr lang="en-US" dirty="0"/>
              <a:t>Push (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,(</a:t>
            </a:r>
            <a:r>
              <a:rPr lang="en-US" b="1" dirty="0" smtClean="0">
                <a:solidFill>
                  <a:srgbClr val="9E1DDC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8000"/>
                </a:solidFill>
              </a:rPr>
              <a:t>1</a:t>
            </a:r>
            <a:r>
              <a:rPr lang="en-US" dirty="0" smtClean="0"/>
              <a:t>))</a:t>
            </a:r>
          </a:p>
          <a:p>
            <a:r>
              <a:rPr lang="en-US" dirty="0"/>
              <a:t>Push (</a:t>
            </a: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/>
              <a:t>,</a:t>
            </a:r>
            <a:r>
              <a:rPr lang="en-US" dirty="0" smtClean="0"/>
              <a:t>ER)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8120070"/>
              </p:ext>
            </p:extLst>
          </p:nvPr>
        </p:nvGraphicFramePr>
        <p:xfrm>
          <a:off x="5791200" y="914400"/>
          <a:ext cx="304800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4000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9E1DDC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ER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E1DDC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9E1D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AX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XLE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62600" y="5334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Dictionaries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66299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219200" y="1524000"/>
            <a:ext cx="6858000" cy="1498203"/>
            <a:chOff x="1219200" y="1524000"/>
            <a:chExt cx="6858000" cy="1498203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981200" y="2438400"/>
              <a:ext cx="4876800" cy="1588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 w="lg" len="med"/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Picture 7" descr="Picture 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9200" y="1524000"/>
              <a:ext cx="797044" cy="1498203"/>
            </a:xfrm>
            <a:prstGeom prst="rect">
              <a:avLst/>
            </a:prstGeom>
          </p:spPr>
        </p:pic>
        <p:sp>
          <p:nvSpPr>
            <p:cNvPr id="9" name="Can 8"/>
            <p:cNvSpPr/>
            <p:nvPr/>
          </p:nvSpPr>
          <p:spPr>
            <a:xfrm>
              <a:off x="6858000" y="1600200"/>
              <a:ext cx="1219200" cy="1371600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81200" y="2209800"/>
              <a:ext cx="4876800" cy="1588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none" w="lg" len="med"/>
              <a:tailEnd type="triangl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loud 9"/>
            <p:cNvSpPr/>
            <p:nvPr/>
          </p:nvSpPr>
          <p:spPr>
            <a:xfrm>
              <a:off x="4191000" y="1828800"/>
              <a:ext cx="1524000" cy="990600"/>
            </a:xfrm>
            <a:prstGeom prst="cloud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133600" y="1840468"/>
              <a:ext cx="1201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SQL Query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52804" y="2438400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Query Result</a:t>
              </a:r>
              <a:endParaRPr lang="en-US" dirty="0"/>
            </a:p>
          </p:txBody>
        </p:sp>
      </p:grpSp>
      <p:graphicFrame>
        <p:nvGraphicFramePr>
          <p:cNvPr id="2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375457075"/>
              </p:ext>
            </p:extLst>
          </p:nvPr>
        </p:nvGraphicFramePr>
        <p:xfrm>
          <a:off x="2866573" y="4257672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1475322"/>
              </p:ext>
            </p:extLst>
          </p:nvPr>
        </p:nvGraphicFramePr>
        <p:xfrm>
          <a:off x="653143" y="4257672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20792455"/>
              </p:ext>
            </p:extLst>
          </p:nvPr>
        </p:nvGraphicFramePr>
        <p:xfrm>
          <a:off x="5867400" y="3629022"/>
          <a:ext cx="3048000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" name="AutoShape 79"/>
          <p:cNvSpPr>
            <a:spLocks noChangeArrowheads="1"/>
          </p:cNvSpPr>
          <p:nvPr/>
        </p:nvSpPr>
        <p:spPr bwMode="auto">
          <a:xfrm rot="5400000">
            <a:off x="2168071" y="4536377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30" name="Text Box 80"/>
          <p:cNvSpPr txBox="1">
            <a:spLocks noChangeArrowheads="1"/>
          </p:cNvSpPr>
          <p:nvPr/>
        </p:nvSpPr>
        <p:spPr bwMode="auto">
          <a:xfrm>
            <a:off x="5943600" y="3200400"/>
            <a:ext cx="1378857" cy="371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09600" y="38862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19400" y="3886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R2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07264" y="5029200"/>
            <a:ext cx="73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col2=</a:t>
            </a:r>
          </a:p>
          <a:p>
            <a:r>
              <a:rPr lang="en-US" dirty="0" smtClean="0"/>
              <a:t>col3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  <p:bldP spid="31" grpId="0"/>
      <p:bldP spid="32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048933" y="1261534"/>
            <a:ext cx="3005667" cy="270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49643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3840449"/>
              </p:ext>
            </p:extLst>
          </p:nvPr>
        </p:nvGraphicFramePr>
        <p:xfrm>
          <a:off x="2032000" y="693920"/>
          <a:ext cx="3020060" cy="2273304"/>
        </p:xfrm>
        <a:graphic>
          <a:graphicData uri="http://schemas.openxmlformats.org/drawingml/2006/table">
            <a:tbl>
              <a:tblPr/>
              <a:tblGrid>
                <a:gridCol w="598714"/>
                <a:gridCol w="611959"/>
                <a:gridCol w="598714"/>
                <a:gridCol w="611959"/>
                <a:gridCol w="598714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Col5/6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71" name="Line 199"/>
          <p:cNvSpPr>
            <a:spLocks noChangeShapeType="1"/>
          </p:cNvSpPr>
          <p:nvPr/>
        </p:nvSpPr>
        <p:spPr bwMode="auto">
          <a:xfrm flipV="1">
            <a:off x="2438400" y="2971800"/>
            <a:ext cx="1066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72" name="Line 200"/>
          <p:cNvSpPr>
            <a:spLocks noChangeShapeType="1"/>
          </p:cNvSpPr>
          <p:nvPr/>
        </p:nvSpPr>
        <p:spPr bwMode="auto">
          <a:xfrm flipH="1" flipV="1">
            <a:off x="3581399" y="2971800"/>
            <a:ext cx="91802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96" name="Group 95"/>
          <p:cNvGrpSpPr/>
          <p:nvPr/>
        </p:nvGrpSpPr>
        <p:grpSpPr>
          <a:xfrm>
            <a:off x="5029200" y="1106490"/>
            <a:ext cx="3886200" cy="369332"/>
            <a:chOff x="5015972" y="2706690"/>
            <a:chExt cx="3886200" cy="369332"/>
          </a:xfrm>
        </p:grpSpPr>
        <p:grpSp>
          <p:nvGrpSpPr>
            <p:cNvPr id="50" name="Group 49"/>
            <p:cNvGrpSpPr/>
            <p:nvPr/>
          </p:nvGrpSpPr>
          <p:grpSpPr>
            <a:xfrm>
              <a:off x="5015972" y="2706690"/>
              <a:ext cx="3886200" cy="369332"/>
              <a:chOff x="5029200" y="1295400"/>
              <a:chExt cx="3886200" cy="369332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V="1">
                <a:off x="5029200" y="1524000"/>
                <a:ext cx="838200" cy="76200"/>
              </a:xfrm>
              <a:prstGeom prst="line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867400" y="1295400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From:   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/>
                  <a:t> .1             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2</a:t>
                </a:r>
                <a:r>
                  <a:rPr lang="en-US" dirty="0" smtClean="0"/>
                  <a:t>.2</a:t>
                </a:r>
                <a:endParaRPr lang="en-US" dirty="0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7291912" y="2845860"/>
              <a:ext cx="247923" cy="152400"/>
              <a:chOff x="5638006" y="3048000"/>
              <a:chExt cx="992982" cy="610394"/>
            </a:xfrm>
          </p:grpSpPr>
          <p:cxnSp>
            <p:nvCxnSpPr>
              <p:cNvPr id="92" name="Straight Connector 91"/>
              <p:cNvCxnSpPr/>
              <p:nvPr/>
            </p:nvCxnSpPr>
            <p:spPr>
              <a:xfrm rot="5400000">
                <a:off x="5334000" y="3352800"/>
                <a:ext cx="609600" cy="1588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 rot="5400000">
                <a:off x="6325394" y="3352006"/>
                <a:ext cx="609600" cy="1588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5638800" y="3048000"/>
                <a:ext cx="990600" cy="60960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V="1">
                <a:off x="5638800" y="3048000"/>
                <a:ext cx="990600" cy="60960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28FFC5-C7B3-4706-BF88-7F84036EA52B}" type="slidenum">
              <a:rPr lang="en-US"/>
              <a:pPr/>
              <a:t>20</a:t>
            </a:fld>
            <a:endParaRPr lang="en-US"/>
          </a:p>
        </p:txBody>
      </p:sp>
      <p:graphicFrame>
        <p:nvGraphicFramePr>
          <p:cNvPr id="2449559" name="Group 151"/>
          <p:cNvGraphicFramePr>
            <a:graphicFrameLocks noGrp="1"/>
          </p:cNvGraphicFramePr>
          <p:nvPr/>
        </p:nvGraphicFramePr>
        <p:xfrm>
          <a:off x="1995715" y="5276850"/>
          <a:ext cx="1850571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58" name="Group 150"/>
          <p:cNvGraphicFramePr>
            <a:graphicFrameLocks noGrp="1"/>
          </p:cNvGraphicFramePr>
          <p:nvPr/>
        </p:nvGraphicFramePr>
        <p:xfrm>
          <a:off x="217714" y="526415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0" name="Group 152"/>
          <p:cNvGraphicFramePr>
            <a:graphicFrameLocks noGrp="1"/>
          </p:cNvGraphicFramePr>
          <p:nvPr/>
        </p:nvGraphicFramePr>
        <p:xfrm>
          <a:off x="3918857" y="328930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Col6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7" name="Group 159"/>
          <p:cNvGraphicFramePr>
            <a:graphicFrameLocks noGrp="1"/>
          </p:cNvGraphicFramePr>
          <p:nvPr/>
        </p:nvGraphicFramePr>
        <p:xfrm>
          <a:off x="653144" y="3324222"/>
          <a:ext cx="2467428" cy="1704978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13" name="Line 110"/>
          <p:cNvSpPr>
            <a:spLocks noChangeShapeType="1"/>
          </p:cNvSpPr>
          <p:nvPr/>
        </p:nvSpPr>
        <p:spPr bwMode="auto">
          <a:xfrm flipV="1">
            <a:off x="798286" y="5029200"/>
            <a:ext cx="1030514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4" name="Line 111"/>
          <p:cNvSpPr>
            <a:spLocks noChangeShapeType="1"/>
          </p:cNvSpPr>
          <p:nvPr/>
        </p:nvSpPr>
        <p:spPr bwMode="auto">
          <a:xfrm flipH="1" flipV="1">
            <a:off x="1904999" y="5029200"/>
            <a:ext cx="99785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3276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3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4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3638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2048933" y="1261535"/>
            <a:ext cx="3005667" cy="270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49643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2184735"/>
              </p:ext>
            </p:extLst>
          </p:nvPr>
        </p:nvGraphicFramePr>
        <p:xfrm>
          <a:off x="2032000" y="693920"/>
          <a:ext cx="3020060" cy="2273304"/>
        </p:xfrm>
        <a:graphic>
          <a:graphicData uri="http://schemas.openxmlformats.org/drawingml/2006/table">
            <a:tbl>
              <a:tblPr/>
              <a:tblGrid>
                <a:gridCol w="598714"/>
                <a:gridCol w="611959"/>
                <a:gridCol w="598714"/>
                <a:gridCol w="611959"/>
                <a:gridCol w="598714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Col5/6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71" name="Line 199"/>
          <p:cNvSpPr>
            <a:spLocks noChangeShapeType="1"/>
          </p:cNvSpPr>
          <p:nvPr/>
        </p:nvSpPr>
        <p:spPr bwMode="auto">
          <a:xfrm flipV="1">
            <a:off x="2438400" y="2971800"/>
            <a:ext cx="1066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72" name="Line 200"/>
          <p:cNvSpPr>
            <a:spLocks noChangeShapeType="1"/>
          </p:cNvSpPr>
          <p:nvPr/>
        </p:nvSpPr>
        <p:spPr bwMode="auto">
          <a:xfrm flipH="1" flipV="1">
            <a:off x="3581399" y="2971800"/>
            <a:ext cx="91802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28FFC5-C7B3-4706-BF88-7F84036EA52B}" type="slidenum">
              <a:rPr lang="en-US"/>
              <a:pPr/>
              <a:t>21</a:t>
            </a:fld>
            <a:endParaRPr lang="en-US"/>
          </a:p>
        </p:txBody>
      </p:sp>
      <p:graphicFrame>
        <p:nvGraphicFramePr>
          <p:cNvPr id="2449559" name="Group 151"/>
          <p:cNvGraphicFramePr>
            <a:graphicFrameLocks noGrp="1"/>
          </p:cNvGraphicFramePr>
          <p:nvPr/>
        </p:nvGraphicFramePr>
        <p:xfrm>
          <a:off x="1995715" y="5276850"/>
          <a:ext cx="1850571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58" name="Group 150"/>
          <p:cNvGraphicFramePr>
            <a:graphicFrameLocks noGrp="1"/>
          </p:cNvGraphicFramePr>
          <p:nvPr/>
        </p:nvGraphicFramePr>
        <p:xfrm>
          <a:off x="217714" y="526415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0" name="Group 152"/>
          <p:cNvGraphicFramePr>
            <a:graphicFrameLocks noGrp="1"/>
          </p:cNvGraphicFramePr>
          <p:nvPr/>
        </p:nvGraphicFramePr>
        <p:xfrm>
          <a:off x="3918857" y="328930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Col6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7" name="Group 159"/>
          <p:cNvGraphicFramePr>
            <a:graphicFrameLocks noGrp="1"/>
          </p:cNvGraphicFramePr>
          <p:nvPr/>
        </p:nvGraphicFramePr>
        <p:xfrm>
          <a:off x="653144" y="3324222"/>
          <a:ext cx="2467428" cy="1704978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13" name="Line 110"/>
          <p:cNvSpPr>
            <a:spLocks noChangeShapeType="1"/>
          </p:cNvSpPr>
          <p:nvPr/>
        </p:nvSpPr>
        <p:spPr bwMode="auto">
          <a:xfrm flipV="1">
            <a:off x="798286" y="5029200"/>
            <a:ext cx="1030514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4" name="Line 111"/>
          <p:cNvSpPr>
            <a:spLocks noChangeShapeType="1"/>
          </p:cNvSpPr>
          <p:nvPr/>
        </p:nvSpPr>
        <p:spPr bwMode="auto">
          <a:xfrm flipH="1" flipV="1">
            <a:off x="1904999" y="5029200"/>
            <a:ext cx="99785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3276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3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4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6400" y="30480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Transmitted Data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352800"/>
            <a:ext cx="3276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Push (</a:t>
            </a:r>
            <a:r>
              <a:rPr lang="en-US" b="1" dirty="0" smtClean="0">
                <a:solidFill>
                  <a:srgbClr val="595959"/>
                </a:solidFill>
              </a:rPr>
              <a:t>3</a:t>
            </a:r>
            <a:r>
              <a:rPr lang="en-US" dirty="0">
                <a:solidFill>
                  <a:srgbClr val="595959"/>
                </a:solidFill>
              </a:rPr>
              <a:t>,</a:t>
            </a:r>
            <a:r>
              <a:rPr lang="en-US" dirty="0" smtClean="0">
                <a:solidFill>
                  <a:srgbClr val="595959"/>
                </a:solidFill>
              </a:rPr>
              <a:t>AX)</a:t>
            </a:r>
          </a:p>
          <a:p>
            <a:r>
              <a:rPr lang="en-US" dirty="0">
                <a:solidFill>
                  <a:srgbClr val="595959"/>
                </a:solidFill>
              </a:rPr>
              <a:t>Push (</a:t>
            </a:r>
            <a:r>
              <a:rPr lang="en-US" b="1" dirty="0" smtClean="0">
                <a:solidFill>
                  <a:srgbClr val="595959"/>
                </a:solidFill>
              </a:rPr>
              <a:t>4</a:t>
            </a:r>
            <a:r>
              <a:rPr lang="en-US" dirty="0">
                <a:solidFill>
                  <a:srgbClr val="595959"/>
                </a:solidFill>
              </a:rPr>
              <a:t>,</a:t>
            </a:r>
            <a:r>
              <a:rPr lang="en-US" dirty="0" smtClean="0">
                <a:solidFill>
                  <a:srgbClr val="595959"/>
                </a:solidFill>
              </a:rPr>
              <a:t>XLE)</a:t>
            </a:r>
          </a:p>
          <a:p>
            <a:r>
              <a:rPr lang="en-US" dirty="0">
                <a:solidFill>
                  <a:srgbClr val="595959"/>
                </a:solidFill>
              </a:rPr>
              <a:t>Push (</a:t>
            </a:r>
            <a:r>
              <a:rPr lang="en-US" b="1" dirty="0" smtClean="0">
                <a:solidFill>
                  <a:srgbClr val="595959"/>
                </a:solidFill>
              </a:rPr>
              <a:t>1</a:t>
            </a:r>
            <a:r>
              <a:rPr lang="en-US" dirty="0" smtClean="0">
                <a:solidFill>
                  <a:srgbClr val="595959"/>
                </a:solidFill>
              </a:rPr>
              <a:t>,(</a:t>
            </a:r>
            <a:r>
              <a:rPr lang="en-US" b="1" dirty="0" smtClean="0">
                <a:solidFill>
                  <a:srgbClr val="595959"/>
                </a:solidFill>
              </a:rPr>
              <a:t>1</a:t>
            </a:r>
            <a:r>
              <a:rPr lang="en-US" dirty="0" smtClean="0">
                <a:solidFill>
                  <a:srgbClr val="595959"/>
                </a:solidFill>
              </a:rPr>
              <a:t>,</a:t>
            </a:r>
            <a:r>
              <a:rPr lang="en-US" b="1" dirty="0" smtClean="0">
                <a:solidFill>
                  <a:srgbClr val="595959"/>
                </a:solidFill>
              </a:rPr>
              <a:t>1</a:t>
            </a:r>
            <a:r>
              <a:rPr lang="en-US" dirty="0" smtClean="0">
                <a:solidFill>
                  <a:srgbClr val="595959"/>
                </a:solidFill>
              </a:rPr>
              <a:t>))</a:t>
            </a:r>
          </a:p>
          <a:p>
            <a:r>
              <a:rPr lang="en-US" dirty="0">
                <a:solidFill>
                  <a:srgbClr val="595959"/>
                </a:solidFill>
              </a:rPr>
              <a:t>Push (</a:t>
            </a:r>
            <a:r>
              <a:rPr lang="en-US" b="1" dirty="0" smtClean="0">
                <a:solidFill>
                  <a:srgbClr val="595959"/>
                </a:solidFill>
              </a:rPr>
              <a:t>2</a:t>
            </a:r>
            <a:r>
              <a:rPr lang="en-US" dirty="0">
                <a:solidFill>
                  <a:srgbClr val="595959"/>
                </a:solidFill>
              </a:rPr>
              <a:t>,</a:t>
            </a:r>
            <a:r>
              <a:rPr lang="en-US" dirty="0" smtClean="0">
                <a:solidFill>
                  <a:srgbClr val="595959"/>
                </a:solidFill>
              </a:rPr>
              <a:t>ER)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(</a:t>
            </a:r>
            <a:r>
              <a:rPr lang="en-US" b="1" dirty="0" smtClean="0">
                <a:solidFill>
                  <a:srgbClr val="595959"/>
                </a:solidFill>
              </a:rPr>
              <a:t>1</a:t>
            </a:r>
            <a:r>
              <a:rPr lang="en-US" dirty="0" smtClean="0">
                <a:solidFill>
                  <a:srgbClr val="595959"/>
                </a:solidFill>
              </a:rPr>
              <a:t>,</a:t>
            </a:r>
            <a:r>
              <a:rPr lang="en-US" b="1" dirty="0" smtClean="0">
                <a:solidFill>
                  <a:srgbClr val="595959"/>
                </a:solidFill>
              </a:rPr>
              <a:t>1</a:t>
            </a:r>
            <a:r>
              <a:rPr lang="en-US" dirty="0" smtClean="0">
                <a:solidFill>
                  <a:srgbClr val="595959"/>
                </a:solidFill>
              </a:rPr>
              <a:t>)</a:t>
            </a:r>
          </a:p>
          <a:p>
            <a:r>
              <a:rPr lang="en-US" dirty="0" smtClean="0"/>
              <a:t>Push (</a:t>
            </a: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,ES)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4812047"/>
              </p:ext>
            </p:extLst>
          </p:nvPr>
        </p:nvGraphicFramePr>
        <p:xfrm>
          <a:off x="5791200" y="914400"/>
          <a:ext cx="304800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4000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ER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ES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E1DDC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9E1D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AX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XLE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62600" y="5334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Dictionaries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161744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2048933" y="1557867"/>
            <a:ext cx="3005667" cy="270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49643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64074834"/>
              </p:ext>
            </p:extLst>
          </p:nvPr>
        </p:nvGraphicFramePr>
        <p:xfrm>
          <a:off x="2032000" y="693920"/>
          <a:ext cx="3020060" cy="2273304"/>
        </p:xfrm>
        <a:graphic>
          <a:graphicData uri="http://schemas.openxmlformats.org/drawingml/2006/table">
            <a:tbl>
              <a:tblPr/>
              <a:tblGrid>
                <a:gridCol w="598714"/>
                <a:gridCol w="611959"/>
                <a:gridCol w="598714"/>
                <a:gridCol w="611959"/>
                <a:gridCol w="598714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Col5/6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71" name="Line 199"/>
          <p:cNvSpPr>
            <a:spLocks noChangeShapeType="1"/>
          </p:cNvSpPr>
          <p:nvPr/>
        </p:nvSpPr>
        <p:spPr bwMode="auto">
          <a:xfrm flipV="1">
            <a:off x="2438400" y="2971800"/>
            <a:ext cx="1066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72" name="Line 200"/>
          <p:cNvSpPr>
            <a:spLocks noChangeShapeType="1"/>
          </p:cNvSpPr>
          <p:nvPr/>
        </p:nvSpPr>
        <p:spPr bwMode="auto">
          <a:xfrm flipH="1" flipV="1">
            <a:off x="3581399" y="2971800"/>
            <a:ext cx="91802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029200" y="659340"/>
            <a:ext cx="3733800" cy="1233992"/>
            <a:chOff x="5029200" y="849868"/>
            <a:chExt cx="3733800" cy="1233992"/>
          </a:xfrm>
        </p:grpSpPr>
        <p:grpSp>
          <p:nvGrpSpPr>
            <p:cNvPr id="60" name="Group 59"/>
            <p:cNvGrpSpPr/>
            <p:nvPr/>
          </p:nvGrpSpPr>
          <p:grpSpPr>
            <a:xfrm>
              <a:off x="5029200" y="849868"/>
              <a:ext cx="3733800" cy="1233992"/>
              <a:chOff x="5029200" y="849868"/>
              <a:chExt cx="3733800" cy="123399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5334000" y="1714528"/>
                <a:ext cx="2667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From: </a:t>
                </a:r>
                <a:r>
                  <a:rPr lang="en-US" b="1" dirty="0" smtClean="0">
                    <a:solidFill>
                      <a:srgbClr val="9E1DDC"/>
                    </a:solidFill>
                  </a:rPr>
                  <a:t>3</a:t>
                </a:r>
                <a:r>
                  <a:rPr lang="en-US" dirty="0" smtClean="0"/>
                  <a:t>.1          </a:t>
                </a:r>
                <a:r>
                  <a:rPr lang="en-US" b="1" dirty="0" smtClean="0">
                    <a:solidFill>
                      <a:srgbClr val="008000"/>
                    </a:solidFill>
                  </a:rPr>
                  <a:t>4</a:t>
                </a:r>
                <a:r>
                  <a:rPr lang="en-US" dirty="0" smtClean="0"/>
                  <a:t>.2</a:t>
                </a:r>
                <a:endParaRPr lang="en-US" dirty="0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rot="5400000" flipH="1" flipV="1">
                <a:off x="5029200" y="1143000"/>
                <a:ext cx="762000" cy="762000"/>
              </a:xfrm>
              <a:prstGeom prst="line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5715000" y="849868"/>
                <a:ext cx="304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From:   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dirty="0" smtClean="0"/>
                  <a:t> .2             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2</a:t>
                </a:r>
                <a:r>
                  <a:rPr lang="en-US" dirty="0" smtClean="0"/>
                  <a:t>.3</a:t>
                </a:r>
                <a:endParaRPr lang="en-US" dirty="0"/>
              </a:p>
            </p:txBody>
          </p:sp>
          <p:cxnSp>
            <p:nvCxnSpPr>
              <p:cNvPr id="57" name="Straight Connector 56"/>
              <p:cNvCxnSpPr/>
              <p:nvPr/>
            </p:nvCxnSpPr>
            <p:spPr>
              <a:xfrm rot="5400000">
                <a:off x="6362700" y="1421368"/>
                <a:ext cx="533400" cy="152400"/>
              </a:xfrm>
              <a:prstGeom prst="line">
                <a:avLst/>
              </a:prstGeom>
              <a:ln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>
              <a:off x="7162800" y="990600"/>
              <a:ext cx="247923" cy="152400"/>
              <a:chOff x="5638006" y="3048000"/>
              <a:chExt cx="992982" cy="610394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rot="5400000">
                <a:off x="5334000" y="3352800"/>
                <a:ext cx="609600" cy="1588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rot="5400000">
                <a:off x="6325394" y="3352006"/>
                <a:ext cx="609600" cy="1588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5638800" y="3048000"/>
                <a:ext cx="990600" cy="60960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 flipV="1">
                <a:off x="5638800" y="3048000"/>
                <a:ext cx="990600" cy="60960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84"/>
            <p:cNvGrpSpPr/>
            <p:nvPr/>
          </p:nvGrpSpPr>
          <p:grpSpPr>
            <a:xfrm>
              <a:off x="6476802" y="1866928"/>
              <a:ext cx="247922" cy="152400"/>
              <a:chOff x="5783470" y="2895509"/>
              <a:chExt cx="992978" cy="610395"/>
            </a:xfrm>
          </p:grpSpPr>
          <p:cxnSp>
            <p:nvCxnSpPr>
              <p:cNvPr id="86" name="Straight Connector 85"/>
              <p:cNvCxnSpPr/>
              <p:nvPr/>
            </p:nvCxnSpPr>
            <p:spPr>
              <a:xfrm rot="5400000">
                <a:off x="5479462" y="3200310"/>
                <a:ext cx="609602" cy="1586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5400000">
                <a:off x="6470854" y="3199517"/>
                <a:ext cx="609602" cy="1586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5784263" y="2895509"/>
                <a:ext cx="990599" cy="609602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flipV="1">
                <a:off x="5784263" y="2895509"/>
                <a:ext cx="990599" cy="609602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round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28FFC5-C7B3-4706-BF88-7F84036EA52B}" type="slidenum">
              <a:rPr lang="en-US"/>
              <a:pPr/>
              <a:t>22</a:t>
            </a:fld>
            <a:endParaRPr lang="en-US"/>
          </a:p>
        </p:txBody>
      </p:sp>
      <p:graphicFrame>
        <p:nvGraphicFramePr>
          <p:cNvPr id="2449559" name="Group 151"/>
          <p:cNvGraphicFramePr>
            <a:graphicFrameLocks noGrp="1"/>
          </p:cNvGraphicFramePr>
          <p:nvPr/>
        </p:nvGraphicFramePr>
        <p:xfrm>
          <a:off x="1995715" y="5276850"/>
          <a:ext cx="1850571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58" name="Group 150"/>
          <p:cNvGraphicFramePr>
            <a:graphicFrameLocks noGrp="1"/>
          </p:cNvGraphicFramePr>
          <p:nvPr/>
        </p:nvGraphicFramePr>
        <p:xfrm>
          <a:off x="217714" y="526415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0" name="Group 152"/>
          <p:cNvGraphicFramePr>
            <a:graphicFrameLocks noGrp="1"/>
          </p:cNvGraphicFramePr>
          <p:nvPr/>
        </p:nvGraphicFramePr>
        <p:xfrm>
          <a:off x="3918857" y="328930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Col6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7" name="Group 159"/>
          <p:cNvGraphicFramePr>
            <a:graphicFrameLocks noGrp="1"/>
          </p:cNvGraphicFramePr>
          <p:nvPr/>
        </p:nvGraphicFramePr>
        <p:xfrm>
          <a:off x="653144" y="3324222"/>
          <a:ext cx="2467428" cy="1704978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13" name="Line 110"/>
          <p:cNvSpPr>
            <a:spLocks noChangeShapeType="1"/>
          </p:cNvSpPr>
          <p:nvPr/>
        </p:nvSpPr>
        <p:spPr bwMode="auto">
          <a:xfrm flipV="1">
            <a:off x="798286" y="5029200"/>
            <a:ext cx="1030514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4" name="Line 111"/>
          <p:cNvSpPr>
            <a:spLocks noChangeShapeType="1"/>
          </p:cNvSpPr>
          <p:nvPr/>
        </p:nvSpPr>
        <p:spPr bwMode="auto">
          <a:xfrm flipH="1" flipV="1">
            <a:off x="1904999" y="5029200"/>
            <a:ext cx="99785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3276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3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4</a:t>
            </a:r>
            <a:endParaRPr lang="en-US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706000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048933" y="1557867"/>
            <a:ext cx="3005667" cy="2709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49643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98462555"/>
              </p:ext>
            </p:extLst>
          </p:nvPr>
        </p:nvGraphicFramePr>
        <p:xfrm>
          <a:off x="2032000" y="693920"/>
          <a:ext cx="3020060" cy="2273304"/>
        </p:xfrm>
        <a:graphic>
          <a:graphicData uri="http://schemas.openxmlformats.org/drawingml/2006/table">
            <a:tbl>
              <a:tblPr/>
              <a:tblGrid>
                <a:gridCol w="598714"/>
                <a:gridCol w="611959"/>
                <a:gridCol w="598714"/>
                <a:gridCol w="611959"/>
                <a:gridCol w="598714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Col5/6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71" name="Line 199"/>
          <p:cNvSpPr>
            <a:spLocks noChangeShapeType="1"/>
          </p:cNvSpPr>
          <p:nvPr/>
        </p:nvSpPr>
        <p:spPr bwMode="auto">
          <a:xfrm flipV="1">
            <a:off x="2438400" y="2971800"/>
            <a:ext cx="1066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72" name="Line 200"/>
          <p:cNvSpPr>
            <a:spLocks noChangeShapeType="1"/>
          </p:cNvSpPr>
          <p:nvPr/>
        </p:nvSpPr>
        <p:spPr bwMode="auto">
          <a:xfrm flipH="1" flipV="1">
            <a:off x="3581399" y="2971800"/>
            <a:ext cx="91802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28FFC5-C7B3-4706-BF88-7F84036EA52B}" type="slidenum">
              <a:rPr lang="en-US"/>
              <a:pPr/>
              <a:t>23</a:t>
            </a:fld>
            <a:endParaRPr lang="en-US"/>
          </a:p>
        </p:txBody>
      </p:sp>
      <p:graphicFrame>
        <p:nvGraphicFramePr>
          <p:cNvPr id="2449559" name="Group 151"/>
          <p:cNvGraphicFramePr>
            <a:graphicFrameLocks noGrp="1"/>
          </p:cNvGraphicFramePr>
          <p:nvPr/>
        </p:nvGraphicFramePr>
        <p:xfrm>
          <a:off x="1995715" y="5276850"/>
          <a:ext cx="1850571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58" name="Group 150"/>
          <p:cNvGraphicFramePr>
            <a:graphicFrameLocks noGrp="1"/>
          </p:cNvGraphicFramePr>
          <p:nvPr/>
        </p:nvGraphicFramePr>
        <p:xfrm>
          <a:off x="217714" y="526415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0" name="Group 152"/>
          <p:cNvGraphicFramePr>
            <a:graphicFrameLocks noGrp="1"/>
          </p:cNvGraphicFramePr>
          <p:nvPr/>
        </p:nvGraphicFramePr>
        <p:xfrm>
          <a:off x="3918857" y="328930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Col6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7" name="Group 159"/>
          <p:cNvGraphicFramePr>
            <a:graphicFrameLocks noGrp="1"/>
          </p:cNvGraphicFramePr>
          <p:nvPr/>
        </p:nvGraphicFramePr>
        <p:xfrm>
          <a:off x="653144" y="3324222"/>
          <a:ext cx="2467428" cy="1704978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13" name="Line 110"/>
          <p:cNvSpPr>
            <a:spLocks noChangeShapeType="1"/>
          </p:cNvSpPr>
          <p:nvPr/>
        </p:nvSpPr>
        <p:spPr bwMode="auto">
          <a:xfrm flipV="1">
            <a:off x="798286" y="5029200"/>
            <a:ext cx="1030514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4" name="Line 111"/>
          <p:cNvSpPr>
            <a:spLocks noChangeShapeType="1"/>
          </p:cNvSpPr>
          <p:nvPr/>
        </p:nvSpPr>
        <p:spPr bwMode="auto">
          <a:xfrm flipH="1" flipV="1">
            <a:off x="1904999" y="5029200"/>
            <a:ext cx="99785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3276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3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4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6400" y="30480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Transmitted Data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5638800" y="3352800"/>
            <a:ext cx="144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595959"/>
                </a:solidFill>
              </a:rPr>
              <a:t>Push (</a:t>
            </a:r>
            <a:r>
              <a:rPr lang="en-US" b="1" dirty="0" smtClean="0">
                <a:solidFill>
                  <a:srgbClr val="595959"/>
                </a:solidFill>
              </a:rPr>
              <a:t>3</a:t>
            </a:r>
            <a:r>
              <a:rPr lang="en-US" dirty="0">
                <a:solidFill>
                  <a:srgbClr val="595959"/>
                </a:solidFill>
              </a:rPr>
              <a:t>,</a:t>
            </a:r>
            <a:r>
              <a:rPr lang="en-US" dirty="0" smtClean="0">
                <a:solidFill>
                  <a:srgbClr val="595959"/>
                </a:solidFill>
              </a:rPr>
              <a:t>AX)</a:t>
            </a:r>
          </a:p>
          <a:p>
            <a:r>
              <a:rPr lang="en-US" dirty="0">
                <a:solidFill>
                  <a:srgbClr val="595959"/>
                </a:solidFill>
              </a:rPr>
              <a:t>Push (</a:t>
            </a:r>
            <a:r>
              <a:rPr lang="en-US" b="1" dirty="0" smtClean="0">
                <a:solidFill>
                  <a:srgbClr val="595959"/>
                </a:solidFill>
              </a:rPr>
              <a:t>4</a:t>
            </a:r>
            <a:r>
              <a:rPr lang="en-US" dirty="0">
                <a:solidFill>
                  <a:srgbClr val="595959"/>
                </a:solidFill>
              </a:rPr>
              <a:t>,</a:t>
            </a:r>
            <a:r>
              <a:rPr lang="en-US" dirty="0" smtClean="0">
                <a:solidFill>
                  <a:srgbClr val="595959"/>
                </a:solidFill>
              </a:rPr>
              <a:t>XLE)</a:t>
            </a:r>
          </a:p>
          <a:p>
            <a:r>
              <a:rPr lang="en-US" dirty="0">
                <a:solidFill>
                  <a:srgbClr val="595959"/>
                </a:solidFill>
              </a:rPr>
              <a:t>Push (</a:t>
            </a:r>
            <a:r>
              <a:rPr lang="en-US" b="1" dirty="0" smtClean="0">
                <a:solidFill>
                  <a:srgbClr val="595959"/>
                </a:solidFill>
              </a:rPr>
              <a:t>1</a:t>
            </a:r>
            <a:r>
              <a:rPr lang="en-US" dirty="0" smtClean="0">
                <a:solidFill>
                  <a:srgbClr val="595959"/>
                </a:solidFill>
              </a:rPr>
              <a:t>,(</a:t>
            </a:r>
            <a:r>
              <a:rPr lang="en-US" b="1" dirty="0" smtClean="0">
                <a:solidFill>
                  <a:srgbClr val="595959"/>
                </a:solidFill>
              </a:rPr>
              <a:t>1</a:t>
            </a:r>
            <a:r>
              <a:rPr lang="en-US" dirty="0" smtClean="0">
                <a:solidFill>
                  <a:srgbClr val="595959"/>
                </a:solidFill>
              </a:rPr>
              <a:t>,</a:t>
            </a:r>
            <a:r>
              <a:rPr lang="en-US" b="1" dirty="0" smtClean="0">
                <a:solidFill>
                  <a:srgbClr val="595959"/>
                </a:solidFill>
              </a:rPr>
              <a:t>1</a:t>
            </a:r>
            <a:r>
              <a:rPr lang="en-US" dirty="0" smtClean="0">
                <a:solidFill>
                  <a:srgbClr val="595959"/>
                </a:solidFill>
              </a:rPr>
              <a:t>))</a:t>
            </a:r>
          </a:p>
          <a:p>
            <a:r>
              <a:rPr lang="en-US" dirty="0">
                <a:solidFill>
                  <a:srgbClr val="595959"/>
                </a:solidFill>
              </a:rPr>
              <a:t>Push (</a:t>
            </a:r>
            <a:r>
              <a:rPr lang="en-US" b="1" dirty="0" smtClean="0">
                <a:solidFill>
                  <a:srgbClr val="595959"/>
                </a:solidFill>
              </a:rPr>
              <a:t>2</a:t>
            </a:r>
            <a:r>
              <a:rPr lang="en-US" dirty="0">
                <a:solidFill>
                  <a:srgbClr val="595959"/>
                </a:solidFill>
              </a:rPr>
              <a:t>,</a:t>
            </a:r>
            <a:r>
              <a:rPr lang="en-US" dirty="0" smtClean="0">
                <a:solidFill>
                  <a:srgbClr val="595959"/>
                </a:solidFill>
              </a:rPr>
              <a:t>ER)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(</a:t>
            </a:r>
            <a:r>
              <a:rPr lang="en-US" b="1" dirty="0" smtClean="0">
                <a:solidFill>
                  <a:srgbClr val="595959"/>
                </a:solidFill>
              </a:rPr>
              <a:t>1</a:t>
            </a:r>
            <a:r>
              <a:rPr lang="en-US" dirty="0" smtClean="0">
                <a:solidFill>
                  <a:srgbClr val="595959"/>
                </a:solidFill>
              </a:rPr>
              <a:t>,</a:t>
            </a:r>
            <a:r>
              <a:rPr lang="en-US" b="1" dirty="0" smtClean="0">
                <a:solidFill>
                  <a:srgbClr val="595959"/>
                </a:solidFill>
              </a:rPr>
              <a:t>1</a:t>
            </a:r>
            <a:r>
              <a:rPr lang="en-US" dirty="0" smtClean="0">
                <a:solidFill>
                  <a:srgbClr val="595959"/>
                </a:solidFill>
              </a:rPr>
              <a:t>)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Push (</a:t>
            </a:r>
            <a:r>
              <a:rPr lang="en-US" b="1" dirty="0" smtClean="0">
                <a:solidFill>
                  <a:srgbClr val="595959"/>
                </a:solidFill>
              </a:rPr>
              <a:t>2</a:t>
            </a:r>
            <a:r>
              <a:rPr lang="en-US" dirty="0" smtClean="0">
                <a:solidFill>
                  <a:srgbClr val="595959"/>
                </a:solidFill>
              </a:rPr>
              <a:t>,ES)</a:t>
            </a:r>
          </a:p>
          <a:p>
            <a:r>
              <a:rPr lang="en-US" dirty="0" smtClean="0">
                <a:solidFill>
                  <a:srgbClr val="595959"/>
                </a:solidFill>
              </a:rPr>
              <a:t>(</a:t>
            </a:r>
            <a:r>
              <a:rPr lang="en-US" b="1" dirty="0" smtClean="0">
                <a:solidFill>
                  <a:srgbClr val="595959"/>
                </a:solidFill>
              </a:rPr>
              <a:t>1</a:t>
            </a:r>
            <a:r>
              <a:rPr lang="en-US" dirty="0" smtClean="0">
                <a:solidFill>
                  <a:srgbClr val="595959"/>
                </a:solidFill>
              </a:rPr>
              <a:t>,</a:t>
            </a:r>
            <a:r>
              <a:rPr lang="en-US" b="1" dirty="0" smtClean="0">
                <a:solidFill>
                  <a:srgbClr val="595959"/>
                </a:solidFill>
              </a:rPr>
              <a:t>2</a:t>
            </a:r>
            <a:r>
              <a:rPr lang="en-US" dirty="0" smtClean="0">
                <a:solidFill>
                  <a:srgbClr val="595959"/>
                </a:solidFill>
              </a:rPr>
              <a:t>)</a:t>
            </a:r>
            <a:endParaRPr lang="en-US" dirty="0">
              <a:solidFill>
                <a:srgbClr val="595959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68227004"/>
              </p:ext>
            </p:extLst>
          </p:nvPr>
        </p:nvGraphicFramePr>
        <p:xfrm>
          <a:off x="5791200" y="914400"/>
          <a:ext cx="3048000" cy="2000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/>
                <a:gridCol w="762000"/>
                <a:gridCol w="762000"/>
                <a:gridCol w="762000"/>
              </a:tblGrid>
              <a:tr h="4000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595959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595959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en-US" b="1" dirty="0" smtClean="0">
                          <a:solidFill>
                            <a:srgbClr val="9E1DDC"/>
                          </a:solidFill>
                        </a:rPr>
                        <a:t>1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,</a:t>
                      </a:r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2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)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ER</a:t>
                      </a:r>
                      <a:endParaRPr lang="en-US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ES</a:t>
                      </a:r>
                      <a:endParaRPr lang="en-US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FR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E1DDC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9E1D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AX</a:t>
                      </a:r>
                      <a:endParaRPr lang="en-US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595959"/>
                          </a:solidFill>
                        </a:rPr>
                        <a:t>XLE</a:t>
                      </a:r>
                      <a:endParaRPr lang="en-US" dirty="0">
                        <a:solidFill>
                          <a:srgbClr val="595959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XMF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562600" y="533400"/>
            <a:ext cx="3505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Dictionaries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467600" y="3352800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 (</a:t>
            </a:r>
            <a:r>
              <a:rPr lang="en-US" b="1" dirty="0" smtClean="0">
                <a:solidFill>
                  <a:srgbClr val="008000"/>
                </a:solidFill>
              </a:rPr>
              <a:t>4</a:t>
            </a:r>
            <a:r>
              <a:rPr lang="en-US" dirty="0" smtClean="0"/>
              <a:t>,XMF)</a:t>
            </a:r>
          </a:p>
          <a:p>
            <a:r>
              <a:rPr lang="en-US" dirty="0" smtClean="0"/>
              <a:t>Push (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,(</a:t>
            </a:r>
            <a:r>
              <a:rPr lang="en-US" b="1" dirty="0" smtClean="0">
                <a:solidFill>
                  <a:srgbClr val="9E1DDC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))</a:t>
            </a:r>
          </a:p>
          <a:p>
            <a:r>
              <a:rPr lang="en-US" dirty="0" smtClean="0"/>
              <a:t>Push (</a:t>
            </a: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,FR)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00FF"/>
                </a:solidFill>
              </a:rPr>
              <a:t>3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11247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1" name="Line 199"/>
          <p:cNvSpPr>
            <a:spLocks noChangeShapeType="1"/>
          </p:cNvSpPr>
          <p:nvPr/>
        </p:nvSpPr>
        <p:spPr bwMode="auto">
          <a:xfrm flipV="1">
            <a:off x="2438400" y="2971800"/>
            <a:ext cx="1066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72" name="Line 200"/>
          <p:cNvSpPr>
            <a:spLocks noChangeShapeType="1"/>
          </p:cNvSpPr>
          <p:nvPr/>
        </p:nvSpPr>
        <p:spPr bwMode="auto">
          <a:xfrm flipH="1" flipV="1">
            <a:off x="3581399" y="2971800"/>
            <a:ext cx="918028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graphicFrame>
        <p:nvGraphicFramePr>
          <p:cNvPr id="2449643" name="Group 235"/>
          <p:cNvGraphicFramePr>
            <a:graphicFrameLocks noGrp="1"/>
          </p:cNvGraphicFramePr>
          <p:nvPr/>
        </p:nvGraphicFramePr>
        <p:xfrm>
          <a:off x="2032000" y="693920"/>
          <a:ext cx="3020060" cy="2273304"/>
        </p:xfrm>
        <a:graphic>
          <a:graphicData uri="http://schemas.openxmlformats.org/drawingml/2006/table">
            <a:tbl>
              <a:tblPr/>
              <a:tblGrid>
                <a:gridCol w="598714"/>
                <a:gridCol w="611959"/>
                <a:gridCol w="598714"/>
                <a:gridCol w="611959"/>
                <a:gridCol w="598714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Col5/6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218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728FFC5-C7B3-4706-BF88-7F84036EA52B}" type="slidenum">
              <a:rPr lang="en-US"/>
              <a:pPr/>
              <a:t>24</a:t>
            </a:fld>
            <a:endParaRPr lang="en-US"/>
          </a:p>
        </p:txBody>
      </p:sp>
      <p:graphicFrame>
        <p:nvGraphicFramePr>
          <p:cNvPr id="2449559" name="Group 151"/>
          <p:cNvGraphicFramePr>
            <a:graphicFrameLocks noGrp="1"/>
          </p:cNvGraphicFramePr>
          <p:nvPr/>
        </p:nvGraphicFramePr>
        <p:xfrm>
          <a:off x="1995715" y="5276850"/>
          <a:ext cx="1850571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58" name="Group 150"/>
          <p:cNvGraphicFramePr>
            <a:graphicFrameLocks noGrp="1"/>
          </p:cNvGraphicFramePr>
          <p:nvPr/>
        </p:nvGraphicFramePr>
        <p:xfrm>
          <a:off x="217714" y="526415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0" name="Group 152"/>
          <p:cNvGraphicFramePr>
            <a:graphicFrameLocks noGrp="1"/>
          </p:cNvGraphicFramePr>
          <p:nvPr/>
        </p:nvGraphicFramePr>
        <p:xfrm>
          <a:off x="3918857" y="3289300"/>
          <a:ext cx="1233714" cy="1136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Col6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Col7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97" marB="4679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</a:t>
                      </a:r>
                    </a:p>
                  </a:txBody>
                  <a:tcPr marL="85714" marR="85714" marT="46797" marB="4679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49567" name="Group 159"/>
          <p:cNvGraphicFramePr>
            <a:graphicFrameLocks noGrp="1"/>
          </p:cNvGraphicFramePr>
          <p:nvPr/>
        </p:nvGraphicFramePr>
        <p:xfrm>
          <a:off x="653144" y="3324222"/>
          <a:ext cx="2467428" cy="1704978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  <a:gridCol w="616857"/>
              </a:tblGrid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19" marB="468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19" marB="468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313" name="Line 110"/>
          <p:cNvSpPr>
            <a:spLocks noChangeShapeType="1"/>
          </p:cNvSpPr>
          <p:nvPr/>
        </p:nvSpPr>
        <p:spPr bwMode="auto">
          <a:xfrm flipV="1">
            <a:off x="798286" y="5029200"/>
            <a:ext cx="1030514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9314" name="Line 111"/>
          <p:cNvSpPr>
            <a:spLocks noChangeShapeType="1"/>
          </p:cNvSpPr>
          <p:nvPr/>
        </p:nvSpPr>
        <p:spPr bwMode="auto">
          <a:xfrm flipH="1" flipV="1">
            <a:off x="1904999" y="5029200"/>
            <a:ext cx="997857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04800" y="3276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1400" y="3288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2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24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3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5200" y="4876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4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876800" y="5486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638800" y="838200"/>
            <a:ext cx="3352800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276225" dist="38100" dir="7560000" sx="102000" sy="102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i="1" dirty="0"/>
              <a:t>And so on…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Raw: </a:t>
            </a:r>
            <a:r>
              <a:rPr lang="en-US" dirty="0"/>
              <a:t>~</a:t>
            </a:r>
            <a:r>
              <a:rPr lang="en-US" dirty="0" smtClean="0"/>
              <a:t>700 bytes</a:t>
            </a:r>
            <a:endParaRPr lang="en-US" dirty="0"/>
          </a:p>
          <a:p>
            <a:r>
              <a:rPr lang="en-US" dirty="0" smtClean="0"/>
              <a:t>Compressed: </a:t>
            </a:r>
            <a:r>
              <a:rPr lang="en-US" dirty="0"/>
              <a:t>~</a:t>
            </a:r>
            <a:r>
              <a:rPr lang="en-US" dirty="0" smtClean="0"/>
              <a:t>460 bytes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2361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Can’t handle GROUP BY at root</a:t>
            </a:r>
          </a:p>
          <a:p>
            <a:pPr lvl="1"/>
            <a:r>
              <a:rPr lang="en-US" i="1" dirty="0" smtClean="0"/>
              <a:t>Can</a:t>
            </a:r>
            <a:r>
              <a:rPr lang="en-US" dirty="0" smtClean="0"/>
              <a:t> handle query plans using GROUP BY on non-root nodes</a:t>
            </a:r>
          </a:p>
          <a:p>
            <a:pPr lvl="1"/>
            <a:r>
              <a:rPr lang="en-US" dirty="0" smtClean="0"/>
              <a:t>Treat results of GROUP BY as a relation</a:t>
            </a:r>
          </a:p>
          <a:p>
            <a:pPr lvl="1"/>
            <a:endParaRPr lang="en-US" dirty="0"/>
          </a:p>
          <a:p>
            <a:r>
              <a:rPr lang="en-US" dirty="0" smtClean="0"/>
              <a:t>Generally can’t handle computed columns</a:t>
            </a:r>
          </a:p>
          <a:p>
            <a:pPr lvl="1"/>
            <a:r>
              <a:rPr lang="en-US" i="1" dirty="0" smtClean="0"/>
              <a:t>Can</a:t>
            </a:r>
            <a:r>
              <a:rPr lang="en-US" dirty="0" smtClean="0"/>
              <a:t> handle when all columns involved are to be included in the result set</a:t>
            </a:r>
          </a:p>
          <a:p>
            <a:pPr lvl="1"/>
            <a:r>
              <a:rPr lang="en-US" dirty="0" smtClean="0"/>
              <a:t>Re-compute values on client side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21241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Used TPC-H dataset</a:t>
            </a:r>
          </a:p>
          <a:p>
            <a:r>
              <a:rPr lang="en-US" dirty="0" smtClean="0"/>
              <a:t>Constructed six join-only queries</a:t>
            </a:r>
          </a:p>
          <a:p>
            <a:r>
              <a:rPr lang="en-US" dirty="0" smtClean="0"/>
              <a:t>Compressed result set using</a:t>
            </a:r>
          </a:p>
          <a:p>
            <a:pPr lvl="1"/>
            <a:r>
              <a:rPr lang="en-US" dirty="0" err="1" smtClean="0"/>
              <a:t>gzip</a:t>
            </a:r>
            <a:r>
              <a:rPr lang="en-US" dirty="0"/>
              <a:t> </a:t>
            </a:r>
            <a:r>
              <a:rPr lang="en-US" dirty="0" smtClean="0"/>
              <a:t>only</a:t>
            </a:r>
          </a:p>
          <a:p>
            <a:pPr lvl="1"/>
            <a:r>
              <a:rPr lang="en-US" dirty="0" smtClean="0"/>
              <a:t>Query-aware compression only</a:t>
            </a:r>
          </a:p>
          <a:p>
            <a:pPr lvl="1"/>
            <a:r>
              <a:rPr lang="en-US" dirty="0" err="1" smtClean="0"/>
              <a:t>gzip</a:t>
            </a:r>
            <a:r>
              <a:rPr lang="en-US" dirty="0" smtClean="0"/>
              <a:t> </a:t>
            </a:r>
            <a:r>
              <a:rPr lang="en-US" i="1" dirty="0" smtClean="0"/>
              <a:t>and </a:t>
            </a:r>
            <a:r>
              <a:rPr lang="en-US" dirty="0" smtClean="0"/>
              <a:t>query-aware compression</a:t>
            </a:r>
          </a:p>
          <a:p>
            <a:r>
              <a:rPr lang="en-US" dirty="0" smtClean="0"/>
              <a:t>Measured compression ratio, execution time</a:t>
            </a:r>
          </a:p>
          <a:p>
            <a:r>
              <a:rPr lang="en-US" dirty="0" smtClean="0"/>
              <a:t>Compression ratio = raw size / compressed size</a:t>
            </a:r>
          </a:p>
          <a:p>
            <a:r>
              <a:rPr lang="en-US" dirty="0" smtClean="0"/>
              <a:t>Size </a:t>
            </a:r>
            <a:r>
              <a:rPr lang="en-US" dirty="0"/>
              <a:t>of database controlled by </a:t>
            </a:r>
            <a:r>
              <a:rPr lang="en-US" dirty="0" smtClean="0"/>
              <a:t>scale factor </a:t>
            </a:r>
            <a:r>
              <a:rPr lang="en-US" dirty="0"/>
              <a:t>parameter</a:t>
            </a:r>
          </a:p>
          <a:p>
            <a:pPr lvl="1"/>
            <a:r>
              <a:rPr lang="en-US" dirty="0" smtClean="0"/>
              <a:t>Varied to </a:t>
            </a:r>
            <a:r>
              <a:rPr lang="en-US" dirty="0"/>
              <a:t>study performance for different result set sizes</a:t>
            </a:r>
          </a:p>
          <a:p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TPC-H Schema</a:t>
            </a:r>
            <a:endParaRPr lang="en-US" dirty="0"/>
          </a:p>
        </p:txBody>
      </p:sp>
      <p:pic>
        <p:nvPicPr>
          <p:cNvPr id="10" name="Picture 9" descr="Screen shot 2011-04-26 at 5.07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371600"/>
            <a:ext cx="5351461" cy="51488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6800" y="6477000"/>
            <a:ext cx="70103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/>
              <a:t>http://www.tpc.org/tpch/spec/tpch2.14.0.pdf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281690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u="sng" dirty="0"/>
              <a:t>2</a:t>
            </a:r>
            <a:r>
              <a:rPr lang="en-US" sz="2800" u="sng" dirty="0" smtClean="0"/>
              <a:t> joins</a:t>
            </a:r>
            <a:r>
              <a:rPr lang="en-US" sz="2800" dirty="0" smtClean="0"/>
              <a:t>: customer </a:t>
            </a:r>
            <a:r>
              <a:rPr lang="en-US" sz="2800" spc="-300" dirty="0" smtClean="0"/>
              <a:t>⊳⊲  </a:t>
            </a:r>
            <a:r>
              <a:rPr lang="en-US" sz="2800" dirty="0" smtClean="0"/>
              <a:t>(</a:t>
            </a:r>
            <a:r>
              <a:rPr lang="en-US" sz="2800" dirty="0"/>
              <a:t>orders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</a:t>
            </a:r>
            <a:r>
              <a:rPr lang="en-US" sz="2800" dirty="0" err="1"/>
              <a:t>lineitem</a:t>
            </a:r>
            <a:r>
              <a:rPr lang="en-US" sz="28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 smtClean="0"/>
              <a:t>3 joins</a:t>
            </a:r>
            <a:r>
              <a:rPr lang="en-US" sz="2800" dirty="0" smtClean="0"/>
              <a:t>: (</a:t>
            </a:r>
            <a:r>
              <a:rPr lang="en-US" sz="2800" dirty="0"/>
              <a:t>part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</a:t>
            </a:r>
            <a:r>
              <a:rPr lang="en-US" sz="2800" dirty="0" err="1"/>
              <a:t>partsupp</a:t>
            </a:r>
            <a:r>
              <a:rPr lang="en-US" sz="2800" dirty="0"/>
              <a:t>)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</a:t>
            </a:r>
            <a:r>
              <a:rPr lang="en-US" sz="2800" dirty="0"/>
              <a:t>(supplier </a:t>
            </a:r>
            <a:r>
              <a:rPr lang="en-US" sz="2800" spc="-300" dirty="0" smtClean="0"/>
              <a:t>⊳⊲ </a:t>
            </a:r>
            <a:r>
              <a:rPr lang="en-US" sz="2800" spc="-300" dirty="0"/>
              <a:t> </a:t>
            </a:r>
            <a:r>
              <a:rPr lang="en-US" sz="2800" dirty="0" smtClean="0"/>
              <a:t>nation)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u="sng" dirty="0" smtClean="0"/>
              <a:t>1 join</a:t>
            </a:r>
            <a:r>
              <a:rPr lang="en-US" sz="2800" dirty="0" smtClean="0"/>
              <a:t>: supplier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</a:t>
            </a:r>
            <a:r>
              <a:rPr lang="en-US" sz="2800" dirty="0" err="1"/>
              <a:t>lineitem</a:t>
            </a:r>
            <a:r>
              <a:rPr lang="en-US" sz="2800" dirty="0"/>
              <a:t>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u="sng" dirty="0" smtClean="0"/>
              <a:t>1 join</a:t>
            </a:r>
            <a:r>
              <a:rPr lang="en-US" sz="2800" dirty="0" smtClean="0"/>
              <a:t>: customer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orders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u="sng" dirty="0" smtClean="0"/>
              <a:t>5 joins</a:t>
            </a:r>
            <a:r>
              <a:rPr lang="en-US" sz="2800" dirty="0" smtClean="0"/>
              <a:t>: (</a:t>
            </a:r>
            <a:r>
              <a:rPr lang="en-US" sz="2800" dirty="0"/>
              <a:t>(customer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</a:t>
            </a:r>
            <a:r>
              <a:rPr lang="en-US" sz="2800" dirty="0"/>
              <a:t>orders)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</a:t>
            </a:r>
            <a:r>
              <a:rPr lang="en-US" sz="2800" dirty="0" err="1"/>
              <a:t>lineitem</a:t>
            </a:r>
            <a:r>
              <a:rPr lang="en-US" sz="2800" dirty="0"/>
              <a:t>)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</a:t>
            </a:r>
            <a:r>
              <a:rPr lang="en-US" sz="2800" dirty="0"/>
              <a:t>(supplier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</a:t>
            </a:r>
            <a:r>
              <a:rPr lang="en-US" sz="2800" dirty="0"/>
              <a:t>(nation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</a:t>
            </a:r>
            <a:r>
              <a:rPr lang="en-US" sz="2800" dirty="0"/>
              <a:t>region))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 smtClean="0"/>
              <a:t>4 joins</a:t>
            </a:r>
            <a:r>
              <a:rPr lang="en-US" sz="2800" dirty="0" smtClean="0"/>
              <a:t>: (</a:t>
            </a:r>
            <a:r>
              <a:rPr lang="en-US" sz="2800" dirty="0"/>
              <a:t>part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</a:t>
            </a:r>
            <a:r>
              <a:rPr lang="en-US" sz="2800" dirty="0" err="1"/>
              <a:t>partsupp</a:t>
            </a:r>
            <a:r>
              <a:rPr lang="en-US" sz="2800" dirty="0"/>
              <a:t>)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</a:t>
            </a:r>
            <a:r>
              <a:rPr lang="en-US" sz="2800" dirty="0"/>
              <a:t>(supplier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</a:t>
            </a:r>
            <a:r>
              <a:rPr lang="en-US" sz="2800" dirty="0"/>
              <a:t>(nation </a:t>
            </a:r>
            <a:r>
              <a:rPr lang="en-US" sz="2800" spc="-300" dirty="0" smtClean="0"/>
              <a:t>⊳⊲</a:t>
            </a:r>
            <a:r>
              <a:rPr lang="en-US" sz="2800" dirty="0" smtClean="0"/>
              <a:t> </a:t>
            </a:r>
            <a:r>
              <a:rPr lang="en-US" sz="2800" dirty="0"/>
              <a:t>region)) 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027738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Set Growth</a:t>
            </a:r>
            <a:endParaRPr lang="en-US" dirty="0"/>
          </a:p>
        </p:txBody>
      </p:sp>
      <p:pic>
        <p:nvPicPr>
          <p:cNvPr id="5" name="Picture 4" descr="growth_factor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1846118" y="703118"/>
            <a:ext cx="5299364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Query-Aware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/>
            <a:r>
              <a:rPr lang="en-US" dirty="0" smtClean="0"/>
              <a:t>U</a:t>
            </a:r>
            <a:r>
              <a:rPr lang="en-US" dirty="0" smtClean="0"/>
              <a:t>se </a:t>
            </a:r>
            <a:r>
              <a:rPr lang="en-US" dirty="0" smtClean="0"/>
              <a:t>redundancy</a:t>
            </a:r>
            <a:r>
              <a:rPr lang="en-US" dirty="0" smtClean="0"/>
              <a:t> </a:t>
            </a:r>
            <a:r>
              <a:rPr lang="en-US" dirty="0" smtClean="0"/>
              <a:t>information</a:t>
            </a:r>
            <a:r>
              <a:rPr lang="en-US" dirty="0" smtClean="0"/>
              <a:t> </a:t>
            </a:r>
            <a:r>
              <a:rPr lang="en-US" dirty="0" smtClean="0"/>
              <a:t>from the query to compress the results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Identify the redundancy structure</a:t>
            </a:r>
            <a:r>
              <a:rPr lang="en-US" dirty="0" smtClean="0"/>
              <a:t> </a:t>
            </a:r>
            <a:r>
              <a:rPr lang="en-US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the query</a:t>
            </a:r>
          </a:p>
          <a:p>
            <a:pPr lvl="1"/>
            <a:r>
              <a:rPr lang="en-US" dirty="0" smtClean="0"/>
              <a:t>Use redundancy structure to compress query results</a:t>
            </a:r>
          </a:p>
          <a:p>
            <a:r>
              <a:rPr lang="en-US" dirty="0" smtClean="0"/>
              <a:t>This </a:t>
            </a:r>
            <a:r>
              <a:rPr lang="en-US" dirty="0"/>
              <a:t>approach is orthogonal </a:t>
            </a:r>
            <a:r>
              <a:rPr lang="en-US" dirty="0" smtClean="0"/>
              <a:t>and often complementary to </a:t>
            </a:r>
            <a:r>
              <a:rPr lang="en-US" dirty="0"/>
              <a:t>existing compression </a:t>
            </a:r>
            <a:r>
              <a:rPr lang="en-US" dirty="0" smtClean="0"/>
              <a:t>techniques (</a:t>
            </a:r>
            <a:r>
              <a:rPr lang="en-US" dirty="0" err="1" smtClean="0"/>
              <a:t>gzip</a:t>
            </a:r>
            <a:r>
              <a:rPr lang="en-US" dirty="0" smtClean="0"/>
              <a:t>, etc.)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7914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(Unbounded Dictionaries)</a:t>
            </a:r>
            <a:endParaRPr lang="en-US" dirty="0"/>
          </a:p>
        </p:txBody>
      </p:sp>
      <p:pic>
        <p:nvPicPr>
          <p:cNvPr id="4" name="Picture 3" descr="dict_unbounded_summar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1623098" y="323852"/>
            <a:ext cx="5855470" cy="757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320166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Fixed-Size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large result sets, cannot let dictionaries grow arbitrarily large (especially in the client)</a:t>
            </a:r>
          </a:p>
          <a:p>
            <a:r>
              <a:rPr lang="en-US" dirty="0" smtClean="0"/>
              <a:t>Solve by fixing the size of the dictionaries</a:t>
            </a:r>
          </a:p>
          <a:p>
            <a:r>
              <a:rPr lang="en-US" dirty="0" smtClean="0"/>
              <a:t>When full, evict entries to make room</a:t>
            </a:r>
          </a:p>
          <a:p>
            <a:pPr lvl="1"/>
            <a:r>
              <a:rPr lang="en-US" dirty="0"/>
              <a:t>Compressor / </a:t>
            </a:r>
            <a:r>
              <a:rPr lang="en-US" dirty="0" err="1"/>
              <a:t>Decompressor</a:t>
            </a:r>
            <a:r>
              <a:rPr lang="en-US" dirty="0"/>
              <a:t> are in sync</a:t>
            </a:r>
          </a:p>
          <a:p>
            <a:pPr lvl="2"/>
            <a:r>
              <a:rPr lang="en-US" dirty="0"/>
              <a:t>When compressor pushes entry onto full dictionary, it evicts an entry and sends the new one to the </a:t>
            </a:r>
            <a:r>
              <a:rPr lang="en-US" dirty="0" err="1" smtClean="0"/>
              <a:t>decompressor</a:t>
            </a:r>
            <a:endParaRPr lang="en-US" dirty="0"/>
          </a:p>
          <a:p>
            <a:pPr lvl="2"/>
            <a:r>
              <a:rPr lang="en-US" dirty="0"/>
              <a:t>Upon receiving new entry, </a:t>
            </a:r>
            <a:r>
              <a:rPr lang="en-US" dirty="0" err="1"/>
              <a:t>decompressor</a:t>
            </a:r>
            <a:r>
              <a:rPr lang="en-US" dirty="0"/>
              <a:t> also has full dictionary, so uses the same eviction policy to make room and adds the new </a:t>
            </a:r>
            <a:r>
              <a:rPr lang="en-US" dirty="0" smtClean="0"/>
              <a:t>entry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278679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Compression Ratio</a:t>
            </a:r>
            <a:r>
              <a:rPr lang="en-US" dirty="0" smtClean="0"/>
              <a:t> </a:t>
            </a:r>
            <a:r>
              <a:rPr lang="en-US" dirty="0" smtClean="0"/>
              <a:t>(100KB </a:t>
            </a:r>
            <a:r>
              <a:rPr lang="en-US" dirty="0" err="1" smtClean="0"/>
              <a:t>dictionarIES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 descr="dict_10000_summar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1652154" y="439881"/>
            <a:ext cx="5534891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41955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Compression ratio</a:t>
            </a:r>
            <a:r>
              <a:rPr lang="en-US" dirty="0" smtClean="0"/>
              <a:t> (200KB dictionaries)</a:t>
            </a:r>
            <a:endParaRPr lang="en-US" dirty="0"/>
          </a:p>
        </p:txBody>
      </p:sp>
      <p:pic>
        <p:nvPicPr>
          <p:cNvPr id="4" name="Picture 3" descr="dict_20000_summar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1652154" y="441806"/>
            <a:ext cx="5534891" cy="71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047398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Orders</a:t>
            </a:r>
            <a:endParaRPr lang="en-US" dirty="0"/>
          </a:p>
        </p:txBody>
      </p:sp>
      <p:pic>
        <p:nvPicPr>
          <p:cNvPr id="4" name="Content Placeholder 3" descr="query_2_w_join_order_fixed_all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74192" r="-74192"/>
              <a:stretch>
                <a:fillRect/>
              </a:stretch>
            </p:blipFill>
          </mc:Choice>
          <mc:Fallback>
            <p:blipFill>
              <a:blip r:embed="rId3"/>
              <a:srcRect l="-74192" r="-74192"/>
              <a:stretch>
                <a:fillRect/>
              </a:stretch>
            </p:blipFill>
          </mc:Fallback>
        </mc:AlternateContent>
        <p:spPr>
          <a:xfrm rot="5400000">
            <a:off x="-533401" y="609599"/>
            <a:ext cx="10363202" cy="7924800"/>
          </a:xfrm>
        </p:spPr>
      </p:pic>
      <p:sp>
        <p:nvSpPr>
          <p:cNvPr id="5" name="TextBox 4"/>
          <p:cNvSpPr txBox="1"/>
          <p:nvPr/>
        </p:nvSpPr>
        <p:spPr>
          <a:xfrm>
            <a:off x="1143000" y="2297668"/>
            <a:ext cx="106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Partsupp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066800" y="176426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300" dirty="0" smtClean="0"/>
              <a:t>⊳⊲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47965" y="2297668"/>
            <a:ext cx="59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</a:t>
            </a:r>
          </a:p>
        </p:txBody>
      </p:sp>
      <p:sp>
        <p:nvSpPr>
          <p:cNvPr id="8" name="Rectangle 7"/>
          <p:cNvSpPr/>
          <p:nvPr/>
        </p:nvSpPr>
        <p:spPr>
          <a:xfrm>
            <a:off x="2899574" y="175260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300" dirty="0" smtClean="0"/>
              <a:t>⊳⊲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2286000"/>
            <a:ext cx="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09800" y="2286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Supplier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057400" y="106680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300" dirty="0" smtClean="0"/>
              <a:t>⊳⊲</a:t>
            </a:r>
            <a:endParaRPr lang="en-US" dirty="0"/>
          </a:p>
        </p:txBody>
      </p:sp>
      <p:cxnSp>
        <p:nvCxnSpPr>
          <p:cNvPr id="13" name="Straight Connector 12"/>
          <p:cNvCxnSpPr>
            <a:stCxn id="6" idx="2"/>
            <a:endCxn id="7" idx="0"/>
          </p:cNvCxnSpPr>
          <p:nvPr/>
        </p:nvCxnSpPr>
        <p:spPr>
          <a:xfrm rot="5400000">
            <a:off x="968364" y="2010719"/>
            <a:ext cx="164068" cy="4098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2"/>
            <a:endCxn id="5" idx="0"/>
          </p:cNvCxnSpPr>
          <p:nvPr/>
        </p:nvCxnSpPr>
        <p:spPr>
          <a:xfrm rot="16200000" flipH="1">
            <a:off x="1384146" y="2004766"/>
            <a:ext cx="164068" cy="421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2"/>
            <a:endCxn id="10" idx="0"/>
          </p:cNvCxnSpPr>
          <p:nvPr/>
        </p:nvCxnSpPr>
        <p:spPr>
          <a:xfrm rot="5400000">
            <a:off x="2814560" y="2012473"/>
            <a:ext cx="164068" cy="382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8" idx="2"/>
            <a:endCxn id="9" idx="0"/>
          </p:cNvCxnSpPr>
          <p:nvPr/>
        </p:nvCxnSpPr>
        <p:spPr>
          <a:xfrm rot="16200000" flipH="1">
            <a:off x="3230974" y="1979045"/>
            <a:ext cx="164068" cy="449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2"/>
            <a:endCxn id="6" idx="0"/>
          </p:cNvCxnSpPr>
          <p:nvPr/>
        </p:nvCxnSpPr>
        <p:spPr>
          <a:xfrm rot="5400000">
            <a:off x="1586545" y="1104900"/>
            <a:ext cx="328136" cy="990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2"/>
            <a:endCxn id="8" idx="0"/>
          </p:cNvCxnSpPr>
          <p:nvPr/>
        </p:nvCxnSpPr>
        <p:spPr>
          <a:xfrm rot="16200000" flipH="1">
            <a:off x="2508766" y="1173279"/>
            <a:ext cx="316468" cy="8421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43400" y="1447800"/>
            <a:ext cx="4800600" cy="1219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 smtClean="0"/>
              <a:t>Join order </a:t>
            </a:r>
          </a:p>
          <a:p>
            <a:pPr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/>
              <a:t>affects how values are clustered in the result</a:t>
            </a:r>
          </a:p>
          <a:p>
            <a:pPr>
              <a:buFont typeface="Arial"/>
              <a:buChar char="•"/>
            </a:pPr>
            <a:r>
              <a:rPr lang="en-US" dirty="0" smtClean="0"/>
              <a:t> affects compressibility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 Orders (cont.)</a:t>
            </a:r>
            <a:endParaRPr lang="en-US" dirty="0"/>
          </a:p>
        </p:txBody>
      </p:sp>
      <p:pic>
        <p:nvPicPr>
          <p:cNvPr id="4" name="Content Placeholder 3" descr="query_4_w_join_order_fixed_all.eps"/>
          <p:cNvPicPr>
            <a:picLocks noGrp="1" noChangeAspect="1"/>
          </p:cNvPicPr>
          <p:nvPr>
            <p:ph idx="1"/>
          </p:nvPr>
        </p:nvPicPr>
        <mc:AlternateContent>
          <mc:Choice xmlns:ma="http://schemas.microsoft.com/office/mac/drawingml/2008/main" Requires="ma">
            <p:blipFill>
              <a:blip r:embed="rId2"/>
              <a:srcRect l="-74192" r="-74192"/>
              <a:stretch>
                <a:fillRect/>
              </a:stretch>
            </p:blipFill>
          </mc:Choice>
          <mc:Fallback>
            <p:blipFill>
              <a:blip r:embed="rId3"/>
              <a:srcRect l="-74192" r="-74192"/>
              <a:stretch>
                <a:fillRect/>
              </a:stretch>
            </p:blipFill>
          </mc:Fallback>
        </mc:AlternateContent>
        <p:spPr>
          <a:xfrm rot="5400000">
            <a:off x="-911518" y="580426"/>
            <a:ext cx="12083744" cy="7112892"/>
          </a:xfrm>
        </p:spPr>
      </p:pic>
      <p:sp>
        <p:nvSpPr>
          <p:cNvPr id="5" name="TextBox 4"/>
          <p:cNvSpPr txBox="1"/>
          <p:nvPr/>
        </p:nvSpPr>
        <p:spPr>
          <a:xfrm>
            <a:off x="1530572" y="2057400"/>
            <a:ext cx="83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1524000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pc="-300" dirty="0" smtClean="0"/>
              <a:t>⊳⊲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4800" y="2057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Customer</a:t>
            </a:r>
          </a:p>
        </p:txBody>
      </p:sp>
      <p:cxnSp>
        <p:nvCxnSpPr>
          <p:cNvPr id="8" name="Straight Connector 7"/>
          <p:cNvCxnSpPr>
            <a:stCxn id="6" idx="2"/>
            <a:endCxn id="7" idx="0"/>
          </p:cNvCxnSpPr>
          <p:nvPr/>
        </p:nvCxnSpPr>
        <p:spPr>
          <a:xfrm rot="5400000">
            <a:off x="1059973" y="1709660"/>
            <a:ext cx="164068" cy="5314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2"/>
            <a:endCxn id="5" idx="0"/>
          </p:cNvCxnSpPr>
          <p:nvPr/>
        </p:nvCxnSpPr>
        <p:spPr>
          <a:xfrm rot="16200000" flipH="1">
            <a:off x="1595015" y="1706029"/>
            <a:ext cx="164068" cy="538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Dividing capacity across dictionaries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Question</a:t>
            </a:r>
            <a:r>
              <a:rPr lang="en-US" dirty="0" smtClean="0"/>
              <a:t>: how to best divide capacity across all dictionaries?</a:t>
            </a:r>
          </a:p>
          <a:p>
            <a:r>
              <a:rPr lang="en-US" dirty="0" smtClean="0"/>
              <a:t>Naïve solution: divide evenly</a:t>
            </a:r>
          </a:p>
          <a:p>
            <a:pPr lvl="1"/>
            <a:r>
              <a:rPr lang="en-US" dirty="0" smtClean="0"/>
              <a:t>Problem: some won’t need as much room</a:t>
            </a:r>
          </a:p>
          <a:p>
            <a:pPr lvl="1"/>
            <a:r>
              <a:rPr lang="en-US" dirty="0" smtClean="0"/>
              <a:t>Problem: cannot account for temporal locality</a:t>
            </a:r>
          </a:p>
          <a:p>
            <a:r>
              <a:rPr lang="en-US" dirty="0" smtClean="0"/>
              <a:t>Static solution: estimate sizes of dictionaries based on count statistics</a:t>
            </a:r>
          </a:p>
          <a:p>
            <a:pPr lvl="1"/>
            <a:r>
              <a:rPr lang="en-US" dirty="0" smtClean="0"/>
              <a:t>Problem: cannot account for temporal locality</a:t>
            </a:r>
          </a:p>
          <a:p>
            <a:pPr lvl="1"/>
            <a:r>
              <a:rPr lang="en-US" dirty="0" smtClean="0"/>
              <a:t>Problem: these stats are not necessarily readily available</a:t>
            </a:r>
            <a:endParaRPr lang="en-US" dirty="0"/>
          </a:p>
          <a:p>
            <a:r>
              <a:rPr lang="en-US" dirty="0"/>
              <a:t>Dynamic solution</a:t>
            </a:r>
          </a:p>
          <a:p>
            <a:pPr lvl="1"/>
            <a:r>
              <a:rPr lang="en-US" dirty="0"/>
              <a:t>Let dictionaries grow until capacity is reached</a:t>
            </a:r>
          </a:p>
          <a:p>
            <a:pPr lvl="1"/>
            <a:r>
              <a:rPr lang="en-US" dirty="0"/>
              <a:t>Look for signs of temporal locality</a:t>
            </a:r>
          </a:p>
          <a:p>
            <a:pPr lvl="1"/>
            <a:r>
              <a:rPr lang="en-US" dirty="0"/>
              <a:t>Reassign capacities </a:t>
            </a:r>
            <a:r>
              <a:rPr lang="en-US" dirty="0" smtClean="0"/>
              <a:t>appropriately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65118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Dynamic Allocation of Dictionary Sizes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4024439"/>
              </p:ext>
            </p:extLst>
          </p:nvPr>
        </p:nvGraphicFramePr>
        <p:xfrm>
          <a:off x="1447800" y="4678680"/>
          <a:ext cx="670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/>
                <a:gridCol w="89408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accesses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stCxn id="10" idx="3"/>
            <a:endCxn id="11" idx="1"/>
          </p:cNvCxnSpPr>
          <p:nvPr/>
        </p:nvCxnSpPr>
        <p:spPr>
          <a:xfrm>
            <a:off x="4114800" y="4375666"/>
            <a:ext cx="3200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76600" y="4191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Older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15200" y="4191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Newer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1500" y="1360944"/>
            <a:ext cx="80010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 smtClean="0"/>
              <a:t>Dictionaries allowed to </a:t>
            </a:r>
            <a:r>
              <a:rPr lang="en-US" sz="2800" dirty="0" smtClean="0"/>
              <a:t>grow until total capacity is reached. Let the size of dictionary </a:t>
            </a:r>
            <a:r>
              <a:rPr lang="en-US" sz="2800" dirty="0" err="1" smtClean="0"/>
              <a:t>j</a:t>
            </a:r>
            <a:r>
              <a:rPr lang="en-US" sz="2800" dirty="0" smtClean="0"/>
              <a:t> be 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j</a:t>
            </a:r>
            <a:endParaRPr lang="en-US" sz="2800" baseline="-25000" dirty="0" smtClean="0"/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Periodically, for each dictionary </a:t>
            </a:r>
            <a:r>
              <a:rPr lang="en-US" sz="2800" dirty="0" err="1" smtClean="0"/>
              <a:t>j</a:t>
            </a:r>
            <a:r>
              <a:rPr lang="en-US" sz="2800" dirty="0" smtClean="0"/>
              <a:t>, evict 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</a:t>
            </a:r>
            <a:r>
              <a:rPr lang="en-US" sz="2800" dirty="0" smtClean="0"/>
              <a:t>o</a:t>
            </a:r>
            <a:r>
              <a:rPr lang="en-US" sz="2800" dirty="0" smtClean="0"/>
              <a:t>ldest entries</a:t>
            </a:r>
          </a:p>
          <a:p>
            <a:pPr marL="742950" lvl="1" indent="-285750">
              <a:buFont typeface="Arial"/>
              <a:buChar char="•"/>
            </a:pPr>
            <a:r>
              <a:rPr lang="en-US" sz="2800" dirty="0" err="1" smtClean="0"/>
              <a:t>S</a:t>
            </a:r>
            <a:r>
              <a:rPr lang="en-US" sz="2800" baseline="-25000" dirty="0" err="1" smtClean="0"/>
              <a:t>j</a:t>
            </a:r>
            <a:r>
              <a:rPr lang="en-US" sz="2800" dirty="0" smtClean="0"/>
              <a:t> determined based on heuristic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smtClean="0"/>
              <a:t>Re-assign space </a:t>
            </a:r>
            <a:r>
              <a:rPr lang="en-US" sz="2800" dirty="0" smtClean="0"/>
              <a:t>to dictionary </a:t>
            </a:r>
            <a:r>
              <a:rPr lang="en-US" sz="2800" dirty="0" err="1" smtClean="0"/>
              <a:t>j</a:t>
            </a:r>
            <a:r>
              <a:rPr lang="en-US" sz="2800" dirty="0" smtClean="0"/>
              <a:t> proportional to </a:t>
            </a:r>
            <a:r>
              <a:rPr lang="en-US" sz="2800" dirty="0" err="1" smtClean="0"/>
              <a:t>N</a:t>
            </a:r>
            <a:r>
              <a:rPr lang="en-US" sz="2800" baseline="-25000" dirty="0" err="1" smtClean="0"/>
              <a:t>j</a:t>
            </a:r>
            <a:r>
              <a:rPr lang="en-US" sz="2800" dirty="0" err="1" smtClean="0"/>
              <a:t>-S</a:t>
            </a:r>
            <a:r>
              <a:rPr lang="en-US" sz="2800" baseline="-25000" dirty="0" err="1" smtClean="0"/>
              <a:t>j</a:t>
            </a:r>
            <a:endParaRPr lang="en-US" sz="2800" baseline="-25000" dirty="0" smtClean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94024439"/>
              </p:ext>
            </p:extLst>
          </p:nvPr>
        </p:nvGraphicFramePr>
        <p:xfrm>
          <a:off x="1447800" y="5801360"/>
          <a:ext cx="670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20"/>
                <a:gridCol w="894080"/>
                <a:gridCol w="1117600"/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rel.distance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-0.2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-0.5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414008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 set Size (50 KB)</a:t>
            </a:r>
            <a:endParaRPr lang="en-US" dirty="0"/>
          </a:p>
        </p:txBody>
      </p:sp>
      <p:pic>
        <p:nvPicPr>
          <p:cNvPr id="5" name="Picture 4" descr="dict_512000_query_hard_partition_strategi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1543759" y="-104928"/>
            <a:ext cx="5895112" cy="76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5605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Dictionary Set Size (200KB)</a:t>
            </a:r>
            <a:endParaRPr lang="en-US" dirty="0"/>
          </a:p>
        </p:txBody>
      </p:sp>
      <p:pic>
        <p:nvPicPr>
          <p:cNvPr id="6" name="Picture 5" descr="dict_2048000_query_hard_partition_strategi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1627908" y="103907"/>
            <a:ext cx="5888183" cy="762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356056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Redundancy Structure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61505" y="3505200"/>
            <a:ext cx="3277095" cy="3036332"/>
            <a:chOff x="761505" y="1447800"/>
            <a:chExt cx="3277095" cy="3036332"/>
          </a:xfrm>
        </p:grpSpPr>
        <p:sp>
          <p:nvSpPr>
            <p:cNvPr id="18" name="TextBox 17"/>
            <p:cNvSpPr txBox="1"/>
            <p:nvPr/>
          </p:nvSpPr>
          <p:spPr>
            <a:xfrm>
              <a:off x="762000" y="41148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Query Plan</a:t>
              </a:r>
              <a:endParaRPr lang="en-US" b="1" dirty="0"/>
            </a:p>
          </p:txBody>
        </p:sp>
        <p:pic>
          <p:nvPicPr>
            <p:cNvPr id="20" name="Picture 19" descr="queryplan.eps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761505" y="1447800"/>
              <a:ext cx="3216729" cy="2514600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676900" y="4114800"/>
            <a:ext cx="2324100" cy="2438400"/>
            <a:chOff x="5676900" y="2057400"/>
            <a:chExt cx="2324100" cy="2438400"/>
          </a:xfrm>
        </p:grpSpPr>
        <p:sp>
          <p:nvSpPr>
            <p:cNvPr id="19" name="TextBox 18"/>
            <p:cNvSpPr txBox="1"/>
            <p:nvPr/>
          </p:nvSpPr>
          <p:spPr>
            <a:xfrm>
              <a:off x="5791200" y="4114800"/>
              <a:ext cx="22098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Join Tree</a:t>
              </a:r>
              <a:endParaRPr lang="en-US" b="1" dirty="0"/>
            </a:p>
          </p:txBody>
        </p:sp>
        <p:pic>
          <p:nvPicPr>
            <p:cNvPr id="21" name="Picture 20" descr="jointree.eps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  </a:ext>
              </a:extLst>
            </a:blip>
            <a:stretch>
              <a:fillRect/>
            </a:stretch>
          </p:blipFill>
          <p:spPr>
            <a:xfrm>
              <a:off x="5676900" y="2057400"/>
              <a:ext cx="2053828" cy="1752600"/>
            </a:xfrm>
            <a:prstGeom prst="rect">
              <a:avLst/>
            </a:prstGeom>
          </p:spPr>
        </p:pic>
      </p:grpSp>
      <p:sp>
        <p:nvSpPr>
          <p:cNvPr id="5" name="Rectangle 4"/>
          <p:cNvSpPr/>
          <p:nvPr/>
        </p:nvSpPr>
        <p:spPr>
          <a:xfrm>
            <a:off x="685800" y="144780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Each join in</a:t>
            </a:r>
            <a:r>
              <a:rPr lang="en-US" sz="3200" dirty="0" smtClean="0"/>
              <a:t> a query </a:t>
            </a:r>
            <a:r>
              <a:rPr lang="en-US" sz="3200" dirty="0"/>
              <a:t>potentially introduces redundancy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Model the redundancy using a join tree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Speed</a:t>
            </a:r>
            <a:endParaRPr lang="en-US" dirty="0"/>
          </a:p>
        </p:txBody>
      </p:sp>
      <p:pic>
        <p:nvPicPr>
          <p:cNvPr id="4" name="Picture 3" descr="dict_unbounded_exec_times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 rot="5400000">
            <a:off x="1922318" y="668482"/>
            <a:ext cx="5299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40825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/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 somewhat promising</a:t>
            </a:r>
          </a:p>
          <a:p>
            <a:pPr lvl="1"/>
            <a:r>
              <a:rPr lang="en-US" dirty="0" smtClean="0"/>
              <a:t>Supplements existing compression techniques</a:t>
            </a:r>
          </a:p>
          <a:p>
            <a:pPr lvl="1"/>
            <a:r>
              <a:rPr lang="en-US" dirty="0" smtClean="0"/>
              <a:t>Provides compression ratios sometimes 2x what </a:t>
            </a:r>
            <a:r>
              <a:rPr lang="en-US" dirty="0" err="1" smtClean="0"/>
              <a:t>gzip</a:t>
            </a:r>
            <a:r>
              <a:rPr lang="en-US" dirty="0" smtClean="0"/>
              <a:t> alone can provide</a:t>
            </a:r>
            <a:endParaRPr lang="en-US" dirty="0"/>
          </a:p>
          <a:p>
            <a:r>
              <a:rPr lang="en-US" b="1" dirty="0" smtClean="0"/>
              <a:t>Future Work: </a:t>
            </a:r>
            <a:r>
              <a:rPr lang="en-US" dirty="0" smtClean="0"/>
              <a:t>Algorithm </a:t>
            </a:r>
            <a:r>
              <a:rPr lang="en-US" dirty="0"/>
              <a:t>can be extended to exploit additional sources of redundancy</a:t>
            </a:r>
          </a:p>
          <a:p>
            <a:pPr lvl="1"/>
            <a:r>
              <a:rPr lang="en-US" dirty="0"/>
              <a:t>Functional Dependencies</a:t>
            </a:r>
          </a:p>
          <a:p>
            <a:pPr lvl="1"/>
            <a:r>
              <a:rPr lang="en-US" dirty="0"/>
              <a:t>Constrained Functional 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384086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1092045"/>
              </p:ext>
            </p:extLst>
          </p:nvPr>
        </p:nvGraphicFramePr>
        <p:xfrm>
          <a:off x="1219200" y="1276348"/>
          <a:ext cx="3067226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81226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E1DDC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Naïve Method: Column Dictionaries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34000" y="1143000"/>
            <a:ext cx="3581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Assign each column a dictionary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Push unseen values onto dictionary</a:t>
            </a:r>
          </a:p>
          <a:p>
            <a:pPr marL="285750" indent="-285750">
              <a:buFont typeface="Arial"/>
              <a:buChar char="•"/>
            </a:pPr>
            <a:endParaRPr lang="en-US" sz="2400" dirty="0" smtClean="0"/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Reference dictionary code rather than value</a:t>
            </a:r>
            <a:endParaRPr lang="en-US" sz="2400" dirty="0"/>
          </a:p>
        </p:txBody>
      </p:sp>
      <p:graphicFrame>
        <p:nvGraphicFramePr>
          <p:cNvPr id="10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51661665"/>
              </p:ext>
            </p:extLst>
          </p:nvPr>
        </p:nvGraphicFramePr>
        <p:xfrm>
          <a:off x="3124200" y="4248148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97722322"/>
              </p:ext>
            </p:extLst>
          </p:nvPr>
        </p:nvGraphicFramePr>
        <p:xfrm>
          <a:off x="381000" y="4248148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AutoShape 158"/>
          <p:cNvSpPr>
            <a:spLocks noChangeArrowheads="1"/>
          </p:cNvSpPr>
          <p:nvPr/>
        </p:nvSpPr>
        <p:spPr bwMode="auto">
          <a:xfrm rot="5400000">
            <a:off x="2159698" y="4755450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19200" y="3429000"/>
            <a:ext cx="1447800" cy="685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743200" y="3429000"/>
            <a:ext cx="1295400" cy="76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631803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625601"/>
            <a:ext cx="3048000" cy="338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4879123"/>
              </p:ext>
            </p:extLst>
          </p:nvPr>
        </p:nvGraphicFramePr>
        <p:xfrm>
          <a:off x="1219200" y="1276348"/>
          <a:ext cx="3067226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81226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E1DDC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343400" y="914400"/>
            <a:ext cx="4419600" cy="914400"/>
            <a:chOff x="4343400" y="914400"/>
            <a:chExt cx="4419600" cy="9144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4343400" y="1371600"/>
              <a:ext cx="914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914400"/>
              <a:ext cx="342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Would usually transmit:</a:t>
              </a:r>
            </a:p>
            <a:p>
              <a:r>
                <a:rPr lang="en-US" dirty="0" smtClean="0"/>
                <a:t>A,X,L,E</a:t>
              </a:r>
              <a:endParaRPr lang="en-US" dirty="0"/>
            </a:p>
          </p:txBody>
        </p:sp>
      </p:grpSp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Naïve Method: Column Dictionaries</a:t>
            </a:r>
            <a:endParaRPr lang="en-US" dirty="0"/>
          </a:p>
        </p:txBody>
      </p:sp>
      <p:graphicFrame>
        <p:nvGraphicFramePr>
          <p:cNvPr id="15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907406084"/>
              </p:ext>
            </p:extLst>
          </p:nvPr>
        </p:nvGraphicFramePr>
        <p:xfrm>
          <a:off x="3124200" y="4248148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0887357"/>
              </p:ext>
            </p:extLst>
          </p:nvPr>
        </p:nvGraphicFramePr>
        <p:xfrm>
          <a:off x="381000" y="4248148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AutoShape 158"/>
          <p:cNvSpPr>
            <a:spLocks noChangeArrowheads="1"/>
          </p:cNvSpPr>
          <p:nvPr/>
        </p:nvSpPr>
        <p:spPr bwMode="auto">
          <a:xfrm rot="5400000">
            <a:off x="2159698" y="4755450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9200" y="3429000"/>
            <a:ext cx="1447800" cy="685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743200" y="3429000"/>
            <a:ext cx="1295400" cy="76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63940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219200" y="1625601"/>
            <a:ext cx="3048000" cy="338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38387591"/>
              </p:ext>
            </p:extLst>
          </p:nvPr>
        </p:nvGraphicFramePr>
        <p:xfrm>
          <a:off x="1219200" y="1276348"/>
          <a:ext cx="3067226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81226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E1DDC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343400" y="914400"/>
            <a:ext cx="4419600" cy="914400"/>
            <a:chOff x="4343400" y="914400"/>
            <a:chExt cx="4419600" cy="9144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4343400" y="1371600"/>
              <a:ext cx="914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914400"/>
              <a:ext cx="342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Would usually transmit:</a:t>
              </a:r>
            </a:p>
            <a:p>
              <a:r>
                <a:rPr lang="en-US" dirty="0" smtClean="0"/>
                <a:t>A,X,L,E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34000" y="1676400"/>
            <a:ext cx="3048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Instead, populate dictionaries:</a:t>
            </a:r>
          </a:p>
          <a:p>
            <a:r>
              <a:rPr lang="en-US" dirty="0" smtClean="0"/>
              <a:t>Push “A” onto </a:t>
            </a:r>
            <a:r>
              <a:rPr lang="en-US" b="1" dirty="0" smtClean="0">
                <a:solidFill>
                  <a:srgbClr val="FF0000"/>
                </a:solidFill>
              </a:rPr>
              <a:t>1 </a:t>
            </a:r>
            <a:r>
              <a:rPr lang="en-US" dirty="0"/>
              <a:t>(Code = 1)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Push “X” onto </a:t>
            </a: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(Code = 1)</a:t>
            </a:r>
          </a:p>
          <a:p>
            <a:r>
              <a:rPr lang="en-US" dirty="0" smtClean="0"/>
              <a:t>Push “L” onto </a:t>
            </a:r>
            <a:r>
              <a:rPr lang="en-US" b="1" dirty="0" smtClean="0">
                <a:solidFill>
                  <a:srgbClr val="008000"/>
                </a:solidFill>
              </a:rPr>
              <a:t>3</a:t>
            </a:r>
            <a:r>
              <a:rPr lang="en-US" dirty="0" smtClean="0"/>
              <a:t>  (Code = 1)</a:t>
            </a:r>
          </a:p>
          <a:p>
            <a:r>
              <a:rPr lang="en-US" dirty="0" smtClean="0"/>
              <a:t>Push “E” onto </a:t>
            </a:r>
            <a:r>
              <a:rPr lang="en-US" b="1" dirty="0" smtClean="0">
                <a:solidFill>
                  <a:srgbClr val="9E1DDC"/>
                </a:solidFill>
              </a:rPr>
              <a:t>4</a:t>
            </a:r>
            <a:r>
              <a:rPr lang="en-US" dirty="0" smtClean="0"/>
              <a:t> (Code = 1)</a:t>
            </a:r>
          </a:p>
          <a:p>
            <a:endParaRPr lang="en-US" dirty="0"/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Naïve Method: Column Dictionaries</a:t>
            </a:r>
            <a:endParaRPr lang="en-US" dirty="0"/>
          </a:p>
        </p:txBody>
      </p:sp>
      <p:graphicFrame>
        <p:nvGraphicFramePr>
          <p:cNvPr id="15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6931167"/>
              </p:ext>
            </p:extLst>
          </p:nvPr>
        </p:nvGraphicFramePr>
        <p:xfrm>
          <a:off x="3124200" y="4248148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56481681"/>
              </p:ext>
            </p:extLst>
          </p:nvPr>
        </p:nvGraphicFramePr>
        <p:xfrm>
          <a:off x="381000" y="4248148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AutoShape 158"/>
          <p:cNvSpPr>
            <a:spLocks noChangeArrowheads="1"/>
          </p:cNvSpPr>
          <p:nvPr/>
        </p:nvSpPr>
        <p:spPr bwMode="auto">
          <a:xfrm rot="5400000">
            <a:off x="2159698" y="4755450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9200" y="3429000"/>
            <a:ext cx="1447800" cy="685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743200" y="3429000"/>
            <a:ext cx="1295400" cy="76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6799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19200" y="1625601"/>
            <a:ext cx="3048000" cy="338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15427596"/>
              </p:ext>
            </p:extLst>
          </p:nvPr>
        </p:nvGraphicFramePr>
        <p:xfrm>
          <a:off x="1219200" y="1276348"/>
          <a:ext cx="3067226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81226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E1DDC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343400" y="914400"/>
            <a:ext cx="4419600" cy="914400"/>
            <a:chOff x="4343400" y="914400"/>
            <a:chExt cx="4419600" cy="9144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4343400" y="1371600"/>
              <a:ext cx="91440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914400"/>
              <a:ext cx="342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Would usually transmit:</a:t>
              </a:r>
            </a:p>
            <a:p>
              <a:r>
                <a:rPr lang="en-US" dirty="0" smtClean="0"/>
                <a:t>A,X,L,E</a:t>
              </a:r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34000" y="1676400"/>
            <a:ext cx="30480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Instead, populate dictionaries:</a:t>
            </a:r>
          </a:p>
          <a:p>
            <a:r>
              <a:rPr lang="en-US" dirty="0" smtClean="0"/>
              <a:t>Push “A” onto </a:t>
            </a:r>
            <a:r>
              <a:rPr lang="en-US" b="1" dirty="0" smtClean="0">
                <a:solidFill>
                  <a:srgbClr val="FF0000"/>
                </a:solidFill>
              </a:rPr>
              <a:t>1 </a:t>
            </a:r>
            <a:r>
              <a:rPr lang="en-US" dirty="0"/>
              <a:t>(Code = 1)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Push “X” onto </a:t>
            </a: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 (Code = 1)</a:t>
            </a:r>
          </a:p>
          <a:p>
            <a:r>
              <a:rPr lang="en-US" dirty="0" smtClean="0"/>
              <a:t>Push “L” onto </a:t>
            </a:r>
            <a:r>
              <a:rPr lang="en-US" b="1" dirty="0" smtClean="0">
                <a:solidFill>
                  <a:srgbClr val="008000"/>
                </a:solidFill>
              </a:rPr>
              <a:t>3</a:t>
            </a:r>
            <a:r>
              <a:rPr lang="en-US" dirty="0" smtClean="0"/>
              <a:t>  (Code = 1)</a:t>
            </a:r>
          </a:p>
          <a:p>
            <a:r>
              <a:rPr lang="en-US" dirty="0" smtClean="0"/>
              <a:t>Push “E” onto </a:t>
            </a:r>
            <a:r>
              <a:rPr lang="en-US" b="1" dirty="0" smtClean="0">
                <a:solidFill>
                  <a:srgbClr val="9E1DDC"/>
                </a:solidFill>
              </a:rPr>
              <a:t>4</a:t>
            </a:r>
            <a:r>
              <a:rPr lang="en-US" dirty="0" smtClean="0">
                <a:solidFill>
                  <a:srgbClr val="9E1DDC"/>
                </a:solidFill>
              </a:rPr>
              <a:t> </a:t>
            </a:r>
            <a:r>
              <a:rPr lang="en-US" dirty="0" smtClean="0"/>
              <a:t>(Code = 1)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334000" y="32766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encode </a:t>
            </a:r>
            <a:r>
              <a:rPr lang="en-US" dirty="0" err="1" smtClean="0"/>
              <a:t>tuple</a:t>
            </a:r>
            <a:r>
              <a:rPr lang="en-US" dirty="0" smtClean="0"/>
              <a:t> using dictionary: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8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9E1DDC"/>
                </a:solidFill>
              </a:rPr>
              <a:t>1</a:t>
            </a:r>
            <a:r>
              <a:rPr lang="en-US" dirty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Naïve Method: Column Dictionaries</a:t>
            </a:r>
            <a:endParaRPr lang="en-US" dirty="0"/>
          </a:p>
        </p:txBody>
      </p:sp>
      <p:graphicFrame>
        <p:nvGraphicFramePr>
          <p:cNvPr id="15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3415899"/>
              </p:ext>
            </p:extLst>
          </p:nvPr>
        </p:nvGraphicFramePr>
        <p:xfrm>
          <a:off x="3124200" y="4248148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696869147"/>
              </p:ext>
            </p:extLst>
          </p:nvPr>
        </p:nvGraphicFramePr>
        <p:xfrm>
          <a:off x="381000" y="4248148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" name="AutoShape 158"/>
          <p:cNvSpPr>
            <a:spLocks noChangeArrowheads="1"/>
          </p:cNvSpPr>
          <p:nvPr/>
        </p:nvSpPr>
        <p:spPr bwMode="auto">
          <a:xfrm rot="5400000">
            <a:off x="2159698" y="4755450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219200" y="3429000"/>
            <a:ext cx="1447800" cy="685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43200" y="3429000"/>
            <a:ext cx="1295400" cy="76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0160020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219200" y="1625601"/>
            <a:ext cx="3048000" cy="338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853200"/>
              </p:ext>
            </p:extLst>
          </p:nvPr>
        </p:nvGraphicFramePr>
        <p:xfrm>
          <a:off x="1219200" y="1276348"/>
          <a:ext cx="3067226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81226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E1DDC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105400" y="3932872"/>
            <a:ext cx="3886200" cy="1858328"/>
            <a:chOff x="5105400" y="3429000"/>
            <a:chExt cx="3886200" cy="1858328"/>
          </a:xfrm>
        </p:grpSpPr>
        <p:sp>
          <p:nvSpPr>
            <p:cNvPr id="19" name="TextBox 18"/>
            <p:cNvSpPr txBox="1"/>
            <p:nvPr/>
          </p:nvSpPr>
          <p:spPr>
            <a:xfrm>
              <a:off x="5105400" y="3429000"/>
              <a:ext cx="388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Transmitted Data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0200" y="3810000"/>
              <a:ext cx="3581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,A)</a:t>
              </a:r>
            </a:p>
            <a:p>
              <a:r>
                <a:rPr lang="en-US" dirty="0" smtClean="0"/>
                <a:t>(</a:t>
              </a:r>
              <a:r>
                <a:rPr lang="en-US" b="1" dirty="0" smtClean="0">
                  <a:solidFill>
                    <a:srgbClr val="0000FF"/>
                  </a:solidFill>
                </a:rPr>
                <a:t>2</a:t>
              </a:r>
              <a:r>
                <a:rPr lang="en-US" dirty="0" smtClean="0"/>
                <a:t>,X)</a:t>
              </a:r>
            </a:p>
            <a:p>
              <a:r>
                <a:rPr lang="en-US" dirty="0" smtClean="0"/>
                <a:t>(</a:t>
              </a:r>
              <a:r>
                <a:rPr lang="en-US" b="1" dirty="0" smtClean="0">
                  <a:solidFill>
                    <a:srgbClr val="008000"/>
                  </a:solidFill>
                </a:rPr>
                <a:t>3</a:t>
              </a:r>
              <a:r>
                <a:rPr lang="en-US" dirty="0" smtClean="0"/>
                <a:t>,L)</a:t>
              </a:r>
            </a:p>
            <a:p>
              <a:r>
                <a:rPr lang="en-US" dirty="0" smtClean="0"/>
                <a:t>(</a:t>
              </a:r>
              <a:r>
                <a:rPr lang="en-US" b="1" dirty="0" smtClean="0">
                  <a:solidFill>
                    <a:srgbClr val="9E1DDC"/>
                  </a:solidFill>
                </a:rPr>
                <a:t>4</a:t>
              </a:r>
              <a:r>
                <a:rPr lang="en-US" dirty="0" smtClean="0"/>
                <a:t>,E)</a:t>
              </a:r>
            </a:p>
            <a:p>
              <a:r>
                <a:rPr lang="en-US" dirty="0" smtClean="0"/>
                <a:t>(</a:t>
              </a: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</a:t>
              </a:r>
              <a:r>
                <a:rPr lang="en-US" b="1" dirty="0" smtClean="0">
                  <a:solidFill>
                    <a:srgbClr val="0000FF"/>
                  </a:solidFill>
                </a:rPr>
                <a:t>1</a:t>
              </a:r>
              <a:r>
                <a:rPr lang="en-US" dirty="0" smtClean="0"/>
                <a:t>,</a:t>
              </a:r>
              <a:r>
                <a:rPr lang="en-US" b="1" dirty="0" smtClean="0">
                  <a:solidFill>
                    <a:srgbClr val="008000"/>
                  </a:solidFill>
                </a:rPr>
                <a:t>1</a:t>
              </a:r>
              <a:r>
                <a:rPr lang="en-US" dirty="0" smtClean="0"/>
                <a:t>,</a:t>
              </a:r>
              <a:r>
                <a:rPr lang="en-US" b="1" dirty="0" smtClean="0">
                  <a:solidFill>
                    <a:srgbClr val="9E1DDC"/>
                  </a:solidFill>
                </a:rPr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343400" y="762000"/>
            <a:ext cx="4419600" cy="1066800"/>
            <a:chOff x="4343400" y="762000"/>
            <a:chExt cx="4419600" cy="1066800"/>
          </a:xfrm>
        </p:grpSpPr>
        <p:cxnSp>
          <p:nvCxnSpPr>
            <p:cNvPr id="16" name="Straight Arrow Connector 15"/>
            <p:cNvCxnSpPr>
              <a:endCxn id="17" idx="1"/>
            </p:cNvCxnSpPr>
            <p:nvPr/>
          </p:nvCxnSpPr>
          <p:spPr>
            <a:xfrm flipV="1">
              <a:off x="4343400" y="1085166"/>
              <a:ext cx="990600" cy="74363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762000"/>
              <a:ext cx="3429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Would usually transmit:</a:t>
              </a:r>
            </a:p>
            <a:p>
              <a:r>
                <a:rPr lang="en-US" dirty="0" smtClean="0"/>
                <a:t>A,X,L,E</a:t>
              </a:r>
              <a:endParaRPr lang="en-US" dirty="0"/>
            </a:p>
          </p:txBody>
        </p:sp>
      </p:grpSp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Naïve Method: Column Dictionaries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15661453"/>
              </p:ext>
            </p:extLst>
          </p:nvPr>
        </p:nvGraphicFramePr>
        <p:xfrm>
          <a:off x="5410200" y="1600200"/>
          <a:ext cx="2148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</a:tblGrid>
              <a:tr h="3606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2/3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E1DD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9E1D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067720805"/>
              </p:ext>
            </p:extLst>
          </p:nvPr>
        </p:nvGraphicFramePr>
        <p:xfrm>
          <a:off x="3124200" y="4248148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3239750"/>
              </p:ext>
            </p:extLst>
          </p:nvPr>
        </p:nvGraphicFramePr>
        <p:xfrm>
          <a:off x="381000" y="4248148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AutoShape 158"/>
          <p:cNvSpPr>
            <a:spLocks noChangeArrowheads="1"/>
          </p:cNvSpPr>
          <p:nvPr/>
        </p:nvSpPr>
        <p:spPr bwMode="auto">
          <a:xfrm rot="5400000">
            <a:off x="2159698" y="4755450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1219200" y="3429000"/>
            <a:ext cx="1447800" cy="685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743200" y="3429000"/>
            <a:ext cx="1295400" cy="76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04302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219200" y="1972735"/>
            <a:ext cx="3048000" cy="338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01166024"/>
              </p:ext>
            </p:extLst>
          </p:nvPr>
        </p:nvGraphicFramePr>
        <p:xfrm>
          <a:off x="1219200" y="1276348"/>
          <a:ext cx="3067226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81226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E1DDC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5105400" y="3932872"/>
            <a:ext cx="3886200" cy="1858328"/>
            <a:chOff x="5105400" y="3429000"/>
            <a:chExt cx="3886200" cy="1858328"/>
          </a:xfrm>
        </p:grpSpPr>
        <p:sp>
          <p:nvSpPr>
            <p:cNvPr id="19" name="TextBox 18"/>
            <p:cNvSpPr txBox="1"/>
            <p:nvPr/>
          </p:nvSpPr>
          <p:spPr>
            <a:xfrm>
              <a:off x="5105400" y="3429000"/>
              <a:ext cx="388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Transmitted Data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0200" y="3810000"/>
              <a:ext cx="3581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(</a:t>
              </a:r>
              <a:r>
                <a:rPr lang="en-US" b="1" dirty="0" smtClean="0">
                  <a:solidFill>
                    <a:srgbClr val="7F7F7F"/>
                  </a:solidFill>
                </a:rPr>
                <a:t>1</a:t>
              </a:r>
              <a:r>
                <a:rPr lang="en-US" dirty="0" smtClean="0">
                  <a:solidFill>
                    <a:srgbClr val="7F7F7F"/>
                  </a:solidFill>
                </a:rPr>
                <a:t>,A)</a:t>
              </a:r>
            </a:p>
            <a:p>
              <a:r>
                <a:rPr lang="en-US" dirty="0" smtClean="0">
                  <a:solidFill>
                    <a:srgbClr val="7F7F7F"/>
                  </a:solidFill>
                </a:rPr>
                <a:t>(</a:t>
              </a:r>
              <a:r>
                <a:rPr lang="en-US" b="1" dirty="0" smtClean="0">
                  <a:solidFill>
                    <a:srgbClr val="7F7F7F"/>
                  </a:solidFill>
                </a:rPr>
                <a:t>2</a:t>
              </a:r>
              <a:r>
                <a:rPr lang="en-US" dirty="0" smtClean="0">
                  <a:solidFill>
                    <a:srgbClr val="7F7F7F"/>
                  </a:solidFill>
                </a:rPr>
                <a:t>,X)</a:t>
              </a:r>
            </a:p>
            <a:p>
              <a:r>
                <a:rPr lang="en-US" dirty="0" smtClean="0">
                  <a:solidFill>
                    <a:srgbClr val="7F7F7F"/>
                  </a:solidFill>
                </a:rPr>
                <a:t>(</a:t>
              </a:r>
              <a:r>
                <a:rPr lang="en-US" b="1" dirty="0" smtClean="0">
                  <a:solidFill>
                    <a:srgbClr val="7F7F7F"/>
                  </a:solidFill>
                </a:rPr>
                <a:t>3</a:t>
              </a:r>
              <a:r>
                <a:rPr lang="en-US" dirty="0" smtClean="0">
                  <a:solidFill>
                    <a:srgbClr val="7F7F7F"/>
                  </a:solidFill>
                </a:rPr>
                <a:t>,L)</a:t>
              </a:r>
            </a:p>
            <a:p>
              <a:r>
                <a:rPr lang="en-US" dirty="0" smtClean="0">
                  <a:solidFill>
                    <a:srgbClr val="7F7F7F"/>
                  </a:solidFill>
                </a:rPr>
                <a:t>(</a:t>
              </a:r>
              <a:r>
                <a:rPr lang="en-US" b="1" dirty="0" smtClean="0">
                  <a:solidFill>
                    <a:srgbClr val="7F7F7F"/>
                  </a:solidFill>
                </a:rPr>
                <a:t>4</a:t>
              </a:r>
              <a:r>
                <a:rPr lang="en-US" dirty="0" smtClean="0">
                  <a:solidFill>
                    <a:srgbClr val="7F7F7F"/>
                  </a:solidFill>
                </a:rPr>
                <a:t>,E)</a:t>
              </a:r>
            </a:p>
            <a:p>
              <a:r>
                <a:rPr lang="en-US" dirty="0" smtClean="0">
                  <a:solidFill>
                    <a:srgbClr val="7F7F7F"/>
                  </a:solidFill>
                </a:rPr>
                <a:t>(</a:t>
              </a:r>
              <a:r>
                <a:rPr lang="en-US" b="1" dirty="0" smtClean="0">
                  <a:solidFill>
                    <a:srgbClr val="7F7F7F"/>
                  </a:solidFill>
                </a:rPr>
                <a:t>1</a:t>
              </a:r>
              <a:r>
                <a:rPr lang="en-US" dirty="0" smtClean="0">
                  <a:solidFill>
                    <a:srgbClr val="7F7F7F"/>
                  </a:solidFill>
                </a:rPr>
                <a:t>,</a:t>
              </a:r>
              <a:r>
                <a:rPr lang="en-US" b="1" dirty="0" smtClean="0">
                  <a:solidFill>
                    <a:srgbClr val="7F7F7F"/>
                  </a:solidFill>
                </a:rPr>
                <a:t>1</a:t>
              </a:r>
              <a:r>
                <a:rPr lang="en-US" dirty="0" smtClean="0">
                  <a:solidFill>
                    <a:srgbClr val="7F7F7F"/>
                  </a:solidFill>
                </a:rPr>
                <a:t>,</a:t>
              </a:r>
              <a:r>
                <a:rPr lang="en-US" b="1" dirty="0" smtClean="0">
                  <a:solidFill>
                    <a:srgbClr val="7F7F7F"/>
                  </a:solidFill>
                </a:rPr>
                <a:t>1</a:t>
              </a:r>
              <a:r>
                <a:rPr lang="en-US" dirty="0" smtClean="0">
                  <a:solidFill>
                    <a:srgbClr val="7F7F7F"/>
                  </a:solidFill>
                </a:rPr>
                <a:t>,</a:t>
              </a:r>
              <a:r>
                <a:rPr lang="en-US" b="1" dirty="0" smtClean="0">
                  <a:solidFill>
                    <a:srgbClr val="7F7F7F"/>
                  </a:solidFill>
                </a:rPr>
                <a:t>1</a:t>
              </a:r>
              <a:r>
                <a:rPr lang="en-US" dirty="0" smtClean="0">
                  <a:solidFill>
                    <a:srgbClr val="7F7F7F"/>
                  </a:solidFill>
                </a:rPr>
                <a:t>)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67200" y="762000"/>
            <a:ext cx="4495800" cy="1371600"/>
            <a:chOff x="4343400" y="762000"/>
            <a:chExt cx="4419600" cy="1066800"/>
          </a:xfrm>
        </p:grpSpPr>
        <p:cxnSp>
          <p:nvCxnSpPr>
            <p:cNvPr id="16" name="Straight Arrow Connector 15"/>
            <p:cNvCxnSpPr>
              <a:endCxn id="17" idx="1"/>
            </p:cNvCxnSpPr>
            <p:nvPr/>
          </p:nvCxnSpPr>
          <p:spPr>
            <a:xfrm flipV="1">
              <a:off x="4343400" y="1013351"/>
              <a:ext cx="990600" cy="8154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762000"/>
              <a:ext cx="3429000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Would usually transmit:</a:t>
              </a:r>
            </a:p>
            <a:p>
              <a:r>
                <a:rPr lang="en-US" dirty="0" smtClean="0"/>
                <a:t>A,X,M,F</a:t>
              </a:r>
              <a:endParaRPr lang="en-US" dirty="0"/>
            </a:p>
          </p:txBody>
        </p:sp>
      </p:grpSp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Naïve Method: Column Dictionaries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9365143"/>
              </p:ext>
            </p:extLst>
          </p:nvPr>
        </p:nvGraphicFramePr>
        <p:xfrm>
          <a:off x="5410200" y="1600200"/>
          <a:ext cx="2148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</a:tblGrid>
              <a:tr h="3606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2/3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E1DD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9E1D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410200" y="5672202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</a:rPr>
              <a:t>3</a:t>
            </a:r>
            <a:r>
              <a:rPr lang="en-US" dirty="0" smtClean="0"/>
              <a:t>,M)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9E1DDC"/>
                </a:solidFill>
              </a:rPr>
              <a:t>4</a:t>
            </a:r>
            <a:r>
              <a:rPr lang="en-US" dirty="0" smtClean="0"/>
              <a:t>,F)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9E1DDC"/>
                </a:solidFill>
              </a:rPr>
              <a:t>2</a:t>
            </a:r>
            <a:r>
              <a:rPr lang="en-US" dirty="0" smtClean="0"/>
              <a:t>)</a:t>
            </a:r>
          </a:p>
        </p:txBody>
      </p:sp>
      <p:graphicFrame>
        <p:nvGraphicFramePr>
          <p:cNvPr id="21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97218486"/>
              </p:ext>
            </p:extLst>
          </p:nvPr>
        </p:nvGraphicFramePr>
        <p:xfrm>
          <a:off x="3124200" y="4248148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12888174"/>
              </p:ext>
            </p:extLst>
          </p:nvPr>
        </p:nvGraphicFramePr>
        <p:xfrm>
          <a:off x="381000" y="4248148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" name="AutoShape 158"/>
          <p:cNvSpPr>
            <a:spLocks noChangeArrowheads="1"/>
          </p:cNvSpPr>
          <p:nvPr/>
        </p:nvSpPr>
        <p:spPr bwMode="auto">
          <a:xfrm rot="5400000">
            <a:off x="2159698" y="4755450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219200" y="3429000"/>
            <a:ext cx="1447800" cy="685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743200" y="3429000"/>
            <a:ext cx="1295400" cy="76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5632269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219200" y="2319867"/>
            <a:ext cx="3048000" cy="3386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64324396"/>
              </p:ext>
            </p:extLst>
          </p:nvPr>
        </p:nvGraphicFramePr>
        <p:xfrm>
          <a:off x="1219200" y="1276348"/>
          <a:ext cx="3067226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81226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E1DDC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4267200" y="762000"/>
            <a:ext cx="4495800" cy="1676400"/>
            <a:chOff x="4343400" y="762000"/>
            <a:chExt cx="4419600" cy="1066800"/>
          </a:xfrm>
        </p:grpSpPr>
        <p:cxnSp>
          <p:nvCxnSpPr>
            <p:cNvPr id="16" name="Straight Arrow Connector 15"/>
            <p:cNvCxnSpPr>
              <a:endCxn id="17" idx="1"/>
            </p:cNvCxnSpPr>
            <p:nvPr/>
          </p:nvCxnSpPr>
          <p:spPr>
            <a:xfrm flipV="1">
              <a:off x="4343400" y="967651"/>
              <a:ext cx="990600" cy="86114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334000" y="762000"/>
              <a:ext cx="3429000" cy="411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Would usually transmit:</a:t>
              </a:r>
            </a:p>
            <a:p>
              <a:r>
                <a:rPr lang="en-US" dirty="0" smtClean="0"/>
                <a:t>A,Y,L,F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05400" y="3932872"/>
            <a:ext cx="3886200" cy="1858328"/>
            <a:chOff x="5105400" y="3429000"/>
            <a:chExt cx="3886200" cy="1858328"/>
          </a:xfrm>
        </p:grpSpPr>
        <p:sp>
          <p:nvSpPr>
            <p:cNvPr id="19" name="TextBox 18"/>
            <p:cNvSpPr txBox="1"/>
            <p:nvPr/>
          </p:nvSpPr>
          <p:spPr>
            <a:xfrm>
              <a:off x="5105400" y="3429000"/>
              <a:ext cx="388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Transmitted Data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410200" y="3810000"/>
              <a:ext cx="3581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7F7F7F"/>
                  </a:solidFill>
                </a:rPr>
                <a:t>(</a:t>
              </a:r>
              <a:r>
                <a:rPr lang="en-US" b="1" dirty="0" smtClean="0">
                  <a:solidFill>
                    <a:srgbClr val="7F7F7F"/>
                  </a:solidFill>
                </a:rPr>
                <a:t>1</a:t>
              </a:r>
              <a:r>
                <a:rPr lang="en-US" dirty="0" smtClean="0">
                  <a:solidFill>
                    <a:srgbClr val="7F7F7F"/>
                  </a:solidFill>
                </a:rPr>
                <a:t>,A)</a:t>
              </a:r>
            </a:p>
            <a:p>
              <a:r>
                <a:rPr lang="en-US" dirty="0" smtClean="0">
                  <a:solidFill>
                    <a:srgbClr val="7F7F7F"/>
                  </a:solidFill>
                </a:rPr>
                <a:t>(</a:t>
              </a:r>
              <a:r>
                <a:rPr lang="en-US" b="1" dirty="0" smtClean="0">
                  <a:solidFill>
                    <a:srgbClr val="7F7F7F"/>
                  </a:solidFill>
                </a:rPr>
                <a:t>2</a:t>
              </a:r>
              <a:r>
                <a:rPr lang="en-US" dirty="0" smtClean="0">
                  <a:solidFill>
                    <a:srgbClr val="7F7F7F"/>
                  </a:solidFill>
                </a:rPr>
                <a:t>,X)</a:t>
              </a:r>
            </a:p>
            <a:p>
              <a:r>
                <a:rPr lang="en-US" dirty="0" smtClean="0">
                  <a:solidFill>
                    <a:srgbClr val="7F7F7F"/>
                  </a:solidFill>
                </a:rPr>
                <a:t>(</a:t>
              </a:r>
              <a:r>
                <a:rPr lang="en-US" b="1" dirty="0" smtClean="0">
                  <a:solidFill>
                    <a:srgbClr val="7F7F7F"/>
                  </a:solidFill>
                </a:rPr>
                <a:t>3</a:t>
              </a:r>
              <a:r>
                <a:rPr lang="en-US" dirty="0" smtClean="0">
                  <a:solidFill>
                    <a:srgbClr val="7F7F7F"/>
                  </a:solidFill>
                </a:rPr>
                <a:t>,L)</a:t>
              </a:r>
            </a:p>
            <a:p>
              <a:r>
                <a:rPr lang="en-US" dirty="0" smtClean="0">
                  <a:solidFill>
                    <a:srgbClr val="7F7F7F"/>
                  </a:solidFill>
                </a:rPr>
                <a:t>(</a:t>
              </a:r>
              <a:r>
                <a:rPr lang="en-US" b="1" dirty="0" smtClean="0">
                  <a:solidFill>
                    <a:srgbClr val="7F7F7F"/>
                  </a:solidFill>
                </a:rPr>
                <a:t>4</a:t>
              </a:r>
              <a:r>
                <a:rPr lang="en-US" dirty="0" smtClean="0">
                  <a:solidFill>
                    <a:srgbClr val="7F7F7F"/>
                  </a:solidFill>
                </a:rPr>
                <a:t>,E)</a:t>
              </a:r>
            </a:p>
            <a:p>
              <a:r>
                <a:rPr lang="en-US" dirty="0" smtClean="0">
                  <a:solidFill>
                    <a:srgbClr val="7F7F7F"/>
                  </a:solidFill>
                </a:rPr>
                <a:t>(</a:t>
              </a:r>
              <a:r>
                <a:rPr lang="en-US" b="1" dirty="0" smtClean="0">
                  <a:solidFill>
                    <a:srgbClr val="7F7F7F"/>
                  </a:solidFill>
                </a:rPr>
                <a:t>1</a:t>
              </a:r>
              <a:r>
                <a:rPr lang="en-US" dirty="0" smtClean="0">
                  <a:solidFill>
                    <a:srgbClr val="7F7F7F"/>
                  </a:solidFill>
                </a:rPr>
                <a:t>,</a:t>
              </a:r>
              <a:r>
                <a:rPr lang="en-US" b="1" dirty="0" smtClean="0">
                  <a:solidFill>
                    <a:srgbClr val="7F7F7F"/>
                  </a:solidFill>
                </a:rPr>
                <a:t>1</a:t>
              </a:r>
              <a:r>
                <a:rPr lang="en-US" dirty="0" smtClean="0">
                  <a:solidFill>
                    <a:srgbClr val="7F7F7F"/>
                  </a:solidFill>
                </a:rPr>
                <a:t>,</a:t>
              </a:r>
              <a:r>
                <a:rPr lang="en-US" b="1" dirty="0" smtClean="0">
                  <a:solidFill>
                    <a:srgbClr val="7F7F7F"/>
                  </a:solidFill>
                </a:rPr>
                <a:t>1</a:t>
              </a:r>
              <a:r>
                <a:rPr lang="en-US" dirty="0" smtClean="0">
                  <a:solidFill>
                    <a:srgbClr val="7F7F7F"/>
                  </a:solidFill>
                </a:rPr>
                <a:t>,</a:t>
              </a:r>
              <a:r>
                <a:rPr lang="en-US" b="1" dirty="0" smtClean="0">
                  <a:solidFill>
                    <a:srgbClr val="7F7F7F"/>
                  </a:solidFill>
                </a:rPr>
                <a:t>1</a:t>
              </a:r>
              <a:r>
                <a:rPr lang="en-US" dirty="0" smtClean="0">
                  <a:solidFill>
                    <a:srgbClr val="7F7F7F"/>
                  </a:solidFill>
                </a:rPr>
                <a:t>)</a:t>
              </a:r>
              <a:endParaRPr lang="en-US" dirty="0">
                <a:solidFill>
                  <a:srgbClr val="7F7F7F"/>
                </a:solidFill>
              </a:endParaRPr>
            </a:p>
          </p:txBody>
        </p:sp>
      </p:grpSp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Naïve Method: Column Dictionaries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22008462"/>
              </p:ext>
            </p:extLst>
          </p:nvPr>
        </p:nvGraphicFramePr>
        <p:xfrm>
          <a:off x="5410200" y="1600200"/>
          <a:ext cx="2148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</a:tblGrid>
              <a:tr h="3606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</a:rPr>
                        <a:t>A</a:t>
                      </a:r>
                      <a:endParaRPr lang="en-U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2/3</a:t>
                      </a:r>
                      <a:endParaRPr lang="en-US" b="1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</a:rPr>
                        <a:t>L</a:t>
                      </a:r>
                      <a:endParaRPr lang="en-U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</a:rPr>
                        <a:t>M</a:t>
                      </a:r>
                      <a:endParaRPr lang="en-U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E1DDC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9E1D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</a:rPr>
                        <a:t>E</a:t>
                      </a:r>
                      <a:endParaRPr lang="en-U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7F7F7F"/>
                          </a:solidFill>
                        </a:rPr>
                        <a:t>F</a:t>
                      </a:r>
                      <a:endParaRPr lang="en-US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5410200" y="5672202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b="1" dirty="0" smtClean="0">
                <a:solidFill>
                  <a:srgbClr val="7F7F7F"/>
                </a:solidFill>
              </a:rPr>
              <a:t>3</a:t>
            </a:r>
            <a:r>
              <a:rPr lang="en-US" dirty="0" smtClean="0">
                <a:solidFill>
                  <a:srgbClr val="7F7F7F"/>
                </a:solidFill>
              </a:rPr>
              <a:t>,M)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b="1" dirty="0" smtClean="0">
                <a:solidFill>
                  <a:srgbClr val="7F7F7F"/>
                </a:solidFill>
              </a:rPr>
              <a:t>4</a:t>
            </a:r>
            <a:r>
              <a:rPr lang="en-US" dirty="0" smtClean="0">
                <a:solidFill>
                  <a:srgbClr val="7F7F7F"/>
                </a:solidFill>
              </a:rPr>
              <a:t>,F)</a:t>
            </a:r>
          </a:p>
          <a:p>
            <a:r>
              <a:rPr lang="en-US" dirty="0" smtClean="0">
                <a:solidFill>
                  <a:srgbClr val="7F7F7F"/>
                </a:solidFill>
              </a:rPr>
              <a:t>(</a:t>
            </a:r>
            <a:r>
              <a:rPr lang="en-US" b="1" dirty="0" smtClean="0">
                <a:solidFill>
                  <a:srgbClr val="7F7F7F"/>
                </a:solidFill>
              </a:rPr>
              <a:t>1</a:t>
            </a:r>
            <a:r>
              <a:rPr lang="en-US" dirty="0" smtClean="0">
                <a:solidFill>
                  <a:srgbClr val="7F7F7F"/>
                </a:solidFill>
              </a:rPr>
              <a:t>,</a:t>
            </a:r>
            <a:r>
              <a:rPr lang="en-US" b="1" dirty="0" smtClean="0">
                <a:solidFill>
                  <a:srgbClr val="7F7F7F"/>
                </a:solidFill>
              </a:rPr>
              <a:t>1</a:t>
            </a:r>
            <a:r>
              <a:rPr lang="en-US" dirty="0" smtClean="0">
                <a:solidFill>
                  <a:srgbClr val="7F7F7F"/>
                </a:solidFill>
              </a:rPr>
              <a:t>,</a:t>
            </a:r>
            <a:r>
              <a:rPr lang="en-US" b="1" dirty="0" smtClean="0">
                <a:solidFill>
                  <a:srgbClr val="7F7F7F"/>
                </a:solidFill>
              </a:rPr>
              <a:t>2</a:t>
            </a:r>
            <a:r>
              <a:rPr lang="en-US" dirty="0" smtClean="0">
                <a:solidFill>
                  <a:srgbClr val="7F7F7F"/>
                </a:solidFill>
              </a:rPr>
              <a:t>,</a:t>
            </a:r>
            <a:r>
              <a:rPr lang="en-US" b="1" dirty="0" smtClean="0">
                <a:solidFill>
                  <a:srgbClr val="7F7F7F"/>
                </a:solidFill>
              </a:rPr>
              <a:t>2</a:t>
            </a:r>
            <a:r>
              <a:rPr lang="en-US" dirty="0" smtClean="0">
                <a:solidFill>
                  <a:srgbClr val="7F7F7F"/>
                </a:solidFill>
              </a:rPr>
              <a:t>)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21384" y="4267200"/>
            <a:ext cx="9654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,Y)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8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9E1DDC"/>
                </a:solidFill>
              </a:rPr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29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117239527"/>
              </p:ext>
            </p:extLst>
          </p:nvPr>
        </p:nvGraphicFramePr>
        <p:xfrm>
          <a:off x="3124200" y="4248148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12293074"/>
              </p:ext>
            </p:extLst>
          </p:nvPr>
        </p:nvGraphicFramePr>
        <p:xfrm>
          <a:off x="381000" y="4248148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AutoShape 158"/>
          <p:cNvSpPr>
            <a:spLocks noChangeArrowheads="1"/>
          </p:cNvSpPr>
          <p:nvPr/>
        </p:nvSpPr>
        <p:spPr bwMode="auto">
          <a:xfrm rot="5400000">
            <a:off x="2159698" y="4755450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1219200" y="3429000"/>
            <a:ext cx="1447800" cy="685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743200" y="3429000"/>
            <a:ext cx="1295400" cy="76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985105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Compression Using Join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Maintain dictionaries for each relation in the </a:t>
            </a:r>
            <a:r>
              <a:rPr lang="en-US" dirty="0" smtClean="0"/>
              <a:t>join tree</a:t>
            </a:r>
            <a:endParaRPr lang="en-US" dirty="0"/>
          </a:p>
          <a:p>
            <a:r>
              <a:rPr lang="en-US" dirty="0"/>
              <a:t>Encode each tuple in result set using dictionary keys corresponding to rows they are joined </a:t>
            </a:r>
            <a:r>
              <a:rPr lang="en-US" dirty="0" smtClean="0"/>
              <a:t>from</a:t>
            </a:r>
            <a:endParaRPr lang="en-US" dirty="0" smtClean="0"/>
          </a:p>
          <a:p>
            <a:r>
              <a:rPr lang="en-US" dirty="0" smtClean="0"/>
              <a:t>R</a:t>
            </a:r>
            <a:r>
              <a:rPr lang="en-US" dirty="0" smtClean="0"/>
              <a:t>ecursively apply </a:t>
            </a:r>
            <a:r>
              <a:rPr lang="en-US" dirty="0" smtClean="0"/>
              <a:t>the encoding</a:t>
            </a: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72077550"/>
              </p:ext>
            </p:extLst>
          </p:nvPr>
        </p:nvGraphicFramePr>
        <p:xfrm>
          <a:off x="2866573" y="4867272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16406439"/>
              </p:ext>
            </p:extLst>
          </p:nvPr>
        </p:nvGraphicFramePr>
        <p:xfrm>
          <a:off x="653143" y="4867272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74132741"/>
              </p:ext>
            </p:extLst>
          </p:nvPr>
        </p:nvGraphicFramePr>
        <p:xfrm>
          <a:off x="5867400" y="4248150"/>
          <a:ext cx="3048000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AutoShape 79"/>
          <p:cNvSpPr>
            <a:spLocks noChangeArrowheads="1"/>
          </p:cNvSpPr>
          <p:nvPr/>
        </p:nvSpPr>
        <p:spPr bwMode="auto">
          <a:xfrm rot="5400000">
            <a:off x="2168071" y="5145977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" name="Text Box 80"/>
          <p:cNvSpPr txBox="1">
            <a:spLocks noChangeArrowheads="1"/>
          </p:cNvSpPr>
          <p:nvPr/>
        </p:nvSpPr>
        <p:spPr bwMode="auto">
          <a:xfrm>
            <a:off x="5943600" y="3810000"/>
            <a:ext cx="1378857" cy="371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600" y="44958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4495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R2</a:t>
            </a:r>
            <a:endParaRPr lang="en-US" b="1" dirty="0">
              <a:solidFill>
                <a:srgbClr val="9E1DD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1996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93328277"/>
              </p:ext>
            </p:extLst>
          </p:nvPr>
        </p:nvGraphicFramePr>
        <p:xfrm>
          <a:off x="1219200" y="1276348"/>
          <a:ext cx="3067226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81226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E1DDC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04466208"/>
              </p:ext>
            </p:extLst>
          </p:nvPr>
        </p:nvGraphicFramePr>
        <p:xfrm>
          <a:off x="3124200" y="4248148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5222031"/>
              </p:ext>
            </p:extLst>
          </p:nvPr>
        </p:nvGraphicFramePr>
        <p:xfrm>
          <a:off x="381000" y="4248148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AutoShape 158"/>
          <p:cNvSpPr>
            <a:spLocks noChangeArrowheads="1"/>
          </p:cNvSpPr>
          <p:nvPr/>
        </p:nvSpPr>
        <p:spPr bwMode="auto">
          <a:xfrm rot="5400000">
            <a:off x="2159698" y="4755450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219200" y="3429000"/>
            <a:ext cx="1447800" cy="6858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43200" y="3429000"/>
            <a:ext cx="1295400" cy="762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itle 4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Naïve Method: Column Dictionaries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410200" y="1219200"/>
            <a:ext cx="3352800" cy="175432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276225" dist="38100" dir="7560000" sx="102000" sy="102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And so on…</a:t>
            </a:r>
          </a:p>
          <a:p>
            <a:endParaRPr lang="en-US" dirty="0"/>
          </a:p>
          <a:p>
            <a:r>
              <a:rPr lang="en-US" dirty="0" smtClean="0"/>
              <a:t>If each column is 20 bytes…</a:t>
            </a:r>
          </a:p>
          <a:p>
            <a:endParaRPr lang="en-US" dirty="0" smtClean="0"/>
          </a:p>
          <a:p>
            <a:r>
              <a:rPr lang="en-US" b="1" dirty="0" smtClean="0"/>
              <a:t>Raw</a:t>
            </a:r>
            <a:r>
              <a:rPr lang="en-US" dirty="0" smtClean="0"/>
              <a:t>: ~400 bytes</a:t>
            </a:r>
          </a:p>
          <a:p>
            <a:r>
              <a:rPr lang="en-US" b="1" dirty="0" smtClean="0"/>
              <a:t>Compressed</a:t>
            </a:r>
            <a:r>
              <a:rPr lang="en-US" dirty="0" smtClean="0"/>
              <a:t>: ~280 bytes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5105400" y="3932872"/>
            <a:ext cx="3886200" cy="1858328"/>
            <a:chOff x="5105400" y="3429000"/>
            <a:chExt cx="3886200" cy="1858328"/>
          </a:xfrm>
        </p:grpSpPr>
        <p:sp>
          <p:nvSpPr>
            <p:cNvPr id="44" name="TextBox 43"/>
            <p:cNvSpPr txBox="1"/>
            <p:nvPr/>
          </p:nvSpPr>
          <p:spPr>
            <a:xfrm>
              <a:off x="5105400" y="3429000"/>
              <a:ext cx="3886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Transmitted Data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0200" y="3810000"/>
              <a:ext cx="35814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(</a:t>
              </a: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,A)</a:t>
              </a:r>
            </a:p>
            <a:p>
              <a:r>
                <a:rPr lang="en-US" dirty="0" smtClean="0"/>
                <a:t>(</a:t>
              </a:r>
              <a:r>
                <a:rPr lang="en-US" b="1" dirty="0" smtClean="0">
                  <a:solidFill>
                    <a:srgbClr val="0000FF"/>
                  </a:solidFill>
                </a:rPr>
                <a:t>2</a:t>
              </a:r>
              <a:r>
                <a:rPr lang="en-US" dirty="0" smtClean="0"/>
                <a:t>,X)</a:t>
              </a:r>
            </a:p>
            <a:p>
              <a:r>
                <a:rPr lang="en-US" dirty="0" smtClean="0"/>
                <a:t>(</a:t>
              </a:r>
              <a:r>
                <a:rPr lang="en-US" b="1" dirty="0" smtClean="0">
                  <a:solidFill>
                    <a:srgbClr val="008000"/>
                  </a:solidFill>
                </a:rPr>
                <a:t>3</a:t>
              </a:r>
              <a:r>
                <a:rPr lang="en-US" dirty="0" smtClean="0"/>
                <a:t>,L)</a:t>
              </a:r>
            </a:p>
            <a:p>
              <a:r>
                <a:rPr lang="en-US" dirty="0" smtClean="0"/>
                <a:t>(</a:t>
              </a:r>
              <a:r>
                <a:rPr lang="en-US" b="1" dirty="0" smtClean="0">
                  <a:solidFill>
                    <a:srgbClr val="9E1DDC"/>
                  </a:solidFill>
                </a:rPr>
                <a:t>4</a:t>
              </a:r>
              <a:r>
                <a:rPr lang="en-US" dirty="0" smtClean="0"/>
                <a:t>,E)</a:t>
              </a:r>
            </a:p>
            <a:p>
              <a:r>
                <a:rPr lang="en-US" dirty="0" smtClean="0"/>
                <a:t>(</a:t>
              </a:r>
              <a:r>
                <a:rPr lang="en-US" b="1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,</a:t>
              </a:r>
              <a:r>
                <a:rPr lang="en-US" b="1" dirty="0" smtClean="0">
                  <a:solidFill>
                    <a:srgbClr val="0000FF"/>
                  </a:solidFill>
                </a:rPr>
                <a:t>1</a:t>
              </a:r>
              <a:r>
                <a:rPr lang="en-US" dirty="0" smtClean="0"/>
                <a:t>,</a:t>
              </a:r>
              <a:r>
                <a:rPr lang="en-US" b="1" dirty="0" smtClean="0">
                  <a:solidFill>
                    <a:srgbClr val="008000"/>
                  </a:solidFill>
                </a:rPr>
                <a:t>1</a:t>
              </a:r>
              <a:r>
                <a:rPr lang="en-US" dirty="0" smtClean="0"/>
                <a:t>,</a:t>
              </a:r>
              <a:r>
                <a:rPr lang="en-US" b="1" dirty="0" smtClean="0">
                  <a:solidFill>
                    <a:srgbClr val="9E1DDC"/>
                  </a:solidFill>
                </a:rPr>
                <a:t>1</a:t>
              </a:r>
              <a:r>
                <a:rPr lang="en-US" dirty="0" smtClean="0"/>
                <a:t>)</a:t>
              </a:r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7721384" y="4267200"/>
            <a:ext cx="9654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,Y)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00FF"/>
                </a:solidFill>
              </a:rPr>
              <a:t>2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8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9E1DDC"/>
                </a:solidFill>
              </a:rPr>
              <a:t>2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5410200" y="5672202"/>
            <a:ext cx="3429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008000"/>
                </a:solidFill>
              </a:rPr>
              <a:t>3</a:t>
            </a:r>
            <a:r>
              <a:rPr lang="en-US" dirty="0" smtClean="0"/>
              <a:t>,M)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9E1DDC"/>
                </a:solidFill>
              </a:rPr>
              <a:t>4</a:t>
            </a:r>
            <a:r>
              <a:rPr lang="en-US" dirty="0" smtClean="0"/>
              <a:t>,F)</a:t>
            </a:r>
          </a:p>
          <a:p>
            <a:r>
              <a:rPr lang="en-US" dirty="0" smtClean="0"/>
              <a:t>(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00FF"/>
                </a:solidFill>
              </a:rPr>
              <a:t>1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008000"/>
                </a:solidFill>
              </a:rPr>
              <a:t>2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9E1DDC"/>
                </a:solidFill>
              </a:rPr>
              <a:t>2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59144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304800" y="1524000"/>
            <a:ext cx="8610600" cy="4267200"/>
            <a:chOff x="533400" y="1981200"/>
            <a:chExt cx="8610600" cy="3619500"/>
          </a:xfrm>
        </p:grpSpPr>
        <p:sp>
          <p:nvSpPr>
            <p:cNvPr id="65" name="Rectangle 69"/>
            <p:cNvSpPr>
              <a:spLocks noChangeArrowheads="1"/>
            </p:cNvSpPr>
            <p:nvPr/>
          </p:nvSpPr>
          <p:spPr bwMode="auto">
            <a:xfrm>
              <a:off x="609600" y="2637143"/>
              <a:ext cx="694719" cy="497865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Query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Client</a:t>
              </a:r>
            </a:p>
          </p:txBody>
        </p:sp>
        <p:sp>
          <p:nvSpPr>
            <p:cNvPr id="66" name="Rectangle 70"/>
            <p:cNvSpPr>
              <a:spLocks noChangeArrowheads="1"/>
            </p:cNvSpPr>
            <p:nvPr/>
          </p:nvSpPr>
          <p:spPr bwMode="auto">
            <a:xfrm>
              <a:off x="7456488" y="2610154"/>
              <a:ext cx="762000" cy="497865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Query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Server</a:t>
              </a:r>
            </a:p>
          </p:txBody>
        </p:sp>
        <p:sp>
          <p:nvSpPr>
            <p:cNvPr id="67" name="Rectangle 72"/>
            <p:cNvSpPr>
              <a:spLocks noChangeArrowheads="1"/>
            </p:cNvSpPr>
            <p:nvPr/>
          </p:nvSpPr>
          <p:spPr bwMode="auto">
            <a:xfrm>
              <a:off x="2208213" y="2646667"/>
              <a:ext cx="915987" cy="497865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Result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</a:b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Decoder</a:t>
              </a:r>
            </a:p>
          </p:txBody>
        </p:sp>
        <p:sp>
          <p:nvSpPr>
            <p:cNvPr id="68" name="AutoShape 73"/>
            <p:cNvSpPr>
              <a:spLocks noChangeArrowheads="1"/>
            </p:cNvSpPr>
            <p:nvPr/>
          </p:nvSpPr>
          <p:spPr bwMode="auto">
            <a:xfrm>
              <a:off x="8083550" y="3044460"/>
              <a:ext cx="958850" cy="459519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Database</a:t>
              </a:r>
            </a:p>
          </p:txBody>
        </p:sp>
        <p:sp>
          <p:nvSpPr>
            <p:cNvPr id="69" name="Rectangle 74"/>
            <p:cNvSpPr>
              <a:spLocks noChangeArrowheads="1"/>
            </p:cNvSpPr>
            <p:nvPr/>
          </p:nvSpPr>
          <p:spPr bwMode="auto">
            <a:xfrm>
              <a:off x="5627688" y="2640318"/>
              <a:ext cx="906462" cy="497865"/>
            </a:xfrm>
            <a:prstGeom prst="rect">
              <a:avLst/>
            </a:prstGeom>
            <a:solidFill>
              <a:srgbClr val="FFFFFF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Result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</a:b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Encoder</a:t>
              </a:r>
            </a:p>
          </p:txBody>
        </p:sp>
        <p:sp>
          <p:nvSpPr>
            <p:cNvPr id="75" name="AutoShape 81"/>
            <p:cNvSpPr>
              <a:spLocks noChangeArrowheads="1"/>
            </p:cNvSpPr>
            <p:nvPr/>
          </p:nvSpPr>
          <p:spPr bwMode="auto">
            <a:xfrm>
              <a:off x="6542088" y="2819400"/>
              <a:ext cx="914400" cy="381000"/>
            </a:xfrm>
            <a:prstGeom prst="leftArrow">
              <a:avLst>
                <a:gd name="adj1" fmla="val 50000"/>
                <a:gd name="adj2" fmla="val 60000"/>
              </a:avLst>
            </a:prstGeom>
            <a:solidFill>
              <a:srgbClr val="000000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 Box 82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1752600" cy="55007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2.query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 smtClean="0">
                  <a:solidFill>
                    <a:sysClr val="windowText" lastClr="000000"/>
                  </a:solidFill>
                </a:rPr>
                <a:t>3.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query</a:t>
              </a:r>
              <a:r>
                <a:rPr kumimoji="0" lang="en-US" sz="18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results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AutoShape 83"/>
            <p:cNvSpPr>
              <a:spLocks noChangeArrowheads="1"/>
            </p:cNvSpPr>
            <p:nvPr/>
          </p:nvSpPr>
          <p:spPr bwMode="auto">
            <a:xfrm>
              <a:off x="3124200" y="2886075"/>
              <a:ext cx="2503488" cy="238125"/>
            </a:xfrm>
            <a:prstGeom prst="leftArrow">
              <a:avLst>
                <a:gd name="adj1" fmla="val 34722"/>
                <a:gd name="adj2" fmla="val 91554"/>
              </a:avLst>
            </a:prstGeom>
            <a:solidFill>
              <a:srgbClr val="000000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AutoShape 85"/>
            <p:cNvSpPr>
              <a:spLocks noChangeArrowheads="1"/>
            </p:cNvSpPr>
            <p:nvPr/>
          </p:nvSpPr>
          <p:spPr bwMode="auto">
            <a:xfrm>
              <a:off x="1295400" y="2819400"/>
              <a:ext cx="914400" cy="381000"/>
            </a:xfrm>
            <a:prstGeom prst="leftArrow">
              <a:avLst>
                <a:gd name="adj1" fmla="val 50000"/>
                <a:gd name="adj2" fmla="val 60000"/>
              </a:avLst>
            </a:prstGeom>
            <a:solidFill>
              <a:srgbClr val="000000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86"/>
            <p:cNvSpPr txBox="1">
              <a:spLocks noChangeArrowheads="1"/>
            </p:cNvSpPr>
            <p:nvPr/>
          </p:nvSpPr>
          <p:spPr bwMode="auto">
            <a:xfrm>
              <a:off x="762000" y="3276600"/>
              <a:ext cx="1600200" cy="550077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kern="0" dirty="0">
                  <a:solidFill>
                    <a:sysClr val="windowText" lastClr="000000"/>
                  </a:solidFill>
                </a:rPr>
                <a:t>4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.query result</a:t>
              </a:r>
              <a:b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(incremental)</a:t>
              </a:r>
            </a:p>
          </p:txBody>
        </p:sp>
        <p:sp>
          <p:nvSpPr>
            <p:cNvPr id="80" name="AutoShape 87"/>
            <p:cNvSpPr>
              <a:spLocks noChangeArrowheads="1"/>
            </p:cNvSpPr>
            <p:nvPr/>
          </p:nvSpPr>
          <p:spPr bwMode="auto">
            <a:xfrm rot="5400000">
              <a:off x="3581400" y="2743200"/>
              <a:ext cx="1143000" cy="228600"/>
            </a:xfrm>
            <a:prstGeom prst="doubleWave">
              <a:avLst>
                <a:gd name="adj1" fmla="val 10319"/>
                <a:gd name="adj2" fmla="val -5685"/>
              </a:avLst>
            </a:prstGeom>
            <a:solidFill>
              <a:srgbClr val="FFFFFF"/>
            </a:solidFill>
            <a:ln w="19050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88"/>
            <p:cNvSpPr>
              <a:spLocks noChangeArrowheads="1"/>
            </p:cNvSpPr>
            <p:nvPr/>
          </p:nvSpPr>
          <p:spPr bwMode="auto">
            <a:xfrm>
              <a:off x="3810000" y="1981200"/>
              <a:ext cx="762000" cy="533400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89"/>
            <p:cNvSpPr>
              <a:spLocks noChangeArrowheads="1"/>
            </p:cNvSpPr>
            <p:nvPr/>
          </p:nvSpPr>
          <p:spPr bwMode="auto">
            <a:xfrm>
              <a:off x="3733800" y="3200400"/>
              <a:ext cx="762000" cy="533400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Text Box 78"/>
            <p:cNvSpPr txBox="1">
              <a:spLocks noChangeArrowheads="1"/>
            </p:cNvSpPr>
            <p:nvPr/>
          </p:nvSpPr>
          <p:spPr bwMode="auto">
            <a:xfrm>
              <a:off x="3810000" y="2064204"/>
              <a:ext cx="1981200" cy="31512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1.query</a:t>
              </a:r>
            </a:p>
          </p:txBody>
        </p: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3505200" y="3278138"/>
              <a:ext cx="1905000" cy="91556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4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. Join tree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solidFill>
                    <a:sysClr val="windowText" lastClr="000000"/>
                  </a:solidFill>
                </a:rPr>
                <a:t>5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.</a:t>
              </a:r>
              <a:r>
                <a:rPr kumimoji="0" lang="en-US" sz="1600" b="0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Compressed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results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</a:b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(incremental)</a:t>
              </a:r>
            </a:p>
          </p:txBody>
        </p:sp>
        <p:sp>
          <p:nvSpPr>
            <p:cNvPr id="85" name="AutoShape 90"/>
            <p:cNvSpPr>
              <a:spLocks noChangeArrowheads="1"/>
            </p:cNvSpPr>
            <p:nvPr/>
          </p:nvSpPr>
          <p:spPr bwMode="auto">
            <a:xfrm>
              <a:off x="5551488" y="3976688"/>
              <a:ext cx="1066800" cy="793750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Nested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</a:b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Dictionary</a:t>
              </a:r>
            </a:p>
          </p:txBody>
        </p:sp>
        <p:cxnSp>
          <p:nvCxnSpPr>
            <p:cNvPr id="86" name="AutoShape 91"/>
            <p:cNvCxnSpPr>
              <a:cxnSpLocks noChangeShapeType="1"/>
              <a:stCxn id="69" idx="2"/>
              <a:endCxn id="85" idx="1"/>
            </p:cNvCxnSpPr>
            <p:nvPr/>
          </p:nvCxnSpPr>
          <p:spPr bwMode="auto">
            <a:xfrm rot="16200000" flipH="1">
              <a:off x="5663651" y="3555450"/>
              <a:ext cx="838505" cy="3969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87" name="AutoShape 92"/>
            <p:cNvSpPr>
              <a:spLocks noChangeArrowheads="1"/>
            </p:cNvSpPr>
            <p:nvPr/>
          </p:nvSpPr>
          <p:spPr bwMode="auto">
            <a:xfrm>
              <a:off x="2133600" y="3979863"/>
              <a:ext cx="1066800" cy="793750"/>
            </a:xfrm>
            <a:prstGeom prst="can">
              <a:avLst>
                <a:gd name="adj" fmla="val 25000"/>
              </a:avLst>
            </a:prstGeom>
            <a:solidFill>
              <a:srgbClr val="FFFF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Nested</a:t>
              </a:r>
              <a:b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</a:b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rPr>
                <a:t>Dictionary</a:t>
              </a:r>
            </a:p>
          </p:txBody>
        </p:sp>
        <p:cxnSp>
          <p:nvCxnSpPr>
            <p:cNvPr id="88" name="AutoShape 93"/>
            <p:cNvCxnSpPr>
              <a:cxnSpLocks noChangeShapeType="1"/>
              <a:endCxn id="87" idx="1"/>
            </p:cNvCxnSpPr>
            <p:nvPr/>
          </p:nvCxnSpPr>
          <p:spPr bwMode="auto">
            <a:xfrm>
              <a:off x="2663825" y="3276600"/>
              <a:ext cx="3175" cy="693738"/>
            </a:xfrm>
            <a:prstGeom prst="straightConnector1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</p:cxnSp>
        <p:sp>
          <p:nvSpPr>
            <p:cNvPr id="89" name="Rectangle 1"/>
            <p:cNvSpPr>
              <a:spLocks noChangeArrowheads="1"/>
            </p:cNvSpPr>
            <p:nvPr/>
          </p:nvSpPr>
          <p:spPr bwMode="auto">
            <a:xfrm>
              <a:off x="533400" y="1981200"/>
              <a:ext cx="2819400" cy="320040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2"/>
            <p:cNvSpPr>
              <a:spLocks noChangeArrowheads="1"/>
            </p:cNvSpPr>
            <p:nvPr/>
          </p:nvSpPr>
          <p:spPr bwMode="auto">
            <a:xfrm>
              <a:off x="3429000" y="1981200"/>
              <a:ext cx="1524000" cy="220980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Rectangle 3"/>
            <p:cNvSpPr>
              <a:spLocks noChangeArrowheads="1"/>
            </p:cNvSpPr>
            <p:nvPr/>
          </p:nvSpPr>
          <p:spPr bwMode="auto">
            <a:xfrm>
              <a:off x="5105400" y="1981200"/>
              <a:ext cx="4038600" cy="3200400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Text Box 84"/>
            <p:cNvSpPr txBox="1">
              <a:spLocks noChangeArrowheads="1"/>
            </p:cNvSpPr>
            <p:nvPr/>
          </p:nvSpPr>
          <p:spPr bwMode="auto">
            <a:xfrm>
              <a:off x="990600" y="5257800"/>
              <a:ext cx="1905000" cy="309563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Client-Side</a:t>
              </a:r>
            </a:p>
          </p:txBody>
        </p:sp>
        <p:sp>
          <p:nvSpPr>
            <p:cNvPr id="93" name="Text Box 84"/>
            <p:cNvSpPr txBox="1">
              <a:spLocks noChangeArrowheads="1"/>
            </p:cNvSpPr>
            <p:nvPr/>
          </p:nvSpPr>
          <p:spPr bwMode="auto">
            <a:xfrm>
              <a:off x="6100763" y="5291138"/>
              <a:ext cx="1905000" cy="309562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Server-Side</a:t>
              </a:r>
            </a:p>
          </p:txBody>
        </p:sp>
        <p:sp>
          <p:nvSpPr>
            <p:cNvPr id="94" name="Text Box 84"/>
            <p:cNvSpPr txBox="1">
              <a:spLocks noChangeArrowheads="1"/>
            </p:cNvSpPr>
            <p:nvPr/>
          </p:nvSpPr>
          <p:spPr bwMode="auto">
            <a:xfrm>
              <a:off x="3314700" y="4221163"/>
              <a:ext cx="1905000" cy="31115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Network</a:t>
              </a:r>
            </a:p>
          </p:txBody>
        </p:sp>
      </p:grpSp>
      <p:cxnSp>
        <p:nvCxnSpPr>
          <p:cNvPr id="5" name="Curved Connector 4"/>
          <p:cNvCxnSpPr>
            <a:stCxn id="65" idx="0"/>
            <a:endCxn id="66" idx="0"/>
          </p:cNvCxnSpPr>
          <p:nvPr/>
        </p:nvCxnSpPr>
        <p:spPr>
          <a:xfrm rot="5400000" flipH="1" flipV="1">
            <a:off x="4152715" y="-1158851"/>
            <a:ext cx="31818" cy="6880528"/>
          </a:xfrm>
          <a:prstGeom prst="curvedConnector3">
            <a:avLst>
              <a:gd name="adj1" fmla="val 81846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Review of Symmetric Dictionary Encoding</a:t>
            </a:r>
            <a:endParaRPr lang="en-US" dirty="0"/>
          </a:p>
        </p:txBody>
      </p:sp>
      <p:graphicFrame>
        <p:nvGraphicFramePr>
          <p:cNvPr id="3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1092045"/>
              </p:ext>
            </p:extLst>
          </p:nvPr>
        </p:nvGraphicFramePr>
        <p:xfrm>
          <a:off x="8153400" y="1295400"/>
          <a:ext cx="762000" cy="2085978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255004" y="1524000"/>
            <a:ext cx="6332823" cy="1219200"/>
            <a:chOff x="840327" y="1524000"/>
            <a:chExt cx="6950659" cy="1498203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637372" y="2460377"/>
              <a:ext cx="4934414" cy="1951"/>
            </a:xfrm>
            <a:prstGeom prst="straightConnector1">
              <a:avLst/>
            </a:prstGeom>
            <a:ln w="38100">
              <a:solidFill>
                <a:schemeClr val="accent2">
                  <a:lumMod val="50000"/>
                </a:schemeClr>
              </a:solidFill>
              <a:headEnd type="triangle" w="lg" len="med"/>
              <a:tailEnd type="none" w="lg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 descr="Picture 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327" y="1524000"/>
              <a:ext cx="797044" cy="1498203"/>
            </a:xfrm>
            <a:prstGeom prst="rect">
              <a:avLst/>
            </a:prstGeom>
          </p:spPr>
        </p:pic>
        <p:sp>
          <p:nvSpPr>
            <p:cNvPr id="7" name="Can 6"/>
            <p:cNvSpPr/>
            <p:nvPr/>
          </p:nvSpPr>
          <p:spPr>
            <a:xfrm>
              <a:off x="6571786" y="1600200"/>
              <a:ext cx="1219200" cy="1371600"/>
            </a:xfrm>
            <a:prstGeom prst="can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DBMS</a:t>
              </a:r>
            </a:p>
          </p:txBody>
        </p:sp>
        <p:sp>
          <p:nvSpPr>
            <p:cNvPr id="9" name="Cloud 8"/>
            <p:cNvSpPr/>
            <p:nvPr/>
          </p:nvSpPr>
          <p:spPr>
            <a:xfrm>
              <a:off x="3079595" y="1828801"/>
              <a:ext cx="2154044" cy="990601"/>
            </a:xfrm>
            <a:prstGeom prst="cloud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Network</a:t>
              </a:r>
              <a:endParaRPr lang="en-US" dirty="0"/>
            </a:p>
          </p:txBody>
        </p:sp>
      </p:grp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9365143"/>
              </p:ext>
            </p:extLst>
          </p:nvPr>
        </p:nvGraphicFramePr>
        <p:xfrm>
          <a:off x="6248400" y="3657600"/>
          <a:ext cx="21488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</a:tblGrid>
              <a:tr h="3606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FF0000"/>
                          </a:solidFill>
                        </a:rPr>
                        <a:t>Col1</a:t>
                      </a:r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69365143"/>
              </p:ext>
            </p:extLst>
          </p:nvPr>
        </p:nvGraphicFramePr>
        <p:xfrm>
          <a:off x="533400" y="3657600"/>
          <a:ext cx="21488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716280"/>
                <a:gridCol w="716280"/>
              </a:tblGrid>
              <a:tr h="36068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680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 smtClean="0">
                          <a:solidFill>
                            <a:srgbClr val="FF0000"/>
                          </a:solidFill>
                        </a:rPr>
                        <a:t>Col1</a:t>
                      </a:r>
                      <a:endParaRPr lang="en-US" b="1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657600" y="3581400"/>
            <a:ext cx="148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Push(Col1, A)</a:t>
            </a:r>
            <a:endParaRPr lang="en-US" dirty="0"/>
          </a:p>
        </p:txBody>
      </p:sp>
      <p:sp>
        <p:nvSpPr>
          <p:cNvPr id="19" name="Right Arrow 18"/>
          <p:cNvSpPr/>
          <p:nvPr/>
        </p:nvSpPr>
        <p:spPr>
          <a:xfrm>
            <a:off x="7772400" y="1752600"/>
            <a:ext cx="381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162800" y="4038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447800" y="4038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733800" y="3962400"/>
            <a:ext cx="45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>
            <a:off x="7772400" y="2057400"/>
            <a:ext cx="381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33800" y="4267200"/>
            <a:ext cx="45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>
            <a:off x="7772400" y="2438400"/>
            <a:ext cx="381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733800" y="4572000"/>
            <a:ext cx="45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7772400" y="2743200"/>
            <a:ext cx="381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657600" y="4876800"/>
            <a:ext cx="1501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Push(Col1, B)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735489" y="5193268"/>
            <a:ext cx="45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891046" y="4038600"/>
            <a:ext cx="32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2133600" y="4038600"/>
            <a:ext cx="32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2" name="Right Arrow 31"/>
          <p:cNvSpPr/>
          <p:nvPr/>
        </p:nvSpPr>
        <p:spPr>
          <a:xfrm>
            <a:off x="7772400" y="3124200"/>
            <a:ext cx="3810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3733800" y="5498068"/>
            <a:ext cx="45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34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4231092045"/>
              </p:ext>
            </p:extLst>
          </p:nvPr>
        </p:nvGraphicFramePr>
        <p:xfrm>
          <a:off x="228600" y="1295400"/>
          <a:ext cx="762000" cy="2085978"/>
        </p:xfrm>
        <a:graphic>
          <a:graphicData uri="http://schemas.openxmlformats.org/drawingml/2006/table">
            <a:tbl>
              <a:tblPr/>
              <a:tblGrid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04800" y="1600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" y="1981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4800" y="23622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04800" y="2667000"/>
            <a:ext cx="32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04800" y="2971800"/>
            <a:ext cx="32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9" grpId="1" animBg="1"/>
      <p:bldP spid="20" grpId="0"/>
      <p:bldP spid="21" grpId="0"/>
      <p:bldP spid="22" grpId="0"/>
      <p:bldP spid="23" grpId="0" animBg="1"/>
      <p:bldP spid="23" grpId="1" animBg="1"/>
      <p:bldP spid="24" grpId="0"/>
      <p:bldP spid="25" grpId="0" animBg="1"/>
      <p:bldP spid="25" grpId="1" animBg="1"/>
      <p:bldP spid="26" grpId="0"/>
      <p:bldP spid="27" grpId="0" animBg="1"/>
      <p:bldP spid="27" grpId="1" animBg="1"/>
      <p:bldP spid="28" grpId="0"/>
      <p:bldP spid="29" grpId="0"/>
      <p:bldP spid="30" grpId="0"/>
      <p:bldP spid="31" grpId="0"/>
      <p:bldP spid="32" grpId="0" animBg="1"/>
      <p:bldP spid="32" grpId="1" animBg="1"/>
      <p:bldP spid="33" grpId="0"/>
      <p:bldP spid="36" grpId="0"/>
      <p:bldP spid="37" grpId="0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A68803-6F0D-4E55-8CE0-E80DC1CEF2E7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229600" cy="5635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dirty="0" smtClean="0"/>
              <a:t>       Example</a:t>
            </a:r>
          </a:p>
        </p:txBody>
      </p:sp>
      <p:graphicFrame>
        <p:nvGraphicFramePr>
          <p:cNvPr id="2458627" name="Group 3"/>
          <p:cNvGraphicFramePr>
            <a:graphicFrameLocks noGrp="1"/>
          </p:cNvGraphicFramePr>
          <p:nvPr/>
        </p:nvGraphicFramePr>
        <p:xfrm>
          <a:off x="2866573" y="2124072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49" name="Group 25"/>
          <p:cNvGraphicFramePr>
            <a:graphicFrameLocks noGrp="1"/>
          </p:cNvGraphicFramePr>
          <p:nvPr/>
        </p:nvGraphicFramePr>
        <p:xfrm>
          <a:off x="653143" y="2124072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66" name="Group 42"/>
          <p:cNvGraphicFramePr>
            <a:graphicFrameLocks noGrp="1"/>
          </p:cNvGraphicFramePr>
          <p:nvPr/>
        </p:nvGraphicFramePr>
        <p:xfrm>
          <a:off x="1016000" y="4238622"/>
          <a:ext cx="3048000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72" name="AutoShape 79"/>
          <p:cNvSpPr>
            <a:spLocks noChangeArrowheads="1"/>
          </p:cNvSpPr>
          <p:nvPr/>
        </p:nvSpPr>
        <p:spPr bwMode="auto">
          <a:xfrm rot="5400000">
            <a:off x="2168071" y="2402777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273" name="Text Box 80"/>
          <p:cNvSpPr txBox="1">
            <a:spLocks noChangeArrowheads="1"/>
          </p:cNvSpPr>
          <p:nvPr/>
        </p:nvSpPr>
        <p:spPr bwMode="auto">
          <a:xfrm>
            <a:off x="1016000" y="3800472"/>
            <a:ext cx="1378857" cy="371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74" name="Text Box 81"/>
          <p:cNvSpPr txBox="1">
            <a:spLocks noChangeArrowheads="1"/>
          </p:cNvSpPr>
          <p:nvPr/>
        </p:nvSpPr>
        <p:spPr bwMode="auto">
          <a:xfrm>
            <a:off x="5334000" y="191712"/>
            <a:ext cx="3556000" cy="258750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u="sng" dirty="0" smtClean="0"/>
              <a:t>Raw data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(A,X,L,E),</a:t>
            </a:r>
            <a:br>
              <a:rPr lang="en-US" dirty="0"/>
            </a:br>
            <a:r>
              <a:rPr lang="en-US" dirty="0"/>
              <a:t>(A,X,M,F),</a:t>
            </a:r>
            <a:br>
              <a:rPr lang="en-US" dirty="0"/>
            </a:br>
            <a:r>
              <a:rPr lang="en-US" dirty="0"/>
              <a:t>(A,Y,L,F),</a:t>
            </a:r>
            <a:br>
              <a:rPr lang="en-US" dirty="0"/>
            </a:br>
            <a:r>
              <a:rPr lang="en-US" dirty="0"/>
              <a:t>(B,X,L,E),</a:t>
            </a:r>
            <a:br>
              <a:rPr lang="en-US" dirty="0"/>
            </a:br>
            <a:r>
              <a:rPr lang="en-US" dirty="0"/>
              <a:t>(B,X,M,F)</a:t>
            </a:r>
          </a:p>
          <a:p>
            <a:pPr algn="l"/>
            <a:r>
              <a:rPr lang="en-US" dirty="0"/>
              <a:t>= approx. </a:t>
            </a:r>
            <a:r>
              <a:rPr lang="en-US" b="1" dirty="0"/>
              <a:t>400 bytes</a:t>
            </a:r>
            <a:r>
              <a:rPr lang="en-US" dirty="0"/>
              <a:t> (each field 20 bytes</a:t>
            </a:r>
            <a:r>
              <a:rPr lang="en-US" dirty="0" smtClean="0"/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09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Joined tables get their own dictionaries</a:t>
            </a:r>
          </a:p>
          <a:p>
            <a:pPr>
              <a:buFont typeface="Arial"/>
              <a:buChar char="•"/>
            </a:pPr>
            <a:r>
              <a:rPr lang="en-US" dirty="0" smtClean="0"/>
              <a:t> Dictionary contains unique </a:t>
            </a:r>
            <a:r>
              <a:rPr lang="en-US" dirty="0" err="1" smtClean="0"/>
              <a:t>tuples</a:t>
            </a:r>
            <a:r>
              <a:rPr lang="en-US" dirty="0" smtClean="0"/>
              <a:t> from joined</a:t>
            </a:r>
          </a:p>
          <a:p>
            <a:pPr>
              <a:buFont typeface="Arial"/>
              <a:buChar char="•"/>
            </a:pPr>
            <a:r>
              <a:rPr lang="en-US" dirty="0" smtClean="0"/>
              <a:t> Encode </a:t>
            </a:r>
            <a:r>
              <a:rPr lang="en-US" dirty="0" err="1" smtClean="0"/>
              <a:t>tuples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FF0000"/>
                </a:solidFill>
              </a:rPr>
              <a:t>Result </a:t>
            </a:r>
            <a:r>
              <a:rPr lang="en-US" dirty="0" smtClean="0"/>
              <a:t>as indexes of </a:t>
            </a:r>
            <a:r>
              <a:rPr lang="en-US" dirty="0" err="1" smtClean="0"/>
              <a:t>tuples</a:t>
            </a:r>
            <a:r>
              <a:rPr lang="en-US" dirty="0" smtClean="0"/>
              <a:t> from dictionaries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94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R2</a:t>
            </a:r>
            <a:endParaRPr lang="en-US" b="1" dirty="0">
              <a:solidFill>
                <a:srgbClr val="9E1DD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001" y="4588933"/>
            <a:ext cx="3039532" cy="33019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BA68803-6F0D-4E55-8CE0-E80DC1CEF2E7}" type="slidenum">
              <a:rPr lang="en-US"/>
              <a:pPr/>
              <a:t>9</a:t>
            </a:fld>
            <a:endParaRPr lang="en-US"/>
          </a:p>
        </p:txBody>
      </p:sp>
      <p:graphicFrame>
        <p:nvGraphicFramePr>
          <p:cNvPr id="2458627" name="Group 3"/>
          <p:cNvGraphicFramePr>
            <a:graphicFrameLocks noGrp="1"/>
          </p:cNvGraphicFramePr>
          <p:nvPr/>
        </p:nvGraphicFramePr>
        <p:xfrm>
          <a:off x="2866573" y="2124072"/>
          <a:ext cx="1850571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Col3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49" name="Group 25"/>
          <p:cNvGraphicFramePr>
            <a:graphicFrameLocks noGrp="1"/>
          </p:cNvGraphicFramePr>
          <p:nvPr/>
        </p:nvGraphicFramePr>
        <p:xfrm>
          <a:off x="653143" y="2124072"/>
          <a:ext cx="1233714" cy="1390652"/>
        </p:xfrm>
        <a:graphic>
          <a:graphicData uri="http://schemas.openxmlformats.org/drawingml/2006/table">
            <a:tbl>
              <a:tblPr/>
              <a:tblGrid>
                <a:gridCol w="616857"/>
                <a:gridCol w="616857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806" marB="468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806" marB="468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8666" name="Group 42"/>
          <p:cNvGraphicFramePr>
            <a:graphicFrameLocks noGrp="1"/>
          </p:cNvGraphicFramePr>
          <p:nvPr/>
        </p:nvGraphicFramePr>
        <p:xfrm>
          <a:off x="1016000" y="4238622"/>
          <a:ext cx="3048000" cy="208597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Col1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Col2/3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Col4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Col5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85714" marR="85714" marT="46788" marB="467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85714" marR="85714" marT="46788" marB="467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72" name="AutoShape 79"/>
          <p:cNvSpPr>
            <a:spLocks noChangeArrowheads="1"/>
          </p:cNvSpPr>
          <p:nvPr/>
        </p:nvSpPr>
        <p:spPr bwMode="auto">
          <a:xfrm rot="5400000">
            <a:off x="2168071" y="2402777"/>
            <a:ext cx="381000" cy="737996"/>
          </a:xfrm>
          <a:prstGeom prst="flowChartCollate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8273" name="Text Box 80"/>
          <p:cNvSpPr txBox="1">
            <a:spLocks noChangeArrowheads="1"/>
          </p:cNvSpPr>
          <p:nvPr/>
        </p:nvSpPr>
        <p:spPr bwMode="auto">
          <a:xfrm>
            <a:off x="1016000" y="3800472"/>
            <a:ext cx="1378857" cy="3715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Result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274" name="Text Box 81"/>
          <p:cNvSpPr txBox="1">
            <a:spLocks noChangeArrowheads="1"/>
          </p:cNvSpPr>
          <p:nvPr/>
        </p:nvSpPr>
        <p:spPr bwMode="auto">
          <a:xfrm>
            <a:off x="5334000" y="2743200"/>
            <a:ext cx="3556000" cy="1479509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algn="l"/>
            <a:r>
              <a:rPr lang="en-US" u="sng" dirty="0" smtClean="0"/>
              <a:t>Transmitted data with compression:</a:t>
            </a:r>
          </a:p>
          <a:p>
            <a:pPr algn="l"/>
            <a:r>
              <a:rPr lang="en-US" dirty="0" smtClean="0"/>
              <a:t>Push (</a:t>
            </a:r>
            <a:r>
              <a:rPr lang="en-US" b="1" dirty="0" smtClean="0">
                <a:solidFill>
                  <a:srgbClr val="008000"/>
                </a:solidFill>
              </a:rPr>
              <a:t>R1</a:t>
            </a:r>
            <a:r>
              <a:rPr lang="en-US" dirty="0" smtClean="0"/>
              <a:t>, AX)</a:t>
            </a:r>
          </a:p>
          <a:p>
            <a:pPr algn="l"/>
            <a:r>
              <a:rPr lang="en-US" dirty="0" smtClean="0"/>
              <a:t>Push (</a:t>
            </a:r>
            <a:r>
              <a:rPr lang="en-US" b="1" dirty="0" smtClean="0">
                <a:solidFill>
                  <a:srgbClr val="9E1DDC"/>
                </a:solidFill>
              </a:rPr>
              <a:t>R2</a:t>
            </a:r>
            <a:r>
              <a:rPr lang="en-US" dirty="0" smtClean="0"/>
              <a:t>, XLE)</a:t>
            </a:r>
          </a:p>
          <a:p>
            <a:pPr algn="l"/>
            <a:r>
              <a:rPr lang="en-US" dirty="0" smtClean="0"/>
              <a:t>(</a:t>
            </a:r>
            <a:r>
              <a:rPr lang="en-US" b="1" dirty="0">
                <a:solidFill>
                  <a:srgbClr val="008000"/>
                </a:solidFill>
              </a:rPr>
              <a:t>1</a:t>
            </a:r>
            <a:r>
              <a:rPr lang="en-US" dirty="0"/>
              <a:t>,</a:t>
            </a:r>
            <a:r>
              <a:rPr lang="en-US" b="1" dirty="0">
                <a:solidFill>
                  <a:srgbClr val="9E1DDC"/>
                </a:solidFill>
              </a:rPr>
              <a:t>1</a:t>
            </a:r>
            <a:r>
              <a:rPr lang="en-US" dirty="0" smtClean="0"/>
              <a:t>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28600" y="609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dirty="0" smtClean="0"/>
              <a:t> Joined tables get their own dictionaries</a:t>
            </a:r>
          </a:p>
          <a:p>
            <a:pPr>
              <a:buFont typeface="Arial"/>
              <a:buChar char="•"/>
            </a:pPr>
            <a:r>
              <a:rPr lang="en-US" dirty="0" smtClean="0"/>
              <a:t> Dictionary contains unique </a:t>
            </a:r>
            <a:r>
              <a:rPr lang="en-US" dirty="0" err="1" smtClean="0"/>
              <a:t>tuples</a:t>
            </a:r>
            <a:r>
              <a:rPr lang="en-US" dirty="0" smtClean="0"/>
              <a:t> from joined</a:t>
            </a:r>
          </a:p>
          <a:p>
            <a:pPr>
              <a:buFont typeface="Arial"/>
              <a:buChar char="•"/>
            </a:pPr>
            <a:r>
              <a:rPr lang="en-US" dirty="0" smtClean="0"/>
              <a:t> Encode </a:t>
            </a:r>
            <a:r>
              <a:rPr lang="en-US" dirty="0" err="1" smtClean="0"/>
              <a:t>tuples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FF0000"/>
                </a:solidFill>
              </a:rPr>
              <a:t>Result </a:t>
            </a:r>
            <a:r>
              <a:rPr lang="en-US" dirty="0" smtClean="0"/>
              <a:t>as indexes of </a:t>
            </a:r>
            <a:r>
              <a:rPr lang="en-US" dirty="0" err="1" smtClean="0"/>
              <a:t>tuples</a:t>
            </a:r>
            <a:r>
              <a:rPr lang="en-US" dirty="0" smtClean="0"/>
              <a:t> from dictionaries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751765045"/>
              </p:ext>
            </p:extLst>
          </p:nvPr>
        </p:nvGraphicFramePr>
        <p:xfrm>
          <a:off x="5486400" y="330201"/>
          <a:ext cx="3352800" cy="1650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Index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8000"/>
                          </a:solidFill>
                        </a:rPr>
                        <a:t>R1</a:t>
                      </a:r>
                      <a:endParaRPr lang="en-US" b="1" dirty="0">
                        <a:solidFill>
                          <a:srgbClr val="008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5033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9E1DDC"/>
                          </a:solidFill>
                        </a:rPr>
                        <a:t>R2</a:t>
                      </a:r>
                      <a:endParaRPr lang="en-US" b="1" dirty="0">
                        <a:solidFill>
                          <a:srgbClr val="9E1DD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" y="1752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8000"/>
                </a:solidFill>
              </a:rPr>
              <a:t>R1</a:t>
            </a:r>
            <a:endParaRPr lang="en-US" b="1" dirty="0">
              <a:solidFill>
                <a:srgbClr val="00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19400" y="17526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9E1DDC"/>
                </a:solidFill>
              </a:rPr>
              <a:t>R2</a:t>
            </a:r>
            <a:endParaRPr lang="en-US" b="1" dirty="0">
              <a:solidFill>
                <a:srgbClr val="9E1DDC"/>
              </a:solidFill>
            </a:endParaRPr>
          </a:p>
        </p:txBody>
      </p:sp>
      <p:sp>
        <p:nvSpPr>
          <p:cNvPr id="16" name="Rectangle 2"/>
          <p:cNvSpPr txBox="1">
            <a:spLocks noChangeArrowheads="1"/>
          </p:cNvSpPr>
          <p:nvPr/>
        </p:nvSpPr>
        <p:spPr>
          <a:xfrm>
            <a:off x="152400" y="76200"/>
            <a:ext cx="82296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 smtClean="0"/>
              <a:t>       Example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113473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ヒラギノ角ゴ Pro W6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ＭＳ Ｐゴシック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Trek.thmx</Template>
  <TotalTime>19810</TotalTime>
  <Words>4640</Words>
  <Application>Microsoft Macintosh PowerPoint</Application>
  <PresentationFormat>On-screen Show (4:3)</PresentationFormat>
  <Paragraphs>2188</Paragraphs>
  <Slides>50</Slides>
  <Notes>25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Trek</vt:lpstr>
      <vt:lpstr>Query-Aware Compression of Join Results</vt:lpstr>
      <vt:lpstr>Motivation</vt:lpstr>
      <vt:lpstr>Query-Aware Compression</vt:lpstr>
      <vt:lpstr>Redundancy Structure</vt:lpstr>
      <vt:lpstr>Compression Using Join Trees</vt:lpstr>
      <vt:lpstr>Overview</vt:lpstr>
      <vt:lpstr>Review of Symmetric Dictionary Encoding</vt:lpstr>
      <vt:lpstr>       Example</vt:lpstr>
      <vt:lpstr>Slide 9</vt:lpstr>
      <vt:lpstr>Slide 10</vt:lpstr>
      <vt:lpstr>Slide 11</vt:lpstr>
      <vt:lpstr>Slide 12</vt:lpstr>
      <vt:lpstr>Slide 13</vt:lpstr>
      <vt:lpstr>Slide 14</vt:lpstr>
      <vt:lpstr>Slide 15</vt:lpstr>
      <vt:lpstr>Recursive Example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Limitations</vt:lpstr>
      <vt:lpstr>Experiments Setup</vt:lpstr>
      <vt:lpstr>TPC-H Schema</vt:lpstr>
      <vt:lpstr>Queries Used</vt:lpstr>
      <vt:lpstr>Result Set Growth</vt:lpstr>
      <vt:lpstr>Results (Unbounded Dictionaries)</vt:lpstr>
      <vt:lpstr>Fixed-Size Dictionaries</vt:lpstr>
      <vt:lpstr>Compression Ratio (100KB dictionarIES)</vt:lpstr>
      <vt:lpstr>Compression ratio (200KB dictionaries)</vt:lpstr>
      <vt:lpstr>Join Orders</vt:lpstr>
      <vt:lpstr>Join Orders (cont.)</vt:lpstr>
      <vt:lpstr>Dividing capacity across dictionaries</vt:lpstr>
      <vt:lpstr>Dynamic Allocation of Dictionary Sizes</vt:lpstr>
      <vt:lpstr>Dictionary set Size (50 KB)</vt:lpstr>
      <vt:lpstr>Dictionary Set Size (200KB)</vt:lpstr>
      <vt:lpstr>Execution Speed</vt:lpstr>
      <vt:lpstr>Conclusions / Future Work</vt:lpstr>
      <vt:lpstr>Questions?</vt:lpstr>
      <vt:lpstr>Naïve Method: Column Dictionaries</vt:lpstr>
      <vt:lpstr>Naïve Method: Column Dictionaries</vt:lpstr>
      <vt:lpstr>Naïve Method: Column Dictionaries</vt:lpstr>
      <vt:lpstr>Naïve Method: Column Dictionaries</vt:lpstr>
      <vt:lpstr>Naïve Method: Column Dictionaries</vt:lpstr>
      <vt:lpstr>Naïve Method: Column Dictionaries</vt:lpstr>
      <vt:lpstr>Naïve Method: Column Dictionaries</vt:lpstr>
      <vt:lpstr>Naïve Method: Column Dictionaries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Query-Aware Compression of Join Results</dc:title>
  <dc:creator>Lipyeow Lim</dc:creator>
  <cp:lastModifiedBy>Lipyeow Lim</cp:lastModifiedBy>
  <cp:revision>265</cp:revision>
  <dcterms:created xsi:type="dcterms:W3CDTF">2013-06-17T08:24:47Z</dcterms:created>
  <dcterms:modified xsi:type="dcterms:W3CDTF">2013-06-18T01:59:07Z</dcterms:modified>
</cp:coreProperties>
</file>