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63" r:id="rId17"/>
    <p:sldId id="264" r:id="rId18"/>
    <p:sldId id="265" r:id="rId19"/>
    <p:sldId id="266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61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0261-A27E-41E3-847C-7D2DFCE67ECD}" type="datetimeFigureOut">
              <a:rPr lang="en-US" smtClean="0"/>
              <a:t>2/17/2011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40D00-50B3-4AF4-BDE5-74E4C478DF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F5BEA8-9917-4EAA-A625-5A9B988743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40D00-50B3-4AF4-BDE5-74E4C478DF26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 a local database of each researcher’s publications and their citation counts</a:t>
            </a:r>
          </a:p>
          <a:p>
            <a:pPr lvl="1"/>
            <a:r>
              <a:rPr lang="en-US" dirty="0" smtClean="0"/>
              <a:t>Researcher’s publish papers all the time</a:t>
            </a:r>
          </a:p>
          <a:p>
            <a:pPr lvl="1"/>
            <a:r>
              <a:rPr lang="en-US" dirty="0" smtClean="0"/>
              <a:t>Papers are cited by other papers all the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14400" y="6305550"/>
            <a:ext cx="1066800" cy="476250"/>
          </a:xfrm>
        </p:spPr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>
          <a:xfrm>
            <a:off x="44196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600" y="6305550"/>
            <a:ext cx="1143000" cy="476250"/>
          </a:xfrm>
        </p:spPr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305550"/>
            <a:ext cx="2895600" cy="476250"/>
          </a:xfrm>
        </p:spPr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Lipyeow Lim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r>
              <a:rPr lang="en-US" smtClean="0"/>
              <a:t>2/17/2011</a:t>
            </a:r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z="1200" smtClean="0">
                <a:solidFill>
                  <a:schemeClr val="bg2">
                    <a:shade val="50000"/>
                  </a:schemeClr>
                </a:solidFill>
                <a:effectLst/>
              </a:rPr>
              <a:t>Lipyeow Lim</a:t>
            </a:r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iscourse.ics.hawaii.edu/workspace/144/note/547" TargetMode="External"/><Relationship Id="rId7" Type="http://schemas.openxmlformats.org/officeDocument/2006/relationships/hyperlink" Target="http://www2.hawaii.edu/~lipyeow/cisis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2.hawaii.edu/~lquiroga/service/ISRprimAreasLMQ.htm" TargetMode="External"/><Relationship Id="rId5" Type="http://schemas.openxmlformats.org/officeDocument/2006/relationships/hyperlink" Target="http://www2.hawaii.edu/~lquiroga/service/ISRsecAreasLMQ.htm" TargetMode="External"/><Relationship Id="rId4" Type="http://schemas.openxmlformats.org/officeDocument/2006/relationships/hyperlink" Target="http://www2.hawaii.edu/~jacso/iss-faq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EWL312zbEK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jbkSRLYSojo" TargetMode="External"/><Relationship Id="rId4" Type="http://schemas.openxmlformats.org/officeDocument/2006/relationships/hyperlink" Target="http://www.youtube.com/watch?v=DsQ9UxVALS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1938834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Research Topics in Information Systems and </a:t>
            </a:r>
            <a:r>
              <a:rPr lang="en-US" dirty="0" smtClean="0"/>
              <a:t>Services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447800"/>
          </a:xfrm>
        </p:spPr>
        <p:txBody>
          <a:bodyPr/>
          <a:lstStyle/>
          <a:p>
            <a:pPr algn="ctr"/>
            <a:r>
              <a:rPr lang="en-US" b="1" dirty="0" err="1" smtClean="0"/>
              <a:t>Lipyeow</a:t>
            </a:r>
            <a:r>
              <a:rPr lang="en-US" b="1" dirty="0" smtClean="0"/>
              <a:t> Lim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Assistant Professor</a:t>
            </a:r>
          </a:p>
          <a:p>
            <a:pPr algn="ctr"/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Information and Computer Sciences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Query Google Scholar using researcher’s name and/or publication title to get </a:t>
            </a:r>
          </a:p>
          <a:p>
            <a:pPr lvl="1"/>
            <a:r>
              <a:rPr lang="en-US" dirty="0" smtClean="0"/>
              <a:t>new publications and </a:t>
            </a:r>
          </a:p>
          <a:p>
            <a:pPr lvl="1"/>
            <a:r>
              <a:rPr lang="en-US" dirty="0" smtClean="0"/>
              <a:t>updated citation counts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dirty="0" smtClean="0"/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the Simple 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428750"/>
            <a:ext cx="6375400" cy="3448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1143000" y="4191000"/>
            <a:ext cx="2743200" cy="1828800"/>
          </a:xfrm>
          <a:prstGeom prst="wedgeRoundRectCallout">
            <a:avLst>
              <a:gd name="adj1" fmla="val 75105"/>
              <a:gd name="adj2" fmla="val -44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Everyone trying to use Google in the building got this screen ! 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Elegant Solution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81329"/>
            <a:ext cx="7620000" cy="1795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this hacking (including the solution I am about to present) could be avoided if there was an API to get structured relations from Google Scholar.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333756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 flipH="1">
            <a:off x="3276600" y="3581400"/>
            <a:ext cx="1371600" cy="1828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(SQL?)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219200" y="3429000"/>
            <a:ext cx="1905000" cy="2209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</a:t>
            </a:r>
          </a:p>
          <a:p>
            <a:pPr algn="ctr"/>
            <a:r>
              <a:rPr lang="en-US" dirty="0" smtClean="0"/>
              <a:t>Scholar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743200" y="5791200"/>
            <a:ext cx="3352800" cy="838200"/>
          </a:xfrm>
          <a:prstGeom prst="wedgeRectCallout">
            <a:avLst>
              <a:gd name="adj1" fmla="val -20833"/>
              <a:gd name="adj2" fmla="val -7985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Linking Open Data effort might address this issue...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95400"/>
          </a:xfrm>
        </p:spPr>
        <p:txBody>
          <a:bodyPr/>
          <a:lstStyle/>
          <a:p>
            <a:r>
              <a:rPr lang="en-US" dirty="0" smtClean="0"/>
              <a:t>Such API’s don’t exist (yet?)</a:t>
            </a:r>
          </a:p>
          <a:p>
            <a:r>
              <a:rPr lang="en-US" dirty="0" smtClean="0"/>
              <a:t>And ...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667000"/>
            <a:ext cx="2105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752600" y="2743200"/>
            <a:ext cx="3276600" cy="2209800"/>
          </a:xfrm>
          <a:prstGeom prst="wedgeRectCallout">
            <a:avLst>
              <a:gd name="adj1" fmla="val 88073"/>
              <a:gd name="adj2" fmla="val -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 need those citation counts by next week!</a:t>
            </a: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49808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Local database periodically synchronizes its data subset with the data source</a:t>
            </a:r>
          </a:p>
          <a:p>
            <a:r>
              <a:rPr lang="en-US" dirty="0" smtClean="0"/>
              <a:t>Data source supports keyword query API only </a:t>
            </a:r>
          </a:p>
          <a:p>
            <a:r>
              <a:rPr lang="en-US" dirty="0" smtClean="0"/>
              <a:t>Extract relations from the top k results (</a:t>
            </a:r>
            <a:r>
              <a:rPr lang="en-US" dirty="0" err="1" smtClean="0"/>
              <a:t>ie</a:t>
            </a:r>
            <a:r>
              <a:rPr lang="en-US" dirty="0" smtClean="0"/>
              <a:t> first few result pages) to update local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048000"/>
            <a:ext cx="7467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At each synchronization, </a:t>
            </a:r>
          </a:p>
          <a:p>
            <a:pPr algn="ctr"/>
            <a:r>
              <a:rPr lang="en-US" sz="2800" dirty="0" smtClean="0"/>
              <a:t>find a set of queries that will maximize the “content freshness” of the local database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4800600"/>
            <a:ext cx="7421880" cy="1524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500" dirty="0" smtClean="0"/>
              <a:t>relevant keywords 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used in the queries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baseline="0" dirty="0" smtClean="0"/>
              <a:t>Keywords</a:t>
            </a:r>
            <a:r>
              <a:rPr lang="en-US" sz="3500" dirty="0" smtClean="0"/>
              <a:t> cover the local relation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queries should be minimized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noProof="0" dirty="0" smtClean="0"/>
              <a:t>Result size should be minimized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239000" y="5257800"/>
            <a:ext cx="1600200" cy="990600"/>
          </a:xfrm>
          <a:prstGeom prst="wedgeRoundRectCallout">
            <a:avLst>
              <a:gd name="adj1" fmla="val 16807"/>
              <a:gd name="adj2" fmla="val -9939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NP-Hard by reduction to Set Cover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Right Queries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simple algorithm is fine, we just need to pick the right queries...</a:t>
            </a:r>
          </a:p>
          <a:p>
            <a:pPr lvl="1"/>
            <a:r>
              <a:rPr lang="en-US" sz="2400" dirty="0" smtClean="0"/>
              <a:t>Not all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are equal – some don’t get updated at all, some are updated all the time</a:t>
            </a:r>
          </a:p>
          <a:p>
            <a:pPr lvl="1"/>
            <a:r>
              <a:rPr lang="en-US" sz="2400" dirty="0" smtClean="0"/>
              <a:t>Some updates are too small to be significant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400" b="1" i="1" dirty="0" smtClean="0">
                <a:solidFill>
                  <a:schemeClr val="accent2"/>
                </a:solidFill>
              </a:rPr>
              <a:t>Q</a:t>
            </a:r>
            <a:r>
              <a:rPr lang="en-US" sz="2400" b="1" dirty="0" smtClean="0">
                <a:solidFill>
                  <a:schemeClr val="accent2"/>
                </a:solidFill>
              </a:rPr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362200" y="1676400"/>
            <a:ext cx="4267200" cy="457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548434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Mining Workflows for Data Integration Patterns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32560" y="4038600"/>
            <a:ext cx="7406640" cy="1752600"/>
          </a:xfrm>
        </p:spPr>
        <p:txBody>
          <a:bodyPr>
            <a:normAutofit/>
          </a:bodyPr>
          <a:lstStyle/>
          <a:p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Bio-Informatics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572000"/>
            <a:ext cx="7790688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category has many online data sources</a:t>
            </a:r>
          </a:p>
          <a:p>
            <a:r>
              <a:rPr lang="en-US" dirty="0" smtClean="0"/>
              <a:t>Each data source may have multiple API and data formats</a:t>
            </a:r>
          </a:p>
          <a:p>
            <a:r>
              <a:rPr lang="en-US" dirty="0" smtClean="0"/>
              <a:t>Workflow is like a program or a script</a:t>
            </a:r>
          </a:p>
          <a:p>
            <a:pPr lvl="1"/>
            <a:r>
              <a:rPr lang="en-US" dirty="0" smtClean="0"/>
              <a:t>A connected graph of operations</a:t>
            </a:r>
          </a:p>
        </p:txBody>
      </p:sp>
      <p:grpSp>
        <p:nvGrpSpPr>
          <p:cNvPr id="20" name="Group 22"/>
          <p:cNvGrpSpPr/>
          <p:nvPr/>
        </p:nvGrpSpPr>
        <p:grpSpPr>
          <a:xfrm>
            <a:off x="1371600" y="1676400"/>
            <a:ext cx="1524000" cy="1447800"/>
            <a:chOff x="2133600" y="2743200"/>
            <a:chExt cx="1524000" cy="14478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133600" y="30480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590800" y="27432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819400" y="32004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3124200"/>
              <a:ext cx="1223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DNA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Sequence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Data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95600" y="2819400"/>
            <a:ext cx="1600200" cy="1447800"/>
            <a:chOff x="4419600" y="2438400"/>
            <a:chExt cx="1600200" cy="1447800"/>
          </a:xfrm>
        </p:grpSpPr>
        <p:sp>
          <p:nvSpPr>
            <p:cNvPr id="7" name="Flowchart: Magnetic Disk 6"/>
            <p:cNvSpPr/>
            <p:nvPr/>
          </p:nvSpPr>
          <p:spPr>
            <a:xfrm>
              <a:off x="5181600" y="26670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648200" y="24384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4419600" y="2895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8200" y="2895600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Protein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Data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6553200" y="2514600"/>
            <a:ext cx="1841709" cy="1371600"/>
            <a:chOff x="6324600" y="2133600"/>
            <a:chExt cx="1841709" cy="1371600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7315200" y="22860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6781800" y="2133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6324600" y="2514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2667000"/>
              <a:ext cx="16893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Transcriptomic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Data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1"/>
          <p:cNvGrpSpPr/>
          <p:nvPr/>
        </p:nvGrpSpPr>
        <p:grpSpPr>
          <a:xfrm>
            <a:off x="4800600" y="3048000"/>
            <a:ext cx="1600200" cy="1447800"/>
            <a:chOff x="3048000" y="1371600"/>
            <a:chExt cx="1600200" cy="144780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810000" y="16002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3276600" y="1371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3048000" y="18288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198120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Metabolomic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Flowchart: Magnetic Disk 23"/>
          <p:cNvSpPr/>
          <p:nvPr/>
        </p:nvSpPr>
        <p:spPr>
          <a:xfrm>
            <a:off x="7620000" y="1676400"/>
            <a:ext cx="7620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8153400" y="1600200"/>
            <a:ext cx="7620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72400" y="17526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Other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219200"/>
            <a:ext cx="1257300" cy="1086729"/>
          </a:xfrm>
          <a:prstGeom prst="rect">
            <a:avLst/>
          </a:prstGeom>
          <a:noFill/>
        </p:spPr>
      </p:pic>
      <p:sp>
        <p:nvSpPr>
          <p:cNvPr id="28" name="Oval 27"/>
          <p:cNvSpPr/>
          <p:nvPr/>
        </p:nvSpPr>
        <p:spPr>
          <a:xfrm>
            <a:off x="4419600" y="152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137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76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864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600" y="144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8" idx="6"/>
            <a:endCxn id="29" idx="2"/>
          </p:cNvCxnSpPr>
          <p:nvPr/>
        </p:nvCxnSpPr>
        <p:spPr>
          <a:xfrm flipV="1">
            <a:off x="4648200" y="1485900"/>
            <a:ext cx="381000" cy="1524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30" idx="1"/>
          </p:cNvCxnSpPr>
          <p:nvPr/>
        </p:nvCxnSpPr>
        <p:spPr>
          <a:xfrm>
            <a:off x="4648200" y="1638300"/>
            <a:ext cx="262078" cy="2239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6"/>
            <a:endCxn id="31" idx="1"/>
          </p:cNvCxnSpPr>
          <p:nvPr/>
        </p:nvCxnSpPr>
        <p:spPr>
          <a:xfrm>
            <a:off x="5257800" y="1485900"/>
            <a:ext cx="262078" cy="2239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6"/>
            <a:endCxn id="31" idx="2"/>
          </p:cNvCxnSpPr>
          <p:nvPr/>
        </p:nvCxnSpPr>
        <p:spPr>
          <a:xfrm flipV="1">
            <a:off x="5105400" y="1790700"/>
            <a:ext cx="381000" cy="1524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6"/>
            <a:endCxn id="32" idx="3"/>
          </p:cNvCxnSpPr>
          <p:nvPr/>
        </p:nvCxnSpPr>
        <p:spPr>
          <a:xfrm flipV="1">
            <a:off x="5715000" y="1642922"/>
            <a:ext cx="262078" cy="1477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5"/>
          </p:cNvCxnSpPr>
          <p:nvPr/>
        </p:nvCxnSpPr>
        <p:spPr>
          <a:xfrm rot="16200000" flipH="1">
            <a:off x="5452922" y="1642922"/>
            <a:ext cx="33478" cy="7954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6" idx="4"/>
            <a:endCxn id="30" idx="4"/>
          </p:cNvCxnSpPr>
          <p:nvPr/>
        </p:nvCxnSpPr>
        <p:spPr>
          <a:xfrm flipV="1">
            <a:off x="2895600" y="2057400"/>
            <a:ext cx="2095500" cy="571500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1"/>
            <a:endCxn id="31" idx="4"/>
          </p:cNvCxnSpPr>
          <p:nvPr/>
        </p:nvCxnSpPr>
        <p:spPr>
          <a:xfrm rot="5400000" flipH="1" flipV="1">
            <a:off x="4953000" y="2400300"/>
            <a:ext cx="1143000" cy="152400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7" idx="4"/>
            <a:endCxn id="29" idx="5"/>
          </p:cNvCxnSpPr>
          <p:nvPr/>
        </p:nvCxnSpPr>
        <p:spPr>
          <a:xfrm flipV="1">
            <a:off x="4495800" y="1566722"/>
            <a:ext cx="728522" cy="1976578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58"/>
          <p:cNvCxnSpPr>
            <a:stCxn id="24" idx="2"/>
            <a:endCxn id="32" idx="0"/>
          </p:cNvCxnSpPr>
          <p:nvPr/>
        </p:nvCxnSpPr>
        <p:spPr>
          <a:xfrm rot="10800000">
            <a:off x="6057900" y="1447800"/>
            <a:ext cx="1562100" cy="609600"/>
          </a:xfrm>
          <a:prstGeom prst="curvedConnector4">
            <a:avLst>
              <a:gd name="adj1" fmla="val 46341"/>
              <a:gd name="adj2" fmla="val 1375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5"/>
          </p:cNvCxnSpPr>
          <p:nvPr/>
        </p:nvCxnSpPr>
        <p:spPr>
          <a:xfrm rot="16200000" flipH="1">
            <a:off x="6253022" y="1528622"/>
            <a:ext cx="185878" cy="4144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 Data Integration Recommender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419600"/>
            <a:ext cx="7714488" cy="205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Data integration patterns</a:t>
            </a:r>
          </a:p>
          <a:p>
            <a:pPr lvl="1"/>
            <a:r>
              <a:rPr lang="en-US" dirty="0" smtClean="0"/>
              <a:t>Generalize on key-foreign key relationships</a:t>
            </a:r>
          </a:p>
          <a:p>
            <a:pPr lvl="1"/>
            <a:r>
              <a:rPr lang="en-US" dirty="0" smtClean="0"/>
              <a:t>Associations between schema elements of data and/or processes</a:t>
            </a:r>
          </a:p>
          <a:p>
            <a:r>
              <a:rPr lang="en-US" dirty="0" smtClean="0"/>
              <a:t>Analyze </a:t>
            </a:r>
            <a:r>
              <a:rPr lang="en-US" dirty="0" smtClean="0">
                <a:solidFill>
                  <a:schemeClr val="accent3"/>
                </a:solidFill>
              </a:rPr>
              <a:t>historical workflows</a:t>
            </a:r>
            <a:r>
              <a:rPr lang="en-US" dirty="0" smtClean="0"/>
              <a:t> to extract data integration patterns</a:t>
            </a:r>
          </a:p>
          <a:p>
            <a:r>
              <a:rPr lang="en-US" dirty="0" smtClean="0"/>
              <a:t>Make personalized recommendations to users as they create workflows</a:t>
            </a:r>
            <a:endParaRPr lang="en-US" dirty="0"/>
          </a:p>
        </p:txBody>
      </p:sp>
      <p:pic>
        <p:nvPicPr>
          <p:cNvPr id="4" name="Picture 3" descr="frameworkv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914400"/>
            <a:ext cx="5519957" cy="351546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/>
          <a:lstStyle/>
          <a:p>
            <a:r>
              <a:rPr lang="en-US" dirty="0" smtClean="0"/>
              <a:t>What are the different types of data integration patterns we can extract from workflows ?</a:t>
            </a:r>
          </a:p>
          <a:p>
            <a:r>
              <a:rPr lang="en-US" dirty="0" smtClean="0"/>
              <a:t>How do we model these patterns ?</a:t>
            </a:r>
          </a:p>
          <a:p>
            <a:r>
              <a:rPr lang="en-US" dirty="0" smtClean="0"/>
              <a:t>How do we mine workflows for these patterns ?</a:t>
            </a:r>
          </a:p>
          <a:p>
            <a:r>
              <a:rPr lang="en-US" dirty="0" smtClean="0"/>
              <a:t>How do we model context ?</a:t>
            </a:r>
          </a:p>
          <a:p>
            <a:r>
              <a:rPr lang="en-US" dirty="0" smtClean="0"/>
              <a:t>How do we make recommendations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Information Systems &amp; Services Focus Area </a:t>
            </a:r>
          </a:p>
          <a:p>
            <a:pPr lvl="1"/>
            <a:r>
              <a:rPr lang="en-US" dirty="0" smtClean="0"/>
              <a:t>Overview, Faculty &amp; Resources</a:t>
            </a:r>
          </a:p>
          <a:p>
            <a:pPr lvl="1"/>
            <a:r>
              <a:rPr lang="en-US" dirty="0" smtClean="0"/>
              <a:t>Secondary Exam</a:t>
            </a:r>
          </a:p>
          <a:p>
            <a:pPr lvl="1"/>
            <a:r>
              <a:rPr lang="en-US" dirty="0" smtClean="0"/>
              <a:t>Primary Exam</a:t>
            </a:r>
          </a:p>
          <a:p>
            <a:r>
              <a:rPr lang="en-US" dirty="0" smtClean="0"/>
              <a:t>Research topics</a:t>
            </a:r>
          </a:p>
          <a:p>
            <a:pPr lvl="1"/>
            <a:r>
              <a:rPr lang="en-US" dirty="0" smtClean="0"/>
              <a:t>Optimizing Content Freshness of Relations Extracted From the Web Using Keyword </a:t>
            </a:r>
            <a:r>
              <a:rPr lang="en-US" dirty="0" smtClean="0"/>
              <a:t>Search</a:t>
            </a:r>
          </a:p>
          <a:p>
            <a:pPr lvl="1"/>
            <a:r>
              <a:rPr lang="en-US" dirty="0" smtClean="0"/>
              <a:t>Mining Workflows for Data Integration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Optimizing Sensor Data Acquisition for Energy-Efficient Smartphone-based Continuous Event Processing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32560" y="609600"/>
            <a:ext cx="7406640" cy="2877618"/>
          </a:xfrm>
        </p:spPr>
        <p:txBody>
          <a:bodyPr>
            <a:normAutofit/>
          </a:bodyPr>
          <a:lstStyle/>
          <a:p>
            <a:r>
              <a:rPr lang="en-US" dirty="0" smtClean="0"/>
              <a:t>Optimizing Sensor Data Acquisition for Energy-Efficient Smartphone-based Continuous Event Processing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432560" y="3810000"/>
            <a:ext cx="7406640" cy="2286000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</a:rPr>
              <a:t>Lipyeow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Lim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University of Hawai`i at 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alibri"/>
              </a:rPr>
              <a:t>ā</a:t>
            </a:r>
            <a:r>
              <a:rPr lang="en-US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noa</a:t>
            </a:r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US" dirty="0" smtClean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Archan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Misra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Singapore Management University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Telehealth</a:t>
            </a:r>
            <a:r>
              <a:rPr lang="en-US" dirty="0" smtClean="0"/>
              <a:t> Scenario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8792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Energy consumption of processing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Sensors</a:t>
            </a:r>
            <a:r>
              <a:rPr lang="en-US" dirty="0" smtClean="0"/>
              <a:t>: transmission of sensor data to CEP engine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Phone</a:t>
            </a:r>
            <a:r>
              <a:rPr lang="en-US" dirty="0" smtClean="0"/>
              <a:t>: acquisition of sensor data 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Phone</a:t>
            </a:r>
            <a:r>
              <a:rPr lang="en-US" dirty="0" smtClean="0"/>
              <a:t>: processing of queries at CEP engine</a:t>
            </a:r>
          </a:p>
          <a:p>
            <a:r>
              <a:rPr lang="en-US" dirty="0" smtClean="0"/>
              <a:t>Optimization objectives</a:t>
            </a:r>
          </a:p>
          <a:p>
            <a:pPr lvl="1"/>
            <a:r>
              <a:rPr lang="en-US" dirty="0" smtClean="0"/>
              <a:t>Minimize energy consumption at phone</a:t>
            </a:r>
          </a:p>
          <a:p>
            <a:pPr lvl="1"/>
            <a:r>
              <a:rPr lang="en-US" dirty="0" smtClean="0"/>
              <a:t>Maximize operational lifetime of the system.</a:t>
            </a:r>
          </a:p>
          <a:p>
            <a:pPr lvl="1"/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28600"/>
            <a:ext cx="12297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Left Arrow 9"/>
          <p:cNvSpPr/>
          <p:nvPr/>
        </p:nvSpPr>
        <p:spPr>
          <a:xfrm flipH="1">
            <a:off x="685800" y="2438400"/>
            <a:ext cx="1066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 flipH="1">
            <a:off x="685800" y="4267200"/>
            <a:ext cx="1066800" cy="1219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020762"/>
          </a:xfrm>
        </p:spPr>
        <p:txBody>
          <a:bodyPr/>
          <a:lstStyle/>
          <a:p>
            <a:r>
              <a:rPr lang="en-US" dirty="0" smtClean="0"/>
              <a:t>Sensor Data Acquisition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295400"/>
            <a:ext cx="5352288" cy="3505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Constant sampling rate</a:t>
            </a:r>
          </a:p>
          <a:p>
            <a:r>
              <a:rPr lang="en-US" dirty="0" smtClean="0"/>
              <a:t>802.11 (</a:t>
            </a:r>
            <a:r>
              <a:rPr lang="en-US" dirty="0" err="1" smtClean="0"/>
              <a:t>wifi</a:t>
            </a:r>
            <a:r>
              <a:rPr lang="en-US" dirty="0" smtClean="0"/>
              <a:t>) uses 2 power modes: active, idle</a:t>
            </a:r>
          </a:p>
          <a:p>
            <a:r>
              <a:rPr lang="en-US" dirty="0" smtClean="0"/>
              <a:t>Bluetooth has 3 modes: active, idle, sleep (not relevant).</a:t>
            </a:r>
          </a:p>
          <a:p>
            <a:r>
              <a:rPr lang="en-US" dirty="0" smtClean="0"/>
              <a:t>Time needed to switch modes</a:t>
            </a:r>
          </a:p>
          <a:p>
            <a:r>
              <a:rPr lang="en-US" dirty="0" smtClean="0"/>
              <a:t>Energy expended to switch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4114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Shimmer Wireless Sensor Unit/Platfor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1676400"/>
            <a:ext cx="2214563" cy="1143001"/>
          </a:xfrm>
          <a:prstGeom prst="rect">
            <a:avLst/>
          </a:prstGeom>
          <a:noFill/>
        </p:spPr>
      </p:pic>
      <p:sp>
        <p:nvSpPr>
          <p:cNvPr id="6" name="Lightning Bolt 5"/>
          <p:cNvSpPr/>
          <p:nvPr/>
        </p:nvSpPr>
        <p:spPr>
          <a:xfrm>
            <a:off x="2209800" y="2819400"/>
            <a:ext cx="381000" cy="11430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43000" y="3048000"/>
            <a:ext cx="10983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Bluetooth</a:t>
            </a:r>
          </a:p>
          <a:p>
            <a:r>
              <a:rPr lang="en-US" sz="1600" dirty="0" smtClean="0"/>
              <a:t>Or 802.11</a:t>
            </a:r>
          </a:p>
          <a:p>
            <a:r>
              <a:rPr lang="en-US" sz="1600" dirty="0" smtClean="0"/>
              <a:t>Or 802.15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1676400"/>
            <a:ext cx="1066800" cy="1066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3D acc.</a:t>
            </a:r>
          </a:p>
          <a:p>
            <a:r>
              <a:rPr lang="en-US" sz="1600" dirty="0" smtClean="0"/>
              <a:t>ECG, EMG, GSR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4419600"/>
            <a:ext cx="475297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276600"/>
            <a:ext cx="749808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dirty="0" smtClean="0"/>
              <a:t> is a </a:t>
            </a:r>
            <a:r>
              <a:rPr lang="en-US" dirty="0" err="1" smtClean="0"/>
              <a:t>boolean</a:t>
            </a:r>
            <a:r>
              <a:rPr lang="en-US" dirty="0" smtClean="0"/>
              <a:t> combination of predicates</a:t>
            </a:r>
          </a:p>
          <a:p>
            <a:r>
              <a:rPr lang="en-US" dirty="0" smtClean="0"/>
              <a:t>Predicates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Aggregation functions </a:t>
            </a:r>
            <a:r>
              <a:rPr lang="en-US" dirty="0" smtClean="0"/>
              <a:t>over a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time-based window</a:t>
            </a:r>
            <a:r>
              <a:rPr lang="en-US" dirty="0" smtClean="0"/>
              <a:t> of sensor data </a:t>
            </a:r>
          </a:p>
          <a:p>
            <a:r>
              <a:rPr lang="en-US" dirty="0" smtClean="0"/>
              <a:t>Traditional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push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 given query is evaluated whenever a new sensor reading arrives</a:t>
            </a:r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143000" y="10668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98%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13716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&lt; 2g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676400"/>
            <a:ext cx="2161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&lt; 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2057400"/>
            <a:ext cx="25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AVG(SPO2, 5s) &lt; 95%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2678668"/>
            <a:ext cx="2289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AVG(HR, 10s) &gt; 100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36220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SPREAD(Acc, 10s) &gt; 4g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63755" y="1251466"/>
            <a:ext cx="832045" cy="120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</p:cNvCxnSpPr>
          <p:nvPr/>
        </p:nvCxnSpPr>
        <p:spPr>
          <a:xfrm flipV="1">
            <a:off x="3834763" y="1371600"/>
            <a:ext cx="661037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95800" y="121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18" name="Straight Connector 17"/>
          <p:cNvCxnSpPr>
            <a:stCxn id="6" idx="3"/>
          </p:cNvCxnSpPr>
          <p:nvPr/>
        </p:nvCxnSpPr>
        <p:spPr>
          <a:xfrm flipV="1">
            <a:off x="3304682" y="1600200"/>
            <a:ext cx="2562718" cy="260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3"/>
          </p:cNvCxnSpPr>
          <p:nvPr/>
        </p:nvCxnSpPr>
        <p:spPr>
          <a:xfrm>
            <a:off x="5167779" y="1403866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67400" y="13716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6" name="Straight Connector 25"/>
          <p:cNvCxnSpPr>
            <a:stCxn id="7" idx="3"/>
          </p:cNvCxnSpPr>
          <p:nvPr/>
        </p:nvCxnSpPr>
        <p:spPr>
          <a:xfrm>
            <a:off x="3663755" y="2242066"/>
            <a:ext cx="845866" cy="164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9" idx="3"/>
          </p:cNvCxnSpPr>
          <p:nvPr/>
        </p:nvCxnSpPr>
        <p:spPr>
          <a:xfrm flipV="1">
            <a:off x="3834763" y="2406134"/>
            <a:ext cx="674858" cy="14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09621" y="22537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29" name="Straight Connector 28"/>
          <p:cNvCxnSpPr>
            <a:stCxn id="8" idx="3"/>
          </p:cNvCxnSpPr>
          <p:nvPr/>
        </p:nvCxnSpPr>
        <p:spPr>
          <a:xfrm flipV="1">
            <a:off x="3432922" y="2634734"/>
            <a:ext cx="244829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8" idx="3"/>
          </p:cNvCxnSpPr>
          <p:nvPr/>
        </p:nvCxnSpPr>
        <p:spPr>
          <a:xfrm>
            <a:off x="5181600" y="2438400"/>
            <a:ext cx="699621" cy="196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881221" y="24061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</a:t>
            </a:r>
            <a:endParaRPr lang="en-US" dirty="0"/>
          </a:p>
        </p:txBody>
      </p:sp>
      <p:cxnSp>
        <p:nvCxnSpPr>
          <p:cNvPr id="35" name="Straight Connector 34"/>
          <p:cNvCxnSpPr>
            <a:stCxn id="25" idx="3"/>
            <a:endCxn id="41" idx="1"/>
          </p:cNvCxnSpPr>
          <p:nvPr/>
        </p:nvCxnSpPr>
        <p:spPr>
          <a:xfrm>
            <a:off x="6539379" y="1556266"/>
            <a:ext cx="623421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3"/>
            <a:endCxn id="41" idx="1"/>
          </p:cNvCxnSpPr>
          <p:nvPr/>
        </p:nvCxnSpPr>
        <p:spPr>
          <a:xfrm flipV="1">
            <a:off x="6553200" y="1937266"/>
            <a:ext cx="609600" cy="653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62800" y="17526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47" name="Right Arrow 46"/>
          <p:cNvSpPr/>
          <p:nvPr/>
        </p:nvSpPr>
        <p:spPr>
          <a:xfrm>
            <a:off x="7848600" y="1600200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20574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Evaluation</a:t>
            </a:r>
            <a:endParaRPr lang="en-US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629400" y="4038600"/>
            <a:ext cx="22860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Pull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Acquire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0668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362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3124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8862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4384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3" name="Group 27"/>
          <p:cNvGrpSpPr/>
          <p:nvPr/>
        </p:nvGrpSpPr>
        <p:grpSpPr>
          <a:xfrm>
            <a:off x="3429000" y="32004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26"/>
          <p:cNvGrpSpPr/>
          <p:nvPr/>
        </p:nvGrpSpPr>
        <p:grpSpPr>
          <a:xfrm>
            <a:off x="3429000" y="39624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600" y="2362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3124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2582" y="38862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21336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32004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39624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1  0  0  1  1  2  3  1  4  3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438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39624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396240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</a:t>
            </a:r>
            <a:endParaRPr lang="en-US" sz="1600" dirty="0"/>
          </a:p>
        </p:txBody>
      </p:sp>
      <p:sp>
        <p:nvSpPr>
          <p:cNvPr id="43" name="Rectangle 42"/>
          <p:cNvSpPr/>
          <p:nvPr/>
        </p:nvSpPr>
        <p:spPr>
          <a:xfrm>
            <a:off x="6629400" y="1981200"/>
            <a:ext cx="2286000" cy="167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>
                <a:solidFill>
                  <a:schemeClr val="tx1"/>
                </a:solidFill>
              </a:rPr>
              <a:t>Push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of Si arrives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</p:txBody>
      </p:sp>
      <p:sp>
        <p:nvSpPr>
          <p:cNvPr id="46" name="10-Point Star 45"/>
          <p:cNvSpPr/>
          <p:nvPr/>
        </p:nvSpPr>
        <p:spPr>
          <a:xfrm>
            <a:off x="4953000" y="2590800"/>
            <a:ext cx="1371600" cy="762000"/>
          </a:xfrm>
          <a:prstGeom prst="star10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Eval</a:t>
            </a:r>
            <a:r>
              <a:rPr lang="en-US" dirty="0" smtClean="0">
                <a:solidFill>
                  <a:schemeClr val="tx1"/>
                </a:solidFill>
              </a:rPr>
              <a:t>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15834 4.58709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8189E-8 L 0.15834 -2.08189E-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/>
      <p:bldP spid="36" grpId="0"/>
      <p:bldP spid="37" grpId="0"/>
      <p:bldP spid="38" grpId="0"/>
      <p:bldP spid="39" grpId="0"/>
      <p:bldP spid="43" grpId="0" animBg="1"/>
      <p:bldP spid="46" grpId="0" animBg="1"/>
      <p:bldP spid="46" grpId="1" animBg="1"/>
      <p:bldP spid="46" grpId="2" animBg="1"/>
      <p:bldP spid="46" grpId="3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Pull model</a:t>
            </a:r>
          </a:p>
          <a:p>
            <a:pPr lvl="1"/>
            <a:r>
              <a:rPr lang="en-US" dirty="0" smtClean="0"/>
              <a:t>Evaluate a query every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>
                <a:latin typeface="Calibri"/>
              </a:rPr>
              <a:t>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Acquire only data that is needed</a:t>
            </a:r>
          </a:p>
          <a:p>
            <a:endParaRPr lang="en-US" dirty="0" smtClean="0"/>
          </a:p>
          <a:p>
            <a:r>
              <a:rPr lang="en-US" dirty="0" smtClean="0"/>
              <a:t>Evaluation order of predicates matter!</a:t>
            </a:r>
          </a:p>
          <a:p>
            <a:pPr lvl="1"/>
            <a:r>
              <a:rPr lang="en-US" dirty="0" err="1" smtClean="0"/>
              <a:t>Shortcircuiting</a:t>
            </a:r>
            <a:r>
              <a:rPr lang="en-US" dirty="0" smtClean="0"/>
              <a:t> can avoid data acquisition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</a:t>
            </a:r>
            <a:r>
              <a:rPr lang="el-GR" dirty="0" smtClean="0">
                <a:latin typeface="Calibri"/>
              </a:rPr>
              <a:t>ω</a:t>
            </a:r>
            <a:r>
              <a:rPr lang="en-US" dirty="0" smtClean="0"/>
              <a:t>=7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95400" y="1676400"/>
            <a:ext cx="749808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Time 5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3,1,2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12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1,2,3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Time 19</a:t>
            </a:r>
            <a:r>
              <a:rPr lang="en-US" dirty="0" smtClean="0"/>
              <a:t>: </a:t>
            </a:r>
            <a:r>
              <a:rPr lang="en-US" dirty="0" err="1" smtClean="0"/>
              <a:t>eval</a:t>
            </a:r>
            <a:r>
              <a:rPr lang="en-US" dirty="0" smtClean="0"/>
              <a:t> order is 2,3,1</a:t>
            </a:r>
            <a:endParaRPr lang="en-US" dirty="0"/>
          </a:p>
        </p:txBody>
      </p:sp>
      <p:pic>
        <p:nvPicPr>
          <p:cNvPr id="6" name="Picture 5" descr="evaltime3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3429000"/>
            <a:ext cx="7924800" cy="1798677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819400" y="4419601"/>
            <a:ext cx="3048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828800" y="3657601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5"/>
          <p:cNvGrpSpPr/>
          <p:nvPr/>
        </p:nvGrpSpPr>
        <p:grpSpPr>
          <a:xfrm>
            <a:off x="6096000" y="76200"/>
            <a:ext cx="2819400" cy="1748028"/>
            <a:chOff x="5638801" y="228601"/>
            <a:chExt cx="2819400" cy="1748028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38801" y="228601"/>
              <a:ext cx="2819400" cy="1748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Oval 12"/>
            <p:cNvSpPr/>
            <p:nvPr/>
          </p:nvSpPr>
          <p:spPr>
            <a:xfrm>
              <a:off x="57912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294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8001000" y="1295400"/>
              <a:ext cx="3810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505200" y="3657600"/>
            <a:ext cx="12954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486400" y="4038600"/>
            <a:ext cx="990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48400" y="4419600"/>
            <a:ext cx="228600" cy="304800"/>
          </a:xfrm>
          <a:prstGeom prst="round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  <p:bldP spid="18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Evaluation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49808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Evaluate predicates with lowest energy consumption first</a:t>
            </a:r>
          </a:p>
          <a:p>
            <a:r>
              <a:rPr lang="en-US" dirty="0" smtClean="0"/>
              <a:t>Evaluate predicates with highest false probability first</a:t>
            </a:r>
          </a:p>
          <a:p>
            <a:r>
              <a:rPr lang="en-US" dirty="0" smtClean="0"/>
              <a:t>Hence, evaluate predicate with lowest normalized acquisition cost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(S2,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5)&gt;20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Max(S3,10)&lt;4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.02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* .01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2004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Pr(false)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36576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Acq</a:t>
                      </a:r>
                      <a:r>
                        <a:rPr lang="en-US" dirty="0" smtClean="0"/>
                        <a:t>./Pr(f)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0.1/0.95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0.2/0.5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A Lot More Work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Improve simulator</a:t>
            </a:r>
          </a:p>
          <a:p>
            <a:pPr lvl="1"/>
            <a:r>
              <a:rPr lang="en-US" dirty="0" smtClean="0"/>
              <a:t>Disjunctive normal form query representation</a:t>
            </a:r>
          </a:p>
          <a:p>
            <a:pPr lvl="1"/>
            <a:r>
              <a:rPr lang="en-US" dirty="0" smtClean="0"/>
              <a:t>More realistic data </a:t>
            </a:r>
            <a:r>
              <a:rPr lang="en-US" dirty="0" smtClean="0"/>
              <a:t>generators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Trade-off between semantics of the query with energy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Estimation algorithms for </a:t>
            </a:r>
            <a:r>
              <a:rPr lang="en-US" dirty="0" smtClean="0">
                <a:solidFill>
                  <a:schemeClr val="accent3"/>
                </a:solidFill>
              </a:rPr>
              <a:t>P(</a:t>
            </a:r>
            <a:r>
              <a:rPr lang="en-US" dirty="0" err="1" smtClean="0">
                <a:solidFill>
                  <a:schemeClr val="accent3"/>
                </a:solidFill>
              </a:rPr>
              <a:t>pred</a:t>
            </a:r>
            <a:r>
              <a:rPr lang="en-US" dirty="0" smtClean="0">
                <a:solidFill>
                  <a:schemeClr val="accent3"/>
                </a:solidFill>
              </a:rPr>
              <a:t>=true)</a:t>
            </a:r>
          </a:p>
          <a:p>
            <a:pPr lvl="1"/>
            <a:r>
              <a:rPr lang="en-US" dirty="0" smtClean="0"/>
              <a:t>Condition on context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Batching</a:t>
            </a:r>
            <a:r>
              <a:rPr lang="en-US" dirty="0" smtClean="0"/>
              <a:t>: wait say 3</a:t>
            </a:r>
            <a:r>
              <a:rPr lang="el-GR" dirty="0" smtClean="0">
                <a:latin typeface="Calibri"/>
              </a:rPr>
              <a:t> ω</a:t>
            </a:r>
            <a:r>
              <a:rPr lang="en-US" dirty="0" smtClean="0"/>
              <a:t> before query evaluation</a:t>
            </a:r>
          </a:p>
          <a:p>
            <a:pPr lvl="1"/>
            <a:r>
              <a:rPr lang="en-US" dirty="0" smtClean="0"/>
              <a:t>Design and implement the algorithm</a:t>
            </a:r>
          </a:p>
          <a:p>
            <a:pPr lvl="1"/>
            <a:r>
              <a:rPr lang="en-US" dirty="0" smtClean="0"/>
              <a:t>Evaluation via simulation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End-to-end evaluation on </a:t>
            </a:r>
            <a:r>
              <a:rPr lang="en-US" dirty="0" smtClean="0">
                <a:solidFill>
                  <a:schemeClr val="accent3"/>
                </a:solidFill>
              </a:rPr>
              <a:t>Android</a:t>
            </a:r>
            <a:r>
              <a:rPr lang="en-US" dirty="0" smtClean="0"/>
              <a:t> phone</a:t>
            </a:r>
          </a:p>
          <a:p>
            <a:pPr lvl="1"/>
            <a:r>
              <a:rPr lang="en-US" dirty="0" smtClean="0"/>
              <a:t>Maximize operational lifetime of </a:t>
            </a:r>
            <a:r>
              <a:rPr lang="en-US" dirty="0" err="1" smtClean="0"/>
              <a:t>phone+sensors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Information Systems &amp;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5400"/>
            <a:ext cx="79248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All aspects of organizing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, retaining and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retrieving </a:t>
            </a:r>
            <a:r>
              <a:rPr lang="en-US" b="1" i="1" dirty="0" smtClean="0">
                <a:solidFill>
                  <a:schemeClr val="accent3">
                    <a:lumMod val="75000"/>
                  </a:schemeClr>
                </a:solidFill>
              </a:rPr>
              <a:t>information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S</a:t>
            </a:r>
            <a:r>
              <a:rPr lang="en-US" dirty="0" smtClean="0">
                <a:solidFill>
                  <a:schemeClr val="accent5"/>
                </a:solidFill>
              </a:rPr>
              <a:t>torage </a:t>
            </a:r>
            <a:r>
              <a:rPr lang="en-US" dirty="0" smtClean="0">
                <a:solidFill>
                  <a:schemeClr val="accent5"/>
                </a:solidFill>
              </a:rPr>
              <a:t>and indexing </a:t>
            </a:r>
            <a:r>
              <a:rPr lang="en-US" dirty="0" smtClean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dirty="0" smtClean="0"/>
              <a:t>Storage technologies and storage format</a:t>
            </a:r>
          </a:p>
          <a:p>
            <a:pPr lvl="1"/>
            <a:r>
              <a:rPr lang="en-US" dirty="0" smtClean="0"/>
              <a:t>Indexing structures and algorithms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I</a:t>
            </a:r>
            <a:r>
              <a:rPr lang="en-US" dirty="0" smtClean="0">
                <a:solidFill>
                  <a:schemeClr val="accent5"/>
                </a:solidFill>
              </a:rPr>
              <a:t>nformation </a:t>
            </a:r>
            <a:r>
              <a:rPr lang="en-US" dirty="0" smtClean="0">
                <a:solidFill>
                  <a:schemeClr val="accent5"/>
                </a:solidFill>
              </a:rPr>
              <a:t>retrieval and search </a:t>
            </a:r>
            <a:r>
              <a:rPr lang="en-US" dirty="0" smtClean="0">
                <a:solidFill>
                  <a:schemeClr val="accent5"/>
                </a:solidFill>
              </a:rPr>
              <a:t>strategies </a:t>
            </a:r>
          </a:p>
          <a:p>
            <a:pPr lvl="1"/>
            <a:r>
              <a:rPr lang="en-US" dirty="0" smtClean="0"/>
              <a:t>Search and query models for structured, semi-structured, unstructured data</a:t>
            </a:r>
          </a:p>
          <a:p>
            <a:pPr lvl="1"/>
            <a:r>
              <a:rPr lang="en-US" dirty="0" smtClean="0"/>
              <a:t>Citation </a:t>
            </a:r>
            <a:r>
              <a:rPr lang="en-US" dirty="0" smtClean="0"/>
              <a:t>indexes and impact </a:t>
            </a:r>
            <a:r>
              <a:rPr lang="en-US" dirty="0" smtClean="0"/>
              <a:t>factors</a:t>
            </a:r>
            <a:endParaRPr lang="en-US" dirty="0" smtClean="0"/>
          </a:p>
          <a:p>
            <a:pPr lvl="1"/>
            <a:r>
              <a:rPr lang="en-US" dirty="0" smtClean="0"/>
              <a:t>Relevance ranking algorithms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dirty="0" smtClean="0">
                <a:solidFill>
                  <a:schemeClr val="accent5"/>
                </a:solidFill>
              </a:rPr>
              <a:t>ersonalized </a:t>
            </a:r>
            <a:r>
              <a:rPr lang="en-US" dirty="0" smtClean="0">
                <a:solidFill>
                  <a:schemeClr val="accent5"/>
                </a:solidFill>
              </a:rPr>
              <a:t>information </a:t>
            </a:r>
            <a:r>
              <a:rPr lang="en-US" dirty="0" smtClean="0">
                <a:solidFill>
                  <a:schemeClr val="accent5"/>
                </a:solidFill>
              </a:rPr>
              <a:t>systems</a:t>
            </a:r>
          </a:p>
          <a:p>
            <a:pPr lvl="1"/>
            <a:r>
              <a:rPr lang="en-US" dirty="0" smtClean="0"/>
              <a:t>U</a:t>
            </a:r>
            <a:r>
              <a:rPr lang="en-US" dirty="0" smtClean="0"/>
              <a:t>ser </a:t>
            </a:r>
            <a:r>
              <a:rPr lang="en-US" dirty="0" smtClean="0"/>
              <a:t>modeling and user </a:t>
            </a:r>
            <a:r>
              <a:rPr lang="en-US" dirty="0" smtClean="0"/>
              <a:t>profiles</a:t>
            </a:r>
          </a:p>
          <a:p>
            <a:pPr lvl="1"/>
            <a:r>
              <a:rPr lang="en-US" dirty="0" smtClean="0"/>
              <a:t>I</a:t>
            </a:r>
            <a:r>
              <a:rPr lang="en-US" dirty="0" smtClean="0"/>
              <a:t>nformation </a:t>
            </a:r>
            <a:r>
              <a:rPr lang="en-US" dirty="0" smtClean="0"/>
              <a:t>filtering systems.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Other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Cloud-based SQL Processor for Scientific Applications</a:t>
            </a:r>
          </a:p>
          <a:p>
            <a:pPr lvl="1"/>
            <a:r>
              <a:rPr lang="en-US" dirty="0" smtClean="0"/>
              <a:t>Benchmarking work</a:t>
            </a:r>
          </a:p>
          <a:p>
            <a:pPr lvl="1"/>
            <a:r>
              <a:rPr lang="en-US" dirty="0" smtClean="0"/>
              <a:t>Query optimization for parallel SQL processing</a:t>
            </a:r>
          </a:p>
          <a:p>
            <a:pPr lvl="1"/>
            <a:r>
              <a:rPr lang="en-US" dirty="0" smtClean="0"/>
              <a:t>Elastic &amp; dynamic parallelization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Develop a journal version of: </a:t>
            </a:r>
            <a:r>
              <a:rPr lang="en-US" i="1" dirty="0" smtClean="0">
                <a:solidFill>
                  <a:schemeClr val="accent3"/>
                </a:solidFill>
              </a:rPr>
              <a:t>Optimizing Access Across Multiple Hierarchies in Data Warehouses</a:t>
            </a:r>
          </a:p>
          <a:p>
            <a:pPr lvl="1"/>
            <a:endParaRPr lang="en-US" i="1" dirty="0" smtClean="0"/>
          </a:p>
          <a:p>
            <a:r>
              <a:rPr lang="en-US" dirty="0" smtClean="0">
                <a:solidFill>
                  <a:schemeClr val="accent3"/>
                </a:solidFill>
              </a:rPr>
              <a:t>Data compression of Join Query Result Sets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Faculty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discourse.ics.hawaii.edu/workspace/144/note/547</a:t>
            </a:r>
            <a:endParaRPr lang="en-US" dirty="0" smtClean="0"/>
          </a:p>
          <a:p>
            <a:r>
              <a:rPr lang="en-US" dirty="0" smtClean="0"/>
              <a:t>Peter </a:t>
            </a:r>
            <a:r>
              <a:rPr lang="en-US" dirty="0" err="1" smtClean="0"/>
              <a:t>Jasco’s</a:t>
            </a:r>
            <a:r>
              <a:rPr lang="en-US" dirty="0" smtClean="0"/>
              <a:t> Topics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 smtClean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www2.hawaii.edu</a:t>
            </a:r>
            <a:r>
              <a:rPr lang="en-US" dirty="0" smtClean="0">
                <a:hlinkClick r:id="rId4"/>
              </a:rPr>
              <a:t>/~jacso/iss-faq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 smtClean="0"/>
              <a:t>Luz </a:t>
            </a:r>
            <a:r>
              <a:rPr lang="en-US" dirty="0" err="1" smtClean="0"/>
              <a:t>Quiroga’s</a:t>
            </a:r>
            <a:r>
              <a:rPr lang="en-US" dirty="0" smtClean="0"/>
              <a:t> Topics</a:t>
            </a:r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 smtClean="0">
                <a:hlinkClick r:id="rId5"/>
              </a:rPr>
              <a:t>://www2.hawaii.edu/~lquiroga/service/ISRsecAreasLMQ.htm</a:t>
            </a:r>
            <a:endParaRPr lang="en-US" dirty="0" smtClean="0"/>
          </a:p>
          <a:p>
            <a:pPr lvl="1"/>
            <a:r>
              <a:rPr lang="en-US" dirty="0" smtClean="0">
                <a:hlinkClick r:id="rId6"/>
              </a:rPr>
              <a:t>http://www2.hawaii.edu/~lquiroga/service/ISRprimAreasLMQ.htm</a:t>
            </a:r>
            <a:endParaRPr lang="en-US" dirty="0" smtClean="0"/>
          </a:p>
          <a:p>
            <a:r>
              <a:rPr lang="en-US" dirty="0" err="1" smtClean="0"/>
              <a:t>Lipyeow</a:t>
            </a:r>
            <a:r>
              <a:rPr lang="en-US" dirty="0" smtClean="0"/>
              <a:t> Lim’s </a:t>
            </a:r>
            <a:r>
              <a:rPr lang="en-US" dirty="0" smtClean="0"/>
              <a:t>Topics</a:t>
            </a:r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7"/>
              </a:rPr>
              <a:t>http</a:t>
            </a:r>
            <a:r>
              <a:rPr lang="en-US" dirty="0" smtClean="0">
                <a:hlinkClick r:id="rId7"/>
              </a:rPr>
              <a:t>://www2.hawaii.edu/~lipyeow/cisiss.html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Secondary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7943088" cy="5105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Data </a:t>
            </a:r>
            <a:r>
              <a:rPr lang="en-US" b="1" dirty="0" smtClean="0"/>
              <a:t>storage</a:t>
            </a:r>
          </a:p>
          <a:p>
            <a:pPr lvl="1"/>
            <a:r>
              <a:rPr lang="en-US" dirty="0" smtClean="0"/>
              <a:t>storage </a:t>
            </a:r>
            <a:r>
              <a:rPr lang="en-US" dirty="0" smtClean="0"/>
              <a:t>devices (disk, flash etc),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data structures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and organization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Data </a:t>
            </a:r>
            <a:r>
              <a:rPr lang="en-US" b="1" dirty="0" smtClean="0"/>
              <a:t>models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relational</a:t>
            </a:r>
            <a:r>
              <a:rPr lang="en-US" dirty="0" smtClean="0"/>
              <a:t>, XML, RDF,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unstructured text</a:t>
            </a:r>
            <a:r>
              <a:rPr lang="en-US" dirty="0" smtClean="0"/>
              <a:t>, </a:t>
            </a:r>
            <a:r>
              <a:rPr lang="en-US" dirty="0" smtClean="0"/>
              <a:t>multi-media.</a:t>
            </a:r>
          </a:p>
          <a:p>
            <a:r>
              <a:rPr lang="en-US" b="1" dirty="0" smtClean="0"/>
              <a:t>Query </a:t>
            </a:r>
            <a:r>
              <a:rPr lang="en-US" b="1" dirty="0" smtClean="0"/>
              <a:t>languages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K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eyword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search, SQL</a:t>
            </a:r>
            <a:r>
              <a:rPr lang="en-US" dirty="0" smtClean="0"/>
              <a:t>, SPARQL, 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XPath</a:t>
            </a:r>
            <a:r>
              <a:rPr lang="en-US" dirty="0" smtClean="0"/>
              <a:t>, </a:t>
            </a:r>
            <a:r>
              <a:rPr lang="en-US" dirty="0" err="1" smtClean="0"/>
              <a:t>XQuery</a:t>
            </a:r>
            <a:r>
              <a:rPr lang="en-US" dirty="0" smtClean="0"/>
              <a:t>, XSLT, </a:t>
            </a:r>
            <a:r>
              <a:rPr lang="en-US" dirty="0" err="1" smtClean="0"/>
              <a:t>streamSQL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Indexing</a:t>
            </a:r>
          </a:p>
          <a:p>
            <a:pPr lvl="1"/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B+tree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, inverted indexes</a:t>
            </a:r>
            <a:r>
              <a:rPr lang="en-US" dirty="0" smtClean="0"/>
              <a:t>, R-trees, XML indexes, RDF indexes</a:t>
            </a:r>
          </a:p>
          <a:p>
            <a:r>
              <a:rPr lang="en-US" b="1" dirty="0" smtClean="0"/>
              <a:t>Query </a:t>
            </a:r>
            <a:r>
              <a:rPr lang="en-US" b="1" dirty="0" smtClean="0"/>
              <a:t>optimization</a:t>
            </a:r>
          </a:p>
          <a:p>
            <a:pPr lvl="1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access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path selection</a:t>
            </a:r>
            <a:r>
              <a:rPr lang="en-US" dirty="0" smtClean="0"/>
              <a:t>, statistics, cost models, plan enumeration, search space pruning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Courses: ICS 321 Data Storage and Retrieval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Primary 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866888" cy="54102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Distributed/parallel </a:t>
            </a:r>
            <a:r>
              <a:rPr lang="en-US" b="1" dirty="0" smtClean="0"/>
              <a:t>d</a:t>
            </a:r>
            <a:r>
              <a:rPr lang="en-US" b="1" dirty="0" smtClean="0"/>
              <a:t>ata management</a:t>
            </a:r>
          </a:p>
          <a:p>
            <a:pPr lvl="1"/>
            <a:r>
              <a:rPr lang="en-US" dirty="0" smtClean="0"/>
              <a:t>Parallel </a:t>
            </a:r>
            <a:r>
              <a:rPr lang="en-US" dirty="0" smtClean="0"/>
              <a:t>database paradigm, Map-Reduce paradigm, </a:t>
            </a:r>
            <a:r>
              <a:rPr lang="en-US" dirty="0" smtClean="0"/>
              <a:t>parallel programming </a:t>
            </a:r>
            <a:r>
              <a:rPr lang="en-US" dirty="0" smtClean="0"/>
              <a:t>paradigms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smtClean="0"/>
              <a:t>MPI)</a:t>
            </a:r>
          </a:p>
          <a:p>
            <a:pPr lvl="1"/>
            <a:r>
              <a:rPr lang="en-US" dirty="0" smtClean="0"/>
              <a:t>Consistency </a:t>
            </a:r>
            <a:r>
              <a:rPr lang="en-US" dirty="0" smtClean="0"/>
              <a:t>requirements of distributed data processing.</a:t>
            </a:r>
          </a:p>
          <a:p>
            <a:r>
              <a:rPr lang="en-US" b="1" dirty="0" smtClean="0"/>
              <a:t>C</a:t>
            </a:r>
            <a:r>
              <a:rPr lang="en-US" b="1" dirty="0" smtClean="0"/>
              <a:t>loud </a:t>
            </a:r>
            <a:r>
              <a:rPr lang="en-US" b="1" dirty="0" smtClean="0"/>
              <a:t>computing </a:t>
            </a:r>
            <a:r>
              <a:rPr lang="en-US" b="1" dirty="0" smtClean="0"/>
              <a:t>and </a:t>
            </a:r>
            <a:r>
              <a:rPr lang="en-US" b="1" dirty="0" smtClean="0"/>
              <a:t>data </a:t>
            </a:r>
            <a:r>
              <a:rPr lang="en-US" b="1" dirty="0" smtClean="0"/>
              <a:t>management </a:t>
            </a:r>
          </a:p>
          <a:p>
            <a:pPr lvl="1"/>
            <a:r>
              <a:rPr lang="en-US" dirty="0" smtClean="0"/>
              <a:t>V</a:t>
            </a:r>
            <a:r>
              <a:rPr lang="en-US" dirty="0" smtClean="0"/>
              <a:t>irtualization technology</a:t>
            </a:r>
            <a:endParaRPr lang="en-US" dirty="0" smtClean="0"/>
          </a:p>
          <a:p>
            <a:r>
              <a:rPr lang="en-US" b="1" dirty="0" smtClean="0"/>
              <a:t>S</a:t>
            </a:r>
            <a:r>
              <a:rPr lang="en-US" b="1" dirty="0" smtClean="0"/>
              <a:t>cientific </a:t>
            </a:r>
            <a:r>
              <a:rPr lang="en-US" b="1" dirty="0" smtClean="0"/>
              <a:t>data </a:t>
            </a:r>
            <a:r>
              <a:rPr lang="en-US" b="1" dirty="0" smtClean="0"/>
              <a:t>management</a:t>
            </a:r>
          </a:p>
          <a:p>
            <a:pPr lvl="1"/>
            <a:r>
              <a:rPr lang="en-US" dirty="0" err="1" smtClean="0"/>
              <a:t>cf</a:t>
            </a:r>
            <a:r>
              <a:rPr lang="en-US" dirty="0" smtClean="0"/>
              <a:t> traditional </a:t>
            </a:r>
            <a:r>
              <a:rPr lang="en-US" dirty="0" smtClean="0"/>
              <a:t>business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Challenges </a:t>
            </a:r>
            <a:r>
              <a:rPr lang="en-US" dirty="0" smtClean="0"/>
              <a:t>posed by scientific applications in astronomy, bioinformatics, genomics, environmental sensors </a:t>
            </a:r>
            <a:r>
              <a:rPr lang="en-US" dirty="0" smtClean="0"/>
              <a:t>etc</a:t>
            </a:r>
            <a:endParaRPr lang="en-US" dirty="0" smtClean="0"/>
          </a:p>
          <a:p>
            <a:r>
              <a:rPr lang="en-US" b="1" dirty="0" smtClean="0"/>
              <a:t>Semantic </a:t>
            </a:r>
            <a:r>
              <a:rPr lang="en-US" b="1" dirty="0" smtClean="0"/>
              <a:t>web </a:t>
            </a:r>
            <a:r>
              <a:rPr lang="en-US" b="1" dirty="0" smtClean="0"/>
              <a:t>technologies</a:t>
            </a:r>
          </a:p>
          <a:p>
            <a:pPr lvl="1"/>
            <a:r>
              <a:rPr lang="en-US" dirty="0" smtClean="0"/>
              <a:t>Leveraging RDF </a:t>
            </a:r>
            <a:r>
              <a:rPr lang="en-US" dirty="0" smtClean="0"/>
              <a:t>and </a:t>
            </a:r>
            <a:r>
              <a:rPr lang="en-US" dirty="0" smtClean="0"/>
              <a:t>OWL </a:t>
            </a:r>
            <a:r>
              <a:rPr lang="en-US" dirty="0" smtClean="0"/>
              <a:t>for data processing, data integration, and knowledge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C</a:t>
            </a:r>
            <a:r>
              <a:rPr lang="en-US" dirty="0" smtClean="0"/>
              <a:t>hallenges </a:t>
            </a:r>
            <a:r>
              <a:rPr lang="en-US" dirty="0" smtClean="0"/>
              <a:t>and </a:t>
            </a:r>
            <a:r>
              <a:rPr lang="en-US" dirty="0" smtClean="0"/>
              <a:t>opportunities</a:t>
            </a:r>
          </a:p>
          <a:p>
            <a:pPr lvl="1"/>
            <a:endParaRPr lang="en-US" dirty="0" smtClean="0"/>
          </a:p>
          <a:p>
            <a:pPr>
              <a:buNone/>
            </a:pPr>
            <a:r>
              <a:rPr lang="en-US" dirty="0" smtClean="0"/>
              <a:t>Courses : ICS421 Database Systems &amp; ICS624 Advanced Data Management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Motivation:</a:t>
            </a:r>
          </a:p>
          <a:p>
            <a:pPr lvl="1"/>
            <a:r>
              <a:rPr lang="en-US" sz="2400" dirty="0" smtClean="0">
                <a:hlinkClick r:id="rId3"/>
              </a:rPr>
              <a:t>http://www.youtube.com/watch?v=EWL312zbEKg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4"/>
              </a:rPr>
              <a:t>http</a:t>
            </a:r>
            <a:r>
              <a:rPr lang="en-US" sz="2400" dirty="0" smtClean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www.youtube.com/watch?v=DsQ9UxVALSs</a:t>
            </a:r>
            <a:endParaRPr lang="en-US" sz="2400" dirty="0" smtClean="0"/>
          </a:p>
          <a:p>
            <a:pPr lvl="1"/>
            <a:r>
              <a:rPr lang="en-US" sz="2400" dirty="0" smtClean="0">
                <a:hlinkClick r:id="rId5"/>
              </a:rPr>
              <a:t>http://www.youtube.com/watch?v=jbkSRLYSojo</a:t>
            </a:r>
            <a:endParaRPr lang="en-US" sz="2400" dirty="0" smtClean="0"/>
          </a:p>
          <a:p>
            <a:r>
              <a:rPr lang="en-US" dirty="0" smtClean="0"/>
              <a:t>Core questions:</a:t>
            </a:r>
          </a:p>
          <a:p>
            <a:pPr lvl="1"/>
            <a:r>
              <a:rPr lang="en-US" dirty="0" smtClean="0"/>
              <a:t>What is the best way to store data ?</a:t>
            </a:r>
          </a:p>
          <a:p>
            <a:pPr lvl="1"/>
            <a:r>
              <a:rPr lang="en-US" dirty="0" smtClean="0"/>
              <a:t>How do we query and/or update the data ?</a:t>
            </a:r>
          </a:p>
          <a:p>
            <a:pPr lvl="1"/>
            <a:r>
              <a:rPr lang="en-US" dirty="0" smtClean="0"/>
              <a:t>How to speed up queries ?</a:t>
            </a:r>
          </a:p>
          <a:p>
            <a:r>
              <a:rPr lang="en-US" dirty="0" smtClean="0"/>
              <a:t>Research Drivers:</a:t>
            </a:r>
          </a:p>
          <a:p>
            <a:pPr lvl="1"/>
            <a:r>
              <a:rPr lang="en-US" dirty="0" smtClean="0"/>
              <a:t>New applications. </a:t>
            </a:r>
          </a:p>
          <a:p>
            <a:pPr lvl="1"/>
            <a:r>
              <a:rPr lang="en-US" dirty="0" smtClean="0"/>
              <a:t>New data types. New query types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Optimizing Content Freshness of Relations Extracted From the Web Using Keyword Search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740664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Mohan Yang (Shanghai Jiao Tong University), </a:t>
            </a:r>
          </a:p>
          <a:p>
            <a:pPr algn="r"/>
            <a:r>
              <a:rPr lang="en-US" sz="2400" dirty="0" err="1" smtClean="0"/>
              <a:t>Haixun</a:t>
            </a:r>
            <a:r>
              <a:rPr lang="en-US" sz="2400" dirty="0" smtClean="0"/>
              <a:t> Wang (Microsoft Research Asia),</a:t>
            </a:r>
          </a:p>
          <a:p>
            <a:pPr algn="r"/>
            <a:r>
              <a:rPr lang="en-US" sz="2400" b="1" dirty="0" err="1" smtClean="0">
                <a:solidFill>
                  <a:schemeClr val="accent3"/>
                </a:solidFill>
              </a:rPr>
              <a:t>Lipyeow</a:t>
            </a:r>
            <a:r>
              <a:rPr lang="en-US" sz="2400" b="1" dirty="0" smtClean="0">
                <a:solidFill>
                  <a:schemeClr val="accent3"/>
                </a:solidFill>
              </a:rPr>
              <a:t> Lim (UHM) </a:t>
            </a:r>
          </a:p>
          <a:p>
            <a:pPr algn="r"/>
            <a:r>
              <a:rPr lang="en-US" sz="2400" dirty="0" smtClean="0"/>
              <a:t>Min Wang (HP Labs China)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Management at a prominent research institute wanted to analyze the impact of the publications of its researchers 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3350976" cy="377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281940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 flipH="1">
            <a:off x="4038600" y="3200400"/>
            <a:ext cx="533400" cy="15240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2/17/2011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Lipyeow Lim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132</TotalTime>
  <Words>1707</Words>
  <Application>Microsoft Office PowerPoint</Application>
  <PresentationFormat>On-screen Show (4:3)</PresentationFormat>
  <Paragraphs>467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Solstice</vt:lpstr>
      <vt:lpstr>Research Topics in Information Systems and Services </vt:lpstr>
      <vt:lpstr>Agenda</vt:lpstr>
      <vt:lpstr>Information Systems &amp; Services</vt:lpstr>
      <vt:lpstr>Faculty and Resources</vt:lpstr>
      <vt:lpstr>Secondary Exam</vt:lpstr>
      <vt:lpstr>Primary Exam</vt:lpstr>
      <vt:lpstr>Data Management</vt:lpstr>
      <vt:lpstr>Optimizing Content Freshness of Relations Extracted From the Web Using Keyword Search</vt:lpstr>
      <vt:lpstr>Motivating Application</vt:lpstr>
      <vt:lpstr>The Simple Solution</vt:lpstr>
      <vt:lpstr>Problem with the Simple Solution</vt:lpstr>
      <vt:lpstr>The Elegant Solution</vt:lpstr>
      <vt:lpstr>But ...</vt:lpstr>
      <vt:lpstr>Problem Statement</vt:lpstr>
      <vt:lpstr>Picking the Right Queries ...</vt:lpstr>
      <vt:lpstr>Mining Workflows for Data Integration Patterns</vt:lpstr>
      <vt:lpstr>Bio-Informatics Scenario</vt:lpstr>
      <vt:lpstr>A Data Integration Recommender</vt:lpstr>
      <vt:lpstr>Problems &amp; Tasks</vt:lpstr>
      <vt:lpstr>Optimizing Sensor Data Acquisition for Energy-Efficient Smartphone-based Continuous Event Processing</vt:lpstr>
      <vt:lpstr>Telehealth Scenario</vt:lpstr>
      <vt:lpstr>Energy Efficiency</vt:lpstr>
      <vt:lpstr>Sensor Data Acquisition </vt:lpstr>
      <vt:lpstr>Query Model</vt:lpstr>
      <vt:lpstr>Continuous Evaluation</vt:lpstr>
      <vt:lpstr>Key Ideas</vt:lpstr>
      <vt:lpstr>Example: ω=7</vt:lpstr>
      <vt:lpstr>Evaluation Order</vt:lpstr>
      <vt:lpstr>A Lot More Work Needed</vt:lpstr>
      <vt:lpstr>Other projects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Topics in Information Systems and Services </dc:title>
  <dc:creator>Lipyeow Lim</dc:creator>
  <cp:lastModifiedBy>Lipyeow Lim</cp:lastModifiedBy>
  <cp:revision>18</cp:revision>
  <dcterms:created xsi:type="dcterms:W3CDTF">2011-02-17T21:15:19Z</dcterms:created>
  <dcterms:modified xsi:type="dcterms:W3CDTF">2011-02-17T23:27:34Z</dcterms:modified>
</cp:coreProperties>
</file>