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40"/>
  </p:notesMasterIdLst>
  <p:sldIdLst>
    <p:sldId id="281" r:id="rId2"/>
    <p:sldId id="256" r:id="rId3"/>
    <p:sldId id="257" r:id="rId4"/>
    <p:sldId id="264" r:id="rId5"/>
    <p:sldId id="258" r:id="rId6"/>
    <p:sldId id="259" r:id="rId7"/>
    <p:sldId id="260" r:id="rId8"/>
    <p:sldId id="261" r:id="rId9"/>
    <p:sldId id="265" r:id="rId10"/>
    <p:sldId id="266" r:id="rId11"/>
    <p:sldId id="262" r:id="rId12"/>
    <p:sldId id="263" r:id="rId13"/>
    <p:sldId id="267" r:id="rId14"/>
    <p:sldId id="268" r:id="rId15"/>
    <p:sldId id="269" r:id="rId16"/>
    <p:sldId id="272" r:id="rId17"/>
    <p:sldId id="270" r:id="rId18"/>
    <p:sldId id="285" r:id="rId19"/>
    <p:sldId id="273" r:id="rId20"/>
    <p:sldId id="294" r:id="rId21"/>
    <p:sldId id="276" r:id="rId22"/>
    <p:sldId id="277" r:id="rId23"/>
    <p:sldId id="278" r:id="rId24"/>
    <p:sldId id="283" r:id="rId25"/>
    <p:sldId id="282" r:id="rId26"/>
    <p:sldId id="280" r:id="rId27"/>
    <p:sldId id="284" r:id="rId28"/>
    <p:sldId id="275" r:id="rId29"/>
    <p:sldId id="290" r:id="rId30"/>
    <p:sldId id="291" r:id="rId31"/>
    <p:sldId id="292" r:id="rId32"/>
    <p:sldId id="274" r:id="rId33"/>
    <p:sldId id="286" r:id="rId34"/>
    <p:sldId id="287" r:id="rId35"/>
    <p:sldId id="288" r:id="rId36"/>
    <p:sldId id="293" r:id="rId37"/>
    <p:sldId id="289" r:id="rId38"/>
    <p:sldId id="2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719" autoAdjust="0"/>
  </p:normalViewPr>
  <p:slideViewPr>
    <p:cSldViewPr>
      <p:cViewPr varScale="1">
        <p:scale>
          <a:sx n="76" d="100"/>
          <a:sy n="76" d="100"/>
        </p:scale>
        <p:origin x="-830" y="6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18FF-65C9-474A-8AC1-7E1611A6F758}" type="datetimeFigureOut">
              <a:rPr lang="en-US" smtClean="0"/>
              <a:pPr/>
              <a:t>9/9/2010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A293-A7D7-4BA1-901E-2C7DDAEE6D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Maintain a local database of each researcher’s publications and their citation counts</a:t>
            </a:r>
          </a:p>
          <a:p>
            <a:pPr lvl="1"/>
            <a:r>
              <a:rPr lang="en-US" dirty="0" smtClean="0"/>
              <a:t>Researcher’s publish papers all the time</a:t>
            </a:r>
          </a:p>
          <a:p>
            <a:pPr lvl="1"/>
            <a:r>
              <a:rPr lang="en-US" dirty="0" smtClean="0"/>
              <a:t>Papers are cited by other papers all the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34A293-A7D7-4BA1-901E-2C7DDAEE6D5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r>
              <a:rPr lang="en-US" smtClean="0"/>
              <a:t>Lipyeow Lim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5B8472B4-C827-4B9F-885A-58A6AD3CFD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/>
                </a:solidFill>
              </a:rPr>
              <a:t>SIGMOD 2010 Paper</a:t>
            </a:r>
            <a:r>
              <a:rPr lang="en-US" sz="2800" dirty="0" smtClean="0"/>
              <a:t>: </a:t>
            </a:r>
            <a:r>
              <a:rPr lang="en-US" sz="2400" dirty="0" smtClean="0"/>
              <a:t>Optimizing Content Freshness of Relations Extracted From the Web Using Keyword Search</a:t>
            </a:r>
          </a:p>
          <a:p>
            <a:pPr marL="916686" lvl="1" indent="-514350"/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/>
                </a:solidFill>
              </a:rPr>
              <a:t>Cloud-based Parallel DBMS</a:t>
            </a:r>
          </a:p>
          <a:p>
            <a:pPr marL="596646" indent="-514350">
              <a:buFont typeface="+mj-lt"/>
              <a:buAutoNum type="arabicPeriod"/>
            </a:pPr>
            <a:endParaRPr lang="en-US" sz="28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/>
                </a:solidFill>
              </a:rPr>
              <a:t>Mining Workflows for Data Integration Patterns</a:t>
            </a:r>
          </a:p>
          <a:p>
            <a:pPr marL="596646" indent="-514350">
              <a:buFont typeface="+mj-lt"/>
              <a:buAutoNum type="arabicPeriod"/>
            </a:pPr>
            <a:endParaRPr lang="en-US" sz="28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/>
                </a:solidFill>
              </a:rPr>
              <a:t>Energy Efficient Complex Event Processing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Probes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38600"/>
            <a:ext cx="749808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should greedy heuristic do ?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Local coverage </a:t>
            </a:r>
            <a:r>
              <a:rPr lang="en-US" dirty="0" smtClean="0"/>
              <a:t>: a good query will get results to update as much of the local relation as possible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Server coverage </a:t>
            </a:r>
            <a:r>
              <a:rPr lang="en-US" dirty="0" smtClean="0"/>
              <a:t>: a good query should retrieve as few results from the server as possible.</a:t>
            </a:r>
          </a:p>
          <a:p>
            <a:pPr lvl="1"/>
            <a:r>
              <a:rPr lang="en-US" dirty="0" smtClean="0"/>
              <a:t>A good query updates the </a:t>
            </a:r>
            <a:r>
              <a:rPr lang="en-US" dirty="0" smtClean="0">
                <a:solidFill>
                  <a:schemeClr val="accent3"/>
                </a:solidFill>
              </a:rPr>
              <a:t>most critical </a:t>
            </a:r>
            <a:r>
              <a:rPr lang="en-US" dirty="0" smtClean="0"/>
              <a:t>portion of the local relation to maximize </a:t>
            </a:r>
            <a:r>
              <a:rPr lang="en-US" dirty="0" smtClean="0">
                <a:solidFill>
                  <a:schemeClr val="accent3"/>
                </a:solidFill>
              </a:rPr>
              <a:t>“content freshness”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1295400"/>
            <a:ext cx="6934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1.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= empty set of queries</a:t>
            </a:r>
          </a:p>
          <a:p>
            <a:r>
              <a:rPr lang="en-US" sz="2000" dirty="0" smtClean="0"/>
              <a:t>2. </a:t>
            </a:r>
            <a:r>
              <a:rPr lang="en-US" sz="2000" dirty="0" err="1" smtClean="0"/>
              <a:t>NotCovered</a:t>
            </a:r>
            <a:r>
              <a:rPr lang="en-US" sz="2000" dirty="0" smtClean="0"/>
              <a:t> = set L of local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r>
              <a:rPr lang="en-US" sz="2000" dirty="0" smtClean="0"/>
              <a:t>3. While not </a:t>
            </a:r>
            <a:r>
              <a:rPr lang="en-US" sz="2000" dirty="0" smtClean="0">
                <a:solidFill>
                  <a:schemeClr val="accent2"/>
                </a:solidFill>
              </a:rPr>
              <a:t>stopping condition </a:t>
            </a:r>
            <a:r>
              <a:rPr lang="en-US" sz="2000" dirty="0" smtClean="0"/>
              <a:t>do</a:t>
            </a:r>
          </a:p>
          <a:p>
            <a:r>
              <a:rPr lang="en-US" sz="2000" dirty="0" smtClean="0"/>
              <a:t>4.       K = Find all keywords associated with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5.       Pick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from </a:t>
            </a:r>
            <a:r>
              <a:rPr lang="en-US" sz="2000" dirty="0" err="1" smtClean="0"/>
              <a:t>PowerSet</a:t>
            </a:r>
            <a:r>
              <a:rPr lang="en-US" sz="2000" dirty="0" smtClean="0"/>
              <a:t>(K) using </a:t>
            </a:r>
            <a:r>
              <a:rPr lang="en-US" sz="2000" b="1" dirty="0" smtClean="0">
                <a:solidFill>
                  <a:schemeClr val="accent2"/>
                </a:solidFill>
              </a:rPr>
              <a:t>heuristic equation</a:t>
            </a:r>
          </a:p>
          <a:p>
            <a:r>
              <a:rPr lang="en-US" sz="2000" dirty="0" smtClean="0"/>
              <a:t>6.       Add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</a:p>
          <a:p>
            <a:r>
              <a:rPr lang="en-US" sz="2000" dirty="0" smtClean="0"/>
              <a:t>7.       Remove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associated with q from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8. End While</a:t>
            </a:r>
            <a:endParaRPr lang="en-US" dirty="0" smtClean="0"/>
          </a:p>
        </p:txBody>
      </p:sp>
      <p:sp>
        <p:nvSpPr>
          <p:cNvPr id="5" name="Line Callout 1 4"/>
          <p:cNvSpPr/>
          <p:nvPr/>
        </p:nvSpPr>
        <p:spPr>
          <a:xfrm>
            <a:off x="6096000" y="1447800"/>
            <a:ext cx="2667000" cy="762000"/>
          </a:xfrm>
          <a:prstGeom prst="borderCallout1">
            <a:avLst>
              <a:gd name="adj1" fmla="val 82165"/>
              <a:gd name="adj2" fmla="val -2479"/>
              <a:gd name="adj3" fmla="val 97866"/>
              <a:gd name="adj4" fmla="val -2202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Could be based on size of Q or coverage of 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44562"/>
          </a:xfrm>
        </p:spPr>
        <p:txBody>
          <a:bodyPr/>
          <a:lstStyle/>
          <a:p>
            <a:r>
              <a:rPr lang="en-US" dirty="0" smtClean="0"/>
              <a:t>Content 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2209800"/>
            <a:ext cx="7498080" cy="3962400"/>
          </a:xfrm>
        </p:spPr>
        <p:txBody>
          <a:bodyPr>
            <a:noAutofit/>
          </a:bodyPr>
          <a:lstStyle/>
          <a:p>
            <a:r>
              <a:rPr lang="en-US" sz="2400" dirty="0" smtClean="0"/>
              <a:t>Weighted </a:t>
            </a:r>
            <a:r>
              <a:rPr lang="en-US" sz="2400" dirty="0" err="1" smtClean="0"/>
              <a:t>tuple</a:t>
            </a:r>
            <a:r>
              <a:rPr lang="en-US" sz="2400" dirty="0" smtClean="0"/>
              <a:t> dissimilarity</a:t>
            </a:r>
          </a:p>
          <a:p>
            <a:pPr lvl="1"/>
            <a:r>
              <a:rPr lang="en-US" sz="2000" dirty="0" smtClean="0"/>
              <a:t>Some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are more important to update</a:t>
            </a:r>
          </a:p>
          <a:p>
            <a:pPr lvl="1"/>
            <a:r>
              <a:rPr lang="en-US" sz="2000" dirty="0" smtClean="0"/>
              <a:t>= </a:t>
            </a:r>
            <a:r>
              <a:rPr lang="en-US" sz="2000" i="1" dirty="0" smtClean="0"/>
              <a:t>w(local)*d(</a:t>
            </a:r>
            <a:r>
              <a:rPr lang="en-US" sz="2000" i="1" dirty="0" err="1" smtClean="0"/>
              <a:t>local,server</a:t>
            </a:r>
            <a:r>
              <a:rPr lang="en-US" sz="2000" i="1" dirty="0" smtClean="0"/>
              <a:t>)</a:t>
            </a:r>
          </a:p>
          <a:p>
            <a:r>
              <a:rPr lang="en-US" sz="2400" dirty="0" smtClean="0"/>
              <a:t>Content Freshness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Example: </a:t>
            </a:r>
          </a:p>
          <a:p>
            <a:pPr lvl="1"/>
            <a:r>
              <a:rPr lang="en-US" sz="2000" i="1" dirty="0" smtClean="0"/>
              <a:t>w(l)</a:t>
            </a:r>
            <a:r>
              <a:rPr lang="en-US" sz="2000" dirty="0" smtClean="0"/>
              <a:t> = </a:t>
            </a:r>
            <a:r>
              <a:rPr lang="en-US" sz="2000" i="1" dirty="0" err="1" smtClean="0"/>
              <a:t>l.citation</a:t>
            </a:r>
            <a:r>
              <a:rPr lang="en-US" sz="2000" dirty="0" smtClean="0"/>
              <a:t> = 84</a:t>
            </a:r>
          </a:p>
          <a:p>
            <a:pPr lvl="1"/>
            <a:r>
              <a:rPr lang="en-US" sz="2000" i="1" dirty="0" smtClean="0"/>
              <a:t>d(</a:t>
            </a:r>
            <a:r>
              <a:rPr lang="en-US" sz="2000" i="1" dirty="0" err="1" smtClean="0"/>
              <a:t>l,s</a:t>
            </a:r>
            <a:r>
              <a:rPr lang="en-US" sz="2000" i="1" dirty="0" smtClean="0"/>
              <a:t>)</a:t>
            </a:r>
            <a:r>
              <a:rPr lang="en-US" sz="2000" dirty="0" smtClean="0"/>
              <a:t> = | </a:t>
            </a:r>
            <a:r>
              <a:rPr lang="en-US" sz="2000" i="1" dirty="0" err="1" smtClean="0"/>
              <a:t>l.citation</a:t>
            </a:r>
            <a:r>
              <a:rPr lang="en-US" sz="2000" i="1" dirty="0" smtClean="0"/>
              <a:t> – </a:t>
            </a:r>
            <a:r>
              <a:rPr lang="en-US" sz="2000" i="1" dirty="0" err="1" smtClean="0"/>
              <a:t>s.citation</a:t>
            </a:r>
            <a:r>
              <a:rPr lang="en-US" sz="2000" i="1" dirty="0" smtClean="0"/>
              <a:t> </a:t>
            </a:r>
            <a:r>
              <a:rPr lang="en-US" sz="2000" dirty="0" smtClean="0"/>
              <a:t>| = 3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295400"/>
          <a:ext cx="358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87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10200" y="1295400"/>
          <a:ext cx="3581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447800"/>
                <a:gridCol w="990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4933684" y="142848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Local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754764" y="146670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52800" y="3886200"/>
          <a:ext cx="3962400" cy="920528"/>
        </p:xfrm>
        <a:graphic>
          <a:graphicData uri="http://schemas.openxmlformats.org/presentationml/2006/ole">
            <p:oleObj spid="_x0000_s4098" name="Equation" r:id="rId4" imgW="1803240" imgH="419040" progId="Equation.3">
              <p:embed/>
            </p:oleObj>
          </a:graphicData>
        </a:graphic>
      </p:graphicFrame>
      <p:sp>
        <p:nvSpPr>
          <p:cNvPr id="9" name="Line Callout 1 8"/>
          <p:cNvSpPr/>
          <p:nvPr/>
        </p:nvSpPr>
        <p:spPr>
          <a:xfrm>
            <a:off x="6172200" y="4724400"/>
            <a:ext cx="2819400" cy="1447800"/>
          </a:xfrm>
          <a:prstGeom prst="borderCallout1">
            <a:avLst>
              <a:gd name="adj1" fmla="val 18750"/>
              <a:gd name="adj2" fmla="val -8333"/>
              <a:gd name="adj3" fmla="val 59307"/>
              <a:gd name="adj4" fmla="val -50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accent2"/>
                </a:solidFill>
              </a:rPr>
              <a:t>Catch</a:t>
            </a:r>
            <a:r>
              <a:rPr lang="en-US" sz="2000" dirty="0" smtClean="0">
                <a:solidFill>
                  <a:schemeClr val="accent2"/>
                </a:solidFill>
              </a:rPr>
              <a:t>: local DB does not know the current value of citation on the server!</a:t>
            </a: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 Freshness (take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438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Estimate the server value of citation using an update model based on</a:t>
            </a:r>
          </a:p>
          <a:p>
            <a:pPr lvl="1"/>
            <a:r>
              <a:rPr lang="en-US" dirty="0" smtClean="0"/>
              <a:t>Current local value of citation</a:t>
            </a:r>
          </a:p>
          <a:p>
            <a:pPr lvl="1"/>
            <a:r>
              <a:rPr lang="en-US" dirty="0" smtClean="0"/>
              <a:t>Volatility of the particular citation field</a:t>
            </a:r>
          </a:p>
          <a:p>
            <a:pPr lvl="1"/>
            <a:r>
              <a:rPr lang="en-US" dirty="0" smtClean="0"/>
              <a:t>Time elapsed since last sync.</a:t>
            </a:r>
            <a:endParaRPr lang="en-US" dirty="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2971800" y="4038600"/>
          <a:ext cx="3962400" cy="920750"/>
        </p:xfrm>
        <a:graphic>
          <a:graphicData uri="http://schemas.openxmlformats.org/presentationml/2006/ole">
            <p:oleObj spid="_x0000_s5122" name="Equation" r:id="rId4" imgW="1803240" imgH="419040" progId="Equation.3">
              <p:embed/>
            </p:oleObj>
          </a:graphicData>
        </a:graphic>
      </p:graphicFrame>
      <p:sp>
        <p:nvSpPr>
          <p:cNvPr id="5" name="Line Callout 1 4"/>
          <p:cNvSpPr/>
          <p:nvPr/>
        </p:nvSpPr>
        <p:spPr>
          <a:xfrm>
            <a:off x="2895600" y="5410200"/>
            <a:ext cx="6096000" cy="838200"/>
          </a:xfrm>
          <a:prstGeom prst="borderCallout1">
            <a:avLst>
              <a:gd name="adj1" fmla="val -11564"/>
              <a:gd name="adj2" fmla="val 57521"/>
              <a:gd name="adj3" fmla="val -88301"/>
              <a:gd name="adj4" fmla="val 5468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F(</a:t>
            </a:r>
            <a:r>
              <a:rPr lang="en-US" dirty="0" err="1" smtClean="0">
                <a:solidFill>
                  <a:schemeClr val="tx1"/>
                </a:solidFill>
              </a:rPr>
              <a:t>l,t</a:t>
            </a:r>
            <a:r>
              <a:rPr lang="en-US" dirty="0" smtClean="0">
                <a:solidFill>
                  <a:schemeClr val="tx1"/>
                </a:solidFill>
              </a:rPr>
              <a:t>) estimates the dissimilarity between the local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 and the server </a:t>
            </a:r>
            <a:r>
              <a:rPr lang="en-US" dirty="0" err="1" smtClean="0">
                <a:solidFill>
                  <a:schemeClr val="tx1"/>
                </a:solidFill>
              </a:rPr>
              <a:t>tuple</a:t>
            </a:r>
            <a:r>
              <a:rPr lang="en-US" dirty="0" smtClean="0">
                <a:solidFill>
                  <a:schemeClr val="tx1"/>
                </a:solidFill>
              </a:rPr>
              <a:t> at time t assuming an update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Greedy Heuristic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Query efficiency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To give higher priority to “</a:t>
            </a:r>
            <a:r>
              <a:rPr lang="en-US" sz="2000" dirty="0" err="1" smtClean="0"/>
              <a:t>unfresh</a:t>
            </a:r>
            <a:r>
              <a:rPr lang="en-US" sz="2000" dirty="0" smtClean="0"/>
              <a:t>” </a:t>
            </a:r>
            <a:r>
              <a:rPr lang="en-US" sz="2000" dirty="0" err="1" smtClean="0"/>
              <a:t>tuples</a:t>
            </a:r>
            <a:r>
              <a:rPr lang="en-US" sz="2000" dirty="0" smtClean="0"/>
              <a:t>, we weight the local coverage with the freshness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Catch: local DB does not know server coverage!</a:t>
            </a:r>
          </a:p>
          <a:p>
            <a:pPr lvl="1"/>
            <a:r>
              <a:rPr lang="en-US" sz="1800" dirty="0" smtClean="0"/>
              <a:t>Estimate server coverage using statistical methods</a:t>
            </a:r>
          </a:p>
          <a:p>
            <a:pPr lvl="1"/>
            <a:r>
              <a:rPr lang="en-US" sz="1800" dirty="0" smtClean="0"/>
              <a:t>Estimate server coverage using another sample data source (</a:t>
            </a:r>
            <a:r>
              <a:rPr lang="en-US" sz="1800" dirty="0" err="1" smtClean="0"/>
              <a:t>eg</a:t>
            </a:r>
            <a:r>
              <a:rPr lang="en-US" sz="1800" dirty="0" smtClean="0"/>
              <a:t>. DBLP)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387600" y="1676400"/>
          <a:ext cx="5003800" cy="838200"/>
        </p:xfrm>
        <a:graphic>
          <a:graphicData uri="http://schemas.openxmlformats.org/presentationml/2006/ole">
            <p:oleObj spid="_x0000_s6146" name="Equation" r:id="rId4" imgW="2501640" imgH="419040" progId="Equation.3">
              <p:embed/>
            </p:oleObj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828800" y="3657600"/>
          <a:ext cx="6345386" cy="1066800"/>
        </p:xfrm>
        <a:graphic>
          <a:graphicData uri="http://schemas.openxmlformats.org/presentationml/2006/ole">
            <p:oleObj spid="_x0000_s6148" name="Equation" r:id="rId5" imgW="2869920" imgH="48240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sets:</a:t>
            </a:r>
          </a:p>
          <a:p>
            <a:pPr lvl="1"/>
            <a:r>
              <a:rPr lang="en-US" dirty="0" smtClean="0"/>
              <a:t>Synthetic data </a:t>
            </a:r>
          </a:p>
          <a:p>
            <a:pPr lvl="1"/>
            <a:r>
              <a:rPr lang="en-US" dirty="0" smtClean="0"/>
              <a:t>Paper citations (this presentation)</a:t>
            </a:r>
          </a:p>
          <a:p>
            <a:pPr lvl="1"/>
            <a:r>
              <a:rPr lang="en-US" dirty="0" smtClean="0"/>
              <a:t>DVD online store</a:t>
            </a:r>
          </a:p>
          <a:p>
            <a:r>
              <a:rPr lang="en-US" dirty="0" smtClean="0"/>
              <a:t>Approximate </a:t>
            </a:r>
            <a:r>
              <a:rPr lang="en-US" dirty="0" err="1" smtClean="0"/>
              <a:t>Powerset</a:t>
            </a:r>
            <a:r>
              <a:rPr lang="en-US" dirty="0" smtClean="0"/>
              <a:t>(K) with all keyword pairs</a:t>
            </a:r>
          </a:p>
          <a:p>
            <a:r>
              <a:rPr lang="en-US" dirty="0" smtClean="0"/>
              <a:t>Result Extraction</a:t>
            </a:r>
          </a:p>
          <a:p>
            <a:pPr lvl="1"/>
            <a:r>
              <a:rPr lang="en-US" dirty="0" smtClean="0"/>
              <a:t>Method 1: scan through all result pages</a:t>
            </a:r>
          </a:p>
          <a:p>
            <a:pPr lvl="1"/>
            <a:r>
              <a:rPr lang="en-US" dirty="0" smtClean="0"/>
              <a:t>Method 2: scan only the first result page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/>
          <a:lstStyle/>
          <a:p>
            <a:r>
              <a:rPr lang="en-US" dirty="0" smtClean="0"/>
              <a:t>Content Freshness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14478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Synthetic citation data based on known statistics</a:t>
            </a:r>
          </a:p>
          <a:p>
            <a:r>
              <a:rPr lang="en-US" dirty="0" smtClean="0"/>
              <a:t>A Poisson-based update model used to estimate freshness</a:t>
            </a:r>
          </a:p>
          <a:p>
            <a:r>
              <a:rPr lang="en-US" dirty="0" smtClean="0"/>
              <a:t>10 queries are sent at each sync</a:t>
            </a:r>
          </a:p>
          <a:p>
            <a:r>
              <a:rPr lang="en-US" dirty="0" smtClean="0"/>
              <a:t>Naive 1 &amp; 2 sends simple ID-based queries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5791200" cy="341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038600"/>
            <a:ext cx="749808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Approximate K using most frequent </a:t>
            </a:r>
            <a:r>
              <a:rPr lang="en-US" dirty="0" err="1" smtClean="0"/>
              <a:t>k</a:t>
            </a:r>
            <a:r>
              <a:rPr lang="en-US" dirty="0" smtClean="0"/>
              <a:t> keywords</a:t>
            </a:r>
          </a:p>
          <a:p>
            <a:r>
              <a:rPr lang="en-US" dirty="0" smtClean="0"/>
              <a:t>Approximate Power Set using subsets up to size </a:t>
            </a:r>
            <a:r>
              <a:rPr lang="en-US" dirty="0" err="1" smtClean="0"/>
              <a:t>m</a:t>
            </a:r>
            <a:r>
              <a:rPr lang="en-US" dirty="0" smtClean="0"/>
              <a:t>=2 or 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1295400"/>
            <a:ext cx="69342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1.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= empty set of queries</a:t>
            </a:r>
          </a:p>
          <a:p>
            <a:r>
              <a:rPr lang="en-US" sz="2000" dirty="0" smtClean="0"/>
              <a:t>2. </a:t>
            </a:r>
            <a:r>
              <a:rPr lang="en-US" sz="2000" dirty="0" err="1" smtClean="0"/>
              <a:t>NotCovered</a:t>
            </a:r>
            <a:r>
              <a:rPr lang="en-US" sz="2000" dirty="0" smtClean="0"/>
              <a:t> = set L of local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r>
              <a:rPr lang="en-US" sz="2000" dirty="0" smtClean="0"/>
              <a:t>3. While not </a:t>
            </a:r>
            <a:r>
              <a:rPr lang="en-US" sz="2000" dirty="0" smtClean="0">
                <a:solidFill>
                  <a:schemeClr val="accent2"/>
                </a:solidFill>
              </a:rPr>
              <a:t>stopping condition </a:t>
            </a:r>
            <a:r>
              <a:rPr lang="en-US" sz="2000" dirty="0" smtClean="0"/>
              <a:t>do</a:t>
            </a:r>
          </a:p>
          <a:p>
            <a:r>
              <a:rPr lang="en-US" sz="2000" dirty="0" smtClean="0"/>
              <a:t>4.       K = Find all keywords associated with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5.       Pick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from </a:t>
            </a:r>
            <a:r>
              <a:rPr lang="en-US" sz="2000" dirty="0" err="1" smtClean="0"/>
              <a:t>PowerSet</a:t>
            </a:r>
            <a:r>
              <a:rPr lang="en-US" sz="2000" dirty="0" smtClean="0"/>
              <a:t>(K) using </a:t>
            </a:r>
            <a:r>
              <a:rPr lang="en-US" sz="2000" b="1" dirty="0" smtClean="0">
                <a:solidFill>
                  <a:schemeClr val="accent2"/>
                </a:solidFill>
              </a:rPr>
              <a:t>heuristic equation</a:t>
            </a:r>
          </a:p>
          <a:p>
            <a:r>
              <a:rPr lang="en-US" sz="2000" dirty="0" smtClean="0"/>
              <a:t>6.       Add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  <a:r>
              <a:rPr lang="en-US" sz="2000" dirty="0" smtClean="0"/>
              <a:t> to </a:t>
            </a:r>
            <a:r>
              <a:rPr lang="en-US" sz="2000" b="1" dirty="0" smtClean="0">
                <a:solidFill>
                  <a:schemeClr val="accent2"/>
                </a:solidFill>
              </a:rPr>
              <a:t>Q</a:t>
            </a:r>
          </a:p>
          <a:p>
            <a:r>
              <a:rPr lang="en-US" sz="2000" dirty="0" smtClean="0"/>
              <a:t>7.       Remove </a:t>
            </a:r>
            <a:r>
              <a:rPr lang="en-US" sz="2000" dirty="0" err="1" smtClean="0"/>
              <a:t>tuples</a:t>
            </a:r>
            <a:r>
              <a:rPr lang="en-US" sz="2000" dirty="0" smtClean="0"/>
              <a:t> associated with q from </a:t>
            </a:r>
            <a:r>
              <a:rPr lang="en-US" sz="2000" dirty="0" err="1" smtClean="0"/>
              <a:t>NotCovered</a:t>
            </a:r>
            <a:endParaRPr lang="en-US" sz="2000" dirty="0" smtClean="0"/>
          </a:p>
          <a:p>
            <a:r>
              <a:rPr lang="en-US" sz="2000" dirty="0" smtClean="0"/>
              <a:t>8. End While</a:t>
            </a:r>
            <a:endParaRPr lang="en-US" dirty="0" smtClean="0"/>
          </a:p>
        </p:txBody>
      </p:sp>
      <p:sp>
        <p:nvSpPr>
          <p:cNvPr id="5" name="Line Callout 1 4"/>
          <p:cNvSpPr/>
          <p:nvPr/>
        </p:nvSpPr>
        <p:spPr>
          <a:xfrm>
            <a:off x="6096000" y="1447800"/>
            <a:ext cx="2667000" cy="762000"/>
          </a:xfrm>
          <a:prstGeom prst="borderCallout1">
            <a:avLst>
              <a:gd name="adj1" fmla="val 82165"/>
              <a:gd name="adj2" fmla="val -2479"/>
              <a:gd name="adj3" fmla="val 117025"/>
              <a:gd name="adj4" fmla="val -1764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 can be large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5"/>
          <p:cNvSpPr/>
          <p:nvPr/>
        </p:nvSpPr>
        <p:spPr>
          <a:xfrm>
            <a:off x="6934200" y="3048000"/>
            <a:ext cx="1828800" cy="762000"/>
          </a:xfrm>
          <a:prstGeom prst="borderCallout1">
            <a:avLst>
              <a:gd name="adj1" fmla="val 82165"/>
              <a:gd name="adj2" fmla="val -2479"/>
              <a:gd name="adj3" fmla="val -13257"/>
              <a:gd name="adj4" fmla="val -129583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Power Set is </a:t>
            </a:r>
            <a:r>
              <a:rPr lang="en-US" dirty="0" smtClean="0">
                <a:solidFill>
                  <a:schemeClr val="tx1"/>
                </a:solidFill>
              </a:rPr>
              <a:t>exponential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Coverage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800600"/>
            <a:ext cx="7790688" cy="1828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Coverage ratio is the fraction of local </a:t>
            </a:r>
            <a:r>
              <a:rPr lang="en-US" dirty="0" err="1" smtClean="0"/>
              <a:t>tuples</a:t>
            </a:r>
            <a:r>
              <a:rPr lang="en-US" dirty="0" smtClean="0"/>
              <a:t> covered by a set of queries</a:t>
            </a:r>
          </a:p>
          <a:p>
            <a:r>
              <a:rPr lang="en-US" dirty="0" smtClean="0"/>
              <a:t>Result Extraction</a:t>
            </a:r>
          </a:p>
          <a:p>
            <a:pPr lvl="1"/>
            <a:r>
              <a:rPr lang="en-US" dirty="0" smtClean="0"/>
              <a:t>Method 1: scan through all result pages</a:t>
            </a:r>
          </a:p>
          <a:p>
            <a:pPr lvl="1"/>
            <a:r>
              <a:rPr lang="en-US" dirty="0" smtClean="0"/>
              <a:t>Method 2: scan only the first result page 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838200"/>
            <a:ext cx="43910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91075" y="990600"/>
            <a:ext cx="4276725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324600" y="3657600"/>
            <a:ext cx="2438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Top 5 frequent keywords from title &amp; Method 1</a:t>
            </a:r>
            <a:endParaRPr lang="en-US" sz="1400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Introduced the problem of maintaining a local relation extracted from a web source via keyword queries</a:t>
            </a:r>
          </a:p>
          <a:p>
            <a:endParaRPr lang="en-US" sz="2800" dirty="0" smtClean="0"/>
          </a:p>
          <a:p>
            <a:r>
              <a:rPr lang="en-US" sz="2800" dirty="0" smtClean="0"/>
              <a:t>Problem is NP-Hard, so design a greedy heuristic-based algorithm</a:t>
            </a:r>
          </a:p>
          <a:p>
            <a:endParaRPr lang="en-US" sz="2800" dirty="0" smtClean="0"/>
          </a:p>
          <a:p>
            <a:r>
              <a:rPr lang="en-US" sz="2800" dirty="0" smtClean="0"/>
              <a:t>Tried one heuristic, results show some potential</a:t>
            </a:r>
          </a:p>
          <a:p>
            <a:endParaRPr lang="en-US" sz="2800" dirty="0" smtClean="0"/>
          </a:p>
          <a:p>
            <a:r>
              <a:rPr lang="en-US" sz="2800" dirty="0" smtClean="0"/>
              <a:t>Still room for more work – journal paper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243634"/>
            <a:ext cx="7406640" cy="1472184"/>
          </a:xfrm>
        </p:spPr>
        <p:txBody>
          <a:bodyPr/>
          <a:lstStyle/>
          <a:p>
            <a:r>
              <a:rPr lang="en-US" dirty="0" smtClean="0"/>
              <a:t>Cloud-based Parallel </a:t>
            </a:r>
            <a:r>
              <a:rPr lang="en-US" dirty="0" err="1" smtClean="0"/>
              <a:t>DBMSs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32560" y="3733800"/>
            <a:ext cx="7406640" cy="17526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28800"/>
            <a:ext cx="7406640" cy="1472184"/>
          </a:xfrm>
        </p:spPr>
        <p:txBody>
          <a:bodyPr>
            <a:noAutofit/>
          </a:bodyPr>
          <a:lstStyle/>
          <a:p>
            <a:pPr algn="r"/>
            <a:r>
              <a:rPr lang="en-US" sz="3600" dirty="0" smtClean="0"/>
              <a:t>Optimizing Content Freshness of Relations Extracted From the Web Using Keyword Search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7406640" cy="1752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Mohan Yang (Shanghai Jiao Tong University), </a:t>
            </a:r>
          </a:p>
          <a:p>
            <a:pPr algn="r"/>
            <a:r>
              <a:rPr lang="en-US" sz="2400" dirty="0" err="1" smtClean="0"/>
              <a:t>Haixun</a:t>
            </a:r>
            <a:r>
              <a:rPr lang="en-US" sz="2400" dirty="0" smtClean="0"/>
              <a:t> Wang (Microsoft Research Asia),</a:t>
            </a:r>
          </a:p>
          <a:p>
            <a:pPr algn="r"/>
            <a:r>
              <a:rPr lang="en-US" sz="2400" b="1" dirty="0" err="1" smtClean="0">
                <a:solidFill>
                  <a:schemeClr val="accent3"/>
                </a:solidFill>
              </a:rPr>
              <a:t>Lipyeow</a:t>
            </a:r>
            <a:r>
              <a:rPr lang="en-US" sz="2400" b="1" dirty="0" smtClean="0">
                <a:solidFill>
                  <a:schemeClr val="accent3"/>
                </a:solidFill>
              </a:rPr>
              <a:t> Lim (UHM) </a:t>
            </a:r>
          </a:p>
          <a:p>
            <a:pPr algn="r"/>
            <a:r>
              <a:rPr lang="en-US" sz="2400" dirty="0" smtClean="0"/>
              <a:t>Min Wang (HP Labs China)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Computing</a:t>
            </a:r>
            <a:endParaRPr lang="en-US" dirty="0"/>
          </a:p>
        </p:txBody>
      </p:sp>
      <p:pic>
        <p:nvPicPr>
          <p:cNvPr id="430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6327775" cy="4452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228600"/>
            <a:ext cx="279905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3352800"/>
            <a:ext cx="2886367" cy="215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Shared-Nothing </a:t>
            </a:r>
            <a:r>
              <a:rPr lang="en-US" dirty="0" smtClean="0"/>
              <a:t>Parallel Database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43000" y="4267200"/>
            <a:ext cx="6781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Network</a:t>
            </a:r>
            <a:endParaRPr lang="en-US" sz="2800" dirty="0"/>
          </a:p>
        </p:txBody>
      </p:sp>
      <p:grpSp>
        <p:nvGrpSpPr>
          <p:cNvPr id="3" name="Group 12"/>
          <p:cNvGrpSpPr/>
          <p:nvPr/>
        </p:nvGrpSpPr>
        <p:grpSpPr>
          <a:xfrm>
            <a:off x="1143000" y="2057400"/>
            <a:ext cx="1600200" cy="1676400"/>
            <a:chOff x="1371600" y="2362200"/>
            <a:chExt cx="1600200" cy="1676400"/>
          </a:xfrm>
        </p:grpSpPr>
        <p:sp>
          <p:nvSpPr>
            <p:cNvPr id="12" name="Rectangle 11"/>
            <p:cNvSpPr/>
            <p:nvPr/>
          </p:nvSpPr>
          <p:spPr>
            <a:xfrm>
              <a:off x="1371600" y="2362200"/>
              <a:ext cx="16002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1600200" y="3429000"/>
              <a:ext cx="1066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24000" y="2895600"/>
              <a:ext cx="1295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752600" y="2438400"/>
              <a:ext cx="9144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Straight Connector 14"/>
          <p:cNvCxnSpPr/>
          <p:nvPr/>
        </p:nvCxnSpPr>
        <p:spPr>
          <a:xfrm rot="5400000">
            <a:off x="1657350" y="3981450"/>
            <a:ext cx="5334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8"/>
          <p:cNvGrpSpPr/>
          <p:nvPr/>
        </p:nvGrpSpPr>
        <p:grpSpPr>
          <a:xfrm>
            <a:off x="2895600" y="2057400"/>
            <a:ext cx="1600200" cy="1676400"/>
            <a:chOff x="1371600" y="2362200"/>
            <a:chExt cx="1600200" cy="1676400"/>
          </a:xfrm>
        </p:grpSpPr>
        <p:sp>
          <p:nvSpPr>
            <p:cNvPr id="20" name="Rectangle 19"/>
            <p:cNvSpPr/>
            <p:nvPr/>
          </p:nvSpPr>
          <p:spPr>
            <a:xfrm>
              <a:off x="1371600" y="2362200"/>
              <a:ext cx="16002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gnetic Disk 20"/>
            <p:cNvSpPr/>
            <p:nvPr/>
          </p:nvSpPr>
          <p:spPr>
            <a:xfrm>
              <a:off x="1600200" y="3429000"/>
              <a:ext cx="1066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24000" y="2895600"/>
              <a:ext cx="1295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752600" y="2438400"/>
              <a:ext cx="9144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23"/>
          <p:cNvGrpSpPr/>
          <p:nvPr/>
        </p:nvGrpSpPr>
        <p:grpSpPr>
          <a:xfrm>
            <a:off x="4648200" y="2057400"/>
            <a:ext cx="1600200" cy="1676400"/>
            <a:chOff x="1371600" y="2362200"/>
            <a:chExt cx="1600200" cy="1676400"/>
          </a:xfrm>
        </p:grpSpPr>
        <p:sp>
          <p:nvSpPr>
            <p:cNvPr id="25" name="Rectangle 24"/>
            <p:cNvSpPr/>
            <p:nvPr/>
          </p:nvSpPr>
          <p:spPr>
            <a:xfrm>
              <a:off x="1371600" y="2362200"/>
              <a:ext cx="16002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Magnetic Disk 25"/>
            <p:cNvSpPr/>
            <p:nvPr/>
          </p:nvSpPr>
          <p:spPr>
            <a:xfrm>
              <a:off x="1600200" y="3429000"/>
              <a:ext cx="1066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524000" y="2895600"/>
              <a:ext cx="1295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752600" y="2438400"/>
              <a:ext cx="9144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9" name="Straight Connector 28"/>
          <p:cNvCxnSpPr/>
          <p:nvPr/>
        </p:nvCxnSpPr>
        <p:spPr>
          <a:xfrm rot="5400000">
            <a:off x="3371850" y="4019550"/>
            <a:ext cx="6096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162550" y="3981450"/>
            <a:ext cx="5334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32"/>
          <p:cNvGrpSpPr/>
          <p:nvPr/>
        </p:nvGrpSpPr>
        <p:grpSpPr>
          <a:xfrm>
            <a:off x="6400800" y="2057400"/>
            <a:ext cx="1600200" cy="1676400"/>
            <a:chOff x="1371600" y="2362200"/>
            <a:chExt cx="1600200" cy="1676400"/>
          </a:xfrm>
        </p:grpSpPr>
        <p:sp>
          <p:nvSpPr>
            <p:cNvPr id="34" name="Rectangle 33"/>
            <p:cNvSpPr/>
            <p:nvPr/>
          </p:nvSpPr>
          <p:spPr>
            <a:xfrm>
              <a:off x="1371600" y="2362200"/>
              <a:ext cx="1600200" cy="1676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lowchart: Magnetic Disk 34"/>
            <p:cNvSpPr/>
            <p:nvPr/>
          </p:nvSpPr>
          <p:spPr>
            <a:xfrm>
              <a:off x="1600200" y="3429000"/>
              <a:ext cx="1066800" cy="5334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Disk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524000" y="2895600"/>
              <a:ext cx="12954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Memory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752600" y="2438400"/>
              <a:ext cx="9144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CPU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>
          <a:xfrm rot="5400000">
            <a:off x="6915150" y="3981450"/>
            <a:ext cx="533400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66800" y="168806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Server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819400" y="1676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Server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572000" y="1676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Server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324600" y="1676400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Physical Server</a:t>
            </a:r>
            <a:endParaRPr 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Parallel DBMS 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219200" y="1447800"/>
            <a:ext cx="7543800" cy="3505200"/>
            <a:chOff x="1066800" y="1143000"/>
            <a:chExt cx="7772400" cy="4746625"/>
          </a:xfrm>
        </p:grpSpPr>
        <p:sp>
          <p:nvSpPr>
            <p:cNvPr id="8" name="Rectangle 7"/>
            <p:cNvSpPr/>
            <p:nvPr/>
          </p:nvSpPr>
          <p:spPr>
            <a:xfrm>
              <a:off x="1143000" y="5410200"/>
              <a:ext cx="6754091" cy="4794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Network</a:t>
              </a:r>
              <a:endParaRPr lang="en-US" sz="2000" dirty="0"/>
            </a:p>
          </p:txBody>
        </p:sp>
        <p:grpSp>
          <p:nvGrpSpPr>
            <p:cNvPr id="3" name="Group 48"/>
            <p:cNvGrpSpPr/>
            <p:nvPr/>
          </p:nvGrpSpPr>
          <p:grpSpPr>
            <a:xfrm>
              <a:off x="1066800" y="3048000"/>
              <a:ext cx="1828800" cy="1828800"/>
              <a:chOff x="3962400" y="2133600"/>
              <a:chExt cx="2590800" cy="28194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3962400" y="2133600"/>
                <a:ext cx="2590800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lowchart: Magnetic Disk 42"/>
              <p:cNvSpPr/>
              <p:nvPr/>
            </p:nvSpPr>
            <p:spPr>
              <a:xfrm>
                <a:off x="4038600" y="2895600"/>
                <a:ext cx="2438400" cy="19812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800601" y="3189322"/>
                <a:ext cx="944488" cy="4616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DBMS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6" name="Flowchart: Internal Storage 45"/>
              <p:cNvSpPr/>
              <p:nvPr/>
            </p:nvSpPr>
            <p:spPr>
              <a:xfrm>
                <a:off x="5486400" y="4065390"/>
                <a:ext cx="838201" cy="381001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lowchart: Internal Storage 46"/>
              <p:cNvSpPr/>
              <p:nvPr/>
            </p:nvSpPr>
            <p:spPr>
              <a:xfrm>
                <a:off x="4267200" y="4065390"/>
                <a:ext cx="838201" cy="381001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114799" y="2286000"/>
                <a:ext cx="2286000" cy="835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0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Catalog DB</a:t>
                </a:r>
                <a:endParaRPr lang="en-US" sz="20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</p:grpSp>
        <p:grpSp>
          <p:nvGrpSpPr>
            <p:cNvPr id="7" name="Group 51"/>
            <p:cNvGrpSpPr/>
            <p:nvPr/>
          </p:nvGrpSpPr>
          <p:grpSpPr>
            <a:xfrm>
              <a:off x="3429000" y="2057400"/>
              <a:ext cx="2590800" cy="3352800"/>
              <a:chOff x="1143000" y="2057400"/>
              <a:chExt cx="2590800" cy="3352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143000" y="2057400"/>
                <a:ext cx="2590800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Flowchart: Magnetic Disk 8"/>
              <p:cNvSpPr/>
              <p:nvPr/>
            </p:nvSpPr>
            <p:spPr>
              <a:xfrm>
                <a:off x="1219200" y="2971800"/>
                <a:ext cx="2438400" cy="18288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1219200" y="2209800"/>
                <a:ext cx="24384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Parallel DB layer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657350" y="5124450"/>
                <a:ext cx="533400" cy="381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2154310" y="3048000"/>
                <a:ext cx="94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DBMS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40" name="Flowchart: Internal Storage 39"/>
              <p:cNvSpPr/>
              <p:nvPr/>
            </p:nvSpPr>
            <p:spPr>
              <a:xfrm>
                <a:off x="1295400" y="3657600"/>
                <a:ext cx="838200" cy="381000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lowchart: Internal Storage 40"/>
              <p:cNvSpPr/>
              <p:nvPr/>
            </p:nvSpPr>
            <p:spPr>
              <a:xfrm>
                <a:off x="1981200" y="3810000"/>
                <a:ext cx="838200" cy="381000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95400" y="4114800"/>
                <a:ext cx="2286000" cy="457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Data Fragments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1" name="Flowchart: Internal Storage 50"/>
              <p:cNvSpPr/>
              <p:nvPr/>
            </p:nvSpPr>
            <p:spPr>
              <a:xfrm>
                <a:off x="2514600" y="3733800"/>
                <a:ext cx="838200" cy="381000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52"/>
            <p:cNvGrpSpPr/>
            <p:nvPr/>
          </p:nvGrpSpPr>
          <p:grpSpPr>
            <a:xfrm>
              <a:off x="6248400" y="2057400"/>
              <a:ext cx="2590800" cy="3352800"/>
              <a:chOff x="1143000" y="2057400"/>
              <a:chExt cx="2590800" cy="3352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1143000" y="2057400"/>
                <a:ext cx="2590800" cy="2819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lowchart: Magnetic Disk 54"/>
              <p:cNvSpPr/>
              <p:nvPr/>
            </p:nvSpPr>
            <p:spPr>
              <a:xfrm>
                <a:off x="1219200" y="2971800"/>
                <a:ext cx="2438400" cy="182880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1219200" y="2209800"/>
                <a:ext cx="2438400" cy="5334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Parallel DB layer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5400000">
                <a:off x="1657350" y="5124450"/>
                <a:ext cx="533400" cy="381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/>
              <p:cNvSpPr/>
              <p:nvPr/>
            </p:nvSpPr>
            <p:spPr>
              <a:xfrm>
                <a:off x="1981200" y="3048000"/>
                <a:ext cx="9444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DBMS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59" name="Flowchart: Internal Storage 58"/>
              <p:cNvSpPr/>
              <p:nvPr/>
            </p:nvSpPr>
            <p:spPr>
              <a:xfrm>
                <a:off x="1295400" y="3657600"/>
                <a:ext cx="838200" cy="381000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lowchart: Internal Storage 59"/>
              <p:cNvSpPr/>
              <p:nvPr/>
            </p:nvSpPr>
            <p:spPr>
              <a:xfrm>
                <a:off x="1981200" y="3810000"/>
                <a:ext cx="838200" cy="381000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295400" y="4114800"/>
                <a:ext cx="2286000" cy="457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sz="2400" dirty="0" smtClean="0">
                    <a:solidFill>
                      <a:prstClr val="black"/>
                    </a:solidFill>
                    <a:latin typeface="Calibri"/>
                    <a:cs typeface="+mn-cs"/>
                  </a:rPr>
                  <a:t>Data Fragments</a:t>
                </a:r>
                <a:endParaRPr lang="en-US" sz="2400" dirty="0">
                  <a:solidFill>
                    <a:prstClr val="black"/>
                  </a:solidFill>
                  <a:latin typeface="Calibri"/>
                  <a:cs typeface="+mn-cs"/>
                </a:endParaRPr>
              </a:p>
            </p:txBody>
          </p:sp>
          <p:sp>
            <p:nvSpPr>
              <p:cNvPr id="62" name="Flowchart: Internal Storage 61"/>
              <p:cNvSpPr/>
              <p:nvPr/>
            </p:nvSpPr>
            <p:spPr>
              <a:xfrm>
                <a:off x="2514600" y="3733800"/>
                <a:ext cx="838200" cy="381000"/>
              </a:xfrm>
              <a:prstGeom prst="flowChartInternalStorag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Connector 62"/>
            <p:cNvCxnSpPr/>
            <p:nvPr/>
          </p:nvCxnSpPr>
          <p:spPr>
            <a:xfrm rot="5400000">
              <a:off x="1181100" y="5143500"/>
              <a:ext cx="533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C:\Program Files (x86)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66800" y="1219199"/>
              <a:ext cx="1295400" cy="1471612"/>
            </a:xfrm>
            <a:prstGeom prst="rect">
              <a:avLst/>
            </a:prstGeom>
            <a:noFill/>
          </p:spPr>
        </p:pic>
        <p:cxnSp>
          <p:nvCxnSpPr>
            <p:cNvPr id="68" name="Shape 67"/>
            <p:cNvCxnSpPr>
              <a:stCxn id="1026" idx="3"/>
              <a:endCxn id="11" idx="0"/>
            </p:cNvCxnSpPr>
            <p:nvPr/>
          </p:nvCxnSpPr>
          <p:spPr>
            <a:xfrm>
              <a:off x="2362200" y="1955006"/>
              <a:ext cx="2362200" cy="254795"/>
            </a:xfrm>
            <a:prstGeom prst="curvedConnector2">
              <a:avLst/>
            </a:prstGeom>
            <a:ln w="508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hape 74"/>
            <p:cNvCxnSpPr/>
            <p:nvPr/>
          </p:nvCxnSpPr>
          <p:spPr>
            <a:xfrm flipV="1">
              <a:off x="2133600" y="2667000"/>
              <a:ext cx="1371600" cy="381000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1905000" y="1828800"/>
              <a:ext cx="16136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query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cxnSp>
          <p:nvCxnSpPr>
            <p:cNvPr id="79" name="Shape 78"/>
            <p:cNvCxnSpPr>
              <a:stCxn id="11" idx="1"/>
              <a:endCxn id="42" idx="0"/>
            </p:cNvCxnSpPr>
            <p:nvPr/>
          </p:nvCxnSpPr>
          <p:spPr>
            <a:xfrm rot="10800000" flipV="1">
              <a:off x="1981200" y="2476500"/>
              <a:ext cx="1524000" cy="571500"/>
            </a:xfrm>
            <a:prstGeom prst="curvedConnector2">
              <a:avLst/>
            </a:prstGeom>
            <a:ln w="508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hape 84"/>
            <p:cNvCxnSpPr>
              <a:endCxn id="40" idx="0"/>
            </p:cNvCxnSpPr>
            <p:nvPr/>
          </p:nvCxnSpPr>
          <p:spPr>
            <a:xfrm rot="5400000">
              <a:off x="3981450" y="2762250"/>
              <a:ext cx="914400" cy="876300"/>
            </a:xfrm>
            <a:prstGeom prst="curved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hape 84"/>
            <p:cNvCxnSpPr>
              <a:endCxn id="59" idx="0"/>
            </p:cNvCxnSpPr>
            <p:nvPr/>
          </p:nvCxnSpPr>
          <p:spPr>
            <a:xfrm>
              <a:off x="4953000" y="2743200"/>
              <a:ext cx="1866900" cy="914400"/>
            </a:xfrm>
            <a:prstGeom prst="curvedConnector2">
              <a:avLst/>
            </a:prstGeom>
            <a:ln w="508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hape 96"/>
            <p:cNvCxnSpPr/>
            <p:nvPr/>
          </p:nvCxnSpPr>
          <p:spPr>
            <a:xfrm>
              <a:off x="2895600" y="1371600"/>
              <a:ext cx="2362200" cy="838200"/>
            </a:xfrm>
            <a:prstGeom prst="curvedConnector2">
              <a:avLst/>
            </a:prstGeom>
            <a:ln w="508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1600200" y="1143000"/>
              <a:ext cx="16136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results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49" name="Footer Placeholder 4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Magnetic Disk 10"/>
          <p:cNvSpPr/>
          <p:nvPr/>
        </p:nvSpPr>
        <p:spPr>
          <a:xfrm>
            <a:off x="4648200" y="3429000"/>
            <a:ext cx="4191000" cy="28956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Flowchart: Magnetic Disk 9"/>
          <p:cNvSpPr/>
          <p:nvPr/>
        </p:nvSpPr>
        <p:spPr>
          <a:xfrm>
            <a:off x="4648200" y="1295400"/>
            <a:ext cx="4191000" cy="1905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Horizontal Fragmentation: Range Partition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04800" y="990600"/>
          <a:ext cx="3733800" cy="261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4876800" y="1676400"/>
          <a:ext cx="3733800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brutus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andy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/>
        </p:nvGraphicFramePr>
        <p:xfrm>
          <a:off x="4953000" y="3886200"/>
          <a:ext cx="373380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066800"/>
                <a:gridCol w="1047750"/>
                <a:gridCol w="933450"/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sid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sname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rating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dustin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lubber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rusty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horatio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4114800" y="3048000"/>
            <a:ext cx="609600" cy="1524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114800" y="3429000"/>
            <a:ext cx="609600" cy="228600"/>
          </a:xfrm>
          <a:prstGeom prst="straightConnector1">
            <a:avLst/>
          </a:prstGeom>
          <a:ln w="635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" y="3657600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Range Partition on rating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Partition 1: 0 &lt;= rating &lt; 5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Partition 2: 5 &lt;= rating &lt;= 10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7920588" y="10668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920588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Partition 2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" y="4724400"/>
            <a:ext cx="4114800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i="1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304800" y="5562600"/>
            <a:ext cx="41148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*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endParaRPr lang="en-US" sz="2000" b="1" dirty="0" smtClean="0"/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 &amp; Replication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495800"/>
            <a:ext cx="749808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a table is fragmented into 4 partitions on 4 nodes</a:t>
            </a:r>
          </a:p>
          <a:p>
            <a:r>
              <a:rPr lang="en-US" dirty="0" smtClean="0"/>
              <a:t>Replication stores another partition on each node</a:t>
            </a:r>
          </a:p>
          <a:p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990600" y="3733800"/>
            <a:ext cx="7848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0" y="1676400"/>
            <a:ext cx="1828800" cy="1833265"/>
            <a:chOff x="3962400" y="2126716"/>
            <a:chExt cx="2590800" cy="2826284"/>
          </a:xfrm>
        </p:grpSpPr>
        <p:sp>
          <p:nvSpPr>
            <p:cNvPr id="6" name="Rectangle 5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Magnetic Disk 6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Internal Storage 7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1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0" name="Straight Connector 9"/>
          <p:cNvCxnSpPr/>
          <p:nvPr/>
        </p:nvCxnSpPr>
        <p:spPr>
          <a:xfrm rot="5400000">
            <a:off x="1219200" y="3657600"/>
            <a:ext cx="304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2971800" y="1676400"/>
            <a:ext cx="1828800" cy="1833265"/>
            <a:chOff x="3962400" y="2126716"/>
            <a:chExt cx="2590800" cy="2826284"/>
          </a:xfrm>
        </p:grpSpPr>
        <p:sp>
          <p:nvSpPr>
            <p:cNvPr id="12" name="Rectangle 11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Flowchart: Internal Storage 13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P2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2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16" name="Straight Connector 15"/>
          <p:cNvCxnSpPr/>
          <p:nvPr/>
        </p:nvCxnSpPr>
        <p:spPr>
          <a:xfrm rot="5400000">
            <a:off x="3240733" y="3697933"/>
            <a:ext cx="3765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953000" y="1676400"/>
            <a:ext cx="1828800" cy="1833265"/>
            <a:chOff x="3962400" y="2126716"/>
            <a:chExt cx="2590800" cy="2826284"/>
          </a:xfrm>
        </p:grpSpPr>
        <p:sp>
          <p:nvSpPr>
            <p:cNvPr id="18" name="Rectangle 17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gnetic Disk 18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Internal Storage 19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P3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3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2" name="Straight Connector 21"/>
          <p:cNvCxnSpPr/>
          <p:nvPr/>
        </p:nvCxnSpPr>
        <p:spPr>
          <a:xfrm rot="5400000">
            <a:off x="5183833" y="36598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934200" y="1676400"/>
            <a:ext cx="1828800" cy="1833265"/>
            <a:chOff x="3962400" y="2126716"/>
            <a:chExt cx="2590800" cy="2826284"/>
          </a:xfrm>
        </p:grpSpPr>
        <p:sp>
          <p:nvSpPr>
            <p:cNvPr id="24" name="Rectangle 23"/>
            <p:cNvSpPr/>
            <p:nvPr/>
          </p:nvSpPr>
          <p:spPr>
            <a:xfrm>
              <a:off x="3962400" y="2133600"/>
              <a:ext cx="2590800" cy="2819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Magnetic Disk 24"/>
            <p:cNvSpPr/>
            <p:nvPr/>
          </p:nvSpPr>
          <p:spPr>
            <a:xfrm>
              <a:off x="4038600" y="2720976"/>
              <a:ext cx="2438401" cy="2155825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Flowchart: Internal Storage 25"/>
            <p:cNvSpPr/>
            <p:nvPr/>
          </p:nvSpPr>
          <p:spPr>
            <a:xfrm>
              <a:off x="4267200" y="3733802"/>
              <a:ext cx="882650" cy="749299"/>
            </a:xfrm>
            <a:prstGeom prst="flowChartInternalStorag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P4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114799" y="2126716"/>
              <a:ext cx="2286000" cy="7117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2400" dirty="0" smtClean="0">
                  <a:solidFill>
                    <a:prstClr val="black"/>
                  </a:solidFill>
                  <a:latin typeface="Calibri"/>
                  <a:cs typeface="+mn-cs"/>
                </a:rPr>
                <a:t>Node 4</a:t>
              </a:r>
              <a:endParaRPr lang="en-US" sz="2400" dirty="0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cxnSp>
        <p:nvCxnSpPr>
          <p:cNvPr id="28" name="Straight Connector 27"/>
          <p:cNvCxnSpPr/>
          <p:nvPr/>
        </p:nvCxnSpPr>
        <p:spPr>
          <a:xfrm rot="5400000">
            <a:off x="7088833" y="3659833"/>
            <a:ext cx="3003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Internal Storage 28"/>
          <p:cNvSpPr/>
          <p:nvPr/>
        </p:nvSpPr>
        <p:spPr>
          <a:xfrm>
            <a:off x="3962400" y="27432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P1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0" name="Flowchart: Internal Storage 29"/>
          <p:cNvSpPr/>
          <p:nvPr/>
        </p:nvSpPr>
        <p:spPr>
          <a:xfrm>
            <a:off x="6019800" y="27432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P2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Flowchart: Internal Storage 30"/>
          <p:cNvSpPr/>
          <p:nvPr/>
        </p:nvSpPr>
        <p:spPr>
          <a:xfrm>
            <a:off x="7924800" y="27432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Flowchart: Internal Storage 31"/>
          <p:cNvSpPr/>
          <p:nvPr/>
        </p:nvSpPr>
        <p:spPr>
          <a:xfrm>
            <a:off x="1981200" y="2743200"/>
            <a:ext cx="623047" cy="486032"/>
          </a:xfrm>
          <a:prstGeom prst="flowChartInternalStorag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P4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324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Optimization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2362200" y="2286000"/>
            <a:ext cx="4267200" cy="41148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Sailors fragmented and replicated on 4 nodes</a:t>
            </a:r>
          </a:p>
          <a:p>
            <a:pPr lvl="1"/>
            <a:r>
              <a:rPr lang="en-US" sz="2600" dirty="0" smtClean="0"/>
              <a:t>S1, S2, S3, S4</a:t>
            </a:r>
          </a:p>
          <a:p>
            <a:pPr lvl="1"/>
            <a:r>
              <a:rPr lang="en-US" sz="2600" dirty="0" smtClean="0"/>
              <a:t>S1r, S2r, S3r. S4r</a:t>
            </a:r>
          </a:p>
          <a:p>
            <a:r>
              <a:rPr lang="en-US" sz="3000" dirty="0" smtClean="0"/>
              <a:t>Estimate cost</a:t>
            </a:r>
          </a:p>
          <a:p>
            <a:pPr lvl="1"/>
            <a:r>
              <a:rPr lang="en-US" sz="2600" dirty="0" smtClean="0"/>
              <a:t>Size of temporary results</a:t>
            </a:r>
          </a:p>
          <a:p>
            <a:pPr lvl="1"/>
            <a:r>
              <a:rPr lang="en-US" sz="2600" dirty="0" smtClean="0"/>
              <a:t>CPU processing cost</a:t>
            </a:r>
          </a:p>
          <a:p>
            <a:pPr lvl="1"/>
            <a:r>
              <a:rPr lang="en-US" sz="2600" dirty="0" smtClean="0"/>
              <a:t>Disk IO cost</a:t>
            </a:r>
          </a:p>
          <a:p>
            <a:pPr lvl="1"/>
            <a:r>
              <a:rPr lang="en-US" sz="2600" dirty="0" smtClean="0"/>
              <a:t>Shipping temp. results 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25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2192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 Query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20574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Enumerate Plans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2971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Cost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810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 Best Plan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47244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Evaluate Query Plan</a:t>
            </a:r>
            <a:endParaRPr lang="en-US" sz="2000" dirty="0"/>
          </a:p>
        </p:txBody>
      </p:sp>
      <p:sp>
        <p:nvSpPr>
          <p:cNvPr id="12" name="Parallelogram 11"/>
          <p:cNvSpPr/>
          <p:nvPr/>
        </p:nvSpPr>
        <p:spPr>
          <a:xfrm>
            <a:off x="609600" y="5715000"/>
            <a:ext cx="13716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20" idx="3"/>
            <a:endCxn id="7" idx="0"/>
          </p:cNvCxnSpPr>
          <p:nvPr/>
        </p:nvCxnSpPr>
        <p:spPr>
          <a:xfrm rot="16200000" flipH="1">
            <a:off x="1290637" y="1138237"/>
            <a:ext cx="1524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>
          <a:xfrm rot="5400000">
            <a:off x="1257300" y="1943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rot="5400000">
            <a:off x="1219200" y="28194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10" idx="0"/>
          </p:cNvCxnSpPr>
          <p:nvPr/>
        </p:nvCxnSpPr>
        <p:spPr>
          <a:xfrm rot="5400000">
            <a:off x="12573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1" idx="0"/>
          </p:cNvCxnSpPr>
          <p:nvPr/>
        </p:nvCxnSpPr>
        <p:spPr>
          <a:xfrm rot="5400000">
            <a:off x="1257300" y="4610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1"/>
          </p:cNvCxnSpPr>
          <p:nvPr/>
        </p:nvCxnSpPr>
        <p:spPr>
          <a:xfrm rot="5400000">
            <a:off x="1204913" y="5548313"/>
            <a:ext cx="304800" cy="28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7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1010717" cy="959291"/>
          </a:xfrm>
          <a:prstGeom prst="rect">
            <a:avLst/>
          </a:prstGeom>
          <a:noFill/>
        </p:spPr>
      </p:pic>
      <p:sp>
        <p:nvSpPr>
          <p:cNvPr id="20" name="Parallelogram 19"/>
          <p:cNvSpPr/>
          <p:nvPr/>
        </p:nvSpPr>
        <p:spPr>
          <a:xfrm>
            <a:off x="838200" y="6858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57200" y="1905000"/>
            <a:ext cx="18288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2438400" y="1066800"/>
            <a:ext cx="2286000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SELECT</a:t>
            </a:r>
            <a:r>
              <a:rPr lang="en-US" sz="2000" dirty="0" smtClean="0"/>
              <a:t> S.ID</a:t>
            </a:r>
            <a:endParaRPr lang="en-US" sz="2000" i="1" dirty="0" smtClean="0"/>
          </a:p>
          <a:p>
            <a:r>
              <a:rPr lang="en-US" sz="2000" b="1" dirty="0" smtClean="0"/>
              <a:t>FROM</a:t>
            </a:r>
            <a:r>
              <a:rPr lang="en-US" sz="2000" dirty="0" smtClean="0"/>
              <a:t> Sailors S</a:t>
            </a:r>
            <a:r>
              <a:rPr lang="en-US" sz="2000" b="1" dirty="0" smtClean="0"/>
              <a:t> </a:t>
            </a:r>
          </a:p>
          <a:p>
            <a:r>
              <a:rPr lang="en-US" sz="2000" b="1" dirty="0" smtClean="0"/>
              <a:t>WHERE </a:t>
            </a:r>
            <a:r>
              <a:rPr lang="en-US" sz="2000" dirty="0" smtClean="0"/>
              <a:t>age  &gt; 30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953000" y="1066800"/>
            <a:ext cx="4191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π</a:t>
            </a:r>
            <a:r>
              <a:rPr lang="en-US" sz="2000" baseline="-25000" dirty="0" err="1" smtClean="0"/>
              <a:t>ID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/>
              </a:rPr>
              <a:t></a:t>
            </a:r>
            <a:r>
              <a:rPr lang="en-US" sz="2000" baseline="-25000" dirty="0" smtClean="0">
                <a:sym typeface="Symbol"/>
              </a:rPr>
              <a:t>age&gt;30</a:t>
            </a:r>
            <a:r>
              <a:rPr lang="en-US" sz="2000" dirty="0" smtClean="0"/>
              <a:t>( S ))</a:t>
            </a:r>
          </a:p>
          <a:p>
            <a:pPr>
              <a:buFont typeface="Symbol"/>
              <a:buChar char="º"/>
            </a:pPr>
            <a:r>
              <a:rPr lang="en-US" sz="2000" dirty="0" smtClean="0"/>
              <a:t> </a:t>
            </a:r>
            <a:r>
              <a:rPr lang="en-US" sz="2000" dirty="0" err="1" smtClean="0"/>
              <a:t>π</a:t>
            </a:r>
            <a:r>
              <a:rPr lang="en-US" sz="2000" baseline="-25000" dirty="0" err="1" smtClean="0"/>
              <a:t>ID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/>
              </a:rPr>
              <a:t></a:t>
            </a:r>
            <a:r>
              <a:rPr lang="en-US" sz="2000" baseline="-25000" dirty="0" smtClean="0">
                <a:sym typeface="Symbol"/>
              </a:rPr>
              <a:t>age&gt;30</a:t>
            </a:r>
            <a:r>
              <a:rPr lang="en-US" sz="2000" dirty="0" smtClean="0"/>
              <a:t>( S1 U S2 U S3 U S4 ))</a:t>
            </a:r>
          </a:p>
          <a:p>
            <a:pPr>
              <a:buFont typeface="Symbol"/>
              <a:buChar char="º"/>
            </a:pPr>
            <a:r>
              <a:rPr lang="en-US" sz="2000" dirty="0" smtClean="0"/>
              <a:t> </a:t>
            </a:r>
            <a:r>
              <a:rPr lang="en-US" sz="2000" dirty="0" err="1" smtClean="0"/>
              <a:t>U</a:t>
            </a:r>
            <a:r>
              <a:rPr lang="en-US" sz="2000" baseline="-25000" dirty="0" err="1" smtClean="0">
                <a:sym typeface="Symbol"/>
              </a:rPr>
              <a:t>i</a:t>
            </a:r>
            <a:r>
              <a:rPr lang="en-US" sz="2000" baseline="-25000" dirty="0" smtClean="0">
                <a:sym typeface="Symbol"/>
              </a:rPr>
              <a:t>=1..4</a:t>
            </a:r>
            <a:r>
              <a:rPr lang="en-US" sz="2000" dirty="0" smtClean="0"/>
              <a:t> (</a:t>
            </a:r>
            <a:r>
              <a:rPr lang="en-US" sz="2000" dirty="0" err="1" smtClean="0"/>
              <a:t>π</a:t>
            </a:r>
            <a:r>
              <a:rPr lang="en-US" sz="2000" baseline="-25000" dirty="0" err="1" smtClean="0"/>
              <a:t>ID</a:t>
            </a:r>
            <a:r>
              <a:rPr lang="en-US" sz="2000" dirty="0" smtClean="0"/>
              <a:t>(</a:t>
            </a:r>
            <a:r>
              <a:rPr lang="en-US" sz="2000" dirty="0" smtClean="0">
                <a:sym typeface="Symbol"/>
              </a:rPr>
              <a:t></a:t>
            </a:r>
            <a:r>
              <a:rPr lang="en-US" sz="2000" baseline="-25000" dirty="0" smtClean="0">
                <a:sym typeface="Symbol"/>
              </a:rPr>
              <a:t>age&gt;30</a:t>
            </a:r>
            <a:r>
              <a:rPr lang="en-US" sz="2000" dirty="0" smtClean="0"/>
              <a:t>(Si)))</a:t>
            </a:r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6477000" y="2209800"/>
            <a:ext cx="2247900" cy="2579132"/>
            <a:chOff x="6477000" y="2209800"/>
            <a:chExt cx="2247900" cy="2579132"/>
          </a:xfrm>
        </p:grpSpPr>
        <p:sp>
          <p:nvSpPr>
            <p:cNvPr id="27" name="TextBox 26"/>
            <p:cNvSpPr txBox="1"/>
            <p:nvPr/>
          </p:nvSpPr>
          <p:spPr>
            <a:xfrm>
              <a:off x="6477000" y="3680936"/>
              <a:ext cx="9144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S.age</a:t>
              </a:r>
              <a:r>
                <a:rPr lang="en-US" baseline="-25000" dirty="0" smtClean="0"/>
                <a:t>&gt;5 </a:t>
              </a:r>
              <a:endParaRPr lang="en-US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29400" y="3071336"/>
              <a:ext cx="685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S.ID</a:t>
              </a:r>
              <a:endParaRPr lang="en-US" baseline="-25000" dirty="0"/>
            </a:p>
          </p:txBody>
        </p:sp>
        <p:cxnSp>
          <p:nvCxnSpPr>
            <p:cNvPr id="31" name="Straight Arrow Connector 30"/>
            <p:cNvCxnSpPr>
              <a:stCxn id="27" idx="0"/>
              <a:endCxn id="29" idx="2"/>
            </p:cNvCxnSpPr>
            <p:nvPr/>
          </p:nvCxnSpPr>
          <p:spPr>
            <a:xfrm rot="5400000" flipH="1" flipV="1">
              <a:off x="6848505" y="3557141"/>
              <a:ext cx="20949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5" idx="0"/>
              <a:endCxn id="27" idx="2"/>
            </p:cNvCxnSpPr>
            <p:nvPr/>
          </p:nvCxnSpPr>
          <p:spPr>
            <a:xfrm rot="16200000" flipV="1">
              <a:off x="6767322" y="4247924"/>
              <a:ext cx="338554" cy="4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05600" y="4419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S1</a:t>
              </a:r>
              <a:endParaRPr lang="en-US" dirty="0"/>
            </a:p>
          </p:txBody>
        </p:sp>
        <p:cxnSp>
          <p:nvCxnSpPr>
            <p:cNvPr id="66" name="Straight Arrow Connector 65"/>
            <p:cNvCxnSpPr>
              <a:stCxn id="29" idx="0"/>
              <a:endCxn id="85" idx="2"/>
            </p:cNvCxnSpPr>
            <p:nvPr/>
          </p:nvCxnSpPr>
          <p:spPr>
            <a:xfrm rot="5400000" flipH="1" flipV="1">
              <a:off x="7084487" y="2497723"/>
              <a:ext cx="461426" cy="6858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467600" y="2209800"/>
              <a:ext cx="3810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U</a:t>
              </a:r>
              <a:endParaRPr lang="en-US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10500" y="3714690"/>
              <a:ext cx="9144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ym typeface="Symbol"/>
                </a:rPr>
                <a:t></a:t>
              </a:r>
              <a:r>
                <a:rPr lang="en-US" baseline="-25000" dirty="0" err="1" smtClean="0"/>
                <a:t>S.age</a:t>
              </a:r>
              <a:r>
                <a:rPr lang="en-US" baseline="-25000" dirty="0" smtClean="0"/>
                <a:t>&gt;5 </a:t>
              </a:r>
              <a:endParaRPr lang="en-US" baseline="-250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7962900" y="3052226"/>
              <a:ext cx="685800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>
                  <a:sym typeface="Symbol"/>
                </a:rPr>
                <a:t>π</a:t>
              </a:r>
              <a:r>
                <a:rPr lang="en-US" baseline="-25000" dirty="0" err="1" smtClean="0"/>
                <a:t>S.ID</a:t>
              </a:r>
              <a:endParaRPr lang="en-US" baseline="-25000" dirty="0"/>
            </a:p>
          </p:txBody>
        </p:sp>
        <p:cxnSp>
          <p:nvCxnSpPr>
            <p:cNvPr id="98" name="Straight Arrow Connector 97"/>
            <p:cNvCxnSpPr>
              <a:stCxn id="96" idx="0"/>
              <a:endCxn id="97" idx="2"/>
            </p:cNvCxnSpPr>
            <p:nvPr/>
          </p:nvCxnSpPr>
          <p:spPr>
            <a:xfrm rot="5400000" flipH="1" flipV="1">
              <a:off x="8155573" y="3564463"/>
              <a:ext cx="262354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100" idx="0"/>
              <a:endCxn id="96" idx="2"/>
            </p:cNvCxnSpPr>
            <p:nvPr/>
          </p:nvCxnSpPr>
          <p:spPr>
            <a:xfrm rot="16200000" flipV="1">
              <a:off x="8127254" y="4255246"/>
              <a:ext cx="285690" cy="47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8039100" y="440049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S4</a:t>
              </a:r>
              <a:endParaRPr lang="en-US" dirty="0"/>
            </a:p>
          </p:txBody>
        </p:sp>
        <p:cxnSp>
          <p:nvCxnSpPr>
            <p:cNvPr id="101" name="Straight Arrow Connector 100"/>
            <p:cNvCxnSpPr>
              <a:stCxn id="97" idx="0"/>
              <a:endCxn id="85" idx="2"/>
            </p:cNvCxnSpPr>
            <p:nvPr/>
          </p:nvCxnSpPr>
          <p:spPr>
            <a:xfrm rot="16200000" flipV="1">
              <a:off x="7760792" y="2507218"/>
              <a:ext cx="442316" cy="6477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7467600" y="3048000"/>
              <a:ext cx="4828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...</a:t>
              </a:r>
              <a:endParaRPr lang="en-US" sz="2800" dirty="0"/>
            </a:p>
          </p:txBody>
        </p:sp>
        <p:cxnSp>
          <p:nvCxnSpPr>
            <p:cNvPr id="104" name="Straight Arrow Connector 103"/>
            <p:cNvCxnSpPr>
              <a:stCxn id="103" idx="0"/>
              <a:endCxn id="85" idx="2"/>
            </p:cNvCxnSpPr>
            <p:nvPr/>
          </p:nvCxnSpPr>
          <p:spPr>
            <a:xfrm rot="16200000" flipV="1">
              <a:off x="7464511" y="2803499"/>
              <a:ext cx="438090" cy="509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ular Callout 106"/>
          <p:cNvSpPr/>
          <p:nvPr/>
        </p:nvSpPr>
        <p:spPr>
          <a:xfrm>
            <a:off x="7391400" y="5181600"/>
            <a:ext cx="1371600" cy="838200"/>
          </a:xfrm>
          <a:prstGeom prst="wedgeRectCallout">
            <a:avLst>
              <a:gd name="adj1" fmla="val 5638"/>
              <a:gd name="adj2" fmla="val -987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Choice of S4 or S4r</a:t>
            </a:r>
            <a:endParaRPr lang="en-US" dirty="0"/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7" grpId="0"/>
      <p:bldP spid="1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changed in the cloud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562600"/>
            <a:ext cx="7498080" cy="838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Virtualization “messes up” CPU, IO, network costs</a:t>
            </a:r>
          </a:p>
          <a:p>
            <a:r>
              <a:rPr lang="en-US" dirty="0" smtClean="0"/>
              <a:t>Migration of VMs possible in principle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2514600"/>
            <a:ext cx="6781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Network</a:t>
            </a:r>
            <a:endParaRPr lang="en-US" sz="2000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437715" y="2399616"/>
            <a:ext cx="191872" cy="38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190315" y="2399616"/>
            <a:ext cx="191872" cy="38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942915" y="2399616"/>
            <a:ext cx="191872" cy="381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7695516" y="2399615"/>
            <a:ext cx="191869" cy="38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1828800" y="1002268"/>
            <a:ext cx="1219200" cy="1320463"/>
            <a:chOff x="1219200" y="2413337"/>
            <a:chExt cx="1219200" cy="1320463"/>
          </a:xfrm>
        </p:grpSpPr>
        <p:sp>
          <p:nvSpPr>
            <p:cNvPr id="6" name="Rectangle 5"/>
            <p:cNvSpPr/>
            <p:nvPr/>
          </p:nvSpPr>
          <p:spPr>
            <a:xfrm>
              <a:off x="1219200" y="2743200"/>
              <a:ext cx="1219200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3276600"/>
              <a:ext cx="10668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95400" y="2819400"/>
              <a:ext cx="10668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DBMS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19200" y="2413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657600" y="1002268"/>
            <a:ext cx="1219200" cy="1320463"/>
            <a:chOff x="1219200" y="2413337"/>
            <a:chExt cx="1219200" cy="1320463"/>
          </a:xfrm>
        </p:grpSpPr>
        <p:sp>
          <p:nvSpPr>
            <p:cNvPr id="35" name="Rectangle 34"/>
            <p:cNvSpPr/>
            <p:nvPr/>
          </p:nvSpPr>
          <p:spPr>
            <a:xfrm>
              <a:off x="1219200" y="2743200"/>
              <a:ext cx="1219200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295400" y="3276600"/>
              <a:ext cx="10668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295400" y="2819400"/>
              <a:ext cx="10668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DBMS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219200" y="2413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86400" y="990600"/>
            <a:ext cx="1219200" cy="1320463"/>
            <a:chOff x="1219200" y="2413337"/>
            <a:chExt cx="1219200" cy="1320463"/>
          </a:xfrm>
        </p:grpSpPr>
        <p:sp>
          <p:nvSpPr>
            <p:cNvPr id="50" name="Rectangle 49"/>
            <p:cNvSpPr/>
            <p:nvPr/>
          </p:nvSpPr>
          <p:spPr>
            <a:xfrm>
              <a:off x="1219200" y="2743200"/>
              <a:ext cx="1219200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295400" y="3276600"/>
              <a:ext cx="10668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295400" y="2819400"/>
              <a:ext cx="10668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DBMS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219200" y="2413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315200" y="990600"/>
            <a:ext cx="1219200" cy="1320463"/>
            <a:chOff x="1219200" y="2413337"/>
            <a:chExt cx="1219200" cy="1320463"/>
          </a:xfrm>
        </p:grpSpPr>
        <p:sp>
          <p:nvSpPr>
            <p:cNvPr id="55" name="Rectangle 54"/>
            <p:cNvSpPr/>
            <p:nvPr/>
          </p:nvSpPr>
          <p:spPr>
            <a:xfrm>
              <a:off x="1219200" y="2743200"/>
              <a:ext cx="1219200" cy="990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295400" y="3276600"/>
              <a:ext cx="10668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OS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295400" y="2819400"/>
              <a:ext cx="1066800" cy="381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DBMS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9200" y="2413337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1143000" y="3048000"/>
            <a:ext cx="7772400" cy="2362200"/>
            <a:chOff x="1143000" y="3048000"/>
            <a:chExt cx="7772400" cy="2362200"/>
          </a:xfrm>
        </p:grpSpPr>
        <p:sp>
          <p:nvSpPr>
            <p:cNvPr id="63" name="Rectangle 62"/>
            <p:cNvSpPr/>
            <p:nvPr/>
          </p:nvSpPr>
          <p:spPr>
            <a:xfrm>
              <a:off x="1752600" y="5029200"/>
              <a:ext cx="6781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Network</a:t>
              </a:r>
              <a:endParaRPr lang="en-US" sz="2000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 rot="5400000">
              <a:off x="2399616" y="4915585"/>
              <a:ext cx="268069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5904816" y="4915585"/>
              <a:ext cx="268069" cy="381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91" idx="2"/>
            </p:cNvCxnSpPr>
            <p:nvPr/>
          </p:nvCxnSpPr>
          <p:spPr>
            <a:xfrm rot="5400000">
              <a:off x="7734300" y="4914900"/>
              <a:ext cx="3048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/>
            <p:cNvGrpSpPr/>
            <p:nvPr/>
          </p:nvGrpSpPr>
          <p:grpSpPr>
            <a:xfrm>
              <a:off x="7620000" y="3429000"/>
              <a:ext cx="1219200" cy="1320463"/>
              <a:chOff x="1219200" y="2413337"/>
              <a:chExt cx="1219200" cy="1320463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219200" y="2743200"/>
                <a:ext cx="1219200" cy="9906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295400" y="3276600"/>
                <a:ext cx="1066800" cy="3810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OS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1295400" y="2819400"/>
                <a:ext cx="1066800" cy="38100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DBMS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219200" y="2413337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VM</a:t>
                </a:r>
              </a:p>
            </p:txBody>
          </p:sp>
        </p:grpSp>
        <p:grpSp>
          <p:nvGrpSpPr>
            <p:cNvPr id="99" name="Group 98"/>
            <p:cNvGrpSpPr/>
            <p:nvPr/>
          </p:nvGrpSpPr>
          <p:grpSpPr>
            <a:xfrm>
              <a:off x="1143000" y="3059668"/>
              <a:ext cx="2743200" cy="1740932"/>
              <a:chOff x="1676400" y="3059668"/>
              <a:chExt cx="2743200" cy="1740932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1828800" y="3429000"/>
                <a:ext cx="1219200" cy="1320463"/>
                <a:chOff x="1219200" y="2413337"/>
                <a:chExt cx="1219200" cy="1320463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1219200" y="2743200"/>
                  <a:ext cx="1219200" cy="990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/>
                <p:cNvSpPr/>
                <p:nvPr/>
              </p:nvSpPr>
              <p:spPr>
                <a:xfrm>
                  <a:off x="1295400" y="3276600"/>
                  <a:ext cx="1066800" cy="381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OS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1295400" y="2819400"/>
                  <a:ext cx="1066800" cy="381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DBMS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TextBox 71"/>
                <p:cNvSpPr txBox="1"/>
                <p:nvPr/>
              </p:nvSpPr>
              <p:spPr>
                <a:xfrm>
                  <a:off x="1219200" y="2413337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VM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3124200" y="3429000"/>
                <a:ext cx="1219200" cy="1320463"/>
                <a:chOff x="1219200" y="2413337"/>
                <a:chExt cx="1219200" cy="1320463"/>
              </a:xfrm>
            </p:grpSpPr>
            <p:sp>
              <p:nvSpPr>
                <p:cNvPr id="74" name="Rectangle 73"/>
                <p:cNvSpPr/>
                <p:nvPr/>
              </p:nvSpPr>
              <p:spPr>
                <a:xfrm>
                  <a:off x="1219200" y="2743200"/>
                  <a:ext cx="1219200" cy="990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/>
                <p:cNvSpPr/>
                <p:nvPr/>
              </p:nvSpPr>
              <p:spPr>
                <a:xfrm>
                  <a:off x="1295400" y="3276600"/>
                  <a:ext cx="1066800" cy="381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OS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1295400" y="2819400"/>
                  <a:ext cx="1066800" cy="381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DBMS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1219200" y="2413337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VM</a:t>
                  </a:r>
                </a:p>
              </p:txBody>
            </p:sp>
          </p:grpSp>
          <p:sp>
            <p:nvSpPr>
              <p:cNvPr id="88" name="Rectangle 87"/>
              <p:cNvSpPr/>
              <p:nvPr/>
            </p:nvSpPr>
            <p:spPr>
              <a:xfrm>
                <a:off x="1752600" y="3429000"/>
                <a:ext cx="2667000" cy="13716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1676400" y="305966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Physical </a:t>
                </a:r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6934200" y="3429000"/>
              <a:ext cx="1981200" cy="137160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4267200" y="3048000"/>
              <a:ext cx="2362200" cy="1752600"/>
              <a:chOff x="4495800" y="3048000"/>
              <a:chExt cx="2362200" cy="175260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4572000" y="3429000"/>
                <a:ext cx="1219200" cy="1320463"/>
                <a:chOff x="1219200" y="2413337"/>
                <a:chExt cx="1219200" cy="1320463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1219200" y="2743200"/>
                  <a:ext cx="1219200" cy="9906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1295400" y="3276600"/>
                  <a:ext cx="1066800" cy="3810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OS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Rounded Rectangle 80"/>
                <p:cNvSpPr/>
                <p:nvPr/>
              </p:nvSpPr>
              <p:spPr>
                <a:xfrm>
                  <a:off x="1295400" y="2819400"/>
                  <a:ext cx="1066800" cy="381000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smtClean="0">
                      <a:solidFill>
                        <a:schemeClr val="tx1"/>
                      </a:solidFill>
                    </a:rPr>
                    <a:t>DBMS</a:t>
                  </a:r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TextBox 81"/>
                <p:cNvSpPr txBox="1"/>
                <p:nvPr/>
              </p:nvSpPr>
              <p:spPr>
                <a:xfrm>
                  <a:off x="1219200" y="2413337"/>
                  <a:ext cx="5309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VM</a:t>
                  </a:r>
                </a:p>
              </p:txBody>
            </p:sp>
          </p:grpSp>
          <p:sp>
            <p:nvSpPr>
              <p:cNvPr id="90" name="Rectangle 89"/>
              <p:cNvSpPr/>
              <p:nvPr/>
            </p:nvSpPr>
            <p:spPr>
              <a:xfrm>
                <a:off x="4495800" y="3429000"/>
                <a:ext cx="2362200" cy="1371600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>
                <a:off x="5943600" y="3733800"/>
                <a:ext cx="762000" cy="990600"/>
              </a:xfrm>
              <a:prstGeom prst="roundRect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5943600" y="3429000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VM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5943600" y="3849469"/>
                <a:ext cx="7617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Other</a:t>
                </a:r>
              </a:p>
              <a:p>
                <a:r>
                  <a:rPr lang="en-US" dirty="0" smtClean="0"/>
                  <a:t>App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495800" y="30480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Physical </a:t>
                </a: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6934200" y="30480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Physical </a:t>
              </a:r>
            </a:p>
          </p:txBody>
        </p:sp>
      </p:grpSp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3" name="Footer Placeholder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Problems &amp;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Query optimization</a:t>
            </a:r>
          </a:p>
          <a:p>
            <a:pPr lvl="1"/>
            <a:r>
              <a:rPr lang="en-US" dirty="0" smtClean="0"/>
              <a:t>What is the impact of virtualization on cost estimation?</a:t>
            </a:r>
          </a:p>
          <a:p>
            <a:pPr lvl="1"/>
            <a:r>
              <a:rPr lang="en-US" dirty="0" smtClean="0"/>
              <a:t>What new types of statistics are needed and how do we collect them ?</a:t>
            </a:r>
          </a:p>
          <a:p>
            <a:pPr lvl="2"/>
            <a:r>
              <a:rPr lang="en-US" dirty="0" smtClean="0"/>
              <a:t>CPU cost</a:t>
            </a:r>
          </a:p>
          <a:p>
            <a:pPr lvl="2"/>
            <a:r>
              <a:rPr lang="en-US" dirty="0" smtClean="0"/>
              <a:t>Disk I/O cost</a:t>
            </a:r>
          </a:p>
          <a:p>
            <a:pPr lvl="2"/>
            <a:r>
              <a:rPr lang="en-US" dirty="0" smtClean="0"/>
              <a:t>Network cost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Enabling elasticity</a:t>
            </a:r>
          </a:p>
          <a:p>
            <a:pPr lvl="1"/>
            <a:r>
              <a:rPr lang="en-US" dirty="0" smtClean="0"/>
              <a:t>How can we organize data to enable elasticity in a parallel DBMS ?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Scientific applications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astronomy)</a:t>
            </a:r>
          </a:p>
          <a:p>
            <a:pPr lvl="1"/>
            <a:r>
              <a:rPr lang="en-US" dirty="0" smtClean="0"/>
              <a:t>Semantic rewriting of complex predicates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548434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Mining Workflows for Data Integration Patterns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32560" y="4038600"/>
            <a:ext cx="7406640" cy="1752600"/>
          </a:xfrm>
        </p:spPr>
        <p:txBody>
          <a:bodyPr>
            <a:normAutofit/>
          </a:bodyPr>
          <a:lstStyle/>
          <a:p>
            <a:endParaRPr lang="en-US" sz="2000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Bio-Informatics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572000"/>
            <a:ext cx="7790688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category has many online data sources</a:t>
            </a:r>
          </a:p>
          <a:p>
            <a:r>
              <a:rPr lang="en-US" dirty="0" smtClean="0"/>
              <a:t>Each data source may have multiple API and data formats</a:t>
            </a:r>
          </a:p>
          <a:p>
            <a:r>
              <a:rPr lang="en-US" dirty="0" smtClean="0"/>
              <a:t>Workflow is like a program or a script</a:t>
            </a:r>
          </a:p>
          <a:p>
            <a:pPr lvl="1"/>
            <a:r>
              <a:rPr lang="en-US" dirty="0" smtClean="0"/>
              <a:t>A connected graph of operations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371600" y="1676400"/>
            <a:ext cx="1524000" cy="1447800"/>
            <a:chOff x="2133600" y="2743200"/>
            <a:chExt cx="1524000" cy="144780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133600" y="30480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lowchart: Magnetic Disk 4"/>
            <p:cNvSpPr/>
            <p:nvPr/>
          </p:nvSpPr>
          <p:spPr>
            <a:xfrm>
              <a:off x="2590800" y="27432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/>
            <p:cNvSpPr/>
            <p:nvPr/>
          </p:nvSpPr>
          <p:spPr>
            <a:xfrm>
              <a:off x="2819400" y="32004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362200" y="3124200"/>
              <a:ext cx="1223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DNA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Sequence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Data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95600" y="2819400"/>
            <a:ext cx="1600200" cy="1447800"/>
            <a:chOff x="4419600" y="2438400"/>
            <a:chExt cx="1600200" cy="1447800"/>
          </a:xfrm>
        </p:grpSpPr>
        <p:sp>
          <p:nvSpPr>
            <p:cNvPr id="7" name="Flowchart: Magnetic Disk 6"/>
            <p:cNvSpPr/>
            <p:nvPr/>
          </p:nvSpPr>
          <p:spPr>
            <a:xfrm>
              <a:off x="5181600" y="26670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Magnetic Disk 7"/>
            <p:cNvSpPr/>
            <p:nvPr/>
          </p:nvSpPr>
          <p:spPr>
            <a:xfrm>
              <a:off x="4648200" y="24384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Magnetic Disk 8"/>
            <p:cNvSpPr/>
            <p:nvPr/>
          </p:nvSpPr>
          <p:spPr>
            <a:xfrm>
              <a:off x="4419600" y="28956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48200" y="2895600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Protein 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Data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53200" y="2514600"/>
            <a:ext cx="1841709" cy="1371600"/>
            <a:chOff x="6324600" y="2133600"/>
            <a:chExt cx="1841709" cy="1371600"/>
          </a:xfrm>
        </p:grpSpPr>
        <p:sp>
          <p:nvSpPr>
            <p:cNvPr id="12" name="Flowchart: Magnetic Disk 11"/>
            <p:cNvSpPr/>
            <p:nvPr/>
          </p:nvSpPr>
          <p:spPr>
            <a:xfrm>
              <a:off x="7315200" y="22860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Magnetic Disk 12"/>
            <p:cNvSpPr/>
            <p:nvPr/>
          </p:nvSpPr>
          <p:spPr>
            <a:xfrm>
              <a:off x="6781800" y="21336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Magnetic Disk 13"/>
            <p:cNvSpPr/>
            <p:nvPr/>
          </p:nvSpPr>
          <p:spPr>
            <a:xfrm>
              <a:off x="6324600" y="25146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7000" y="2667000"/>
              <a:ext cx="16893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Transcriptomic</a:t>
              </a:r>
              <a:endParaRPr lang="en-US" dirty="0" smtClean="0">
                <a:solidFill>
                  <a:schemeClr val="bg1"/>
                </a:solidFill>
              </a:endParaRPr>
            </a:p>
            <a:p>
              <a:r>
                <a:rPr lang="en-US" dirty="0" smtClean="0">
                  <a:solidFill>
                    <a:schemeClr val="bg1"/>
                  </a:solidFill>
                </a:rPr>
                <a:t>Data 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00600" y="3048000"/>
            <a:ext cx="1600200" cy="1447800"/>
            <a:chOff x="3048000" y="1371600"/>
            <a:chExt cx="1600200" cy="144780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810000" y="16002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gnetic Disk 16"/>
            <p:cNvSpPr/>
            <p:nvPr/>
          </p:nvSpPr>
          <p:spPr>
            <a:xfrm>
              <a:off x="3276600" y="13716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gnetic Disk 17"/>
            <p:cNvSpPr/>
            <p:nvPr/>
          </p:nvSpPr>
          <p:spPr>
            <a:xfrm>
              <a:off x="3048000" y="1828800"/>
              <a:ext cx="838200" cy="99060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24200" y="1981200"/>
              <a:ext cx="1492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>
                  <a:solidFill>
                    <a:schemeClr val="bg1"/>
                  </a:solidFill>
                </a:rPr>
                <a:t>Metabolomic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Flowchart: Magnetic Disk 23"/>
          <p:cNvSpPr/>
          <p:nvPr/>
        </p:nvSpPr>
        <p:spPr>
          <a:xfrm>
            <a:off x="7620000" y="1676400"/>
            <a:ext cx="7620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Magnetic Disk 24"/>
          <p:cNvSpPr/>
          <p:nvPr/>
        </p:nvSpPr>
        <p:spPr>
          <a:xfrm>
            <a:off x="8153400" y="1600200"/>
            <a:ext cx="762000" cy="7620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772400" y="1752600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Other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7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219200"/>
            <a:ext cx="1257300" cy="1086729"/>
          </a:xfrm>
          <a:prstGeom prst="rect">
            <a:avLst/>
          </a:prstGeom>
          <a:noFill/>
        </p:spPr>
      </p:pic>
      <p:sp>
        <p:nvSpPr>
          <p:cNvPr id="28" name="Oval 27"/>
          <p:cNvSpPr/>
          <p:nvPr/>
        </p:nvSpPr>
        <p:spPr>
          <a:xfrm>
            <a:off x="4419600" y="1524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029200" y="137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876800" y="1828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486400" y="1676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943600" y="144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8" idx="6"/>
            <a:endCxn id="29" idx="2"/>
          </p:cNvCxnSpPr>
          <p:nvPr/>
        </p:nvCxnSpPr>
        <p:spPr>
          <a:xfrm flipV="1">
            <a:off x="4648200" y="1485900"/>
            <a:ext cx="381000" cy="1524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6"/>
            <a:endCxn id="30" idx="1"/>
          </p:cNvCxnSpPr>
          <p:nvPr/>
        </p:nvCxnSpPr>
        <p:spPr>
          <a:xfrm>
            <a:off x="4648200" y="1638300"/>
            <a:ext cx="262078" cy="2239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6"/>
            <a:endCxn id="31" idx="1"/>
          </p:cNvCxnSpPr>
          <p:nvPr/>
        </p:nvCxnSpPr>
        <p:spPr>
          <a:xfrm>
            <a:off x="5257800" y="1485900"/>
            <a:ext cx="262078" cy="2239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0" idx="6"/>
            <a:endCxn id="31" idx="2"/>
          </p:cNvCxnSpPr>
          <p:nvPr/>
        </p:nvCxnSpPr>
        <p:spPr>
          <a:xfrm flipV="1">
            <a:off x="5105400" y="1790700"/>
            <a:ext cx="381000" cy="15240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1" idx="6"/>
            <a:endCxn id="32" idx="3"/>
          </p:cNvCxnSpPr>
          <p:nvPr/>
        </p:nvCxnSpPr>
        <p:spPr>
          <a:xfrm flipV="1">
            <a:off x="5715000" y="1642922"/>
            <a:ext cx="262078" cy="1477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0" idx="5"/>
          </p:cNvCxnSpPr>
          <p:nvPr/>
        </p:nvCxnSpPr>
        <p:spPr>
          <a:xfrm rot="16200000" flipH="1">
            <a:off x="5452922" y="1642922"/>
            <a:ext cx="33478" cy="7954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hape 57"/>
          <p:cNvCxnSpPr>
            <a:stCxn id="6" idx="4"/>
            <a:endCxn id="30" idx="4"/>
          </p:cNvCxnSpPr>
          <p:nvPr/>
        </p:nvCxnSpPr>
        <p:spPr>
          <a:xfrm flipV="1">
            <a:off x="2895600" y="2057400"/>
            <a:ext cx="2095500" cy="571500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>
            <a:stCxn id="17" idx="1"/>
            <a:endCxn id="31" idx="4"/>
          </p:cNvCxnSpPr>
          <p:nvPr/>
        </p:nvCxnSpPr>
        <p:spPr>
          <a:xfrm rot="5400000" flipH="1" flipV="1">
            <a:off x="4953000" y="2400300"/>
            <a:ext cx="1143000" cy="152400"/>
          </a:xfrm>
          <a:prstGeom prst="curvedConnector3">
            <a:avLst>
              <a:gd name="adj1" fmla="val 500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7" idx="4"/>
            <a:endCxn id="29" idx="5"/>
          </p:cNvCxnSpPr>
          <p:nvPr/>
        </p:nvCxnSpPr>
        <p:spPr>
          <a:xfrm flipV="1">
            <a:off x="4495800" y="1566722"/>
            <a:ext cx="728522" cy="1976578"/>
          </a:xfrm>
          <a:prstGeom prst="curved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hape 58"/>
          <p:cNvCxnSpPr>
            <a:stCxn id="24" idx="2"/>
            <a:endCxn id="32" idx="0"/>
          </p:cNvCxnSpPr>
          <p:nvPr/>
        </p:nvCxnSpPr>
        <p:spPr>
          <a:xfrm rot="10800000">
            <a:off x="6057900" y="1447800"/>
            <a:ext cx="1562100" cy="609600"/>
          </a:xfrm>
          <a:prstGeom prst="curvedConnector4">
            <a:avLst>
              <a:gd name="adj1" fmla="val 46341"/>
              <a:gd name="adj2" fmla="val 137500"/>
            </a:avLst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2" idx="5"/>
          </p:cNvCxnSpPr>
          <p:nvPr/>
        </p:nvCxnSpPr>
        <p:spPr>
          <a:xfrm rot="16200000" flipH="1">
            <a:off x="6253022" y="1528622"/>
            <a:ext cx="185878" cy="41447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ate Placeholder 4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295400"/>
            <a:ext cx="7696200" cy="1371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Management at a prominent research institute wanted to analyze the impact of the publications of its researchers 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43200"/>
            <a:ext cx="3350976" cy="3778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48200" y="281940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20614"/>
                <a:gridCol w="1103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Characterizing...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 by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 concept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Left Arrow 5"/>
          <p:cNvSpPr/>
          <p:nvPr/>
        </p:nvSpPr>
        <p:spPr>
          <a:xfrm flipH="1">
            <a:off x="4038600" y="3200400"/>
            <a:ext cx="533400" cy="1524000"/>
          </a:xfrm>
          <a:prstGeom prst="lef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8600"/>
            <a:ext cx="7772400" cy="639762"/>
          </a:xfrm>
        </p:spPr>
        <p:txBody>
          <a:bodyPr>
            <a:noAutofit/>
          </a:bodyPr>
          <a:lstStyle/>
          <a:p>
            <a:r>
              <a:rPr lang="en-US" sz="3600" dirty="0" smtClean="0"/>
              <a:t>A Data Integration Recommender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419600"/>
            <a:ext cx="7714488" cy="2057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Data integration patterns</a:t>
            </a:r>
          </a:p>
          <a:p>
            <a:pPr lvl="1"/>
            <a:r>
              <a:rPr lang="en-US" dirty="0" smtClean="0"/>
              <a:t>Generalize on key-foreign key relationships</a:t>
            </a:r>
          </a:p>
          <a:p>
            <a:pPr lvl="1"/>
            <a:r>
              <a:rPr lang="en-US" dirty="0" smtClean="0"/>
              <a:t>Associations between schema elements of data and/or processes</a:t>
            </a:r>
          </a:p>
          <a:p>
            <a:r>
              <a:rPr lang="en-US" dirty="0" smtClean="0"/>
              <a:t>Analyze </a:t>
            </a:r>
            <a:r>
              <a:rPr lang="en-US" dirty="0" smtClean="0">
                <a:solidFill>
                  <a:schemeClr val="accent3"/>
                </a:solidFill>
              </a:rPr>
              <a:t>historical workflows</a:t>
            </a:r>
            <a:r>
              <a:rPr lang="en-US" dirty="0" smtClean="0"/>
              <a:t> to extract data integration patterns</a:t>
            </a:r>
          </a:p>
          <a:p>
            <a:r>
              <a:rPr lang="en-US" dirty="0" smtClean="0"/>
              <a:t>Make personalized recommendations to users as they create workflows</a:t>
            </a:r>
            <a:endParaRPr lang="en-US" dirty="0"/>
          </a:p>
        </p:txBody>
      </p:sp>
      <p:pic>
        <p:nvPicPr>
          <p:cNvPr id="4" name="Picture 3" descr="frameworkv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914400"/>
            <a:ext cx="5519957" cy="351546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&amp;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53000"/>
          </a:xfrm>
        </p:spPr>
        <p:txBody>
          <a:bodyPr/>
          <a:lstStyle/>
          <a:p>
            <a:r>
              <a:rPr lang="en-US" dirty="0" smtClean="0"/>
              <a:t>What are the different types of data integration patterns we can extract from workflows ?</a:t>
            </a:r>
          </a:p>
          <a:p>
            <a:r>
              <a:rPr lang="en-US" dirty="0" smtClean="0"/>
              <a:t>How do we model these patterns ?</a:t>
            </a:r>
          </a:p>
          <a:p>
            <a:r>
              <a:rPr lang="en-US" dirty="0" smtClean="0"/>
              <a:t>How do we mine workflows for these patterns ?</a:t>
            </a:r>
          </a:p>
          <a:p>
            <a:r>
              <a:rPr lang="en-US" dirty="0" smtClean="0"/>
              <a:t>How do we model context ?</a:t>
            </a:r>
          </a:p>
          <a:p>
            <a:r>
              <a:rPr lang="en-US" dirty="0" smtClean="0"/>
              <a:t>How do we make recommendations 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548434"/>
            <a:ext cx="7406640" cy="1472184"/>
          </a:xfrm>
        </p:spPr>
        <p:txBody>
          <a:bodyPr>
            <a:normAutofit/>
          </a:bodyPr>
          <a:lstStyle/>
          <a:p>
            <a:r>
              <a:rPr lang="en-US" dirty="0" smtClean="0"/>
              <a:t>Energy Efficient Complex Event Processing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432560" y="4038600"/>
            <a:ext cx="7406640" cy="1752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Telehealth</a:t>
            </a:r>
            <a:r>
              <a:rPr lang="en-US" dirty="0" smtClean="0"/>
              <a:t> Scenario</a:t>
            </a: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2590800"/>
            <a:ext cx="20955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1981200"/>
            <a:ext cx="2146300" cy="429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c 8"/>
          <p:cNvSpPr/>
          <p:nvPr/>
        </p:nvSpPr>
        <p:spPr>
          <a:xfrm>
            <a:off x="1371600" y="2590800"/>
            <a:ext cx="2743200" cy="762000"/>
          </a:xfrm>
          <a:prstGeom prst="arc">
            <a:avLst>
              <a:gd name="adj1" fmla="val 14180912"/>
              <a:gd name="adj2" fmla="val 213489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>
            <a:off x="1295400" y="3124200"/>
            <a:ext cx="3124200" cy="685800"/>
          </a:xfrm>
          <a:prstGeom prst="arc">
            <a:avLst>
              <a:gd name="adj1" fmla="val 17684558"/>
              <a:gd name="adj2" fmla="val 2095754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V="1">
            <a:off x="1524000" y="3581400"/>
            <a:ext cx="2743200" cy="457200"/>
          </a:xfrm>
          <a:prstGeom prst="arc">
            <a:avLst>
              <a:gd name="adj1" fmla="val 19355355"/>
              <a:gd name="adj2" fmla="val 2126207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3581400"/>
            <a:ext cx="914400" cy="1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flipV="1">
            <a:off x="1371600" y="4343400"/>
            <a:ext cx="2743200" cy="609600"/>
          </a:xfrm>
          <a:prstGeom prst="arc">
            <a:avLst>
              <a:gd name="adj1" fmla="val 17906681"/>
              <a:gd name="adj2" fmla="val 21532428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V="1">
            <a:off x="1447800" y="3886200"/>
            <a:ext cx="2667000" cy="609600"/>
          </a:xfrm>
          <a:prstGeom prst="arc">
            <a:avLst>
              <a:gd name="adj1" fmla="val 19566893"/>
              <a:gd name="adj2" fmla="val 2138131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514600" y="2297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SPO2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194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895600" y="3276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971800" y="3669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Temp.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24200" y="41264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2819400" y="4495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...</a:t>
            </a:r>
            <a:endParaRPr lang="en-US" sz="2400" dirty="0"/>
          </a:p>
        </p:txBody>
      </p:sp>
      <p:cxnSp>
        <p:nvCxnSpPr>
          <p:cNvPr id="25" name="Straight Arrow Connector 24"/>
          <p:cNvCxnSpPr>
            <a:endCxn id="40964" idx="1"/>
          </p:cNvCxnSpPr>
          <p:nvPr/>
        </p:nvCxnSpPr>
        <p:spPr>
          <a:xfrm flipV="1">
            <a:off x="6096000" y="3369443"/>
            <a:ext cx="1143000" cy="211957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2514600"/>
            <a:ext cx="1676400" cy="1709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0800" y="4267200"/>
            <a:ext cx="2414587" cy="122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0" name="Straight Arrow Connector 29"/>
          <p:cNvCxnSpPr/>
          <p:nvPr/>
        </p:nvCxnSpPr>
        <p:spPr>
          <a:xfrm>
            <a:off x="6096000" y="3733800"/>
            <a:ext cx="838200" cy="457200"/>
          </a:xfrm>
          <a:prstGeom prst="straightConnector1">
            <a:avLst/>
          </a:prstGeom>
          <a:ln w="2540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57600" y="5257800"/>
            <a:ext cx="3021083" cy="923330"/>
          </a:xfrm>
          <a:prstGeom prst="rect">
            <a:avLst/>
          </a:prstGeom>
          <a:solidFill>
            <a:schemeClr val="accent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IF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(Window(HR)) &gt; 100</a:t>
            </a:r>
          </a:p>
          <a:p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Avg</a:t>
            </a:r>
            <a:r>
              <a:rPr lang="en-US" dirty="0" smtClean="0"/>
              <a:t>(Window(Acc)) &lt; 2</a:t>
            </a:r>
          </a:p>
          <a:p>
            <a:r>
              <a:rPr lang="en-US" b="1" dirty="0" smtClean="0"/>
              <a:t>THEN</a:t>
            </a:r>
            <a:r>
              <a:rPr lang="en-US" dirty="0" smtClean="0"/>
              <a:t> SMS(doctor)</a:t>
            </a:r>
            <a:endParaRPr lang="en-US" dirty="0"/>
          </a:p>
        </p:txBody>
      </p:sp>
      <p:sp>
        <p:nvSpPr>
          <p:cNvPr id="38" name="Rectangular Callout 37"/>
          <p:cNvSpPr/>
          <p:nvPr/>
        </p:nvSpPr>
        <p:spPr>
          <a:xfrm>
            <a:off x="1066800" y="1066800"/>
            <a:ext cx="3124200" cy="914400"/>
          </a:xfrm>
          <a:prstGeom prst="wedgeRectCallout">
            <a:avLst>
              <a:gd name="adj1" fmla="val 13162"/>
              <a:gd name="adj2" fmla="val 874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Wearable sensors transmit vitals to cell phone via wireless (</a:t>
            </a:r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bluetooth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9" name="Rectangular Callout 38"/>
          <p:cNvSpPr/>
          <p:nvPr/>
        </p:nvSpPr>
        <p:spPr>
          <a:xfrm>
            <a:off x="4267200" y="1219200"/>
            <a:ext cx="2819400" cy="1143000"/>
          </a:xfrm>
          <a:prstGeom prst="wedgeRectCallout">
            <a:avLst>
              <a:gd name="adj1" fmla="val -25460"/>
              <a:gd name="adj2" fmla="val 737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Phone runs a complex event processing (CEP) engine with rules for alerts</a:t>
            </a:r>
            <a:endParaRPr lang="en-US" dirty="0"/>
          </a:p>
        </p:txBody>
      </p:sp>
      <p:sp>
        <p:nvSpPr>
          <p:cNvPr id="40" name="Rectangular Callout 39"/>
          <p:cNvSpPr/>
          <p:nvPr/>
        </p:nvSpPr>
        <p:spPr>
          <a:xfrm>
            <a:off x="7239000" y="838200"/>
            <a:ext cx="1752600" cy="1600200"/>
          </a:xfrm>
          <a:prstGeom prst="wedgeRectCallout">
            <a:avLst>
              <a:gd name="adj1" fmla="val -19153"/>
              <a:gd name="adj2" fmla="val 615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Alerts can notify emergency services or caregiver</a:t>
            </a:r>
            <a:endParaRPr lang="en-US" dirty="0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Energy Efficiency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098792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Energy consumption of processing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Sensors</a:t>
            </a:r>
            <a:r>
              <a:rPr lang="en-US" dirty="0" smtClean="0"/>
              <a:t>: transmission of sensor data to CEP engine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Phone</a:t>
            </a:r>
            <a:r>
              <a:rPr lang="en-US" dirty="0" smtClean="0"/>
              <a:t>: acquisition of sensor data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Phone</a:t>
            </a:r>
            <a:r>
              <a:rPr lang="en-US" dirty="0" smtClean="0"/>
              <a:t>: processing of queries at CEP engine</a:t>
            </a:r>
          </a:p>
          <a:p>
            <a:r>
              <a:rPr lang="en-US" dirty="0" smtClean="0"/>
              <a:t>Optimization objectives</a:t>
            </a:r>
          </a:p>
          <a:p>
            <a:pPr lvl="1"/>
            <a:r>
              <a:rPr lang="en-US" dirty="0" smtClean="0"/>
              <a:t>Minimize energy consumption at phone</a:t>
            </a:r>
          </a:p>
          <a:p>
            <a:pPr lvl="1"/>
            <a:r>
              <a:rPr lang="en-US" dirty="0" smtClean="0"/>
              <a:t>Maximize operational lifetime of the system.</a:t>
            </a:r>
          </a:p>
          <a:p>
            <a:r>
              <a:rPr lang="en-US" dirty="0" smtClean="0"/>
              <a:t>Ideas:</a:t>
            </a:r>
          </a:p>
          <a:p>
            <a:pPr lvl="1"/>
            <a:r>
              <a:rPr lang="en-US" dirty="0" smtClean="0"/>
              <a:t>Batching of sensor data transmission</a:t>
            </a:r>
          </a:p>
          <a:p>
            <a:pPr lvl="1"/>
            <a:r>
              <a:rPr lang="en-US" dirty="0" smtClean="0"/>
              <a:t>Moving towards a pull model</a:t>
            </a:r>
          </a:p>
          <a:p>
            <a:pPr lvl="1"/>
            <a:r>
              <a:rPr lang="en-US" dirty="0" smtClean="0"/>
              <a:t>Order of predicate evaluation</a:t>
            </a:r>
          </a:p>
          <a:p>
            <a:pPr lvl="1"/>
            <a:endParaRPr 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228600"/>
            <a:ext cx="122974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/>
          <a:lstStyle/>
          <a:p>
            <a:r>
              <a:rPr lang="en-US" dirty="0" smtClean="0"/>
              <a:t>Evaluation Order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4343400"/>
            <a:ext cx="749808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Evaluate predicates with lowest energy consumption first</a:t>
            </a:r>
          </a:p>
          <a:p>
            <a:r>
              <a:rPr lang="en-US" dirty="0" smtClean="0"/>
              <a:t>Evaluate predicates with highest false probability first</a:t>
            </a:r>
          </a:p>
          <a:p>
            <a:r>
              <a:rPr lang="en-US" dirty="0" smtClean="0"/>
              <a:t>Hence, evaluate predicate with lowest normalized acquisition cost first.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52600" y="22860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Predicate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Avg</a:t>
                      </a:r>
                      <a:r>
                        <a:rPr lang="en-US" dirty="0" smtClean="0"/>
                        <a:t>(S2,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5)&gt;20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S1&lt;10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Max(S3,10)&lt;4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52600" y="27432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Acquisition</a:t>
                      </a:r>
                      <a:endParaRPr 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* .02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* .01 = 0.1 </a:t>
                      </a:r>
                      <a:r>
                        <a:rPr lang="en-US" dirty="0" err="1" smtClean="0"/>
                        <a:t>nJ</a:t>
                      </a:r>
                      <a:endParaRPr lang="en-US" dirty="0" smtClean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0" y="32004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Pr(false)</a:t>
                      </a:r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0.95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0.8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13716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52600" y="3657600"/>
          <a:ext cx="632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752600"/>
                <a:gridCol w="1143000"/>
                <a:gridCol w="1905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Acq</a:t>
                      </a:r>
                      <a:r>
                        <a:rPr lang="en-US" dirty="0" smtClean="0"/>
                        <a:t>./Pr(f)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0.1/0.95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0.2/0.5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0.1/0.8</a:t>
                      </a: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/>
          <p:cNvSpPr/>
          <p:nvPr/>
        </p:nvSpPr>
        <p:spPr>
          <a:xfrm>
            <a:off x="3276600" y="1752600"/>
            <a:ext cx="3124200" cy="281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Continuous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648200"/>
            <a:ext cx="7498080" cy="16002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Push model</a:t>
            </a:r>
          </a:p>
          <a:p>
            <a:pPr lvl="1"/>
            <a:r>
              <a:rPr lang="en-US" dirty="0" smtClean="0"/>
              <a:t>Data arrival triggers evaluation</a:t>
            </a:r>
          </a:p>
          <a:p>
            <a:r>
              <a:rPr lang="en-US" dirty="0" smtClean="0"/>
              <a:t>Pull model: </a:t>
            </a:r>
          </a:p>
          <a:p>
            <a:pPr lvl="1"/>
            <a:r>
              <a:rPr lang="en-US" dirty="0" smtClean="0"/>
              <a:t>Engine decides when to perform evaluation and what order.</a:t>
            </a:r>
          </a:p>
          <a:p>
            <a:pPr lvl="1"/>
            <a:r>
              <a:rPr lang="en-US" dirty="0" smtClean="0"/>
              <a:t>Rate problem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29400" y="1905000"/>
            <a:ext cx="2286000" cy="220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Loop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Acquire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 Si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</a:t>
            </a:r>
            <a:r>
              <a:rPr lang="en-US" dirty="0" err="1" smtClean="0">
                <a:solidFill>
                  <a:schemeClr val="tx1"/>
                </a:solidFill>
              </a:rPr>
              <a:t>Enqueue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 into </a:t>
            </a:r>
            <a:r>
              <a:rPr lang="en-US" dirty="0" err="1" smtClean="0">
                <a:solidFill>
                  <a:schemeClr val="tx1"/>
                </a:solidFill>
              </a:rPr>
              <a:t>W</a:t>
            </a:r>
            <a:r>
              <a:rPr lang="en-US" baseline="-25000" dirty="0" err="1" smtClean="0">
                <a:solidFill>
                  <a:schemeClr val="tx1"/>
                </a:solidFill>
              </a:rPr>
              <a:t>i</a:t>
            </a:r>
            <a:endParaRPr lang="en-US" baseline="-250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If Q is true,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Then output alert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End loop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914400"/>
            <a:ext cx="8001000" cy="685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if </a:t>
            </a:r>
            <a:r>
              <a:rPr lang="en-US" sz="2000" dirty="0" err="1" smtClean="0">
                <a:solidFill>
                  <a:schemeClr val="accent3"/>
                </a:solidFill>
              </a:rPr>
              <a:t>Avg</a:t>
            </a:r>
            <a:r>
              <a:rPr lang="en-US" sz="2000" dirty="0" smtClean="0">
                <a:solidFill>
                  <a:schemeClr val="accent3"/>
                </a:solidFill>
              </a:rPr>
              <a:t>(S2, 5)&gt;20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S1&lt;10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accent3"/>
                </a:solidFill>
              </a:rPr>
              <a:t>Max(S3,10)&lt;4 </a:t>
            </a:r>
            <a:r>
              <a:rPr lang="en-US" sz="2000" dirty="0" smtClean="0">
                <a:solidFill>
                  <a:schemeClr val="tx1"/>
                </a:solidFill>
              </a:rPr>
              <a:t>then email(doctor).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2057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71600" y="2819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371600" y="3581400"/>
            <a:ext cx="533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429000" y="2133600"/>
            <a:ext cx="2286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429000" y="2895600"/>
            <a:ext cx="1143000" cy="304800"/>
            <a:chOff x="4191000" y="2819400"/>
            <a:chExt cx="1143000" cy="304800"/>
          </a:xfrm>
        </p:grpSpPr>
        <p:sp>
          <p:nvSpPr>
            <p:cNvPr id="11" name="Rectangle 10"/>
            <p:cNvSpPr/>
            <p:nvPr/>
          </p:nvSpPr>
          <p:spPr>
            <a:xfrm>
              <a:off x="41910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196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68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05400" y="28194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429000" y="3657600"/>
            <a:ext cx="2286000" cy="304800"/>
            <a:chOff x="4191000" y="3505200"/>
            <a:chExt cx="2286000" cy="304800"/>
          </a:xfrm>
        </p:grpSpPr>
        <p:sp>
          <p:nvSpPr>
            <p:cNvPr id="17" name="Rectangle 16"/>
            <p:cNvSpPr/>
            <p:nvPr/>
          </p:nvSpPr>
          <p:spPr>
            <a:xfrm>
              <a:off x="5334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562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91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019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248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1910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4196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6482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768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105400" y="3505200"/>
              <a:ext cx="228600" cy="304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657600" y="2057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72000" y="2819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92582" y="35814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724400" y="1828800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CEP Engine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2133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3429000" y="2895600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9  2  5  6  9</a:t>
            </a:r>
            <a:endParaRPr 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429000" y="3657600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1  0  0  1  1  2  3  1  4  3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1905000" y="2133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5000" y="36576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3657600" y="3657600"/>
            <a:ext cx="21323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1  0  0  1  1  2  3  1  4</a:t>
            </a:r>
            <a:endParaRPr lang="en-US" sz="1600" dirty="0"/>
          </a:p>
        </p:txBody>
      </p:sp>
      <p:sp>
        <p:nvSpPr>
          <p:cNvPr id="40" name="Date Placeholder 3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58709E-6 L 0.15834 4.5870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08189E-8 L 0.15834 -2.08189E-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Problems and 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98080" cy="5638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What are the energy cost characteristics of different query evaluation approaches with different alert guarantees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What is the impact of batching and pull-based transmission 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Design novel energy efficient evaluation </a:t>
            </a:r>
            <a:r>
              <a:rPr lang="en-US" dirty="0" smtClean="0"/>
              <a:t>algorithms</a:t>
            </a:r>
          </a:p>
          <a:p>
            <a:endParaRPr lang="en-US" dirty="0" smtClean="0"/>
          </a:p>
          <a:p>
            <a:r>
              <a:rPr lang="en-US" dirty="0" smtClean="0"/>
              <a:t>How do we estimate the probability of true/false of predicates ?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 on simulated environment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Experiment on Android phone &amp; shimmer sensor environment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/>
                </a:solidFill>
              </a:rPr>
              <a:t>SIGMOD 2010 Paper</a:t>
            </a:r>
            <a:r>
              <a:rPr lang="en-US" sz="2800" dirty="0" smtClean="0"/>
              <a:t>: </a:t>
            </a:r>
            <a:r>
              <a:rPr lang="en-US" sz="2400" dirty="0" smtClean="0"/>
              <a:t>Optimizing Content Freshness of Relations Extracted From the Web Using Keyword Search</a:t>
            </a:r>
          </a:p>
          <a:p>
            <a:pPr marL="916686" lvl="1" indent="-514350"/>
            <a:endParaRPr lang="en-US" sz="24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/>
                </a:solidFill>
              </a:rPr>
              <a:t>Cloud-based Parallel DBMS</a:t>
            </a:r>
          </a:p>
          <a:p>
            <a:pPr marL="596646" indent="-514350">
              <a:buFont typeface="+mj-lt"/>
              <a:buAutoNum type="arabicPeriod"/>
            </a:pPr>
            <a:endParaRPr lang="en-US" sz="28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/>
                </a:solidFill>
              </a:rPr>
              <a:t>Mining Workflows for Data Integration Patterns</a:t>
            </a:r>
          </a:p>
          <a:p>
            <a:pPr marL="596646" indent="-514350">
              <a:buFont typeface="+mj-lt"/>
              <a:buAutoNum type="arabicPeriod"/>
            </a:pPr>
            <a:endParaRPr lang="en-US" sz="2800" dirty="0" smtClean="0"/>
          </a:p>
          <a:p>
            <a:pPr marL="596646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accent3"/>
                </a:solidFill>
              </a:rPr>
              <a:t>Energy Efficient Complex Event Processing</a:t>
            </a:r>
            <a:endParaRPr lang="en-US" sz="2800" dirty="0">
              <a:solidFill>
                <a:schemeClr val="accent3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191000"/>
            <a:ext cx="7498080" cy="1447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Query Google Scholar using researcher’s name and/or publication title to get </a:t>
            </a:r>
          </a:p>
          <a:p>
            <a:pPr lvl="1"/>
            <a:r>
              <a:rPr lang="en-US" dirty="0" smtClean="0"/>
              <a:t>new publications and </a:t>
            </a:r>
          </a:p>
          <a:p>
            <a:pPr lvl="1"/>
            <a:r>
              <a:rPr lang="en-US" dirty="0" smtClean="0"/>
              <a:t>updated citation counts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617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Loop</a:t>
            </a:r>
          </a:p>
          <a:p>
            <a:pPr lvl="1"/>
            <a:r>
              <a:rPr lang="en-US" sz="2000" i="1" dirty="0" smtClean="0"/>
              <a:t>Q</a:t>
            </a:r>
            <a:r>
              <a:rPr lang="en-US" sz="2000" dirty="0" smtClean="0"/>
              <a:t> = set of keyword queries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Q</a:t>
            </a:r>
          </a:p>
          <a:p>
            <a:pPr lvl="2"/>
            <a:r>
              <a:rPr lang="en-US" sz="2000" dirty="0" smtClean="0"/>
              <a:t>Send </a:t>
            </a:r>
            <a:r>
              <a:rPr lang="en-US" sz="2000" i="1" dirty="0" smtClean="0"/>
              <a:t>q</a:t>
            </a:r>
            <a:r>
              <a:rPr lang="en-US" sz="2000" dirty="0" smtClean="0"/>
              <a:t> to Google Scholar</a:t>
            </a:r>
          </a:p>
          <a:p>
            <a:pPr lvl="2"/>
            <a:r>
              <a:rPr lang="en-US" sz="2000" dirty="0" smtClean="0"/>
              <a:t>Scrape the first few pages into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smtClean="0"/>
              <a:t>Update local relation using scraped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Sleep for </a:t>
            </a:r>
            <a:r>
              <a:rPr lang="en-US" sz="2000" i="1" dirty="0" smtClean="0"/>
              <a:t>t</a:t>
            </a:r>
            <a:r>
              <a:rPr lang="en-US" sz="2000" dirty="0" smtClean="0"/>
              <a:t> seconds </a:t>
            </a:r>
          </a:p>
          <a:p>
            <a:r>
              <a:rPr lang="en-US" sz="2000" dirty="0" smtClean="0"/>
              <a:t>End Loop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with the Simple Solution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428750"/>
            <a:ext cx="6375400" cy="3448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Rounded Rectangular Callout 4"/>
          <p:cNvSpPr/>
          <p:nvPr/>
        </p:nvSpPr>
        <p:spPr>
          <a:xfrm>
            <a:off x="1143000" y="4191000"/>
            <a:ext cx="2743200" cy="1828800"/>
          </a:xfrm>
          <a:prstGeom prst="wedgeRoundRectCallout">
            <a:avLst>
              <a:gd name="adj1" fmla="val 75105"/>
              <a:gd name="adj2" fmla="val -441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Everyone trying to use Google in the building got this screen ! </a:t>
            </a:r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Elegant Solution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90600" y="1481329"/>
            <a:ext cx="7620000" cy="17952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this hacking (including the solution I am about to present) could be avoided if there was an API to get structured relations from Google Scholar.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724400" y="3337560"/>
          <a:ext cx="42672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2020614"/>
                <a:gridCol w="110358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Employee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Publication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Citation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XPathLearner</a:t>
                      </a:r>
                      <a:r>
                        <a:rPr lang="en-US" sz="1600" baseline="0" dirty="0" smtClean="0"/>
                        <a:t>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Lipyeow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Characterizing...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Clustering by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308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Haixun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Mining concept 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424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...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Left Arrow 4"/>
          <p:cNvSpPr/>
          <p:nvPr/>
        </p:nvSpPr>
        <p:spPr>
          <a:xfrm flipH="1">
            <a:off x="3276600" y="3581400"/>
            <a:ext cx="1371600" cy="1828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 (SQL?) 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219200" y="3429000"/>
            <a:ext cx="1905000" cy="2209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Google </a:t>
            </a:r>
          </a:p>
          <a:p>
            <a:pPr algn="ctr"/>
            <a:r>
              <a:rPr lang="en-US" dirty="0" smtClean="0"/>
              <a:t>Scholar</a:t>
            </a:r>
          </a:p>
          <a:p>
            <a:pPr algn="ctr"/>
            <a:r>
              <a:rPr lang="en-US" dirty="0" smtClean="0"/>
              <a:t>Repository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743200" y="5791200"/>
            <a:ext cx="3352800" cy="838200"/>
          </a:xfrm>
          <a:prstGeom prst="wedgeRectCallout">
            <a:avLst>
              <a:gd name="adj1" fmla="val -20833"/>
              <a:gd name="adj2" fmla="val -79850"/>
            </a:avLst>
          </a:prstGeom>
          <a:solidFill>
            <a:schemeClr val="bg2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Linking Open Data effort might address this issue...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95400"/>
          </a:xfrm>
        </p:spPr>
        <p:txBody>
          <a:bodyPr/>
          <a:lstStyle/>
          <a:p>
            <a:r>
              <a:rPr lang="en-US" dirty="0" smtClean="0"/>
              <a:t>Such API’s don’t exist (yet?)</a:t>
            </a:r>
          </a:p>
          <a:p>
            <a:r>
              <a:rPr lang="en-US" dirty="0" smtClean="0"/>
              <a:t>And ...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667000"/>
            <a:ext cx="2105025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ular Callout 5"/>
          <p:cNvSpPr/>
          <p:nvPr/>
        </p:nvSpPr>
        <p:spPr>
          <a:xfrm>
            <a:off x="1752600" y="2743200"/>
            <a:ext cx="3276600" cy="2209800"/>
          </a:xfrm>
          <a:prstGeom prst="wedgeRectCallout">
            <a:avLst>
              <a:gd name="adj1" fmla="val 88073"/>
              <a:gd name="adj2" fmla="val -168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I need those citation counts by next week!</a:t>
            </a:r>
            <a:endParaRPr lang="en-US" sz="32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371600"/>
            <a:ext cx="749808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Local database periodically synchronizes its data subset with the data source</a:t>
            </a:r>
          </a:p>
          <a:p>
            <a:r>
              <a:rPr lang="en-US" dirty="0" smtClean="0"/>
              <a:t>Data source supports keyword query API only </a:t>
            </a:r>
          </a:p>
          <a:p>
            <a:r>
              <a:rPr lang="en-US" dirty="0" smtClean="0"/>
              <a:t>Extract relations from the top k results (</a:t>
            </a:r>
            <a:r>
              <a:rPr lang="en-US" dirty="0" err="1" smtClean="0"/>
              <a:t>ie</a:t>
            </a:r>
            <a:r>
              <a:rPr lang="en-US" dirty="0" smtClean="0"/>
              <a:t> first few result pages) to update local database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3048000"/>
            <a:ext cx="74676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At each synchronization, </a:t>
            </a:r>
          </a:p>
          <a:p>
            <a:pPr algn="ctr"/>
            <a:r>
              <a:rPr lang="en-US" sz="2800" dirty="0" smtClean="0"/>
              <a:t>find a set of queries that will maximize the “content freshness” of the local database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47800" y="4800600"/>
            <a:ext cx="7421880" cy="152400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Only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500" dirty="0" smtClean="0"/>
              <a:t>relevant keywords 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are used in the queries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500" baseline="0" dirty="0" smtClean="0"/>
              <a:t>Keywords</a:t>
            </a:r>
            <a:r>
              <a:rPr lang="en-US" sz="3500" dirty="0" smtClean="0"/>
              <a:t> cover the local relation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 sz="35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</a:t>
            </a:r>
            <a:r>
              <a:rPr kumimoji="0" 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queries should be minimized</a:t>
            </a:r>
          </a:p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3500" noProof="0" dirty="0" smtClean="0"/>
              <a:t>Result size should be minimized</a:t>
            </a:r>
            <a:endParaRPr kumimoji="0" lang="en-US" sz="35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7239000" y="5257800"/>
            <a:ext cx="1600200" cy="990600"/>
          </a:xfrm>
          <a:prstGeom prst="wedgeRoundRectCallout">
            <a:avLst>
              <a:gd name="adj1" fmla="val 16807"/>
              <a:gd name="adj2" fmla="val -99395"/>
              <a:gd name="adj3" fmla="val 16667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NP-Hard by reduction to Set Cover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Right Queries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191000"/>
            <a:ext cx="749808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The simple algorithm is fine, we just need to pick the right queries...</a:t>
            </a:r>
          </a:p>
          <a:p>
            <a:pPr lvl="1"/>
            <a:r>
              <a:rPr lang="en-US" sz="2400" dirty="0" smtClean="0"/>
              <a:t>Not all </a:t>
            </a:r>
            <a:r>
              <a:rPr lang="en-US" sz="2400" dirty="0" err="1" smtClean="0"/>
              <a:t>tuples</a:t>
            </a:r>
            <a:r>
              <a:rPr lang="en-US" sz="2400" dirty="0" smtClean="0"/>
              <a:t> are equal – some don’t get updated at all, some are updated all the time</a:t>
            </a:r>
          </a:p>
          <a:p>
            <a:pPr lvl="1"/>
            <a:r>
              <a:rPr lang="en-US" sz="2400" dirty="0" smtClean="0"/>
              <a:t>Some updates are too small to be significant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1295400"/>
            <a:ext cx="61722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Loop</a:t>
            </a:r>
          </a:p>
          <a:p>
            <a:pPr lvl="1"/>
            <a:r>
              <a:rPr lang="en-US" sz="2400" b="1" i="1" dirty="0" smtClean="0">
                <a:solidFill>
                  <a:schemeClr val="accent2"/>
                </a:solidFill>
              </a:rPr>
              <a:t>Q</a:t>
            </a:r>
            <a:r>
              <a:rPr lang="en-US" sz="2400" b="1" dirty="0" smtClean="0">
                <a:solidFill>
                  <a:schemeClr val="accent2"/>
                </a:solidFill>
              </a:rPr>
              <a:t> = set of keyword queries</a:t>
            </a:r>
          </a:p>
          <a:p>
            <a:pPr lvl="1"/>
            <a:r>
              <a:rPr lang="en-US" sz="2000" dirty="0" err="1" smtClean="0"/>
              <a:t>Foreach</a:t>
            </a:r>
            <a:r>
              <a:rPr lang="en-US" sz="2000" dirty="0" smtClean="0"/>
              <a:t> </a:t>
            </a:r>
            <a:r>
              <a:rPr lang="en-US" sz="2000" i="1" dirty="0" smtClean="0"/>
              <a:t>q</a:t>
            </a:r>
            <a:r>
              <a:rPr lang="en-US" sz="2000" dirty="0" smtClean="0"/>
              <a:t> in </a:t>
            </a:r>
            <a:r>
              <a:rPr lang="en-US" sz="2000" i="1" dirty="0" smtClean="0"/>
              <a:t>Q</a:t>
            </a:r>
          </a:p>
          <a:p>
            <a:pPr lvl="2"/>
            <a:r>
              <a:rPr lang="en-US" sz="2000" dirty="0" smtClean="0"/>
              <a:t>Send </a:t>
            </a:r>
            <a:r>
              <a:rPr lang="en-US" sz="2000" i="1" dirty="0" smtClean="0"/>
              <a:t>q</a:t>
            </a:r>
            <a:r>
              <a:rPr lang="en-US" sz="2000" dirty="0" smtClean="0"/>
              <a:t> to Google Scholar</a:t>
            </a:r>
          </a:p>
          <a:p>
            <a:pPr lvl="2"/>
            <a:r>
              <a:rPr lang="en-US" sz="2000" dirty="0" smtClean="0"/>
              <a:t>Scrape the first few pages into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2"/>
            <a:r>
              <a:rPr lang="en-US" sz="2000" dirty="0" smtClean="0"/>
              <a:t>Update local relation using scraped </a:t>
            </a:r>
            <a:r>
              <a:rPr lang="en-US" sz="2000" dirty="0" err="1" smtClean="0"/>
              <a:t>tuples</a:t>
            </a:r>
            <a:endParaRPr lang="en-US" sz="2000" dirty="0" smtClean="0"/>
          </a:p>
          <a:p>
            <a:pPr lvl="1"/>
            <a:r>
              <a:rPr lang="en-US" sz="2000" dirty="0" smtClean="0"/>
              <a:t>Sleep for </a:t>
            </a:r>
            <a:r>
              <a:rPr lang="en-US" sz="2000" i="1" dirty="0" smtClean="0"/>
              <a:t>t</a:t>
            </a:r>
            <a:r>
              <a:rPr lang="en-US" sz="2000" dirty="0" smtClean="0"/>
              <a:t> seconds </a:t>
            </a:r>
          </a:p>
          <a:p>
            <a:r>
              <a:rPr lang="en-US" sz="2000" dirty="0" smtClean="0"/>
              <a:t>End Loop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2362200" y="1676400"/>
            <a:ext cx="4267200" cy="457200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9/9/2010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472B4-C827-4B9F-885A-58A6AD3CFD6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Lipyeow Lim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3564</TotalTime>
  <Words>2170</Words>
  <Application>Microsoft Office PowerPoint</Application>
  <PresentationFormat>On-screen Show (4:3)</PresentationFormat>
  <Paragraphs>671</Paragraphs>
  <Slides>38</Slides>
  <Notes>38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Solstice</vt:lpstr>
      <vt:lpstr>Equation</vt:lpstr>
      <vt:lpstr>Agenda</vt:lpstr>
      <vt:lpstr>Optimizing Content Freshness of Relations Extracted From the Web Using Keyword Search</vt:lpstr>
      <vt:lpstr>Motivating Application</vt:lpstr>
      <vt:lpstr>The Simple Solution</vt:lpstr>
      <vt:lpstr>Problem with the Simple Solution</vt:lpstr>
      <vt:lpstr>The Elegant Solution</vt:lpstr>
      <vt:lpstr>But ...</vt:lpstr>
      <vt:lpstr>Problem Statement</vt:lpstr>
      <vt:lpstr>Picking the Right Queries ...</vt:lpstr>
      <vt:lpstr>Greedy Probes Algorithm</vt:lpstr>
      <vt:lpstr>Content Freshness</vt:lpstr>
      <vt:lpstr>Content Freshness (take 2)</vt:lpstr>
      <vt:lpstr>Greedy Heuristic</vt:lpstr>
      <vt:lpstr>Experiments</vt:lpstr>
      <vt:lpstr>Content Freshness</vt:lpstr>
      <vt:lpstr>Optimizations</vt:lpstr>
      <vt:lpstr>Coverage Ratio</vt:lpstr>
      <vt:lpstr>Conclusion</vt:lpstr>
      <vt:lpstr>Cloud-based Parallel DBMSs</vt:lpstr>
      <vt:lpstr>Cloud Computing</vt:lpstr>
      <vt:lpstr>Shared-Nothing Parallel Database Architecture</vt:lpstr>
      <vt:lpstr>Logical Parallel DBMS Architecture</vt:lpstr>
      <vt:lpstr>Horizontal Fragmentation: Range Partition</vt:lpstr>
      <vt:lpstr>Fragmentation &amp; Replication</vt:lpstr>
      <vt:lpstr>Query Optimization</vt:lpstr>
      <vt:lpstr>What changed in the cloud ?</vt:lpstr>
      <vt:lpstr>Problems &amp; Tasks</vt:lpstr>
      <vt:lpstr>Mining Workflows for Data Integration Patterns</vt:lpstr>
      <vt:lpstr>Bio-Informatics Scenario</vt:lpstr>
      <vt:lpstr>A Data Integration Recommender</vt:lpstr>
      <vt:lpstr>Problems &amp; Tasks</vt:lpstr>
      <vt:lpstr>Energy Efficient Complex Event Processing</vt:lpstr>
      <vt:lpstr>Telehealth Scenario</vt:lpstr>
      <vt:lpstr>Energy Efficiency</vt:lpstr>
      <vt:lpstr>Evaluation Order Example</vt:lpstr>
      <vt:lpstr>Continuous Evaluation</vt:lpstr>
      <vt:lpstr>Problems and Tasks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Content Freshness of Relations Extracted From the Web Using Keyword Search</dc:title>
  <dc:creator>Lipyeow Lim</dc:creator>
  <cp:lastModifiedBy>Lipyeow Lim</cp:lastModifiedBy>
  <cp:revision>66</cp:revision>
  <dcterms:created xsi:type="dcterms:W3CDTF">2010-09-04T06:53:30Z</dcterms:created>
  <dcterms:modified xsi:type="dcterms:W3CDTF">2010-09-10T01:47:58Z</dcterms:modified>
</cp:coreProperties>
</file>