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60" r:id="rId7"/>
    <p:sldId id="264" r:id="rId8"/>
    <p:sldId id="263" r:id="rId9"/>
    <p:sldId id="259" r:id="rId10"/>
    <p:sldId id="268" r:id="rId11"/>
    <p:sldId id="269" r:id="rId12"/>
    <p:sldId id="266" r:id="rId13"/>
    <p:sldId id="265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7F8D3-3357-419B-B58B-247DA0B2BC97}" type="datetimeFigureOut">
              <a:rPr lang="en-US" smtClean="0"/>
              <a:pPr/>
              <a:t>2/3/2011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5BEA8-9917-4EAA-A625-5A9B988743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lang="en-US" smtClean="0"/>
              <a:t>2/3/2011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Lipyeow Lim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877618"/>
          </a:xfrm>
        </p:spPr>
        <p:txBody>
          <a:bodyPr>
            <a:normAutofit/>
          </a:bodyPr>
          <a:lstStyle/>
          <a:p>
            <a:r>
              <a:rPr lang="en-US" dirty="0" smtClean="0"/>
              <a:t>Optimizing Sensor Data Acquisition for Energy-Efficient Smartphone-based Continuous Event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810000"/>
            <a:ext cx="7406640" cy="2286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Lipyeow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Lim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 of Hawai`i at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ā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Archan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Misra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Singapore Management University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435608" y="1676400"/>
            <a:ext cx="749808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1,2,3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8</a:t>
            </a:r>
            <a:r>
              <a:rPr lang="en-US" dirty="0" smtClean="0"/>
              <a:t>: acquisition cost for A becomes cheaper, because some </a:t>
            </a:r>
            <a:r>
              <a:rPr lang="en-US" dirty="0" err="1" smtClean="0"/>
              <a:t>tuples</a:t>
            </a:r>
            <a:r>
              <a:rPr lang="en-US" dirty="0" smtClean="0"/>
              <a:t> are already in buffer</a:t>
            </a:r>
          </a:p>
        </p:txBody>
      </p:sp>
      <p:pic>
        <p:nvPicPr>
          <p:cNvPr id="5" name="Picture 4" descr="evaltime2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733800"/>
            <a:ext cx="7929301" cy="1799699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6096000" y="76200"/>
            <a:ext cx="2819400" cy="1748028"/>
            <a:chOff x="5638801" y="228601"/>
            <a:chExt cx="2819400" cy="1748028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8801" y="228601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Oval 11"/>
            <p:cNvSpPr/>
            <p:nvPr/>
          </p:nvSpPr>
          <p:spPr>
            <a:xfrm>
              <a:off x="57912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294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0010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828800" y="39624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24200" y="3962400"/>
            <a:ext cx="7620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5410200" y="2971800"/>
            <a:ext cx="3429000" cy="762000"/>
          </a:xfrm>
          <a:prstGeom prst="wedgeRoundRectCallout">
            <a:avLst>
              <a:gd name="adj1" fmla="val -65870"/>
              <a:gd name="adj2" fmla="val 3916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Acquisition cost depends on state of the buffer at time 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At each </a:t>
            </a:r>
            <a:r>
              <a:rPr lang="el-GR" dirty="0" smtClean="0">
                <a:latin typeface="Calibri"/>
              </a:rPr>
              <a:t>ω</a:t>
            </a:r>
            <a:endParaRPr lang="en-US" dirty="0" smtClean="0">
              <a:latin typeface="Calibri"/>
            </a:endParaRP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Calculate normalized acquisition cost (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  <a:r>
              <a:rPr lang="en-US" dirty="0" smtClean="0"/>
              <a:t>) based on </a:t>
            </a:r>
            <a:r>
              <a:rPr lang="en-US" dirty="0" smtClean="0">
                <a:solidFill>
                  <a:schemeClr val="accent3"/>
                </a:solidFill>
              </a:rPr>
              <a:t>buffer state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Find evaluation order using </a:t>
            </a:r>
            <a:r>
              <a:rPr lang="en-US" dirty="0" smtClean="0">
                <a:solidFill>
                  <a:schemeClr val="accent3"/>
                </a:solidFill>
              </a:rPr>
              <a:t>NAC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Acquire sensor data and </a:t>
            </a:r>
            <a:r>
              <a:rPr lang="en-US" dirty="0" err="1" smtClean="0"/>
              <a:t>eval</a:t>
            </a:r>
            <a:r>
              <a:rPr lang="en-US" dirty="0" smtClean="0"/>
              <a:t> </a:t>
            </a:r>
            <a:r>
              <a:rPr lang="en-US" dirty="0" err="1" smtClean="0"/>
              <a:t>pred</a:t>
            </a:r>
            <a:r>
              <a:rPr lang="en-US" dirty="0" smtClean="0"/>
              <a:t> using </a:t>
            </a:r>
            <a:r>
              <a:rPr lang="en-US" dirty="0" err="1" smtClean="0"/>
              <a:t>eval</a:t>
            </a:r>
            <a:r>
              <a:rPr lang="en-US" dirty="0" smtClean="0"/>
              <a:t> order with </a:t>
            </a:r>
            <a:r>
              <a:rPr lang="en-US" dirty="0" err="1" smtClean="0"/>
              <a:t>shortcircuiting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3657600" y="5105400"/>
            <a:ext cx="4800600" cy="1143000"/>
          </a:xfrm>
          <a:prstGeom prst="wedgeRoundRectCallout">
            <a:avLst>
              <a:gd name="adj1" fmla="val -19245"/>
              <a:gd name="adj2" fmla="val -7259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&gt;2 predicates operate on the same sensor data stream?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Naive</a:t>
            </a:r>
          </a:p>
          <a:p>
            <a:pPr lvl="1"/>
            <a:r>
              <a:rPr lang="en-US" dirty="0" smtClean="0"/>
              <a:t>data from all sensors acquired in batches</a:t>
            </a:r>
          </a:p>
          <a:p>
            <a:r>
              <a:rPr lang="en-US" dirty="0" smtClean="0"/>
              <a:t>ASRS-static </a:t>
            </a:r>
          </a:p>
          <a:p>
            <a:pPr lvl="1"/>
            <a:r>
              <a:rPr lang="en-US" dirty="0" smtClean="0"/>
              <a:t>Evaluation order determined once at initialization and never changes</a:t>
            </a:r>
          </a:p>
          <a:p>
            <a:r>
              <a:rPr lang="en-US" dirty="0" smtClean="0"/>
              <a:t>ASRS-dynamic</a:t>
            </a:r>
          </a:p>
          <a:p>
            <a:pPr lvl="1"/>
            <a:r>
              <a:rPr lang="en-US" dirty="0" smtClean="0"/>
              <a:t>Evaluation order determined at each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time period.</a:t>
            </a:r>
          </a:p>
          <a:p>
            <a:r>
              <a:rPr lang="en-US" dirty="0" smtClean="0">
                <a:latin typeface="Calibri"/>
              </a:rPr>
              <a:t>Data generated using independent Gaussian distribution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 descr="energy-10-b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9200" y="1600200"/>
            <a:ext cx="3432405" cy="2209800"/>
          </a:xfrm>
        </p:spPr>
      </p:pic>
      <p:pic>
        <p:nvPicPr>
          <p:cNvPr id="5" name="Picture 4" descr="bytes-10-b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34137" y="4038600"/>
            <a:ext cx="3490263" cy="2217612"/>
          </a:xfrm>
          <a:prstGeom prst="rect">
            <a:avLst/>
          </a:prstGeom>
        </p:spPr>
      </p:pic>
      <p:pic>
        <p:nvPicPr>
          <p:cNvPr id="6" name="Picture 5" descr="energy-10-wf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81600" y="1600200"/>
            <a:ext cx="3490263" cy="2217612"/>
          </a:xfrm>
          <a:prstGeom prst="rect">
            <a:avLst/>
          </a:prstGeom>
        </p:spPr>
      </p:pic>
      <p:pic>
        <p:nvPicPr>
          <p:cNvPr id="7" name="Picture 6" descr="bytes-10-wf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57800" y="4038600"/>
            <a:ext cx="3444539" cy="22176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62200" y="1219200"/>
            <a:ext cx="11157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Bluetooth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1219200"/>
            <a:ext cx="8274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802.11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534502" y="2361098"/>
            <a:ext cx="82432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Energy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00449" y="4809751"/>
            <a:ext cx="69243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</a:rPr>
              <a:t>Bytes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A Lot More Work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Improve simulator</a:t>
            </a:r>
          </a:p>
          <a:p>
            <a:pPr lvl="1"/>
            <a:r>
              <a:rPr lang="en-US" dirty="0" smtClean="0"/>
              <a:t>Disjunctive normal form query representation</a:t>
            </a:r>
          </a:p>
          <a:p>
            <a:pPr lvl="1"/>
            <a:r>
              <a:rPr lang="en-US" dirty="0" smtClean="0"/>
              <a:t>More realistic data generators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Estimation algorithms for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lvl="1"/>
            <a:r>
              <a:rPr lang="en-US" dirty="0" smtClean="0"/>
              <a:t>Condition on context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Batching</a:t>
            </a:r>
            <a:r>
              <a:rPr lang="en-US" dirty="0" smtClean="0"/>
              <a:t>: wait say 3</a:t>
            </a:r>
            <a:r>
              <a:rPr lang="el-GR" dirty="0" smtClean="0">
                <a:latin typeface="Calibri"/>
              </a:rPr>
              <a:t> ω</a:t>
            </a:r>
            <a:r>
              <a:rPr lang="en-US" dirty="0" smtClean="0"/>
              <a:t> before query evaluation</a:t>
            </a:r>
          </a:p>
          <a:p>
            <a:pPr lvl="1"/>
            <a:r>
              <a:rPr lang="en-US" dirty="0" smtClean="0"/>
              <a:t>Design and implement the algorithm</a:t>
            </a:r>
          </a:p>
          <a:p>
            <a:pPr lvl="1"/>
            <a:r>
              <a:rPr lang="en-US" dirty="0" smtClean="0"/>
              <a:t>Evaluation via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End-to-end evaluation on </a:t>
            </a:r>
            <a:r>
              <a:rPr lang="en-US" dirty="0" smtClean="0">
                <a:solidFill>
                  <a:schemeClr val="accent3"/>
                </a:solidFill>
              </a:rPr>
              <a:t>Android</a:t>
            </a:r>
            <a:r>
              <a:rPr lang="en-US" dirty="0" smtClean="0"/>
              <a:t> phone</a:t>
            </a:r>
          </a:p>
          <a:p>
            <a:pPr lvl="1"/>
            <a:r>
              <a:rPr lang="en-US" dirty="0" smtClean="0"/>
              <a:t>Maximize operational lifetime of </a:t>
            </a:r>
            <a:r>
              <a:rPr lang="en-US" dirty="0" err="1" smtClean="0"/>
              <a:t>phone+sensors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Cloud-based SQL Processor for Scientific Applications</a:t>
            </a:r>
          </a:p>
          <a:p>
            <a:pPr lvl="1"/>
            <a:r>
              <a:rPr lang="en-US" dirty="0" smtClean="0"/>
              <a:t>Benchmarking work</a:t>
            </a:r>
          </a:p>
          <a:p>
            <a:pPr lvl="1"/>
            <a:r>
              <a:rPr lang="en-US" dirty="0" smtClean="0"/>
              <a:t>Query optimization for parallel SQL processing</a:t>
            </a:r>
          </a:p>
          <a:p>
            <a:pPr lvl="1"/>
            <a:r>
              <a:rPr lang="en-US" dirty="0" smtClean="0"/>
              <a:t>Elastic &amp; dynamic parallelization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 a journal version of: </a:t>
            </a:r>
            <a:r>
              <a:rPr lang="en-US" i="1" dirty="0" smtClean="0">
                <a:solidFill>
                  <a:schemeClr val="accent3"/>
                </a:solidFill>
              </a:rPr>
              <a:t>Optimizing Access Across Multiple Hierarchies in Data Warehouses</a:t>
            </a:r>
          </a:p>
          <a:p>
            <a:pPr lvl="1"/>
            <a:endParaRPr lang="en-US" i="1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Data compression of Join Query Result Sets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ACM SIGMOD Programming Contest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8486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Task: </a:t>
            </a:r>
            <a:r>
              <a:rPr lang="en-US" b="1" dirty="0" smtClean="0">
                <a:solidFill>
                  <a:schemeClr val="accent3"/>
                </a:solidFill>
              </a:rPr>
              <a:t>A Durable Main-Memory Index Using Flash</a:t>
            </a:r>
          </a:p>
          <a:p>
            <a:r>
              <a:rPr lang="en-US" dirty="0" smtClean="0"/>
              <a:t>Contest ends </a:t>
            </a:r>
            <a:r>
              <a:rPr lang="en-US" dirty="0" smtClean="0">
                <a:solidFill>
                  <a:schemeClr val="accent3"/>
                </a:solidFill>
              </a:rPr>
              <a:t>Mar 31 2011</a:t>
            </a:r>
          </a:p>
          <a:p>
            <a:r>
              <a:rPr lang="en-US" dirty="0" smtClean="0"/>
              <a:t>Skills: C, OS, Algorithms, DB concepts</a:t>
            </a:r>
          </a:p>
          <a:p>
            <a:r>
              <a:rPr lang="en-US" dirty="0" smtClean="0"/>
              <a:t>Why do it? </a:t>
            </a:r>
          </a:p>
          <a:p>
            <a:pPr lvl="1"/>
            <a:r>
              <a:rPr lang="en-US" dirty="0" smtClean="0"/>
              <a:t>Great learning experience</a:t>
            </a:r>
          </a:p>
          <a:p>
            <a:pPr lvl="1"/>
            <a:r>
              <a:rPr lang="en-US" dirty="0" smtClean="0"/>
              <a:t>Looks good on your resume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16</a:t>
            </a:fld>
            <a:endParaRPr kumimoji="0"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447800" y="4267200"/>
            <a:ext cx="2011060" cy="2209800"/>
            <a:chOff x="1447800" y="4267200"/>
            <a:chExt cx="2011060" cy="2209800"/>
          </a:xfrm>
        </p:grpSpPr>
        <p:pic>
          <p:nvPicPr>
            <p:cNvPr id="1027" name="Picture 3" descr="C:\Users\lipyeow\AppData\Local\Microsoft\Windows\Temporary Internet Files\Content.IE5\30OOHAWX\MC900440391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572000"/>
              <a:ext cx="1905000" cy="1905000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2209800" y="4267200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USD 5000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57600" y="3429000"/>
            <a:ext cx="5254625" cy="3038911"/>
            <a:chOff x="3657600" y="3429000"/>
            <a:chExt cx="5254625" cy="3038911"/>
          </a:xfrm>
        </p:grpSpPr>
        <p:pic>
          <p:nvPicPr>
            <p:cNvPr id="1029" name="Picture 5" descr="The Acropolis Muse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4343400"/>
              <a:ext cx="5254625" cy="2124511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6629400" y="3429000"/>
              <a:ext cx="2209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trip for two to SIGMOD 2011 in Athens!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Energy consumption of processing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Sensors</a:t>
            </a:r>
            <a:r>
              <a:rPr lang="en-US" dirty="0" smtClean="0"/>
              <a:t>: transmission of sensor data to CEP engine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Phone</a:t>
            </a:r>
            <a:r>
              <a:rPr lang="en-US" dirty="0" smtClean="0"/>
              <a:t>: acquisition of sensor data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Phone</a:t>
            </a:r>
            <a:r>
              <a:rPr lang="en-US" dirty="0" smtClean="0"/>
              <a:t>: processing of queries at CEP engine</a:t>
            </a:r>
          </a:p>
          <a:p>
            <a:r>
              <a:rPr lang="en-US" dirty="0" smtClean="0"/>
              <a:t>Optimization objectives</a:t>
            </a:r>
          </a:p>
          <a:p>
            <a:pPr lvl="1"/>
            <a:r>
              <a:rPr lang="en-US" dirty="0" smtClean="0"/>
              <a:t>Minimize energy consumption at phone</a:t>
            </a:r>
          </a:p>
          <a:p>
            <a:pPr lvl="1"/>
            <a:r>
              <a:rPr lang="en-US" dirty="0" smtClean="0"/>
              <a:t>Maximize operational lifetime of the system.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10" name="Left Arrow 9"/>
          <p:cNvSpPr/>
          <p:nvPr/>
        </p:nvSpPr>
        <p:spPr>
          <a:xfrm flipH="1">
            <a:off x="685800" y="2438400"/>
            <a:ext cx="1066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685800" y="4267200"/>
            <a:ext cx="1066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Talk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Sensor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352288" cy="3505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Constant sampling rate</a:t>
            </a:r>
          </a:p>
          <a:p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uses 2 power modes: active, idle</a:t>
            </a:r>
          </a:p>
          <a:p>
            <a:r>
              <a:rPr lang="en-US" dirty="0" smtClean="0"/>
              <a:t>Bluetooth has 3 modes: active, idle, sleep (not relevant).</a:t>
            </a:r>
          </a:p>
          <a:p>
            <a:r>
              <a:rPr lang="en-US" dirty="0" smtClean="0"/>
              <a:t>Time needed to switch modes</a:t>
            </a:r>
          </a:p>
          <a:p>
            <a:r>
              <a:rPr lang="en-US" dirty="0" smtClean="0"/>
              <a:t>Energy expended to switch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himmer Wireless Sensor Unit/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76400"/>
            <a:ext cx="2214563" cy="1143001"/>
          </a:xfrm>
          <a:prstGeom prst="rect">
            <a:avLst/>
          </a:prstGeom>
          <a:noFill/>
        </p:spPr>
      </p:pic>
      <p:sp>
        <p:nvSpPr>
          <p:cNvPr id="6" name="Lightning Bolt 5"/>
          <p:cNvSpPr/>
          <p:nvPr/>
        </p:nvSpPr>
        <p:spPr>
          <a:xfrm>
            <a:off x="2209800" y="2819400"/>
            <a:ext cx="3810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3048000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Bluetooth</a:t>
            </a:r>
          </a:p>
          <a:p>
            <a:r>
              <a:rPr lang="en-US" sz="1600" dirty="0" smtClean="0"/>
              <a:t>Or 802.11</a:t>
            </a:r>
          </a:p>
          <a:p>
            <a:r>
              <a:rPr lang="en-US" sz="1600" dirty="0" smtClean="0"/>
              <a:t>Or 802.15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676400"/>
            <a:ext cx="1066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 acc.</a:t>
            </a:r>
          </a:p>
          <a:p>
            <a:r>
              <a:rPr lang="en-US" sz="1600" dirty="0" smtClean="0"/>
              <a:t>ECG, EMG, GSR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19600"/>
            <a:ext cx="4752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276600"/>
            <a:ext cx="749808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combination of predicates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Aggregation functions </a:t>
            </a:r>
            <a:r>
              <a:rPr lang="en-US" dirty="0" smtClean="0"/>
              <a:t>over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time-based window</a:t>
            </a:r>
            <a:r>
              <a:rPr lang="en-US" dirty="0" smtClean="0"/>
              <a:t> of sensor data </a:t>
            </a:r>
          </a:p>
          <a:p>
            <a:r>
              <a:rPr lang="en-US" dirty="0" smtClean="0"/>
              <a:t>Traditional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 given query is evaluated whenever a new sensor reading arrives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66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574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786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622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63755" y="12514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3834763" y="13716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3304682" y="16002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5167779" y="14038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663755" y="22420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3834763" y="24061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9621" y="2253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3432922" y="26347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</p:cNvCxnSpPr>
          <p:nvPr/>
        </p:nvCxnSpPr>
        <p:spPr>
          <a:xfrm>
            <a:off x="5181600" y="24384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221" y="2406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3"/>
            <a:endCxn id="41" idx="1"/>
          </p:cNvCxnSpPr>
          <p:nvPr/>
        </p:nvCxnSpPr>
        <p:spPr>
          <a:xfrm>
            <a:off x="6539379" y="15562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41" idx="1"/>
          </p:cNvCxnSpPr>
          <p:nvPr/>
        </p:nvCxnSpPr>
        <p:spPr>
          <a:xfrm flipV="1">
            <a:off x="6553200" y="19372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1752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848600" y="1600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20574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Evaluation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29400" y="4038600"/>
            <a:ext cx="22860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Acquire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4384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27"/>
          <p:cNvGrpSpPr/>
          <p:nvPr/>
        </p:nvGrpSpPr>
        <p:grpSpPr>
          <a:xfrm>
            <a:off x="3429000" y="32004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26"/>
          <p:cNvGrpSpPr/>
          <p:nvPr/>
        </p:nvGrpSpPr>
        <p:grpSpPr>
          <a:xfrm>
            <a:off x="3429000" y="39624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362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3124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3886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1336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2004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39624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3962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39624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1981200"/>
            <a:ext cx="22860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Si arrives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</p:txBody>
      </p:sp>
      <p:sp>
        <p:nvSpPr>
          <p:cNvPr id="46" name="10-Point Star 45"/>
          <p:cNvSpPr/>
          <p:nvPr/>
        </p:nvSpPr>
        <p:spPr>
          <a:xfrm>
            <a:off x="4953000" y="25908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  <p:bldP spid="36" grpId="0"/>
      <p:bldP spid="37" grpId="0"/>
      <p:bldP spid="38" grpId="0"/>
      <p:bldP spid="39" grpId="0"/>
      <p:bldP spid="43" grpId="0" animBg="1"/>
      <p:bldP spid="46" grpId="0" animBg="1"/>
      <p:bldP spid="46" grpId="1" animBg="1"/>
      <p:bldP spid="46" grpId="2" animBg="1"/>
      <p:bldP spid="46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Evaluate a query every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Acquire only data that is needed</a:t>
            </a:r>
          </a:p>
          <a:p>
            <a:endParaRPr lang="en-US" dirty="0" smtClean="0"/>
          </a:p>
          <a:p>
            <a:r>
              <a:rPr lang="en-US" dirty="0" smtClean="0"/>
              <a:t>Evaluation order of predicates matter!</a:t>
            </a:r>
          </a:p>
          <a:p>
            <a:pPr lvl="1"/>
            <a:r>
              <a:rPr lang="en-US" dirty="0" err="1" smtClean="0"/>
              <a:t>Shortcircuiting</a:t>
            </a:r>
            <a:r>
              <a:rPr lang="en-US" dirty="0" smtClean="0"/>
              <a:t> can avoid data acquisition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3,1,2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12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1,2,3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19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2,3,1</a:t>
            </a:r>
            <a:endParaRPr lang="en-US" dirty="0"/>
          </a:p>
        </p:txBody>
      </p:sp>
      <p:pic>
        <p:nvPicPr>
          <p:cNvPr id="6" name="Picture 5" descr="evaltime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924800" cy="17986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19400" y="4419601"/>
            <a:ext cx="3048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3657601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096000" y="76200"/>
            <a:ext cx="2819400" cy="1748028"/>
            <a:chOff x="5638801" y="228601"/>
            <a:chExt cx="2819400" cy="1748028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8801" y="228601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57912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294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0010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505200" y="36576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990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8400" y="4419600"/>
            <a:ext cx="228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</a:p>
          <a:p>
            <a:r>
              <a:rPr lang="en-US" dirty="0" smtClean="0"/>
              <a:t>Hence, evaluate 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5)&gt;20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2/3/2011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389</TotalTime>
  <Words>849</Words>
  <Application>Microsoft Office PowerPoint</Application>
  <PresentationFormat>On-screen Show (4:3)</PresentationFormat>
  <Paragraphs>245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Optimizing Sensor Data Acquisition for Energy-Efficient Smartphone-based Continuous Event Processing</vt:lpstr>
      <vt:lpstr>Telehealth Scenario</vt:lpstr>
      <vt:lpstr>Energy Efficiency</vt:lpstr>
      <vt:lpstr>Sensor Data Acquisition </vt:lpstr>
      <vt:lpstr>Query Model</vt:lpstr>
      <vt:lpstr>Continuous Evaluation</vt:lpstr>
      <vt:lpstr>Key Ideas</vt:lpstr>
      <vt:lpstr>Example: ω=7</vt:lpstr>
      <vt:lpstr>Evaluation Order</vt:lpstr>
      <vt:lpstr>Example: ω=3</vt:lpstr>
      <vt:lpstr>Algorithm</vt:lpstr>
      <vt:lpstr>Simulation Setup</vt:lpstr>
      <vt:lpstr>Simulation Results</vt:lpstr>
      <vt:lpstr>A Lot More Work Needed</vt:lpstr>
      <vt:lpstr>Other projects</vt:lpstr>
      <vt:lpstr>ACM SIGMOD Programming Contest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Sensor Data Acquisition for Energy-Efficient Smartphone-based Continuous Even Processing</dc:title>
  <dc:creator>Lipyeow Lim</dc:creator>
  <cp:lastModifiedBy>Lipyeow Lim</cp:lastModifiedBy>
  <cp:revision>34</cp:revision>
  <dcterms:created xsi:type="dcterms:W3CDTF">2011-01-28T21:43:44Z</dcterms:created>
  <dcterms:modified xsi:type="dcterms:W3CDTF">2011-02-04T01:48:29Z</dcterms:modified>
</cp:coreProperties>
</file>