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57" r:id="rId4"/>
    <p:sldId id="273" r:id="rId5"/>
    <p:sldId id="274" r:id="rId6"/>
    <p:sldId id="258" r:id="rId7"/>
    <p:sldId id="264" r:id="rId8"/>
    <p:sldId id="262" r:id="rId9"/>
    <p:sldId id="261" r:id="rId10"/>
    <p:sldId id="275" r:id="rId11"/>
    <p:sldId id="260" r:id="rId12"/>
    <p:sldId id="263" r:id="rId13"/>
    <p:sldId id="259" r:id="rId14"/>
    <p:sldId id="268" r:id="rId15"/>
    <p:sldId id="269" r:id="rId16"/>
    <p:sldId id="266" r:id="rId17"/>
    <p:sldId id="276" r:id="rId18"/>
    <p:sldId id="265" r:id="rId19"/>
    <p:sldId id="27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6B767-EF17-414D-A768-45669114B546}" type="datetimeFigureOut">
              <a:rPr lang="en-US" smtClean="0"/>
              <a:t>5/31/11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95C12-0295-E84A-A078-115F4B8EFF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7F8D3-3357-419B-B58B-247DA0B2BC97}" type="datetimeFigureOut">
              <a:rPr lang="en-US" smtClean="0"/>
              <a:pPr/>
              <a:t>5/31/11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5BEA8-9917-4EAA-A625-5A9B9887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algn="r" eaLnBrk="1" latinLnBrk="0" hangingPunct="1"/>
            <a:r>
              <a:rPr lang="en-US" smtClean="0"/>
              <a:t>6/2/2011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Lipyeow Lim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877618"/>
          </a:xfrm>
        </p:spPr>
        <p:txBody>
          <a:bodyPr>
            <a:normAutofit/>
          </a:bodyPr>
          <a:lstStyle/>
          <a:p>
            <a:r>
              <a:rPr lang="en-US" dirty="0" smtClean="0"/>
              <a:t>Optimizing Sensor Data Acquisition for Energy-Efficient Smartphone-based Continuous Event 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810000"/>
            <a:ext cx="7406640" cy="2286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Lim Lip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Yeow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University of Hawai`i at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ā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noa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Archan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Misra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Singapore Management University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N </a:t>
            </a:r>
            <a:r>
              <a:rPr lang="en-US" dirty="0" err="1" smtClean="0"/>
              <a:t>Tuples</a:t>
            </a:r>
            <a:r>
              <a:rPr lang="en-US" dirty="0" smtClean="0"/>
              <a:t> from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371600"/>
            <a:ext cx="35814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</a:t>
            </a:r>
            <a:r>
              <a:rPr lang="en-US" dirty="0" smtClean="0"/>
              <a:t>dle mode consumes </a:t>
            </a:r>
            <a:r>
              <a:rPr lang="en-US" dirty="0" smtClean="0">
                <a:solidFill>
                  <a:schemeClr val="accent3"/>
                </a:solidFill>
              </a:rPr>
              <a:t>P</a:t>
            </a:r>
            <a:r>
              <a:rPr lang="en-US" baseline="-25000" dirty="0" smtClean="0">
                <a:solidFill>
                  <a:schemeClr val="accent3"/>
                </a:solidFill>
              </a:rPr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Active mode consumes </a:t>
            </a:r>
            <a:r>
              <a:rPr lang="en-US" dirty="0" smtClean="0">
                <a:solidFill>
                  <a:srgbClr val="C32D2E"/>
                </a:solidFill>
              </a:rPr>
              <a:t>P</a:t>
            </a:r>
            <a:r>
              <a:rPr lang="en-US" baseline="-25000" dirty="0" smtClean="0">
                <a:solidFill>
                  <a:srgbClr val="C32D2E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Sensor rate is </a:t>
            </a:r>
            <a:r>
              <a:rPr lang="en-US" dirty="0" err="1" smtClean="0">
                <a:solidFill>
                  <a:srgbClr val="C32D2E"/>
                </a:solidFill>
              </a:rPr>
              <a:t>f</a:t>
            </a:r>
            <a:r>
              <a:rPr lang="en-US" dirty="0" smtClean="0"/>
              <a:t> Hz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32D2E"/>
                </a:solidFill>
              </a:rPr>
              <a:t>S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Bandwidth is </a:t>
            </a:r>
            <a:r>
              <a:rPr lang="en-US" dirty="0" smtClean="0">
                <a:solidFill>
                  <a:srgbClr val="C32D2E"/>
                </a:solidFill>
              </a:rPr>
              <a:t>B</a:t>
            </a:r>
            <a:r>
              <a:rPr lang="en-US" dirty="0" smtClean="0"/>
              <a:t> Mbps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09600" y="2514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4290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1219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440668"/>
            <a:ext cx="66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781300" y="2857500"/>
            <a:ext cx="533400" cy="3048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0" y="2971800"/>
            <a:ext cx="152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dirty="0" smtClean="0"/>
              <a:t>dle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209800"/>
            <a:ext cx="12954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2438400"/>
            <a:ext cx="2286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V="1">
            <a:off x="2819400" y="2286000"/>
            <a:ext cx="609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16764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46482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</a:t>
            </a:r>
            <a:r>
              <a:rPr lang="en-US" dirty="0" err="1" smtClean="0"/>
              <a:t>f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1524000" y="2209800"/>
            <a:ext cx="1752600" cy="158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3733800" y="3048000"/>
            <a:ext cx="381000" cy="1295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1400" y="3886200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N*S/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1905000"/>
            <a:ext cx="3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2590800"/>
            <a:ext cx="33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4572000"/>
            <a:ext cx="4889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2667000" y="20574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Pull-based</a:t>
            </a:r>
            <a:r>
              <a:rPr lang="en-US" dirty="0" smtClean="0"/>
              <a:t>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1435608" y="50292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omplex interaction between </a:t>
            </a:r>
            <a:r>
              <a:rPr lang="en-US" dirty="0" err="1" smtClean="0"/>
              <a:t>ω</a:t>
            </a:r>
            <a:r>
              <a:rPr lang="en-US" dirty="0" smtClean="0"/>
              <a:t>, stream rates, and predicate windows</a:t>
            </a:r>
          </a:p>
          <a:p>
            <a:r>
              <a:rPr lang="en-US" dirty="0" smtClean="0"/>
              <a:t>If predicate </a:t>
            </a:r>
            <a:r>
              <a:rPr lang="en-US" dirty="0" smtClean="0">
                <a:solidFill>
                  <a:srgbClr val="C32D2E"/>
                </a:solidFill>
              </a:rPr>
              <a:t>S1&lt;10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32D2E"/>
                </a:solidFill>
              </a:rPr>
              <a:t>false</a:t>
            </a:r>
            <a:r>
              <a:rPr lang="en-US" dirty="0" smtClean="0"/>
              <a:t>, why bother to acquire data for S2 </a:t>
            </a:r>
            <a:r>
              <a:rPr lang="en-US" dirty="0" err="1" smtClean="0"/>
              <a:t>nand</a:t>
            </a:r>
            <a:r>
              <a:rPr lang="en-US" dirty="0" smtClean="0"/>
              <a:t> S3?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43600" y="2057400"/>
            <a:ext cx="2971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Pull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 </a:t>
            </a:r>
            <a:r>
              <a:rPr lang="en-US" dirty="0" smtClean="0">
                <a:solidFill>
                  <a:schemeClr val="tx1"/>
                </a:solidFill>
              </a:rPr>
              <a:t>every </a:t>
            </a:r>
            <a:r>
              <a:rPr lang="en-US" dirty="0" err="1" smtClean="0">
                <a:solidFill>
                  <a:schemeClr val="tx1"/>
                </a:solidFill>
              </a:rPr>
              <a:t>ω</a:t>
            </a:r>
            <a:r>
              <a:rPr lang="en-US" dirty="0" smtClean="0">
                <a:solidFill>
                  <a:schemeClr val="tx1"/>
                </a:solidFill>
              </a:rPr>
              <a:t> seconds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For each sensor </a:t>
            </a:r>
            <a:r>
              <a:rPr lang="en-US" dirty="0" smtClean="0">
                <a:solidFill>
                  <a:schemeClr val="tx1"/>
                </a:solidFill>
              </a:rPr>
              <a:t>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</a:rPr>
              <a:t>Acquire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Si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EndFor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 smtClean="0">
                <a:solidFill>
                  <a:schemeClr val="tx1"/>
                </a:solidFill>
              </a:rPr>
              <a:t>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362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124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86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2819400" y="32004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26"/>
          <p:cNvGrpSpPr/>
          <p:nvPr/>
        </p:nvGrpSpPr>
        <p:grpSpPr>
          <a:xfrm>
            <a:off x="2819400" y="39624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48000" y="2362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2400" y="3124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2982" y="3886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14800" y="21336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9400" y="2438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819400" y="32004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39624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</a:t>
            </a:r>
            <a:r>
              <a:rPr lang="en-US" sz="1600" dirty="0" smtClean="0"/>
              <a:t>  3  </a:t>
            </a:r>
            <a:r>
              <a:rPr lang="en-US" sz="1600" dirty="0" smtClean="0"/>
              <a:t>1  4  3</a:t>
            </a:r>
            <a:endParaRPr lang="en-US" sz="1600" dirty="0"/>
          </a:p>
        </p:txBody>
      </p:sp>
      <p:sp>
        <p:nvSpPr>
          <p:cNvPr id="46" name="10-Point Star 45"/>
          <p:cNvSpPr/>
          <p:nvPr/>
        </p:nvSpPr>
        <p:spPr>
          <a:xfrm>
            <a:off x="4343400" y="25908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6" idx="3"/>
            <a:endCxn id="10" idx="1"/>
          </p:cNvCxnSpPr>
          <p:nvPr/>
        </p:nvCxnSpPr>
        <p:spPr>
          <a:xfrm>
            <a:off x="1905000" y="2590800"/>
            <a:ext cx="9144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35" idx="1"/>
          </p:cNvCxnSpPr>
          <p:nvPr/>
        </p:nvCxnSpPr>
        <p:spPr>
          <a:xfrm>
            <a:off x="1905000" y="3352800"/>
            <a:ext cx="914400" cy="16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3"/>
            <a:endCxn id="22" idx="1"/>
          </p:cNvCxnSpPr>
          <p:nvPr/>
        </p:nvCxnSpPr>
        <p:spPr>
          <a:xfrm>
            <a:off x="1905000" y="4114800"/>
            <a:ext cx="9144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</a:t>
            </a:r>
            <a:r>
              <a:rPr lang="en-US" dirty="0" smtClean="0"/>
              <a:t> P3,P1,P2</a:t>
            </a: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Time 12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</a:t>
            </a:r>
            <a:r>
              <a:rPr lang="en-US" dirty="0" smtClean="0"/>
              <a:t> P1,P2,P3</a:t>
            </a: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Time 19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</a:t>
            </a:r>
            <a:r>
              <a:rPr lang="en-US" dirty="0" smtClean="0"/>
              <a:t> P2,P3,P1</a:t>
            </a:r>
            <a:endParaRPr lang="en-US" dirty="0"/>
          </a:p>
        </p:txBody>
      </p:sp>
      <p:pic>
        <p:nvPicPr>
          <p:cNvPr id="6" name="Picture 5" descr="evaltime3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429000"/>
            <a:ext cx="7924800" cy="17986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19400" y="4419601"/>
            <a:ext cx="3048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8800" y="3657601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05200" y="36576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86400" y="4038600"/>
            <a:ext cx="990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48400" y="4419600"/>
            <a:ext cx="228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6019800" y="76200"/>
            <a:ext cx="2895600" cy="2133600"/>
            <a:chOff x="6019800" y="76200"/>
            <a:chExt cx="2895600" cy="2133600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76200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Oval 22"/>
            <p:cNvSpPr/>
            <p:nvPr/>
          </p:nvSpPr>
          <p:spPr>
            <a:xfrm>
              <a:off x="6019800" y="10668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534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Evaluation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749808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Evaluate predicates with lowest energy consumption first</a:t>
            </a:r>
          </a:p>
          <a:p>
            <a:r>
              <a:rPr lang="en-US" dirty="0" smtClean="0"/>
              <a:t>Evaluate predicates with highest false probability first</a:t>
            </a:r>
            <a:endParaRPr lang="en-US" dirty="0" smtClean="0"/>
          </a:p>
          <a:p>
            <a:r>
              <a:rPr lang="en-US" dirty="0" smtClean="0"/>
              <a:t>E</a:t>
            </a:r>
            <a:r>
              <a:rPr lang="en-US" dirty="0" smtClean="0"/>
              <a:t>valuate </a:t>
            </a:r>
            <a:r>
              <a:rPr lang="en-US" dirty="0" smtClean="0"/>
              <a:t>predicate with lowest normalized acquisition cost first.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(S2,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5)&gt;20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Max(S3,10)&lt;4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.02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* .01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32004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Pr(false)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36576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Acq</a:t>
                      </a:r>
                      <a:r>
                        <a:rPr lang="en-US" dirty="0" smtClean="0"/>
                        <a:t>./Pr(f)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0.1/0.95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0.2/0.5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</a:t>
            </a:r>
            <a:r>
              <a:rPr lang="en-US" dirty="0" smtClean="0"/>
              <a:t> P1,P2,P3</a:t>
            </a:r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Time 8</a:t>
            </a:r>
            <a:r>
              <a:rPr lang="en-US" dirty="0" smtClean="0"/>
              <a:t>: acquisition cost for A becomes cheaper, because some </a:t>
            </a:r>
            <a:r>
              <a:rPr lang="en-US" dirty="0" err="1" smtClean="0"/>
              <a:t>tuples</a:t>
            </a:r>
            <a:r>
              <a:rPr lang="en-US" dirty="0" smtClean="0"/>
              <a:t> are already in buffer</a:t>
            </a:r>
          </a:p>
        </p:txBody>
      </p:sp>
      <p:pic>
        <p:nvPicPr>
          <p:cNvPr id="5" name="Picture 4" descr="evaltime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733800"/>
            <a:ext cx="7929301" cy="179969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28800" y="39624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24200" y="3962400"/>
            <a:ext cx="7620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5410200" y="2971800"/>
            <a:ext cx="3429000" cy="762000"/>
          </a:xfrm>
          <a:prstGeom prst="wedgeRoundRectCallout">
            <a:avLst>
              <a:gd name="adj1" fmla="val -65870"/>
              <a:gd name="adj2" fmla="val 391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Acquisition cost depends on state of the buffer at time 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943600" y="0"/>
            <a:ext cx="2895600" cy="2133600"/>
            <a:chOff x="6019800" y="76200"/>
            <a:chExt cx="2895600" cy="2133600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76200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Oval 23"/>
            <p:cNvSpPr/>
            <p:nvPr/>
          </p:nvSpPr>
          <p:spPr>
            <a:xfrm>
              <a:off x="6019800" y="10668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7818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1534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Algorithm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each </a:t>
            </a:r>
            <a:r>
              <a:rPr lang="el-GR" dirty="0" smtClean="0">
                <a:latin typeface="Calibri"/>
              </a:rPr>
              <a:t>ω</a:t>
            </a:r>
            <a:endParaRPr lang="en-US" dirty="0" smtClean="0">
              <a:latin typeface="Calibri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Calculate normalized acquisition cost (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  <a:r>
              <a:rPr lang="en-US" dirty="0" smtClean="0"/>
              <a:t>) based on </a:t>
            </a:r>
            <a:r>
              <a:rPr lang="en-US" dirty="0" smtClean="0">
                <a:solidFill>
                  <a:schemeClr val="accent3"/>
                </a:solidFill>
              </a:rPr>
              <a:t>buffer state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/>
                </a:solidFill>
              </a:rPr>
              <a:t>P(</a:t>
            </a:r>
            <a:r>
              <a:rPr lang="en-US" dirty="0" err="1" smtClean="0">
                <a:solidFill>
                  <a:schemeClr val="accent3"/>
                </a:solidFill>
              </a:rPr>
              <a:t>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Find evaluation order using 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Acquire sensor data and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using </a:t>
            </a:r>
            <a:r>
              <a:rPr lang="en-US" dirty="0" err="1" smtClean="0"/>
              <a:t>eval</a:t>
            </a:r>
            <a:r>
              <a:rPr lang="en-US" dirty="0" smtClean="0"/>
              <a:t> order with </a:t>
            </a:r>
            <a:r>
              <a:rPr lang="en-US" dirty="0" err="1" smtClean="0"/>
              <a:t>shortcircuiting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657600" y="5105400"/>
            <a:ext cx="4800600" cy="1143000"/>
          </a:xfrm>
          <a:prstGeom prst="wedgeRoundRectCallout">
            <a:avLst>
              <a:gd name="adj1" fmla="val -19245"/>
              <a:gd name="adj2" fmla="val -72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&gt;2 predicates operate on the same sensor data stream?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Naive</a:t>
            </a:r>
          </a:p>
          <a:p>
            <a:pPr lvl="1"/>
            <a:r>
              <a:rPr lang="en-US" dirty="0" smtClean="0"/>
              <a:t>data from all sensors acquired in batches</a:t>
            </a:r>
          </a:p>
          <a:p>
            <a:r>
              <a:rPr lang="en-US" dirty="0" smtClean="0">
                <a:solidFill>
                  <a:srgbClr val="C32D2E"/>
                </a:solidFill>
              </a:rPr>
              <a:t>ASRS-static </a:t>
            </a:r>
          </a:p>
          <a:p>
            <a:pPr lvl="1"/>
            <a:r>
              <a:rPr lang="en-US" dirty="0" smtClean="0"/>
              <a:t>Evaluation order determined once at initialization and never changes</a:t>
            </a:r>
          </a:p>
          <a:p>
            <a:r>
              <a:rPr lang="en-US" dirty="0" smtClean="0">
                <a:solidFill>
                  <a:srgbClr val="C32D2E"/>
                </a:solidFill>
              </a:rPr>
              <a:t>ASRS-dynamic</a:t>
            </a:r>
          </a:p>
          <a:p>
            <a:pPr lvl="1"/>
            <a:r>
              <a:rPr lang="en-US" dirty="0" smtClean="0"/>
              <a:t>Evaluation order determined at each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time period</a:t>
            </a:r>
            <a:r>
              <a:rPr lang="en-US" dirty="0" smtClean="0"/>
              <a:t>.</a:t>
            </a:r>
            <a:r>
              <a:rPr lang="en-US" dirty="0" smtClean="0">
                <a:latin typeface="Calibri"/>
              </a:rPr>
              <a:t> </a:t>
            </a:r>
          </a:p>
          <a:p>
            <a:r>
              <a:rPr lang="en-US" dirty="0" smtClean="0">
                <a:latin typeface="Calibri"/>
              </a:rPr>
              <a:t>Simulation results averages </a:t>
            </a:r>
            <a:r>
              <a:rPr lang="en-US" dirty="0" smtClean="0">
                <a:latin typeface="Calibri"/>
              </a:rPr>
              <a:t>5</a:t>
            </a:r>
            <a:r>
              <a:rPr lang="en-US" dirty="0" smtClean="0">
                <a:latin typeface="Calibri"/>
              </a:rPr>
              <a:t> 1-hour traces with 95% </a:t>
            </a:r>
            <a:r>
              <a:rPr lang="en-US" smtClean="0">
                <a:latin typeface="Calibri"/>
              </a:rPr>
              <a:t>confidence intervals.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P(pred</a:t>
            </a:r>
            <a:r>
              <a:rPr lang="en-US" dirty="0" smtClean="0">
                <a:solidFill>
                  <a:schemeClr val="accent3"/>
                </a:solidFill>
              </a:rPr>
              <a:t>=true</a:t>
            </a:r>
            <a:r>
              <a:rPr lang="en-US" dirty="0" smtClean="0">
                <a:solidFill>
                  <a:schemeClr val="accent3"/>
                </a:solidFill>
              </a:rPr>
              <a:t>) </a:t>
            </a:r>
            <a:r>
              <a:rPr lang="en-US" dirty="0" smtClean="0">
                <a:latin typeface="Calibri"/>
              </a:rPr>
              <a:t>distributions obtained from half the data streams themselves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Simulation Data &amp;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9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</a:rPr>
              <a:t>Data streams </a:t>
            </a:r>
            <a:r>
              <a:rPr lang="en-US" dirty="0" smtClean="0">
                <a:latin typeface="Calibri"/>
              </a:rPr>
              <a:t>generated using independent Gaussian </a:t>
            </a:r>
            <a:r>
              <a:rPr lang="en-US" dirty="0" smtClean="0">
                <a:latin typeface="Calibri"/>
              </a:rPr>
              <a:t>distribution</a:t>
            </a:r>
          </a:p>
          <a:p>
            <a:pPr lvl="1"/>
            <a:r>
              <a:rPr lang="en-US" dirty="0" smtClean="0"/>
              <a:t>SPO2 ~ N(96,4), 3 Hz, 3000 bits</a:t>
            </a:r>
          </a:p>
          <a:p>
            <a:pPr lvl="1"/>
            <a:r>
              <a:rPr lang="en-US" dirty="0" smtClean="0"/>
              <a:t>HR ~ N(80,40), 0.5 Hz, 32 bits</a:t>
            </a:r>
          </a:p>
          <a:p>
            <a:pPr lvl="1"/>
            <a:r>
              <a:rPr lang="en-US" dirty="0" err="1" smtClean="0"/>
              <a:t>Accel</a:t>
            </a:r>
            <a:r>
              <a:rPr lang="en-US" dirty="0" smtClean="0"/>
              <a:t> ~ N(0,10), 256 Hz, 196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5720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48768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257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58790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562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63755" y="44518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 flipV="1">
            <a:off x="3834763" y="45720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4419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3304682" y="48006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3"/>
          </p:cNvCxnSpPr>
          <p:nvPr/>
        </p:nvCxnSpPr>
        <p:spPr>
          <a:xfrm>
            <a:off x="5167779" y="46042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457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9" name="Straight Connector 18"/>
          <p:cNvCxnSpPr>
            <a:stCxn id="10" idx="3"/>
          </p:cNvCxnSpPr>
          <p:nvPr/>
        </p:nvCxnSpPr>
        <p:spPr>
          <a:xfrm>
            <a:off x="3663755" y="54424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3834763" y="56065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9621" y="5454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3"/>
          </p:cNvCxnSpPr>
          <p:nvPr/>
        </p:nvCxnSpPr>
        <p:spPr>
          <a:xfrm flipV="1">
            <a:off x="3432922" y="58351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3"/>
          </p:cNvCxnSpPr>
          <p:nvPr/>
        </p:nvCxnSpPr>
        <p:spPr>
          <a:xfrm>
            <a:off x="5181600" y="56388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81221" y="56065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5" name="Straight Connector 24"/>
          <p:cNvCxnSpPr>
            <a:stCxn id="18" idx="3"/>
            <a:endCxn id="27" idx="1"/>
          </p:cNvCxnSpPr>
          <p:nvPr/>
        </p:nvCxnSpPr>
        <p:spPr>
          <a:xfrm>
            <a:off x="6539379" y="47566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3"/>
            <a:endCxn id="27" idx="1"/>
          </p:cNvCxnSpPr>
          <p:nvPr/>
        </p:nvCxnSpPr>
        <p:spPr>
          <a:xfrm flipV="1">
            <a:off x="6553200" y="51376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62800" y="4953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7848600" y="48006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 descr="energy-10-b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600200"/>
            <a:ext cx="3432405" cy="2209800"/>
          </a:xfrm>
        </p:spPr>
      </p:pic>
      <p:pic>
        <p:nvPicPr>
          <p:cNvPr id="5" name="Picture 4" descr="bytes-10-b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137" y="4038600"/>
            <a:ext cx="3490263" cy="2217612"/>
          </a:xfrm>
          <a:prstGeom prst="rect">
            <a:avLst/>
          </a:prstGeom>
        </p:spPr>
      </p:pic>
      <p:pic>
        <p:nvPicPr>
          <p:cNvPr id="6" name="Picture 5" descr="energy-10-w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600200"/>
            <a:ext cx="3490263" cy="2217612"/>
          </a:xfrm>
          <a:prstGeom prst="rect">
            <a:avLst/>
          </a:prstGeom>
        </p:spPr>
      </p:pic>
      <p:pic>
        <p:nvPicPr>
          <p:cNvPr id="7" name="Picture 6" descr="bytes-10-w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7800" y="4038600"/>
            <a:ext cx="3444539" cy="2217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1219200"/>
            <a:ext cx="11157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Bluetooth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219200"/>
            <a:ext cx="8274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802.11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34502" y="2361098"/>
            <a:ext cx="8243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Energy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0449" y="4809751"/>
            <a:ext cx="692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Bytes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ull-based processing paradigm can have a significant impact on data acquisition energy consumption</a:t>
            </a:r>
          </a:p>
          <a:p>
            <a:r>
              <a:rPr lang="en-US" dirty="0" smtClean="0"/>
              <a:t>Ordered evaluation of predicates can help </a:t>
            </a:r>
            <a:r>
              <a:rPr lang="en-US" dirty="0" err="1" smtClean="0"/>
              <a:t>shortcircuit</a:t>
            </a:r>
            <a:r>
              <a:rPr lang="en-US" dirty="0" smtClean="0"/>
              <a:t> the evaluation and avoid costly data acquisition</a:t>
            </a:r>
          </a:p>
          <a:p>
            <a:r>
              <a:rPr lang="en-US" dirty="0" smtClean="0"/>
              <a:t>We proposed evaluation algorithms based on these two observations to minimize data acquisition cost at CEP engine</a:t>
            </a:r>
          </a:p>
          <a:p>
            <a:r>
              <a:rPr lang="en-US" dirty="0" smtClean="0"/>
              <a:t>Results on synthetic traces show that savings up to 70% are possible.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6" descr="ibmbaby_x430.jpeg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1546" b="-1546"/>
          <a:stretch>
            <a:fillRect/>
          </a:stretch>
        </p:blipFill>
        <p:spPr>
          <a:xfrm>
            <a:off x="1143000" y="1028700"/>
            <a:ext cx="7499350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 simulator</a:t>
            </a:r>
          </a:p>
          <a:p>
            <a:pPr lvl="1"/>
            <a:r>
              <a:rPr lang="en-US" dirty="0" smtClean="0"/>
              <a:t>Disjunctive normal form query representation</a:t>
            </a:r>
          </a:p>
          <a:p>
            <a:pPr lvl="1"/>
            <a:r>
              <a:rPr lang="en-US" dirty="0" smtClean="0"/>
              <a:t>More realistic data generators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Estimation algorithms for </a:t>
            </a:r>
            <a:r>
              <a:rPr lang="en-US" dirty="0" err="1" smtClean="0">
                <a:solidFill>
                  <a:schemeClr val="accent3"/>
                </a:solidFill>
              </a:rPr>
              <a:t>P(pred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Batching</a:t>
            </a:r>
            <a:r>
              <a:rPr lang="en-US" dirty="0" smtClean="0"/>
              <a:t>: wait say 3</a:t>
            </a:r>
            <a:r>
              <a:rPr lang="el-GR" dirty="0" smtClean="0">
                <a:latin typeface="Calibri"/>
              </a:rPr>
              <a:t> ω</a:t>
            </a:r>
            <a:r>
              <a:rPr lang="en-US" dirty="0" smtClean="0"/>
              <a:t> before query evaluation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End-to-end evaluation on </a:t>
            </a:r>
            <a:r>
              <a:rPr lang="en-US" dirty="0" smtClean="0">
                <a:solidFill>
                  <a:schemeClr val="accent3"/>
                </a:solidFill>
              </a:rPr>
              <a:t>Android</a:t>
            </a:r>
            <a:r>
              <a:rPr lang="en-US" dirty="0" smtClean="0"/>
              <a:t> phone</a:t>
            </a:r>
          </a:p>
          <a:p>
            <a:pPr lvl="1"/>
            <a:r>
              <a:rPr lang="en-US" dirty="0" smtClean="0"/>
              <a:t>Maximize operational lifetime of </a:t>
            </a:r>
            <a:r>
              <a:rPr lang="en-US" dirty="0" err="1" smtClean="0"/>
              <a:t>phone+sensors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Telehealth</a:t>
            </a:r>
            <a:r>
              <a:rPr lang="en-US" dirty="0" smtClean="0"/>
              <a:t> Scenario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276600" y="23622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Continuous/Streaming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429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4191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7432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3429000" y="35052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3429000" y="42672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7600" y="2667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2582" y="4191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24384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5052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42672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1  0  0  1  1  2  3  1  4  3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4267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4267200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629400" y="2286000"/>
            <a:ext cx="22860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Algorithm</a:t>
            </a:r>
            <a:endParaRPr lang="en-US" b="1" u="sng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Si arrives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</p:txBody>
      </p:sp>
      <p:sp>
        <p:nvSpPr>
          <p:cNvPr id="46" name="10-Point Star 45"/>
          <p:cNvSpPr/>
          <p:nvPr/>
        </p:nvSpPr>
        <p:spPr>
          <a:xfrm>
            <a:off x="4953000" y="28956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6705600" y="4800600"/>
            <a:ext cx="1981200" cy="1295400"/>
          </a:xfrm>
          <a:prstGeom prst="wedgeEllipseCallout">
            <a:avLst>
              <a:gd name="adj1" fmla="val -24206"/>
              <a:gd name="adj2" fmla="val -78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“Push” model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8709E-6 L 0.15834 4.5870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8189E-8 L 0.15834 -2.08189E-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39" grpId="0"/>
      <p:bldP spid="43" grpId="0" animBg="1"/>
      <p:bldP spid="46" grpId="0" animBg="1"/>
      <p:bldP spid="46" grpId="1" animBg="1"/>
      <p:bldP spid="46" grpId="2" animBg="1"/>
      <p:bldP spid="46" grpId="3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44880"/>
          </a:xfrm>
        </p:spPr>
        <p:txBody>
          <a:bodyPr/>
          <a:lstStyle/>
          <a:p>
            <a:r>
              <a:rPr lang="en-US" dirty="0" smtClean="0"/>
              <a:t>Energy</a:t>
            </a:r>
            <a:r>
              <a:rPr lang="en-US" dirty="0" smtClean="0"/>
              <a:t> Consumption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209800"/>
            <a:ext cx="1932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893332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447800"/>
            <a:ext cx="160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rc 13"/>
          <p:cNvSpPr/>
          <p:nvPr/>
        </p:nvSpPr>
        <p:spPr>
          <a:xfrm>
            <a:off x="1371600" y="20574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1295400" y="25908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V="1">
            <a:off x="1524000" y="30480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2883932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1371600" y="38100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V="1">
            <a:off x="1447800" y="33528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6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2579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37983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26" name="Line Callout 2 (No Border) 25"/>
          <p:cNvSpPr/>
          <p:nvPr/>
        </p:nvSpPr>
        <p:spPr>
          <a:xfrm>
            <a:off x="4038600" y="1371600"/>
            <a:ext cx="1905000" cy="4572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460"/>
              <a:gd name="adj6" fmla="val -287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or Bluetooth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143000" y="5029200"/>
            <a:ext cx="1752600" cy="1143000"/>
          </a:xfrm>
          <a:prstGeom prst="wedgeRoundRectCallout">
            <a:avLst>
              <a:gd name="adj1" fmla="val 22021"/>
              <a:gd name="adj2" fmla="val -856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Sensor: transmits data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200400" y="5029200"/>
            <a:ext cx="1752600" cy="1143000"/>
          </a:xfrm>
          <a:prstGeom prst="wedgeRoundRectCallout">
            <a:avLst>
              <a:gd name="adj1" fmla="val 23579"/>
              <a:gd name="adj2" fmla="val -916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</a:t>
            </a:r>
          </a:p>
          <a:p>
            <a:pPr algn="ctr"/>
            <a:r>
              <a:rPr lang="en-US" dirty="0" smtClean="0"/>
              <a:t>receives data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181600" y="5029200"/>
            <a:ext cx="1905000" cy="1143000"/>
          </a:xfrm>
          <a:prstGeom prst="wedgeRoundRectCallout">
            <a:avLst>
              <a:gd name="adj1" fmla="val -43428"/>
              <a:gd name="adj2" fmla="val -939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</a:t>
            </a:r>
          </a:p>
          <a:p>
            <a:pPr algn="ctr"/>
            <a:r>
              <a:rPr lang="en-US" dirty="0" smtClean="0"/>
              <a:t>evaluate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8792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 there a better way to </a:t>
            </a:r>
            <a:r>
              <a:rPr lang="en-US" dirty="0" smtClean="0"/>
              <a:t>perform such complex event processing that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Minimizes </a:t>
            </a:r>
            <a:r>
              <a:rPr lang="en-US" dirty="0" smtClean="0"/>
              <a:t>energy consumption at</a:t>
            </a:r>
            <a:r>
              <a:rPr lang="en-US" dirty="0" smtClean="0"/>
              <a:t> the phone, and/</a:t>
            </a:r>
            <a:r>
              <a:rPr lang="en-US" dirty="0" smtClean="0"/>
              <a:t>or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Maximizes </a:t>
            </a:r>
            <a:r>
              <a:rPr lang="en-US" dirty="0" smtClean="0"/>
              <a:t>operational lifetime of the system.</a:t>
            </a:r>
          </a:p>
          <a:p>
            <a:pPr lvl="1"/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28600"/>
            <a:ext cx="12297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Pull model</a:t>
            </a:r>
          </a:p>
          <a:p>
            <a:pPr lvl="1"/>
            <a:r>
              <a:rPr lang="en-US" dirty="0" smtClean="0"/>
              <a:t>Evaluate a query every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Acquire only data that is needed</a:t>
            </a:r>
          </a:p>
          <a:p>
            <a:endParaRPr lang="en-US" dirty="0" smtClean="0"/>
          </a:p>
          <a:p>
            <a:r>
              <a:rPr lang="en-US" dirty="0" smtClean="0"/>
              <a:t>Evaluation order of predicates matter!</a:t>
            </a:r>
          </a:p>
          <a:p>
            <a:pPr lvl="1"/>
            <a:r>
              <a:rPr lang="en-US" dirty="0" err="1" smtClean="0"/>
              <a:t>Shortcircuiting</a:t>
            </a:r>
            <a:r>
              <a:rPr lang="en-US" dirty="0" smtClean="0"/>
              <a:t> can avoid data acquisition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Batching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Assuming fairly smart sensors capable of buffering and supporting “pull”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276600"/>
            <a:ext cx="749808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combination of predicates</a:t>
            </a:r>
          </a:p>
          <a:p>
            <a:r>
              <a:rPr lang="en-US" dirty="0" smtClean="0"/>
              <a:t>Predicates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Aggregation functions </a:t>
            </a:r>
            <a:r>
              <a:rPr lang="en-US" dirty="0" smtClean="0"/>
              <a:t>over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time-based window</a:t>
            </a:r>
            <a:r>
              <a:rPr lang="en-US" dirty="0" smtClean="0"/>
              <a:t> of sensor data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066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574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6786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622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63755" y="12514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3834763" y="13716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3304682" y="16002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5167779" y="14038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137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663755" y="22420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3834763" y="24061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9621" y="2253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3432922" y="26347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</p:cNvCxnSpPr>
          <p:nvPr/>
        </p:nvCxnSpPr>
        <p:spPr>
          <a:xfrm>
            <a:off x="5181600" y="24384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1221" y="2406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35" name="Straight Connector 34"/>
          <p:cNvCxnSpPr>
            <a:stCxn id="25" idx="3"/>
            <a:endCxn id="41" idx="1"/>
          </p:cNvCxnSpPr>
          <p:nvPr/>
        </p:nvCxnSpPr>
        <p:spPr>
          <a:xfrm>
            <a:off x="6539379" y="15562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41" idx="1"/>
          </p:cNvCxnSpPr>
          <p:nvPr/>
        </p:nvCxnSpPr>
        <p:spPr>
          <a:xfrm flipV="1">
            <a:off x="6553200" y="19372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2800" y="1752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7848600" y="16002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Sensor Data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352288" cy="3200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Constant sampling rate</a:t>
            </a:r>
          </a:p>
          <a:p>
            <a:r>
              <a:rPr lang="en-US" dirty="0" smtClean="0"/>
              <a:t>802.11 (</a:t>
            </a:r>
            <a:r>
              <a:rPr lang="en-US" dirty="0" err="1" smtClean="0"/>
              <a:t>wifi</a:t>
            </a:r>
            <a:r>
              <a:rPr lang="en-US" dirty="0" smtClean="0"/>
              <a:t>) uses 2 power modes: active, idle</a:t>
            </a:r>
          </a:p>
          <a:p>
            <a:r>
              <a:rPr lang="en-US" dirty="0" smtClean="0"/>
              <a:t>Bluetooth has 3 modes: active, idle, sleep (not relevant).</a:t>
            </a:r>
          </a:p>
          <a:p>
            <a:r>
              <a:rPr lang="en-US" dirty="0" smtClean="0"/>
              <a:t>Time needed to switch modes</a:t>
            </a:r>
          </a:p>
          <a:p>
            <a:r>
              <a:rPr lang="en-US" dirty="0" smtClean="0"/>
              <a:t>Energy expended to switch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himmer Wireless Sensor Unit/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76400"/>
            <a:ext cx="2214563" cy="1143001"/>
          </a:xfrm>
          <a:prstGeom prst="rect">
            <a:avLst/>
          </a:prstGeom>
          <a:noFill/>
        </p:spPr>
      </p:pic>
      <p:sp>
        <p:nvSpPr>
          <p:cNvPr id="6" name="Lightning Bolt 5"/>
          <p:cNvSpPr/>
          <p:nvPr/>
        </p:nvSpPr>
        <p:spPr>
          <a:xfrm>
            <a:off x="2209800" y="2819400"/>
            <a:ext cx="381000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3048000"/>
            <a:ext cx="109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Bluetooth</a:t>
            </a:r>
          </a:p>
          <a:p>
            <a:r>
              <a:rPr lang="en-US" sz="1600" dirty="0" smtClean="0"/>
              <a:t>Or 802.11</a:t>
            </a:r>
          </a:p>
          <a:p>
            <a:r>
              <a:rPr lang="en-US" sz="1600" dirty="0" smtClean="0"/>
              <a:t>Or 802.15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676400"/>
            <a:ext cx="10668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 acc.</a:t>
            </a:r>
          </a:p>
          <a:p>
            <a:r>
              <a:rPr lang="en-US" sz="1600" dirty="0" smtClean="0"/>
              <a:t>ECG, EMG, GSR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19600"/>
            <a:ext cx="4752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6/2/2011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2558</TotalTime>
  <Words>1291</Words>
  <Application>Microsoft Macintosh PowerPoint</Application>
  <PresentationFormat>On-screen Show (4:3)</PresentationFormat>
  <Paragraphs>301</Paragraphs>
  <Slides>20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Optimizing Sensor Data Acquisition for Energy-Efficient Smartphone-based Continuous Event Processing</vt:lpstr>
      <vt:lpstr>Slide 2</vt:lpstr>
      <vt:lpstr>Telehealth Scenario</vt:lpstr>
      <vt:lpstr>Continuous/Streaming Evaluation</vt:lpstr>
      <vt:lpstr>Energy Consumption</vt:lpstr>
      <vt:lpstr>Research Question</vt:lpstr>
      <vt:lpstr>Key Ideas</vt:lpstr>
      <vt:lpstr>Query Model</vt:lpstr>
      <vt:lpstr>Sensor Data Acquisition </vt:lpstr>
      <vt:lpstr>Pulling N Tuples from Sensor</vt:lpstr>
      <vt:lpstr>Pull-based Evaluation</vt:lpstr>
      <vt:lpstr>Example: ω=7</vt:lpstr>
      <vt:lpstr>Evaluation Order</vt:lpstr>
      <vt:lpstr>Example: ω=3</vt:lpstr>
      <vt:lpstr>Algorithm Sketch</vt:lpstr>
      <vt:lpstr>Simulation Setup</vt:lpstr>
      <vt:lpstr>Simulation Data &amp; Query</vt:lpstr>
      <vt:lpstr>Simulation Results</vt:lpstr>
      <vt:lpstr>Conclusion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Sensor Data Acquisition for Energy-Efficient Smartphone-based Continuous Even Processing</dc:title>
  <dc:creator>Lipyeow Lim</dc:creator>
  <cp:lastModifiedBy>Lipyeow Lim</cp:lastModifiedBy>
  <cp:revision>42</cp:revision>
  <dcterms:created xsi:type="dcterms:W3CDTF">2011-05-31T13:17:29Z</dcterms:created>
  <dcterms:modified xsi:type="dcterms:W3CDTF">2011-06-02T01:26:54Z</dcterms:modified>
</cp:coreProperties>
</file>