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4.xml" ContentType="application/vnd.openxmlformats-officedocument.presentationml.notesSlide+xml"/>
  <Override PartName="/ppt/theme/theme2.xml" ContentType="application/vnd.openxmlformats-officedocument.theme+xml"/>
  <Override PartName="/ppt/notesSlides/notesSlide11.xml" ContentType="application/vnd.openxmlformats-officedocument.presentationml.notesSlid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notesSlides/notesSlide9.xml" ContentType="application/vnd.openxmlformats-officedocument.presentationml.notes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notesSlides/notesSlide16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Override PartName="/ppt/notesSlides/notesSlide10.xml" ContentType="application/vnd.openxmlformats-officedocument.presentationml.notesSlide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1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73" r:id="rId4"/>
    <p:sldId id="274" r:id="rId5"/>
    <p:sldId id="258" r:id="rId6"/>
    <p:sldId id="264" r:id="rId7"/>
    <p:sldId id="262" r:id="rId8"/>
    <p:sldId id="261" r:id="rId9"/>
    <p:sldId id="275" r:id="rId10"/>
    <p:sldId id="260" r:id="rId11"/>
    <p:sldId id="263" r:id="rId12"/>
    <p:sldId id="259" r:id="rId13"/>
    <p:sldId id="268" r:id="rId14"/>
    <p:sldId id="269" r:id="rId15"/>
    <p:sldId id="266" r:id="rId16"/>
    <p:sldId id="276" r:id="rId17"/>
    <p:sldId id="265" r:id="rId18"/>
    <p:sldId id="277" r:id="rId19"/>
    <p:sldId id="27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784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slide" Target="slides/slide6.xml"/><Relationship Id="rId1" Type="http://schemas.openxmlformats.org/officeDocument/2006/relationships/slideMaster" Target="slideMasters/slide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tableStyles" Target="tableStyles.xml"/><Relationship Id="rId14" Type="http://schemas.openxmlformats.org/officeDocument/2006/relationships/slide" Target="slides/slide13.xml"/><Relationship Id="rId23" Type="http://schemas.openxmlformats.org/officeDocument/2006/relationships/printerSettings" Target="printerSettings/printerSettings1.bin"/><Relationship Id="rId4" Type="http://schemas.openxmlformats.org/officeDocument/2006/relationships/slide" Target="slides/slide3.xml"/><Relationship Id="rId26" Type="http://schemas.openxmlformats.org/officeDocument/2006/relationships/theme" Target="theme/theme1.xml"/><Relationship Id="rId11" Type="http://schemas.openxmlformats.org/officeDocument/2006/relationships/slide" Target="slides/slide10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2" Type="http://schemas.openxmlformats.org/officeDocument/2006/relationships/handoutMaster" Target="handoutMasters/handoutMaster1.xml"/><Relationship Id="rId21" Type="http://schemas.openxmlformats.org/officeDocument/2006/relationships/notesMaster" Target="notesMasters/notes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96B767-EF17-414D-A768-45669114B546}" type="datetimeFigureOut">
              <a:rPr lang="en-US" smtClean="0"/>
              <a:pPr/>
              <a:t>6/6/11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F95C12-0295-E84A-A078-115F4B8EFFA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57F8D3-3357-419B-B58B-247DA0B2BC97}" type="datetimeFigureOut">
              <a:rPr lang="en-US" smtClean="0"/>
              <a:pPr/>
              <a:t>6/6/11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F5BEA8-9917-4EAA-A625-5A9B9887432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5BEA8-9917-4EAA-A625-5A9B9887432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5BEA8-9917-4EAA-A625-5A9B9887432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4A293-A7D7-4BA1-901E-2C7DDAEE6D5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5BEA8-9917-4EAA-A625-5A9B9887432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5BEA8-9917-4EAA-A625-5A9B9887432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5BEA8-9917-4EAA-A625-5A9B9887432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5BEA8-9917-4EAA-A625-5A9B9887432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5BEA8-9917-4EAA-A625-5A9B98874328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4A293-A7D7-4BA1-901E-2C7DDAEE6D5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4A293-A7D7-4BA1-901E-2C7DDAEE6D5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4A293-A7D7-4BA1-901E-2C7DDAEE6D5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4A293-A7D7-4BA1-901E-2C7DDAEE6D5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5BEA8-9917-4EAA-A625-5A9B9887432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5BEA8-9917-4EAA-A625-5A9B9887432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5BEA8-9917-4EAA-A625-5A9B9887432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4A293-A7D7-4BA1-901E-2C7DDAEE6D5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6/7/2011</a:t>
            </a: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6/7/2011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</a:lstStyle>
          <a:p>
            <a:pPr algn="r" eaLnBrk="1" latinLnBrk="0" hangingPunct="1"/>
            <a:r>
              <a:rPr lang="en-US" smtClean="0"/>
              <a:t>6/7/2011</a:t>
            </a:r>
            <a:endParaRPr lang="en-US" sz="12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r>
              <a:rPr kumimoji="0" lang="en-US" sz="1200" smtClean="0">
                <a:solidFill>
                  <a:schemeClr val="bg2">
                    <a:shade val="50000"/>
                  </a:schemeClr>
                </a:solidFill>
                <a:effectLst/>
              </a:rPr>
              <a:t>Lipyeow Lim</a:t>
            </a:r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pPr algn="ctr" eaLnBrk="1" latinLnBrk="0" hangingPunct="1"/>
            <a:fld id="{6294C92D-0306-4E69-9CD3-20855E849650}" type="slidenum">
              <a:rPr kumimoji="0" lang="en-US" smtClean="0"/>
              <a:pPr algn="ctr" eaLnBrk="1" latinLnBrk="0" hangingPunct="1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image" Target="../media/image16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5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32560" y="609600"/>
            <a:ext cx="7406640" cy="2877618"/>
          </a:xfrm>
        </p:spPr>
        <p:txBody>
          <a:bodyPr>
            <a:normAutofit/>
          </a:bodyPr>
          <a:lstStyle/>
          <a:p>
            <a:r>
              <a:rPr lang="en-US" dirty="0" smtClean="0"/>
              <a:t>Optimizing Sensor Data Acquisition for Energy-Efficient Smartphone-based Continuous Event Processing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32560" y="3810000"/>
            <a:ext cx="7406640" cy="2286000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Lipyeow Lim</a:t>
            </a:r>
          </a:p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University of Hawai`i at 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alibri"/>
              </a:rPr>
              <a:t>ā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noa</a:t>
            </a:r>
            <a:endParaRPr lang="en-US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endParaRPr lang="en-US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Archan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Misra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Singapore Management University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1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2667000" y="2057400"/>
            <a:ext cx="3124200" cy="2819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Pull-based Evaluation</a:t>
            </a:r>
            <a:endParaRPr lang="en-US" dirty="0"/>
          </a:p>
        </p:txBody>
      </p:sp>
      <p:sp>
        <p:nvSpPr>
          <p:cNvPr id="54" name="Content Placeholder 53"/>
          <p:cNvSpPr>
            <a:spLocks noGrp="1"/>
          </p:cNvSpPr>
          <p:nvPr>
            <p:ph idx="1"/>
          </p:nvPr>
        </p:nvSpPr>
        <p:spPr>
          <a:xfrm>
            <a:off x="1435608" y="5029200"/>
            <a:ext cx="7498080" cy="1447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Complex interaction between </a:t>
            </a:r>
            <a:r>
              <a:rPr lang="en-US" dirty="0" err="1" smtClean="0"/>
              <a:t>ω</a:t>
            </a:r>
            <a:r>
              <a:rPr lang="en-US" dirty="0" smtClean="0"/>
              <a:t>, stream rates, and predicate windows</a:t>
            </a:r>
          </a:p>
          <a:p>
            <a:r>
              <a:rPr lang="en-US" dirty="0" smtClean="0"/>
              <a:t>If predicate </a:t>
            </a:r>
            <a:r>
              <a:rPr lang="en-US" dirty="0" smtClean="0">
                <a:solidFill>
                  <a:srgbClr val="C32D2E"/>
                </a:solidFill>
              </a:rPr>
              <a:t>S1&lt;10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C32D2E"/>
                </a:solidFill>
              </a:rPr>
              <a:t>false</a:t>
            </a:r>
            <a:r>
              <a:rPr lang="en-US" dirty="0" smtClean="0"/>
              <a:t>, why bother to acquire data for S2 </a:t>
            </a:r>
            <a:r>
              <a:rPr lang="en-US" dirty="0" err="1" smtClean="0"/>
              <a:t>nand</a:t>
            </a:r>
            <a:r>
              <a:rPr lang="en-US" dirty="0" smtClean="0"/>
              <a:t> S3?</a:t>
            </a:r>
            <a:endParaRPr lang="en-US" dirty="0"/>
          </a:p>
        </p:txBody>
      </p:sp>
      <p:sp>
        <p:nvSpPr>
          <p:cNvPr id="40" name="Date Placeholder 3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6/7/2011</a:t>
            </a:r>
            <a:endParaRPr lang="en-US"/>
          </a:p>
        </p:txBody>
      </p:sp>
      <p:sp>
        <p:nvSpPr>
          <p:cNvPr id="42" name="Footer Placeholder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Lipyeow Lim</a:t>
            </a:r>
            <a:endParaRPr lang="en-US"/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72B4-C827-4B9F-885A-58A6AD3CFD6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943600" y="2057400"/>
            <a:ext cx="2971800" cy="2819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 smtClean="0">
                <a:solidFill>
                  <a:schemeClr val="tx1"/>
                </a:solidFill>
              </a:rPr>
              <a:t>Pull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Loop every </a:t>
            </a:r>
            <a:r>
              <a:rPr lang="en-US" dirty="0" err="1" smtClean="0">
                <a:solidFill>
                  <a:schemeClr val="tx1"/>
                </a:solidFill>
              </a:rPr>
              <a:t>ω</a:t>
            </a:r>
            <a:r>
              <a:rPr lang="en-US" dirty="0" smtClean="0">
                <a:solidFill>
                  <a:schemeClr val="tx1"/>
                </a:solidFill>
              </a:rPr>
              <a:t> seconds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For each sensor Si   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Acquire data</a:t>
            </a:r>
            <a:r>
              <a:rPr lang="en-US" baseline="-25000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for Si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</a:t>
            </a:r>
            <a:r>
              <a:rPr lang="en-US" dirty="0" err="1" smtClean="0">
                <a:solidFill>
                  <a:schemeClr val="tx1"/>
                </a:solidFill>
              </a:rPr>
              <a:t>Enqueue</a:t>
            </a:r>
            <a:r>
              <a:rPr lang="en-US" dirty="0" smtClean="0">
                <a:solidFill>
                  <a:schemeClr val="tx1"/>
                </a:solidFill>
              </a:rPr>
              <a:t> data into </a:t>
            </a:r>
            <a:r>
              <a:rPr lang="en-US" dirty="0" err="1" smtClean="0">
                <a:solidFill>
                  <a:schemeClr val="tx1"/>
                </a:solidFill>
              </a:rPr>
              <a:t>W</a:t>
            </a:r>
            <a:r>
              <a:rPr lang="en-US" baseline="-25000" dirty="0" err="1" smtClean="0">
                <a:solidFill>
                  <a:schemeClr val="tx1"/>
                </a:solidFill>
              </a:rPr>
              <a:t>i</a:t>
            </a:r>
            <a:endParaRPr lang="en-US" baseline="-25000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dirty="0" err="1" smtClean="0">
                <a:solidFill>
                  <a:schemeClr val="tx1"/>
                </a:solidFill>
              </a:rPr>
              <a:t>EndFor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If Q is true,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Then output alert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End loop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1066800"/>
            <a:ext cx="8001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if </a:t>
            </a:r>
            <a:r>
              <a:rPr lang="en-US" sz="2000" dirty="0" err="1" smtClean="0">
                <a:solidFill>
                  <a:schemeClr val="accent3"/>
                </a:solidFill>
              </a:rPr>
              <a:t>Avg</a:t>
            </a:r>
            <a:r>
              <a:rPr lang="en-US" sz="2000" dirty="0" smtClean="0">
                <a:solidFill>
                  <a:schemeClr val="accent3"/>
                </a:solidFill>
              </a:rPr>
              <a:t>(S2, 5)&gt;20 </a:t>
            </a:r>
            <a:r>
              <a:rPr lang="en-US" sz="2000" dirty="0" smtClean="0">
                <a:solidFill>
                  <a:schemeClr val="tx1"/>
                </a:solidFill>
              </a:rPr>
              <a:t>AND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3"/>
                </a:solidFill>
              </a:rPr>
              <a:t>S1&lt;10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AND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3"/>
                </a:solidFill>
              </a:rPr>
              <a:t>Max(S3,10)&lt;4 </a:t>
            </a:r>
            <a:r>
              <a:rPr lang="en-US" sz="2000" dirty="0" smtClean="0">
                <a:solidFill>
                  <a:schemeClr val="tx1"/>
                </a:solidFill>
              </a:rPr>
              <a:t>then email(doctor).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1600" y="23622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71600" y="31242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71600" y="38862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19400" y="2438400"/>
            <a:ext cx="2286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9" name="Group 27"/>
          <p:cNvGrpSpPr/>
          <p:nvPr/>
        </p:nvGrpSpPr>
        <p:grpSpPr>
          <a:xfrm>
            <a:off x="2819400" y="3200400"/>
            <a:ext cx="1143000" cy="304800"/>
            <a:chOff x="4191000" y="2819400"/>
            <a:chExt cx="1143000" cy="304800"/>
          </a:xfrm>
        </p:grpSpPr>
        <p:sp>
          <p:nvSpPr>
            <p:cNvPr id="11" name="Rectangle 10"/>
            <p:cNvSpPr/>
            <p:nvPr/>
          </p:nvSpPr>
          <p:spPr>
            <a:xfrm>
              <a:off x="4191000" y="28194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419600" y="28194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8200" y="28194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876800" y="28194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05400" y="28194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26"/>
          <p:cNvGrpSpPr/>
          <p:nvPr/>
        </p:nvGrpSpPr>
        <p:grpSpPr>
          <a:xfrm>
            <a:off x="2819400" y="3962400"/>
            <a:ext cx="2286000" cy="304800"/>
            <a:chOff x="4191000" y="3505200"/>
            <a:chExt cx="2286000" cy="304800"/>
          </a:xfrm>
        </p:grpSpPr>
        <p:sp>
          <p:nvSpPr>
            <p:cNvPr id="17" name="Rectangle 16"/>
            <p:cNvSpPr/>
            <p:nvPr/>
          </p:nvSpPr>
          <p:spPr>
            <a:xfrm>
              <a:off x="5334000" y="35052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562600" y="35052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791200" y="35052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019800" y="35052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248400" y="35052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191000" y="35052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419600" y="35052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648200" y="35052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876800" y="35052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105400" y="35052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048000" y="23622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962400" y="31242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082982" y="38862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114800" y="2133600"/>
            <a:ext cx="1437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CEP Engine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819400" y="24384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2819400" y="3200400"/>
            <a:ext cx="1215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9  2  5  6  9</a:t>
            </a:r>
            <a:endParaRPr 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2819400" y="3962400"/>
            <a:ext cx="2361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1  0  0  1  1  2   3  1  4  3</a:t>
            </a:r>
            <a:endParaRPr lang="en-US" sz="1600" dirty="0"/>
          </a:p>
        </p:txBody>
      </p:sp>
      <p:sp>
        <p:nvSpPr>
          <p:cNvPr id="46" name="10-Point Star 45"/>
          <p:cNvSpPr/>
          <p:nvPr/>
        </p:nvSpPr>
        <p:spPr>
          <a:xfrm>
            <a:off x="4343400" y="2590800"/>
            <a:ext cx="1371600" cy="762000"/>
          </a:xfrm>
          <a:prstGeom prst="star10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Eval</a:t>
            </a:r>
            <a:r>
              <a:rPr lang="en-US" dirty="0" smtClean="0">
                <a:solidFill>
                  <a:schemeClr val="tx1"/>
                </a:solidFill>
              </a:rPr>
              <a:t> Query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stCxn id="6" idx="3"/>
            <a:endCxn id="10" idx="1"/>
          </p:cNvCxnSpPr>
          <p:nvPr/>
        </p:nvCxnSpPr>
        <p:spPr>
          <a:xfrm>
            <a:off x="1905000" y="2590800"/>
            <a:ext cx="914400" cy="1588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3"/>
            <a:endCxn id="35" idx="1"/>
          </p:cNvCxnSpPr>
          <p:nvPr/>
        </p:nvCxnSpPr>
        <p:spPr>
          <a:xfrm>
            <a:off x="1905000" y="3352800"/>
            <a:ext cx="914400" cy="16877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8" idx="3"/>
            <a:endCxn id="22" idx="1"/>
          </p:cNvCxnSpPr>
          <p:nvPr/>
        </p:nvCxnSpPr>
        <p:spPr>
          <a:xfrm>
            <a:off x="1905000" y="4114800"/>
            <a:ext cx="914400" cy="1588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</a:t>
            </a:r>
            <a:r>
              <a:rPr lang="el-GR" dirty="0" smtClean="0">
                <a:latin typeface="Calibri"/>
              </a:rPr>
              <a:t>ω</a:t>
            </a:r>
            <a:r>
              <a:rPr lang="en-US" dirty="0" smtClean="0"/>
              <a:t>=7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295400" y="1676400"/>
            <a:ext cx="7498080" cy="1752600"/>
          </a:xfrm>
        </p:spPr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Time 5</a:t>
            </a:r>
            <a:r>
              <a:rPr lang="en-US" dirty="0" smtClean="0"/>
              <a:t>: </a:t>
            </a:r>
            <a:r>
              <a:rPr lang="en-US" dirty="0" err="1" smtClean="0"/>
              <a:t>eval</a:t>
            </a:r>
            <a:r>
              <a:rPr lang="en-US" dirty="0" smtClean="0"/>
              <a:t> order is P3,P1,P2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Time 12</a:t>
            </a:r>
            <a:r>
              <a:rPr lang="en-US" dirty="0" smtClean="0"/>
              <a:t>: </a:t>
            </a:r>
            <a:r>
              <a:rPr lang="en-US" dirty="0" err="1" smtClean="0"/>
              <a:t>eval</a:t>
            </a:r>
            <a:r>
              <a:rPr lang="en-US" dirty="0" smtClean="0"/>
              <a:t> order is P1,P2,P3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Time 19</a:t>
            </a:r>
            <a:r>
              <a:rPr lang="en-US" dirty="0" smtClean="0"/>
              <a:t>: </a:t>
            </a:r>
            <a:r>
              <a:rPr lang="en-US" dirty="0" err="1" smtClean="0"/>
              <a:t>eval</a:t>
            </a:r>
            <a:r>
              <a:rPr lang="en-US" dirty="0" smtClean="0"/>
              <a:t> order is P2,P3,P1</a:t>
            </a:r>
            <a:endParaRPr lang="en-US" dirty="0"/>
          </a:p>
        </p:txBody>
      </p:sp>
      <p:pic>
        <p:nvPicPr>
          <p:cNvPr id="6" name="Picture 5" descr="evaltime3.eps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6800" y="3429000"/>
            <a:ext cx="7924800" cy="1798677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819400" y="4419601"/>
            <a:ext cx="304800" cy="304800"/>
          </a:xfrm>
          <a:prstGeom prst="round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828800" y="3657601"/>
            <a:ext cx="1295400" cy="304800"/>
          </a:xfrm>
          <a:prstGeom prst="round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3505200" y="3657600"/>
            <a:ext cx="1295400" cy="304800"/>
          </a:xfrm>
          <a:prstGeom prst="round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5486400" y="4038600"/>
            <a:ext cx="990600" cy="304800"/>
          </a:xfrm>
          <a:prstGeom prst="round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6248400" y="4419600"/>
            <a:ext cx="228600" cy="304800"/>
          </a:xfrm>
          <a:prstGeom prst="round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6/7/2011</a:t>
            </a:r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11</a:t>
            </a:fld>
            <a:endParaRPr kumimoji="0"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6019800" y="76200"/>
            <a:ext cx="2895600" cy="2133600"/>
            <a:chOff x="6019800" y="76200"/>
            <a:chExt cx="2895600" cy="2133600"/>
          </a:xfrm>
        </p:grpSpPr>
        <p:pic>
          <p:nvPicPr>
            <p:cNvPr id="26626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096000" y="76200"/>
              <a:ext cx="2819400" cy="17480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Oval 22"/>
            <p:cNvSpPr/>
            <p:nvPr/>
          </p:nvSpPr>
          <p:spPr>
            <a:xfrm>
              <a:off x="6019800" y="1066800"/>
              <a:ext cx="6858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P1</a:t>
              </a:r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6781800" y="1752600"/>
              <a:ext cx="6858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P2</a:t>
              </a:r>
              <a:endParaRPr lang="en-US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8153400" y="1752600"/>
              <a:ext cx="6858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P3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7" grpId="0" animBg="1"/>
      <p:bldP spid="18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868362"/>
          </a:xfrm>
        </p:spPr>
        <p:txBody>
          <a:bodyPr/>
          <a:lstStyle/>
          <a:p>
            <a:r>
              <a:rPr lang="en-US" dirty="0" smtClean="0"/>
              <a:t>Evaluation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4343400"/>
            <a:ext cx="7498080" cy="2057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Evaluate predicates with lowest energy consumption first</a:t>
            </a:r>
          </a:p>
          <a:p>
            <a:r>
              <a:rPr lang="en-US" dirty="0" smtClean="0"/>
              <a:t>Evaluate predicates with highest false probability first</a:t>
            </a:r>
          </a:p>
          <a:p>
            <a:r>
              <a:rPr lang="en-US" dirty="0" smtClean="0"/>
              <a:t>Evaluate predicate with lowest normalized acquisition cost first.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52600" y="2286000"/>
          <a:ext cx="6324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752600"/>
                <a:gridCol w="1143000"/>
                <a:gridCol w="1905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Predicate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Avg(S2,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5</a:t>
                      </a:r>
                      <a:r>
                        <a:rPr lang="en-US" dirty="0" smtClean="0"/>
                        <a:t>)&gt;20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S1&lt;10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Max(S3,10)&lt;4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752600" y="2743200"/>
          <a:ext cx="6324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752600"/>
                <a:gridCol w="1143000"/>
                <a:gridCol w="1905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Acquisition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* .02 = 0.1 </a:t>
                      </a:r>
                      <a:r>
                        <a:rPr lang="en-US" dirty="0" err="1" smtClean="0"/>
                        <a:t>nJ</a:t>
                      </a:r>
                      <a:endParaRPr lang="en-US" dirty="0" smtClean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 </a:t>
                      </a:r>
                      <a:r>
                        <a:rPr lang="en-US" dirty="0" err="1" smtClean="0"/>
                        <a:t>nJ</a:t>
                      </a:r>
                      <a:endParaRPr lang="en-US" dirty="0" smtClean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* .01 = 0.1 </a:t>
                      </a:r>
                      <a:r>
                        <a:rPr lang="en-US" dirty="0" err="1" smtClean="0"/>
                        <a:t>nJ</a:t>
                      </a:r>
                      <a:endParaRPr lang="en-US" dirty="0" smtClean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52600" y="3200400"/>
          <a:ext cx="6324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752600"/>
                <a:gridCol w="1143000"/>
                <a:gridCol w="1905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Pr(false)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0.95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914400" y="1371600"/>
            <a:ext cx="8001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if </a:t>
            </a:r>
            <a:r>
              <a:rPr lang="en-US" sz="2000" dirty="0" smtClean="0">
                <a:solidFill>
                  <a:schemeClr val="accent3"/>
                </a:solidFill>
              </a:rPr>
              <a:t>Avg(S2, 5</a:t>
            </a:r>
            <a:r>
              <a:rPr lang="en-US" sz="2000" dirty="0" smtClean="0">
                <a:solidFill>
                  <a:schemeClr val="accent3"/>
                </a:solidFill>
              </a:rPr>
              <a:t>)&gt;20 </a:t>
            </a:r>
            <a:r>
              <a:rPr lang="en-US" sz="2000" dirty="0" smtClean="0">
                <a:solidFill>
                  <a:schemeClr val="tx1"/>
                </a:solidFill>
              </a:rPr>
              <a:t>AND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3"/>
                </a:solidFill>
              </a:rPr>
              <a:t>S1&lt;10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AND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3"/>
                </a:solidFill>
              </a:rPr>
              <a:t>Max(S3,10)&lt;4 </a:t>
            </a:r>
            <a:r>
              <a:rPr lang="en-US" sz="2000" dirty="0" smtClean="0">
                <a:solidFill>
                  <a:schemeClr val="tx1"/>
                </a:solidFill>
              </a:rPr>
              <a:t>then email(doctor).</a:t>
            </a:r>
            <a:endParaRPr 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752600" y="3657600"/>
          <a:ext cx="6324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752600"/>
                <a:gridCol w="1143000"/>
                <a:gridCol w="1905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Acq</a:t>
                      </a:r>
                      <a:r>
                        <a:rPr lang="en-US" dirty="0" smtClean="0"/>
                        <a:t>./Pr(f)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0.1/0.95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0.2/0.5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0.1/0.8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6/7/2011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72B4-C827-4B9F-885A-58A6AD3CFD6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Lipyeow Lim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</a:t>
            </a:r>
            <a:r>
              <a:rPr lang="el-GR" dirty="0" smtClean="0">
                <a:latin typeface="Calibri"/>
              </a:rPr>
              <a:t>ω</a:t>
            </a:r>
            <a:r>
              <a:rPr lang="en-US" dirty="0" smtClean="0"/>
              <a:t>=3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1435608" y="1676400"/>
            <a:ext cx="749808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Time 5</a:t>
            </a:r>
            <a:r>
              <a:rPr lang="en-US" dirty="0" smtClean="0"/>
              <a:t>: P1,P2,P3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Time 8</a:t>
            </a:r>
            <a:r>
              <a:rPr lang="en-US" dirty="0" smtClean="0"/>
              <a:t>: acquisition cost for A becomes cheaper, because some </a:t>
            </a:r>
            <a:r>
              <a:rPr lang="en-US" dirty="0" err="1" smtClean="0"/>
              <a:t>tuples</a:t>
            </a:r>
            <a:r>
              <a:rPr lang="en-US" dirty="0" smtClean="0"/>
              <a:t> are already in buffer</a:t>
            </a:r>
          </a:p>
        </p:txBody>
      </p:sp>
      <p:pic>
        <p:nvPicPr>
          <p:cNvPr id="5" name="Picture 4" descr="evaltime2.eps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6800" y="3733800"/>
            <a:ext cx="7929301" cy="1799699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1828800" y="3962400"/>
            <a:ext cx="1295400" cy="304800"/>
          </a:xfrm>
          <a:prstGeom prst="round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3124200" y="3962400"/>
            <a:ext cx="762000" cy="304800"/>
          </a:xfrm>
          <a:prstGeom prst="round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ular Callout 17"/>
          <p:cNvSpPr/>
          <p:nvPr/>
        </p:nvSpPr>
        <p:spPr>
          <a:xfrm>
            <a:off x="5410200" y="2971800"/>
            <a:ext cx="3429000" cy="762000"/>
          </a:xfrm>
          <a:prstGeom prst="wedgeRoundRectCallout">
            <a:avLst>
              <a:gd name="adj1" fmla="val -65870"/>
              <a:gd name="adj2" fmla="val 39167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Acquisition cost depends on state of the buffer at time 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6/7/2011</a:t>
            </a:r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13</a:t>
            </a:fld>
            <a:endParaRPr kumimoji="0"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5943600" y="0"/>
            <a:ext cx="2895600" cy="2133600"/>
            <a:chOff x="6019800" y="76200"/>
            <a:chExt cx="2895600" cy="2133600"/>
          </a:xfrm>
        </p:grpSpPr>
        <p:pic>
          <p:nvPicPr>
            <p:cNvPr id="23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096000" y="76200"/>
              <a:ext cx="2819400" cy="17480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" name="Oval 23"/>
            <p:cNvSpPr/>
            <p:nvPr/>
          </p:nvSpPr>
          <p:spPr>
            <a:xfrm>
              <a:off x="6019800" y="1066800"/>
              <a:ext cx="6858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P1</a:t>
              </a:r>
              <a:endParaRPr lang="en-US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6781800" y="1752600"/>
              <a:ext cx="6858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P2</a:t>
              </a:r>
              <a:endParaRPr lang="en-US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8153400" y="1752600"/>
              <a:ext cx="6858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P3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944562"/>
          </a:xfrm>
        </p:spPr>
        <p:txBody>
          <a:bodyPr/>
          <a:lstStyle/>
          <a:p>
            <a:r>
              <a:rPr lang="en-US" dirty="0" smtClean="0"/>
              <a:t>Algorithm Sketch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219200"/>
            <a:ext cx="749808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At each </a:t>
            </a:r>
            <a:r>
              <a:rPr lang="el-GR" dirty="0" smtClean="0">
                <a:latin typeface="Calibri"/>
              </a:rPr>
              <a:t>ω</a:t>
            </a:r>
            <a:endParaRPr lang="en-US" dirty="0" smtClean="0">
              <a:latin typeface="Calibri"/>
            </a:endParaRP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Calculate normalized acquisition cost (</a:t>
            </a:r>
            <a:r>
              <a:rPr lang="en-US" dirty="0" smtClean="0">
                <a:solidFill>
                  <a:schemeClr val="accent3"/>
                </a:solidFill>
              </a:rPr>
              <a:t>NAC</a:t>
            </a:r>
            <a:r>
              <a:rPr lang="en-US" dirty="0" smtClean="0"/>
              <a:t>) based on </a:t>
            </a:r>
            <a:r>
              <a:rPr lang="en-US" dirty="0" smtClean="0">
                <a:solidFill>
                  <a:schemeClr val="accent3"/>
                </a:solidFill>
              </a:rPr>
              <a:t>buffer state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3"/>
                </a:solidFill>
              </a:rPr>
              <a:t>P(</a:t>
            </a:r>
            <a:r>
              <a:rPr lang="en-US" dirty="0" err="1" smtClean="0">
                <a:solidFill>
                  <a:schemeClr val="accent3"/>
                </a:solidFill>
              </a:rPr>
              <a:t>pred</a:t>
            </a:r>
            <a:r>
              <a:rPr lang="en-US" dirty="0" smtClean="0">
                <a:solidFill>
                  <a:schemeClr val="accent3"/>
                </a:solidFill>
              </a:rPr>
              <a:t>=true)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Find evaluation order using </a:t>
            </a:r>
            <a:r>
              <a:rPr lang="en-US" dirty="0" smtClean="0">
                <a:solidFill>
                  <a:schemeClr val="accent3"/>
                </a:solidFill>
              </a:rPr>
              <a:t>NAC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Acquire sensor data and </a:t>
            </a:r>
            <a:r>
              <a:rPr lang="en-US" dirty="0" err="1" smtClean="0"/>
              <a:t>eval</a:t>
            </a:r>
            <a:r>
              <a:rPr lang="en-US" dirty="0" smtClean="0"/>
              <a:t> </a:t>
            </a:r>
            <a:r>
              <a:rPr lang="en-US" dirty="0" err="1" smtClean="0"/>
              <a:t>pred</a:t>
            </a:r>
            <a:r>
              <a:rPr lang="en-US" dirty="0" smtClean="0"/>
              <a:t> using </a:t>
            </a:r>
            <a:r>
              <a:rPr lang="en-US" dirty="0" err="1" smtClean="0"/>
              <a:t>eval</a:t>
            </a:r>
            <a:r>
              <a:rPr lang="en-US" dirty="0" smtClean="0"/>
              <a:t> order with </a:t>
            </a:r>
            <a:r>
              <a:rPr lang="en-US" dirty="0" err="1" smtClean="0"/>
              <a:t>shortcircuiting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3657600" y="5105400"/>
            <a:ext cx="4800600" cy="1143000"/>
          </a:xfrm>
          <a:prstGeom prst="wedgeRoundRectCallout">
            <a:avLst>
              <a:gd name="adj1" fmla="val -19245"/>
              <a:gd name="adj2" fmla="val -72594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happens if &gt;2 predicates operate on the same sensor data stream?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14</a:t>
            </a:fld>
            <a:endParaRPr kumimoji="0"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Naive</a:t>
            </a:r>
          </a:p>
          <a:p>
            <a:pPr lvl="1"/>
            <a:r>
              <a:rPr lang="en-US" dirty="0" smtClean="0"/>
              <a:t>data from all sensors acquired in batches</a:t>
            </a:r>
          </a:p>
          <a:p>
            <a:r>
              <a:rPr lang="en-US" dirty="0" smtClean="0">
                <a:solidFill>
                  <a:srgbClr val="C32D2E"/>
                </a:solidFill>
              </a:rPr>
              <a:t>ASRS-static </a:t>
            </a:r>
          </a:p>
          <a:p>
            <a:pPr lvl="1"/>
            <a:r>
              <a:rPr lang="en-US" dirty="0" smtClean="0"/>
              <a:t>Evaluation order determined once at initialization and never changes</a:t>
            </a:r>
          </a:p>
          <a:p>
            <a:r>
              <a:rPr lang="en-US" dirty="0" smtClean="0">
                <a:solidFill>
                  <a:srgbClr val="C32D2E"/>
                </a:solidFill>
              </a:rPr>
              <a:t>ASRS-dynamic</a:t>
            </a:r>
          </a:p>
          <a:p>
            <a:pPr lvl="1"/>
            <a:r>
              <a:rPr lang="en-US" dirty="0" smtClean="0"/>
              <a:t>Evaluation order determined at each </a:t>
            </a:r>
            <a:r>
              <a:rPr lang="el-GR" dirty="0" smtClean="0">
                <a:latin typeface="Calibri"/>
              </a:rPr>
              <a:t>ω</a:t>
            </a:r>
            <a:r>
              <a:rPr lang="en-US" dirty="0" smtClean="0">
                <a:latin typeface="Calibri"/>
              </a:rPr>
              <a:t> </a:t>
            </a:r>
            <a:r>
              <a:rPr lang="en-US" dirty="0" smtClean="0"/>
              <a:t>time period.</a:t>
            </a:r>
            <a:r>
              <a:rPr lang="en-US" dirty="0" smtClean="0">
                <a:latin typeface="Calibri"/>
              </a:rPr>
              <a:t> </a:t>
            </a:r>
          </a:p>
          <a:p>
            <a:r>
              <a:rPr lang="en-US" dirty="0" smtClean="0">
                <a:latin typeface="Calibri"/>
              </a:rPr>
              <a:t>Simulation results averages 5 1-hour traces with 95% </a:t>
            </a:r>
            <a:r>
              <a:rPr lang="en-US" smtClean="0">
                <a:latin typeface="Calibri"/>
              </a:rPr>
              <a:t>confidence intervals.</a:t>
            </a:r>
          </a:p>
          <a:p>
            <a:r>
              <a:rPr lang="en-US" dirty="0" err="1" smtClean="0">
                <a:solidFill>
                  <a:schemeClr val="accent3"/>
                </a:solidFill>
              </a:rPr>
              <a:t>P(pred</a:t>
            </a:r>
            <a:r>
              <a:rPr lang="en-US" dirty="0" smtClean="0">
                <a:solidFill>
                  <a:schemeClr val="accent3"/>
                </a:solidFill>
              </a:rPr>
              <a:t>=true) </a:t>
            </a:r>
            <a:r>
              <a:rPr lang="en-US" dirty="0" smtClean="0">
                <a:latin typeface="Calibri"/>
              </a:rPr>
              <a:t>distributions obtained from half the data streams themselves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15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020762"/>
          </a:xfrm>
        </p:spPr>
        <p:txBody>
          <a:bodyPr/>
          <a:lstStyle/>
          <a:p>
            <a:r>
              <a:rPr lang="en-US" dirty="0" smtClean="0"/>
              <a:t>Simulation Data &amp;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5908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/>
              </a:rPr>
              <a:t>Data streams generated using independent Gaussian distribution</a:t>
            </a:r>
          </a:p>
          <a:p>
            <a:pPr lvl="1"/>
            <a:r>
              <a:rPr lang="en-US" dirty="0" smtClean="0"/>
              <a:t>SPO2 ~ N(96,4), 3 Hz, 3000 bits</a:t>
            </a:r>
          </a:p>
          <a:p>
            <a:pPr lvl="1"/>
            <a:r>
              <a:rPr lang="en-US" dirty="0" smtClean="0"/>
              <a:t>HR ~ N(80,40), 0.5 Hz, 32 bits</a:t>
            </a:r>
          </a:p>
          <a:p>
            <a:pPr lvl="1"/>
            <a:r>
              <a:rPr lang="en-US" dirty="0" err="1" smtClean="0"/>
              <a:t>Accel</a:t>
            </a:r>
            <a:r>
              <a:rPr lang="en-US" dirty="0" smtClean="0"/>
              <a:t> ~ N(0,10), 256 Hz, 196 bits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16</a:t>
            </a:fld>
            <a:endParaRPr kumimoji="0" lang="en-US"/>
          </a:p>
        </p:txBody>
      </p:sp>
      <p:sp>
        <p:nvSpPr>
          <p:cNvPr id="7" name="TextBox 6"/>
          <p:cNvSpPr txBox="1"/>
          <p:nvPr/>
        </p:nvSpPr>
        <p:spPr>
          <a:xfrm>
            <a:off x="1143000" y="4267200"/>
            <a:ext cx="2520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AVG(SPO2, 5s) &lt; 98%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4572000"/>
            <a:ext cx="2691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SPREAD(Acc, 10s) &lt; 2g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43000" y="4876800"/>
            <a:ext cx="2161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AVG(HR, 10s) &lt; 75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0" y="5257800"/>
            <a:ext cx="2520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AVG(SPO2, 5s) &lt; 95%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0" y="5879068"/>
            <a:ext cx="2289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AVG(HR, 10s) &gt; 100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43000" y="5562600"/>
            <a:ext cx="2691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SPREAD(Acc, 10s) &gt; 4g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3663755" y="4451866"/>
            <a:ext cx="832045" cy="120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3"/>
          </p:cNvCxnSpPr>
          <p:nvPr/>
        </p:nvCxnSpPr>
        <p:spPr>
          <a:xfrm flipV="1">
            <a:off x="3834763" y="4572000"/>
            <a:ext cx="661037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95800" y="44196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</a:t>
            </a:r>
            <a:endParaRPr lang="en-US" dirty="0"/>
          </a:p>
        </p:txBody>
      </p:sp>
      <p:cxnSp>
        <p:nvCxnSpPr>
          <p:cNvPr id="16" name="Straight Connector 15"/>
          <p:cNvCxnSpPr>
            <a:stCxn id="9" idx="3"/>
          </p:cNvCxnSpPr>
          <p:nvPr/>
        </p:nvCxnSpPr>
        <p:spPr>
          <a:xfrm flipV="1">
            <a:off x="3304682" y="4800600"/>
            <a:ext cx="2562718" cy="260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5" idx="3"/>
          </p:cNvCxnSpPr>
          <p:nvPr/>
        </p:nvCxnSpPr>
        <p:spPr>
          <a:xfrm>
            <a:off x="5167779" y="4604266"/>
            <a:ext cx="699621" cy="196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867400" y="45720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</a:t>
            </a:r>
            <a:endParaRPr lang="en-US" dirty="0"/>
          </a:p>
        </p:txBody>
      </p:sp>
      <p:cxnSp>
        <p:nvCxnSpPr>
          <p:cNvPr id="19" name="Straight Connector 18"/>
          <p:cNvCxnSpPr>
            <a:stCxn id="10" idx="3"/>
          </p:cNvCxnSpPr>
          <p:nvPr/>
        </p:nvCxnSpPr>
        <p:spPr>
          <a:xfrm>
            <a:off x="3663755" y="5442466"/>
            <a:ext cx="845866" cy="164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2" idx="3"/>
          </p:cNvCxnSpPr>
          <p:nvPr/>
        </p:nvCxnSpPr>
        <p:spPr>
          <a:xfrm flipV="1">
            <a:off x="3834763" y="5606534"/>
            <a:ext cx="674858" cy="140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09621" y="545413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</a:t>
            </a:r>
            <a:endParaRPr lang="en-US" dirty="0"/>
          </a:p>
        </p:txBody>
      </p:sp>
      <p:cxnSp>
        <p:nvCxnSpPr>
          <p:cNvPr id="22" name="Straight Connector 21"/>
          <p:cNvCxnSpPr>
            <a:stCxn id="11" idx="3"/>
          </p:cNvCxnSpPr>
          <p:nvPr/>
        </p:nvCxnSpPr>
        <p:spPr>
          <a:xfrm flipV="1">
            <a:off x="3432922" y="5835134"/>
            <a:ext cx="2448299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1" idx="3"/>
          </p:cNvCxnSpPr>
          <p:nvPr/>
        </p:nvCxnSpPr>
        <p:spPr>
          <a:xfrm>
            <a:off x="5181600" y="5638800"/>
            <a:ext cx="699621" cy="196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881221" y="560653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</a:t>
            </a:r>
            <a:endParaRPr lang="en-US" dirty="0"/>
          </a:p>
        </p:txBody>
      </p:sp>
      <p:cxnSp>
        <p:nvCxnSpPr>
          <p:cNvPr id="25" name="Straight Connector 24"/>
          <p:cNvCxnSpPr>
            <a:stCxn id="18" idx="3"/>
            <a:endCxn id="27" idx="1"/>
          </p:cNvCxnSpPr>
          <p:nvPr/>
        </p:nvCxnSpPr>
        <p:spPr>
          <a:xfrm>
            <a:off x="6539379" y="4756666"/>
            <a:ext cx="623421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4" idx="3"/>
            <a:endCxn id="27" idx="1"/>
          </p:cNvCxnSpPr>
          <p:nvPr/>
        </p:nvCxnSpPr>
        <p:spPr>
          <a:xfrm flipV="1">
            <a:off x="6553200" y="5137666"/>
            <a:ext cx="609600" cy="653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162800" y="49530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p:sp>
        <p:nvSpPr>
          <p:cNvPr id="28" name="Right Arrow 27"/>
          <p:cNvSpPr/>
          <p:nvPr/>
        </p:nvSpPr>
        <p:spPr>
          <a:xfrm>
            <a:off x="7848600" y="4800600"/>
            <a:ext cx="9144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Alert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944562"/>
          </a:xfrm>
        </p:spPr>
        <p:txBody>
          <a:bodyPr/>
          <a:lstStyle/>
          <a:p>
            <a:r>
              <a:rPr lang="en-US" dirty="0" smtClean="0"/>
              <a:t>Simulation Results</a:t>
            </a:r>
            <a:endParaRPr lang="en-US" dirty="0"/>
          </a:p>
        </p:txBody>
      </p:sp>
      <p:pic>
        <p:nvPicPr>
          <p:cNvPr id="4" name="Content Placeholder 3" descr="energy-10-bt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219200" y="1600200"/>
            <a:ext cx="3432405" cy="2209800"/>
          </a:xfrm>
        </p:spPr>
      </p:pic>
      <p:pic>
        <p:nvPicPr>
          <p:cNvPr id="5" name="Picture 4" descr="bytes-10-b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34137" y="4038600"/>
            <a:ext cx="3490263" cy="2217612"/>
          </a:xfrm>
          <a:prstGeom prst="rect">
            <a:avLst/>
          </a:prstGeom>
        </p:spPr>
      </p:pic>
      <p:pic>
        <p:nvPicPr>
          <p:cNvPr id="6" name="Picture 5" descr="energy-10-wf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81600" y="1600200"/>
            <a:ext cx="3490263" cy="2217612"/>
          </a:xfrm>
          <a:prstGeom prst="rect">
            <a:avLst/>
          </a:prstGeom>
        </p:spPr>
      </p:pic>
      <p:pic>
        <p:nvPicPr>
          <p:cNvPr id="7" name="Picture 6" descr="bytes-10-wf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57800" y="4038600"/>
            <a:ext cx="3444539" cy="22176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62200" y="1219200"/>
            <a:ext cx="111575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</a:rPr>
              <a:t>Bluetooth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00800" y="1219200"/>
            <a:ext cx="82747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</a:rPr>
              <a:t>802.11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534502" y="2361098"/>
            <a:ext cx="824328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</a:rPr>
              <a:t>Energy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600449" y="4809751"/>
            <a:ext cx="69243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</a:rPr>
              <a:t>Bytes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6/7/2011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17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944562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143000"/>
            <a:ext cx="749808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Pull-based processing paradigm can have a significant impact on data acquisition energy consumption</a:t>
            </a:r>
          </a:p>
          <a:p>
            <a:r>
              <a:rPr lang="en-US" dirty="0" smtClean="0"/>
              <a:t>Ordered evaluation of predicates can help </a:t>
            </a:r>
            <a:r>
              <a:rPr lang="en-US" dirty="0" err="1" smtClean="0"/>
              <a:t>shortcircuit</a:t>
            </a:r>
            <a:r>
              <a:rPr lang="en-US" dirty="0" smtClean="0"/>
              <a:t> the evaluation and avoid costly data acquisition</a:t>
            </a:r>
          </a:p>
          <a:p>
            <a:r>
              <a:rPr lang="en-US" dirty="0" smtClean="0"/>
              <a:t>We proposed evaluation algorithms based on these two observations to minimize data acquisition cost at CEP engine</a:t>
            </a:r>
          </a:p>
          <a:p>
            <a:r>
              <a:rPr lang="en-US" dirty="0" smtClean="0"/>
              <a:t>Results on synthetic traces show that savings up to 70% are possible.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18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868362"/>
          </a:xfrm>
        </p:spPr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219200"/>
            <a:ext cx="749808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Improve simulator</a:t>
            </a:r>
          </a:p>
          <a:p>
            <a:pPr lvl="1"/>
            <a:r>
              <a:rPr lang="en-US" dirty="0" smtClean="0"/>
              <a:t>Disjunctive normal form query representation</a:t>
            </a:r>
          </a:p>
          <a:p>
            <a:pPr lvl="1"/>
            <a:r>
              <a:rPr lang="en-US" dirty="0" smtClean="0"/>
              <a:t>More realistic data generators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Estimation algorithms for </a:t>
            </a:r>
            <a:r>
              <a:rPr lang="en-US" dirty="0" err="1" smtClean="0">
                <a:solidFill>
                  <a:schemeClr val="accent3"/>
                </a:solidFill>
              </a:rPr>
              <a:t>P(pred</a:t>
            </a:r>
            <a:r>
              <a:rPr lang="en-US" dirty="0" smtClean="0">
                <a:solidFill>
                  <a:schemeClr val="accent3"/>
                </a:solidFill>
              </a:rPr>
              <a:t>=true)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chemeClr val="accent3"/>
                </a:solidFill>
              </a:rPr>
              <a:t>Batching</a:t>
            </a:r>
            <a:r>
              <a:rPr lang="en-US" dirty="0" smtClean="0"/>
              <a:t>: wait say 3</a:t>
            </a:r>
            <a:r>
              <a:rPr lang="el-GR" dirty="0" smtClean="0">
                <a:latin typeface="Calibri"/>
              </a:rPr>
              <a:t> ω</a:t>
            </a:r>
            <a:r>
              <a:rPr lang="en-US" dirty="0" smtClean="0"/>
              <a:t> before query evaluation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End-to-end evaluation on </a:t>
            </a:r>
            <a:r>
              <a:rPr lang="en-US" dirty="0" smtClean="0">
                <a:solidFill>
                  <a:schemeClr val="accent3"/>
                </a:solidFill>
              </a:rPr>
              <a:t>Android</a:t>
            </a:r>
            <a:r>
              <a:rPr lang="en-US" dirty="0" smtClean="0"/>
              <a:t> phone</a:t>
            </a:r>
          </a:p>
          <a:p>
            <a:pPr lvl="1"/>
            <a:r>
              <a:rPr lang="en-US" dirty="0" smtClean="0"/>
              <a:t>Maximize operational lifetime of </a:t>
            </a:r>
            <a:r>
              <a:rPr lang="en-US" dirty="0" err="1" smtClean="0"/>
              <a:t>phone+sensors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19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71628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Telehealth</a:t>
            </a:r>
            <a:r>
              <a:rPr lang="en-US" dirty="0" smtClean="0"/>
              <a:t> Scenario</a:t>
            </a:r>
            <a:endParaRPr 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2590800"/>
            <a:ext cx="20955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1981200"/>
            <a:ext cx="2146300" cy="429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Arc 8"/>
          <p:cNvSpPr/>
          <p:nvPr/>
        </p:nvSpPr>
        <p:spPr>
          <a:xfrm>
            <a:off x="1371600" y="2590800"/>
            <a:ext cx="2743200" cy="762000"/>
          </a:xfrm>
          <a:prstGeom prst="arc">
            <a:avLst>
              <a:gd name="adj1" fmla="val 14180912"/>
              <a:gd name="adj2" fmla="val 2134898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/>
          <p:cNvSpPr/>
          <p:nvPr/>
        </p:nvSpPr>
        <p:spPr>
          <a:xfrm>
            <a:off x="1295400" y="3124200"/>
            <a:ext cx="3124200" cy="685800"/>
          </a:xfrm>
          <a:prstGeom prst="arc">
            <a:avLst>
              <a:gd name="adj1" fmla="val 17684558"/>
              <a:gd name="adj2" fmla="val 20957549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/>
          <p:cNvSpPr/>
          <p:nvPr/>
        </p:nvSpPr>
        <p:spPr>
          <a:xfrm flipV="1">
            <a:off x="1524000" y="3581400"/>
            <a:ext cx="2743200" cy="457200"/>
          </a:xfrm>
          <a:prstGeom prst="arc">
            <a:avLst>
              <a:gd name="adj1" fmla="val 19355355"/>
              <a:gd name="adj2" fmla="val 21262072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124200" y="3581400"/>
            <a:ext cx="914400" cy="15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/>
          <p:cNvSpPr/>
          <p:nvPr/>
        </p:nvSpPr>
        <p:spPr>
          <a:xfrm flipV="1">
            <a:off x="1371600" y="4343400"/>
            <a:ext cx="2743200" cy="609600"/>
          </a:xfrm>
          <a:prstGeom prst="arc">
            <a:avLst>
              <a:gd name="adj1" fmla="val 17906681"/>
              <a:gd name="adj2" fmla="val 2153242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/>
          <p:cNvSpPr/>
          <p:nvPr/>
        </p:nvSpPr>
        <p:spPr>
          <a:xfrm flipV="1">
            <a:off x="1447800" y="3886200"/>
            <a:ext cx="2667000" cy="609600"/>
          </a:xfrm>
          <a:prstGeom prst="arc">
            <a:avLst>
              <a:gd name="adj1" fmla="val 19566893"/>
              <a:gd name="adj2" fmla="val 21381313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514600" y="2297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SPO2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819400" y="28310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ECG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95600" y="3276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971800" y="36692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Temp.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124200" y="41264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Acc.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819400" y="4495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...</a:t>
            </a:r>
            <a:endParaRPr lang="en-US" sz="2400" dirty="0"/>
          </a:p>
        </p:txBody>
      </p:sp>
      <p:cxnSp>
        <p:nvCxnSpPr>
          <p:cNvPr id="25" name="Straight Arrow Connector 24"/>
          <p:cNvCxnSpPr>
            <a:endCxn id="40964" idx="1"/>
          </p:cNvCxnSpPr>
          <p:nvPr/>
        </p:nvCxnSpPr>
        <p:spPr>
          <a:xfrm flipV="1">
            <a:off x="6096000" y="3369443"/>
            <a:ext cx="1143000" cy="211957"/>
          </a:xfrm>
          <a:prstGeom prst="straightConnector1">
            <a:avLst/>
          </a:prstGeom>
          <a:ln w="2540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39000" y="2514600"/>
            <a:ext cx="1676400" cy="1709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00800" y="4267200"/>
            <a:ext cx="2414587" cy="1226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0" name="Straight Arrow Connector 29"/>
          <p:cNvCxnSpPr/>
          <p:nvPr/>
        </p:nvCxnSpPr>
        <p:spPr>
          <a:xfrm>
            <a:off x="6096000" y="3733800"/>
            <a:ext cx="838200" cy="457200"/>
          </a:xfrm>
          <a:prstGeom prst="straightConnector1">
            <a:avLst/>
          </a:prstGeom>
          <a:ln w="2540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657600" y="5257800"/>
            <a:ext cx="3021083" cy="923330"/>
          </a:xfrm>
          <a:prstGeom prst="rect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IF</a:t>
            </a:r>
            <a:r>
              <a:rPr lang="en-US" dirty="0" smtClean="0"/>
              <a:t> </a:t>
            </a:r>
            <a:r>
              <a:rPr lang="en-US" dirty="0" err="1" smtClean="0"/>
              <a:t>Avg</a:t>
            </a:r>
            <a:r>
              <a:rPr lang="en-US" dirty="0" smtClean="0"/>
              <a:t>(Window(HR)) &gt; 100</a:t>
            </a:r>
          </a:p>
          <a:p>
            <a:r>
              <a:rPr lang="en-US" b="1" dirty="0" smtClean="0"/>
              <a:t>AND</a:t>
            </a:r>
            <a:r>
              <a:rPr lang="en-US" dirty="0" smtClean="0"/>
              <a:t> </a:t>
            </a:r>
            <a:r>
              <a:rPr lang="en-US" dirty="0" err="1" smtClean="0"/>
              <a:t>Avg</a:t>
            </a:r>
            <a:r>
              <a:rPr lang="en-US" dirty="0" smtClean="0"/>
              <a:t>(Window(Acc)) &lt; 2</a:t>
            </a:r>
          </a:p>
          <a:p>
            <a:r>
              <a:rPr lang="en-US" b="1" dirty="0" smtClean="0"/>
              <a:t>THEN</a:t>
            </a:r>
            <a:r>
              <a:rPr lang="en-US" dirty="0" smtClean="0"/>
              <a:t> SMS(doctor)</a:t>
            </a:r>
            <a:endParaRPr lang="en-US" dirty="0"/>
          </a:p>
        </p:txBody>
      </p:sp>
      <p:sp>
        <p:nvSpPr>
          <p:cNvPr id="38" name="Rectangular Callout 37"/>
          <p:cNvSpPr/>
          <p:nvPr/>
        </p:nvSpPr>
        <p:spPr>
          <a:xfrm>
            <a:off x="1066800" y="1066800"/>
            <a:ext cx="3124200" cy="914400"/>
          </a:xfrm>
          <a:prstGeom prst="wedgeRectCallout">
            <a:avLst>
              <a:gd name="adj1" fmla="val 13162"/>
              <a:gd name="adj2" fmla="val 874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Wearable sensors transmit vitals to cell phone via wireless (</a:t>
            </a:r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 err="1" smtClean="0"/>
              <a:t>bluetooth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9" name="Rectangular Callout 38"/>
          <p:cNvSpPr/>
          <p:nvPr/>
        </p:nvSpPr>
        <p:spPr>
          <a:xfrm>
            <a:off x="4267200" y="1219200"/>
            <a:ext cx="2819400" cy="1143000"/>
          </a:xfrm>
          <a:prstGeom prst="wedgeRectCallout">
            <a:avLst>
              <a:gd name="adj1" fmla="val -25460"/>
              <a:gd name="adj2" fmla="val 737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Phone runs a complex event processing (CEP) engine with rules for alerts</a:t>
            </a:r>
            <a:endParaRPr lang="en-US" dirty="0"/>
          </a:p>
        </p:txBody>
      </p:sp>
      <p:sp>
        <p:nvSpPr>
          <p:cNvPr id="40" name="Rectangular Callout 39"/>
          <p:cNvSpPr/>
          <p:nvPr/>
        </p:nvSpPr>
        <p:spPr>
          <a:xfrm>
            <a:off x="7239000" y="838200"/>
            <a:ext cx="1752600" cy="1600200"/>
          </a:xfrm>
          <a:prstGeom prst="wedgeRectCallout">
            <a:avLst>
              <a:gd name="adj1" fmla="val -19153"/>
              <a:gd name="adj2" fmla="val 615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Alerts can notify emergency services or caregiver</a:t>
            </a:r>
            <a:endParaRPr lang="en-US" dirty="0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6/7/2011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72B4-C827-4B9F-885A-58A6AD3CFD6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Lipyeow Lim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3276600" y="2362200"/>
            <a:ext cx="3124200" cy="2819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7162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Continuous/Streaming Evaluation</a:t>
            </a:r>
            <a:endParaRPr lang="en-US" dirty="0"/>
          </a:p>
        </p:txBody>
      </p:sp>
      <p:sp>
        <p:nvSpPr>
          <p:cNvPr id="40" name="Date Placeholder 3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6/7/2011</a:t>
            </a:r>
            <a:endParaRPr lang="en-US"/>
          </a:p>
        </p:txBody>
      </p:sp>
      <p:sp>
        <p:nvSpPr>
          <p:cNvPr id="42" name="Footer Placeholder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Lipyeow Lim</a:t>
            </a:r>
            <a:endParaRPr lang="en-US"/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72B4-C827-4B9F-885A-58A6AD3CFD6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1371600"/>
            <a:ext cx="8001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if </a:t>
            </a:r>
            <a:r>
              <a:rPr lang="en-US" sz="2000" dirty="0" err="1" smtClean="0">
                <a:solidFill>
                  <a:schemeClr val="accent3"/>
                </a:solidFill>
              </a:rPr>
              <a:t>Avg</a:t>
            </a:r>
            <a:r>
              <a:rPr lang="en-US" sz="2000" dirty="0" smtClean="0">
                <a:solidFill>
                  <a:schemeClr val="accent3"/>
                </a:solidFill>
              </a:rPr>
              <a:t>(S2, 5)&gt;20 </a:t>
            </a:r>
            <a:r>
              <a:rPr lang="en-US" sz="2000" dirty="0" smtClean="0">
                <a:solidFill>
                  <a:schemeClr val="tx1"/>
                </a:solidFill>
              </a:rPr>
              <a:t>AND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3"/>
                </a:solidFill>
              </a:rPr>
              <a:t>S1&lt;10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AND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3"/>
                </a:solidFill>
              </a:rPr>
              <a:t>Max(S3,10)&lt;4 </a:t>
            </a:r>
            <a:r>
              <a:rPr lang="en-US" sz="2000" dirty="0" smtClean="0">
                <a:solidFill>
                  <a:schemeClr val="tx1"/>
                </a:solidFill>
              </a:rPr>
              <a:t>then email(doctor).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1600" y="26670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71600" y="34290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71600" y="41910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29000" y="2743200"/>
            <a:ext cx="2286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3" name="Group 27"/>
          <p:cNvGrpSpPr/>
          <p:nvPr/>
        </p:nvGrpSpPr>
        <p:grpSpPr>
          <a:xfrm>
            <a:off x="3429000" y="3505200"/>
            <a:ext cx="1143000" cy="304800"/>
            <a:chOff x="4191000" y="2819400"/>
            <a:chExt cx="1143000" cy="304800"/>
          </a:xfrm>
        </p:grpSpPr>
        <p:sp>
          <p:nvSpPr>
            <p:cNvPr id="11" name="Rectangle 10"/>
            <p:cNvSpPr/>
            <p:nvPr/>
          </p:nvSpPr>
          <p:spPr>
            <a:xfrm>
              <a:off x="4191000" y="28194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419600" y="28194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8200" y="28194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876800" y="28194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05400" y="28194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26"/>
          <p:cNvGrpSpPr/>
          <p:nvPr/>
        </p:nvGrpSpPr>
        <p:grpSpPr>
          <a:xfrm>
            <a:off x="3429000" y="4267200"/>
            <a:ext cx="2286000" cy="304800"/>
            <a:chOff x="4191000" y="3505200"/>
            <a:chExt cx="2286000" cy="304800"/>
          </a:xfrm>
        </p:grpSpPr>
        <p:sp>
          <p:nvSpPr>
            <p:cNvPr id="17" name="Rectangle 16"/>
            <p:cNvSpPr/>
            <p:nvPr/>
          </p:nvSpPr>
          <p:spPr>
            <a:xfrm>
              <a:off x="5334000" y="35052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562600" y="35052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791200" y="35052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019800" y="35052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248400" y="35052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191000" y="35052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419600" y="35052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648200" y="35052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876800" y="35052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105400" y="35052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657600" y="26670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72000" y="34290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692582" y="41910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724400" y="2438400"/>
            <a:ext cx="1437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CEP Engine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29000" y="27432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3429000" y="3505200"/>
            <a:ext cx="1215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9  2  5  6  9</a:t>
            </a:r>
            <a:endParaRPr 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3429000" y="4267200"/>
            <a:ext cx="2361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1  0  0  1  1  2  3  1  4  3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1905000" y="27432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1905000" y="42672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3657600" y="4267200"/>
            <a:ext cx="21323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1  0  0  1  1  2  3  1  4</a:t>
            </a:r>
            <a:endParaRPr lang="en-US" sz="1600" dirty="0"/>
          </a:p>
        </p:txBody>
      </p:sp>
      <p:sp>
        <p:nvSpPr>
          <p:cNvPr id="43" name="Rectangle 42"/>
          <p:cNvSpPr/>
          <p:nvPr/>
        </p:nvSpPr>
        <p:spPr>
          <a:xfrm>
            <a:off x="6629400" y="2286000"/>
            <a:ext cx="2286000" cy="167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 smtClean="0">
                <a:solidFill>
                  <a:schemeClr val="tx1"/>
                </a:solidFill>
              </a:rPr>
              <a:t>Algorithm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When </a:t>
            </a:r>
            <a:r>
              <a:rPr lang="en-US" dirty="0" err="1" smtClean="0">
                <a:solidFill>
                  <a:schemeClr val="tx1"/>
                </a:solidFill>
              </a:rPr>
              <a:t>t</a:t>
            </a:r>
            <a:r>
              <a:rPr lang="en-US" baseline="-25000" dirty="0" err="1" smtClean="0">
                <a:solidFill>
                  <a:schemeClr val="tx1"/>
                </a:solidFill>
              </a:rPr>
              <a:t>i</a:t>
            </a:r>
            <a:r>
              <a:rPr lang="en-US" baseline="-25000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of Si arrives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dirty="0" err="1" smtClean="0">
                <a:solidFill>
                  <a:schemeClr val="tx1"/>
                </a:solidFill>
              </a:rPr>
              <a:t>Enqueue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</a:t>
            </a:r>
            <a:r>
              <a:rPr lang="en-US" baseline="-25000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into </a:t>
            </a:r>
            <a:r>
              <a:rPr lang="en-US" dirty="0" err="1" smtClean="0">
                <a:solidFill>
                  <a:schemeClr val="tx1"/>
                </a:solidFill>
              </a:rPr>
              <a:t>W</a:t>
            </a:r>
            <a:r>
              <a:rPr lang="en-US" baseline="-25000" dirty="0" err="1" smtClean="0">
                <a:solidFill>
                  <a:schemeClr val="tx1"/>
                </a:solidFill>
              </a:rPr>
              <a:t>i</a:t>
            </a:r>
            <a:endParaRPr lang="en-US" baseline="-25000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 If Q is true,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Then output alert</a:t>
            </a:r>
          </a:p>
        </p:txBody>
      </p:sp>
      <p:sp>
        <p:nvSpPr>
          <p:cNvPr id="46" name="10-Point Star 45"/>
          <p:cNvSpPr/>
          <p:nvPr/>
        </p:nvSpPr>
        <p:spPr>
          <a:xfrm>
            <a:off x="4953000" y="2895600"/>
            <a:ext cx="1371600" cy="762000"/>
          </a:xfrm>
          <a:prstGeom prst="star10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Eval</a:t>
            </a:r>
            <a:r>
              <a:rPr lang="en-US" dirty="0" smtClean="0">
                <a:solidFill>
                  <a:schemeClr val="tx1"/>
                </a:solidFill>
              </a:rPr>
              <a:t> Query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Oval Callout 43"/>
          <p:cNvSpPr/>
          <p:nvPr/>
        </p:nvSpPr>
        <p:spPr>
          <a:xfrm>
            <a:off x="6705600" y="4800600"/>
            <a:ext cx="1981200" cy="1295400"/>
          </a:xfrm>
          <a:prstGeom prst="wedgeEllipseCallout">
            <a:avLst>
              <a:gd name="adj1" fmla="val -24206"/>
              <a:gd name="adj2" fmla="val -7811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“Push” model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58709E-6 L 0.15834 4.58709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08189E-8 L 0.15834 -2.08189E-8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xit" presetSubtype="16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6" grpId="0"/>
      <p:bldP spid="37" grpId="0"/>
      <p:bldP spid="38" grpId="0"/>
      <p:bldP spid="39" grpId="0"/>
      <p:bldP spid="43" grpId="0" animBg="1"/>
      <p:bldP spid="46" grpId="0" animBg="1"/>
      <p:bldP spid="46" grpId="1" animBg="1"/>
      <p:bldP spid="46" grpId="2" animBg="1"/>
      <p:bldP spid="46" grpId="3" animBg="1"/>
      <p:bldP spid="4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944880"/>
          </a:xfrm>
        </p:spPr>
        <p:txBody>
          <a:bodyPr/>
          <a:lstStyle/>
          <a:p>
            <a:r>
              <a:rPr lang="en-US" dirty="0" smtClean="0"/>
              <a:t>Energy Consumption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6/7/2011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Lipyeow Lim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72B4-C827-4B9F-885A-58A6AD3CFD63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2209800"/>
            <a:ext cx="193245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62400" y="1893332"/>
            <a:ext cx="20955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43000" y="1447800"/>
            <a:ext cx="16002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Arc 13"/>
          <p:cNvSpPr/>
          <p:nvPr/>
        </p:nvSpPr>
        <p:spPr>
          <a:xfrm>
            <a:off x="1371600" y="2057400"/>
            <a:ext cx="2743200" cy="762000"/>
          </a:xfrm>
          <a:prstGeom prst="arc">
            <a:avLst>
              <a:gd name="adj1" fmla="val 14180912"/>
              <a:gd name="adj2" fmla="val 2134898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/>
          <p:cNvSpPr/>
          <p:nvPr/>
        </p:nvSpPr>
        <p:spPr>
          <a:xfrm>
            <a:off x="1295400" y="2590800"/>
            <a:ext cx="3124200" cy="685800"/>
          </a:xfrm>
          <a:prstGeom prst="arc">
            <a:avLst>
              <a:gd name="adj1" fmla="val 17684558"/>
              <a:gd name="adj2" fmla="val 20957549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/>
          <p:cNvSpPr/>
          <p:nvPr/>
        </p:nvSpPr>
        <p:spPr>
          <a:xfrm flipV="1">
            <a:off x="1524000" y="3048000"/>
            <a:ext cx="2743200" cy="457200"/>
          </a:xfrm>
          <a:prstGeom prst="arc">
            <a:avLst>
              <a:gd name="adj1" fmla="val 19355355"/>
              <a:gd name="adj2" fmla="val 21262072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124200" y="2883932"/>
            <a:ext cx="914400" cy="15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c 17"/>
          <p:cNvSpPr/>
          <p:nvPr/>
        </p:nvSpPr>
        <p:spPr>
          <a:xfrm flipV="1">
            <a:off x="1371600" y="3810000"/>
            <a:ext cx="2743200" cy="609600"/>
          </a:xfrm>
          <a:prstGeom prst="arc">
            <a:avLst>
              <a:gd name="adj1" fmla="val 17906681"/>
              <a:gd name="adj2" fmla="val 2153242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/>
          <p:cNvSpPr/>
          <p:nvPr/>
        </p:nvSpPr>
        <p:spPr>
          <a:xfrm flipV="1">
            <a:off x="1447800" y="3352800"/>
            <a:ext cx="2667000" cy="609600"/>
          </a:xfrm>
          <a:prstGeom prst="arc">
            <a:avLst>
              <a:gd name="adj1" fmla="val 19566893"/>
              <a:gd name="adj2" fmla="val 21381313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514600" y="16002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SPO2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819400" y="2133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ECG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895600" y="257913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971800" y="2971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Temp.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124200" y="3429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Acc.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819400" y="3798332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...</a:t>
            </a:r>
            <a:endParaRPr lang="en-US" sz="2400" dirty="0"/>
          </a:p>
        </p:txBody>
      </p:sp>
      <p:sp>
        <p:nvSpPr>
          <p:cNvPr id="26" name="Line Callout 2 (No Border) 25"/>
          <p:cNvSpPr/>
          <p:nvPr/>
        </p:nvSpPr>
        <p:spPr>
          <a:xfrm>
            <a:off x="4038600" y="1371600"/>
            <a:ext cx="1905000" cy="457200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1460"/>
              <a:gd name="adj6" fmla="val -2874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Wifi</a:t>
            </a:r>
            <a:r>
              <a:rPr lang="en-US" dirty="0" smtClean="0"/>
              <a:t> or Bluetooth</a:t>
            </a:r>
            <a:endParaRPr lang="en-US" dirty="0"/>
          </a:p>
        </p:txBody>
      </p:sp>
      <p:sp>
        <p:nvSpPr>
          <p:cNvPr id="27" name="Rounded Rectangular Callout 26"/>
          <p:cNvSpPr/>
          <p:nvPr/>
        </p:nvSpPr>
        <p:spPr>
          <a:xfrm>
            <a:off x="1143000" y="5029200"/>
            <a:ext cx="1752600" cy="1143000"/>
          </a:xfrm>
          <a:prstGeom prst="wedgeRoundRectCallout">
            <a:avLst>
              <a:gd name="adj1" fmla="val 22021"/>
              <a:gd name="adj2" fmla="val -8563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Sensor: transmits data</a:t>
            </a:r>
            <a:endParaRPr lang="en-US" dirty="0"/>
          </a:p>
        </p:txBody>
      </p:sp>
      <p:sp>
        <p:nvSpPr>
          <p:cNvPr id="28" name="Rounded Rectangular Callout 27"/>
          <p:cNvSpPr/>
          <p:nvPr/>
        </p:nvSpPr>
        <p:spPr>
          <a:xfrm>
            <a:off x="3200400" y="5029200"/>
            <a:ext cx="1752600" cy="1143000"/>
          </a:xfrm>
          <a:prstGeom prst="wedgeRoundRectCallout">
            <a:avLst>
              <a:gd name="adj1" fmla="val 23579"/>
              <a:gd name="adj2" fmla="val -9160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Phone: </a:t>
            </a:r>
          </a:p>
          <a:p>
            <a:pPr algn="ctr"/>
            <a:r>
              <a:rPr lang="en-US" dirty="0" smtClean="0"/>
              <a:t>receives data</a:t>
            </a:r>
            <a:endParaRPr lang="en-US" dirty="0"/>
          </a:p>
        </p:txBody>
      </p:sp>
      <p:sp>
        <p:nvSpPr>
          <p:cNvPr id="29" name="Rounded Rectangular Callout 28"/>
          <p:cNvSpPr/>
          <p:nvPr/>
        </p:nvSpPr>
        <p:spPr>
          <a:xfrm>
            <a:off x="5181600" y="5029200"/>
            <a:ext cx="1905000" cy="1143000"/>
          </a:xfrm>
          <a:prstGeom prst="wedgeRoundRectCallout">
            <a:avLst>
              <a:gd name="adj1" fmla="val -43428"/>
              <a:gd name="adj2" fmla="val -93996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Phone: </a:t>
            </a:r>
          </a:p>
          <a:p>
            <a:pPr algn="ctr"/>
            <a:r>
              <a:rPr lang="en-US" dirty="0" smtClean="0"/>
              <a:t>evaluate queries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098792" cy="487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Is there a better way to perform such complex event processing that</a:t>
            </a:r>
          </a:p>
          <a:p>
            <a:endParaRPr lang="en-US" dirty="0" smtClean="0"/>
          </a:p>
          <a:p>
            <a:r>
              <a:rPr lang="en-US" dirty="0" smtClean="0"/>
              <a:t>Minimizes energy consumption at the phone, and/or</a:t>
            </a:r>
          </a:p>
          <a:p>
            <a:endParaRPr lang="en-US" dirty="0" smtClean="0"/>
          </a:p>
          <a:p>
            <a:r>
              <a:rPr lang="en-US" dirty="0" smtClean="0"/>
              <a:t>Maximizes operational lifetime of the system.</a:t>
            </a:r>
          </a:p>
          <a:p>
            <a:pPr lvl="1"/>
            <a:endParaRPr 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228600"/>
            <a:ext cx="1229741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6/7/2011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72B4-C827-4B9F-885A-58A6AD3CFD6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Lipyeow Lim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Pull model</a:t>
            </a:r>
          </a:p>
          <a:p>
            <a:pPr lvl="1"/>
            <a:r>
              <a:rPr lang="en-US" dirty="0" smtClean="0"/>
              <a:t>Evaluate a query every </a:t>
            </a:r>
            <a:r>
              <a:rPr lang="el-GR" dirty="0" smtClean="0">
                <a:latin typeface="Calibri"/>
              </a:rPr>
              <a:t>ω</a:t>
            </a:r>
            <a:r>
              <a:rPr lang="en-US" dirty="0" smtClean="0">
                <a:latin typeface="Calibri"/>
              </a:rPr>
              <a:t> </a:t>
            </a:r>
            <a:r>
              <a:rPr lang="en-US" dirty="0" smtClean="0"/>
              <a:t>seconds</a:t>
            </a:r>
          </a:p>
          <a:p>
            <a:pPr lvl="1"/>
            <a:r>
              <a:rPr lang="en-US" dirty="0" smtClean="0"/>
              <a:t>Acquire only data that is needed</a:t>
            </a:r>
          </a:p>
          <a:p>
            <a:endParaRPr lang="en-US" dirty="0" smtClean="0"/>
          </a:p>
          <a:p>
            <a:r>
              <a:rPr lang="en-US" dirty="0" smtClean="0"/>
              <a:t>Evaluation order of predicates matter!</a:t>
            </a:r>
          </a:p>
          <a:p>
            <a:pPr lvl="1"/>
            <a:r>
              <a:rPr lang="en-US" dirty="0" err="1" smtClean="0"/>
              <a:t>Shortcircuiting</a:t>
            </a:r>
            <a:r>
              <a:rPr lang="en-US" dirty="0" smtClean="0"/>
              <a:t> can avoid data acquisition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Batching</a:t>
            </a:r>
          </a:p>
          <a:p>
            <a:endParaRPr lang="en-US" dirty="0" smtClean="0"/>
          </a:p>
          <a:p>
            <a:pPr>
              <a:buNone/>
            </a:pPr>
            <a:r>
              <a:rPr lang="en-US" i="1" dirty="0" smtClean="0"/>
              <a:t>Assuming fairly smart sensors capable of buffering and supporting “pull”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6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Query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3276600"/>
            <a:ext cx="7498080" cy="2971800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query</a:t>
            </a:r>
            <a:r>
              <a:rPr lang="en-US" dirty="0" smtClean="0"/>
              <a:t> is a </a:t>
            </a:r>
            <a:r>
              <a:rPr lang="en-US" dirty="0" err="1" smtClean="0"/>
              <a:t>boolean</a:t>
            </a:r>
            <a:r>
              <a:rPr lang="en-US" dirty="0" smtClean="0"/>
              <a:t> combination of predicates</a:t>
            </a:r>
          </a:p>
          <a:p>
            <a:r>
              <a:rPr lang="en-US" dirty="0" smtClean="0"/>
              <a:t>Predicates</a:t>
            </a:r>
          </a:p>
          <a:p>
            <a:pPr lvl="1"/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Aggregation functions </a:t>
            </a:r>
            <a:r>
              <a:rPr lang="en-US" dirty="0" smtClean="0"/>
              <a:t>over a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time-based window</a:t>
            </a:r>
            <a:r>
              <a:rPr lang="en-US" dirty="0" smtClean="0"/>
              <a:t> of sensor data </a:t>
            </a: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43000" y="1066800"/>
            <a:ext cx="2520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AVG(SPO2, 5s) &lt; 98%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1371600"/>
            <a:ext cx="2691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SPREAD(Acc, 10s) &lt; 2g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1676400"/>
            <a:ext cx="2161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AVG(HR, 10s) &lt; 75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2057400"/>
            <a:ext cx="2520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AVG(SPO2, 5s) &lt; 95%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2678668"/>
            <a:ext cx="2289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AVG(HR, 10s) &gt; 100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43000" y="2362200"/>
            <a:ext cx="2691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SPREAD(Acc, 10s) &gt; 4g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663755" y="1251466"/>
            <a:ext cx="832045" cy="120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3"/>
          </p:cNvCxnSpPr>
          <p:nvPr/>
        </p:nvCxnSpPr>
        <p:spPr>
          <a:xfrm flipV="1">
            <a:off x="3834763" y="1371600"/>
            <a:ext cx="661037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95800" y="12192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</a:t>
            </a:r>
            <a:endParaRPr lang="en-US" dirty="0"/>
          </a:p>
        </p:txBody>
      </p:sp>
      <p:cxnSp>
        <p:nvCxnSpPr>
          <p:cNvPr id="18" name="Straight Connector 17"/>
          <p:cNvCxnSpPr>
            <a:stCxn id="6" idx="3"/>
          </p:cNvCxnSpPr>
          <p:nvPr/>
        </p:nvCxnSpPr>
        <p:spPr>
          <a:xfrm flipV="1">
            <a:off x="3304682" y="1600200"/>
            <a:ext cx="2562718" cy="260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7" idx="3"/>
          </p:cNvCxnSpPr>
          <p:nvPr/>
        </p:nvCxnSpPr>
        <p:spPr>
          <a:xfrm>
            <a:off x="5167779" y="1403866"/>
            <a:ext cx="699621" cy="196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867400" y="13716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</a:t>
            </a:r>
            <a:endParaRPr lang="en-US" dirty="0"/>
          </a:p>
        </p:txBody>
      </p:sp>
      <p:cxnSp>
        <p:nvCxnSpPr>
          <p:cNvPr id="26" name="Straight Connector 25"/>
          <p:cNvCxnSpPr>
            <a:stCxn id="7" idx="3"/>
          </p:cNvCxnSpPr>
          <p:nvPr/>
        </p:nvCxnSpPr>
        <p:spPr>
          <a:xfrm>
            <a:off x="3663755" y="2242066"/>
            <a:ext cx="845866" cy="164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9" idx="3"/>
          </p:cNvCxnSpPr>
          <p:nvPr/>
        </p:nvCxnSpPr>
        <p:spPr>
          <a:xfrm flipV="1">
            <a:off x="3834763" y="2406134"/>
            <a:ext cx="674858" cy="140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09621" y="225373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</a:t>
            </a:r>
            <a:endParaRPr lang="en-US" dirty="0"/>
          </a:p>
        </p:txBody>
      </p:sp>
      <p:cxnSp>
        <p:nvCxnSpPr>
          <p:cNvPr id="29" name="Straight Connector 28"/>
          <p:cNvCxnSpPr>
            <a:stCxn id="8" idx="3"/>
          </p:cNvCxnSpPr>
          <p:nvPr/>
        </p:nvCxnSpPr>
        <p:spPr>
          <a:xfrm flipV="1">
            <a:off x="3432922" y="2634734"/>
            <a:ext cx="2448299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8" idx="3"/>
          </p:cNvCxnSpPr>
          <p:nvPr/>
        </p:nvCxnSpPr>
        <p:spPr>
          <a:xfrm>
            <a:off x="5181600" y="2438400"/>
            <a:ext cx="699621" cy="196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81221" y="240613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</a:t>
            </a:r>
            <a:endParaRPr lang="en-US" dirty="0"/>
          </a:p>
        </p:txBody>
      </p:sp>
      <p:cxnSp>
        <p:nvCxnSpPr>
          <p:cNvPr id="35" name="Straight Connector 34"/>
          <p:cNvCxnSpPr>
            <a:stCxn id="25" idx="3"/>
            <a:endCxn id="41" idx="1"/>
          </p:cNvCxnSpPr>
          <p:nvPr/>
        </p:nvCxnSpPr>
        <p:spPr>
          <a:xfrm>
            <a:off x="6539379" y="1556266"/>
            <a:ext cx="623421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1" idx="3"/>
            <a:endCxn id="41" idx="1"/>
          </p:cNvCxnSpPr>
          <p:nvPr/>
        </p:nvCxnSpPr>
        <p:spPr>
          <a:xfrm flipV="1">
            <a:off x="6553200" y="1937266"/>
            <a:ext cx="609600" cy="653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162800" y="17526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p:sp>
        <p:nvSpPr>
          <p:cNvPr id="47" name="Right Arrow 46"/>
          <p:cNvSpPr/>
          <p:nvPr/>
        </p:nvSpPr>
        <p:spPr>
          <a:xfrm>
            <a:off x="7848600" y="1600200"/>
            <a:ext cx="9144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Alert</a:t>
            </a:r>
            <a:endParaRPr lang="en-US" dirty="0"/>
          </a:p>
        </p:txBody>
      </p:sp>
      <p:sp>
        <p:nvSpPr>
          <p:cNvPr id="32" name="Date Placeholder 3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6/7/2011</a:t>
            </a:r>
            <a:endParaRPr lang="en-US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7</a:t>
            </a:fld>
            <a:endParaRPr kumimoji="0" lang="en-US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020762"/>
          </a:xfrm>
        </p:spPr>
        <p:txBody>
          <a:bodyPr/>
          <a:lstStyle/>
          <a:p>
            <a:r>
              <a:rPr lang="en-US" dirty="0" smtClean="0"/>
              <a:t>Sensor Data Acquisition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1295400"/>
            <a:ext cx="5352288" cy="3200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Constant sampling rate</a:t>
            </a:r>
          </a:p>
          <a:p>
            <a:r>
              <a:rPr lang="en-US" dirty="0" smtClean="0"/>
              <a:t>802.11 (</a:t>
            </a:r>
            <a:r>
              <a:rPr lang="en-US" dirty="0" err="1" smtClean="0"/>
              <a:t>wifi</a:t>
            </a:r>
            <a:r>
              <a:rPr lang="en-US" dirty="0" smtClean="0"/>
              <a:t>) uses 2 power modes: active, idle</a:t>
            </a:r>
          </a:p>
          <a:p>
            <a:r>
              <a:rPr lang="en-US" dirty="0" smtClean="0"/>
              <a:t>Bluetooth has 3 modes: active, idle, sleep (not relevant).</a:t>
            </a:r>
          </a:p>
          <a:p>
            <a:r>
              <a:rPr lang="en-US" dirty="0" smtClean="0"/>
              <a:t>Time needed to switch modes</a:t>
            </a:r>
          </a:p>
          <a:p>
            <a:r>
              <a:rPr lang="en-US" dirty="0" smtClean="0"/>
              <a:t>Energy expended to switch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4114800"/>
            <a:ext cx="20955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 descr="Shimmer Wireless Sensor Unit/Platform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1676400"/>
            <a:ext cx="2214563" cy="1143001"/>
          </a:xfrm>
          <a:prstGeom prst="rect">
            <a:avLst/>
          </a:prstGeom>
          <a:noFill/>
        </p:spPr>
      </p:pic>
      <p:sp>
        <p:nvSpPr>
          <p:cNvPr id="6" name="Lightning Bolt 5"/>
          <p:cNvSpPr/>
          <p:nvPr/>
        </p:nvSpPr>
        <p:spPr>
          <a:xfrm>
            <a:off x="2209800" y="2819400"/>
            <a:ext cx="381000" cy="11430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3048000"/>
            <a:ext cx="10983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Bluetooth</a:t>
            </a:r>
          </a:p>
          <a:p>
            <a:r>
              <a:rPr lang="en-US" sz="1600" dirty="0" smtClean="0"/>
              <a:t>Or 802.11</a:t>
            </a:r>
          </a:p>
          <a:p>
            <a:r>
              <a:rPr lang="en-US" sz="1600" dirty="0" smtClean="0"/>
              <a:t>Or 802.15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0" y="1676400"/>
            <a:ext cx="1066800" cy="1066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3D acc.</a:t>
            </a:r>
          </a:p>
          <a:p>
            <a:r>
              <a:rPr lang="en-US" sz="1600" dirty="0" smtClean="0"/>
              <a:t>ECG, EMG, GSR</a:t>
            </a:r>
            <a:endParaRPr lang="en-US" sz="16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0" y="4419600"/>
            <a:ext cx="4752975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6/7/2011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8</a:t>
            </a:fld>
            <a:endParaRPr kumimoji="0"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Pulling N </a:t>
            </a:r>
            <a:r>
              <a:rPr lang="en-US" dirty="0" err="1" smtClean="0"/>
              <a:t>Tuples</a:t>
            </a:r>
            <a:r>
              <a:rPr lang="en-US" dirty="0" smtClean="0"/>
              <a:t> from Sensor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7800" y="1371600"/>
            <a:ext cx="3581400" cy="31242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Idle mode consumes </a:t>
            </a:r>
            <a:r>
              <a:rPr lang="en-US" dirty="0" smtClean="0">
                <a:solidFill>
                  <a:schemeClr val="accent3"/>
                </a:solidFill>
              </a:rPr>
              <a:t>P</a:t>
            </a:r>
            <a:r>
              <a:rPr lang="en-US" baseline="-25000" dirty="0" smtClean="0">
                <a:solidFill>
                  <a:schemeClr val="accent3"/>
                </a:solidFill>
              </a:rPr>
              <a:t>i</a:t>
            </a:r>
            <a:r>
              <a:rPr lang="en-US" baseline="-25000" dirty="0" smtClean="0"/>
              <a:t> </a:t>
            </a:r>
            <a:r>
              <a:rPr lang="en-US" dirty="0" err="1" smtClean="0"/>
              <a:t>mW</a:t>
            </a:r>
            <a:endParaRPr lang="en-US" dirty="0" smtClean="0"/>
          </a:p>
          <a:p>
            <a:r>
              <a:rPr lang="en-US" dirty="0" smtClean="0"/>
              <a:t>Active mode consumes </a:t>
            </a:r>
            <a:r>
              <a:rPr lang="en-US" dirty="0" smtClean="0">
                <a:solidFill>
                  <a:srgbClr val="C32D2E"/>
                </a:solidFill>
              </a:rPr>
              <a:t>P</a:t>
            </a:r>
            <a:r>
              <a:rPr lang="en-US" baseline="-25000" dirty="0" smtClean="0">
                <a:solidFill>
                  <a:srgbClr val="C32D2E"/>
                </a:solidFill>
              </a:rPr>
              <a:t>a</a:t>
            </a:r>
            <a:r>
              <a:rPr lang="en-US" dirty="0" smtClean="0"/>
              <a:t> </a:t>
            </a:r>
            <a:r>
              <a:rPr lang="en-US" dirty="0" err="1" smtClean="0"/>
              <a:t>mW</a:t>
            </a:r>
            <a:endParaRPr lang="en-US" dirty="0" smtClean="0"/>
          </a:p>
          <a:p>
            <a:r>
              <a:rPr lang="en-US" dirty="0" smtClean="0"/>
              <a:t>Sensor rate is </a:t>
            </a:r>
            <a:r>
              <a:rPr lang="en-US" dirty="0" err="1" smtClean="0">
                <a:solidFill>
                  <a:srgbClr val="C32D2E"/>
                </a:solidFill>
              </a:rPr>
              <a:t>f</a:t>
            </a:r>
            <a:r>
              <a:rPr lang="en-US" dirty="0" smtClean="0"/>
              <a:t> Hz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tuple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C32D2E"/>
                </a:solidFill>
              </a:rPr>
              <a:t>S</a:t>
            </a:r>
            <a:r>
              <a:rPr lang="en-US" dirty="0" smtClean="0"/>
              <a:t> bits</a:t>
            </a:r>
          </a:p>
          <a:p>
            <a:r>
              <a:rPr lang="en-US" dirty="0" smtClean="0"/>
              <a:t>Bandwidth is </a:t>
            </a:r>
            <a:r>
              <a:rPr lang="en-US" dirty="0" smtClean="0">
                <a:solidFill>
                  <a:srgbClr val="C32D2E"/>
                </a:solidFill>
              </a:rPr>
              <a:t>B</a:t>
            </a:r>
            <a:r>
              <a:rPr lang="en-US" dirty="0" smtClean="0"/>
              <a:t> Mbps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9</a:t>
            </a:fld>
            <a:endParaRPr kumimoji="0" lang="en-US"/>
          </a:p>
        </p:txBody>
      </p:sp>
      <p:cxnSp>
        <p:nvCxnSpPr>
          <p:cNvPr id="8" name="Straight Arrow Connector 7"/>
          <p:cNvCxnSpPr/>
          <p:nvPr/>
        </p:nvCxnSpPr>
        <p:spPr>
          <a:xfrm rot="5400000" flipH="1" flipV="1">
            <a:off x="609600" y="2514600"/>
            <a:ext cx="1828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524000" y="3429000"/>
            <a:ext cx="3429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66800" y="12192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Power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0" y="3440668"/>
            <a:ext cx="663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13" name="Left Brace 12"/>
          <p:cNvSpPr/>
          <p:nvPr/>
        </p:nvSpPr>
        <p:spPr>
          <a:xfrm rot="16200000">
            <a:off x="2781300" y="2857500"/>
            <a:ext cx="533400" cy="30480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524000" y="2971800"/>
            <a:ext cx="1524000" cy="4572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Idle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276600" y="2209800"/>
            <a:ext cx="1295400" cy="1219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048000" y="2438400"/>
            <a:ext cx="228600" cy="990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rot="16200000" flipV="1">
            <a:off x="2819400" y="2286000"/>
            <a:ext cx="609600" cy="152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667000" y="1676400"/>
            <a:ext cx="7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743200" y="464820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N/</a:t>
            </a:r>
            <a:r>
              <a:rPr lang="en-US" dirty="0" err="1" smtClean="0"/>
              <a:t>f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 rot="10800000">
            <a:off x="1524000" y="2209800"/>
            <a:ext cx="1752600" cy="1588"/>
          </a:xfrm>
          <a:prstGeom prst="line">
            <a:avLst/>
          </a:prstGeom>
          <a:ln>
            <a:solidFill>
              <a:schemeClr val="accent3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Left Brace 26"/>
          <p:cNvSpPr/>
          <p:nvPr/>
        </p:nvSpPr>
        <p:spPr>
          <a:xfrm rot="16200000">
            <a:off x="3733800" y="3048000"/>
            <a:ext cx="381000" cy="12954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581400" y="3886200"/>
            <a:ext cx="761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N*S/B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143000" y="1905000"/>
            <a:ext cx="36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a</a:t>
            </a:r>
            <a:endParaRPr lang="en-US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1143000" y="2590800"/>
            <a:ext cx="336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i</a:t>
            </a:r>
            <a:endParaRPr lang="en-US" baseline="-25000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900" y="4572000"/>
            <a:ext cx="4889500" cy="195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2597</TotalTime>
  <Words>1282</Words>
  <Application>Microsoft Macintosh PowerPoint</Application>
  <PresentationFormat>On-screen Show (4:3)</PresentationFormat>
  <Paragraphs>298</Paragraphs>
  <Slides>19</Slides>
  <Notes>16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Solstice</vt:lpstr>
      <vt:lpstr>Optimizing Sensor Data Acquisition for Energy-Efficient Smartphone-based Continuous Event Processing</vt:lpstr>
      <vt:lpstr>Telehealth Scenario</vt:lpstr>
      <vt:lpstr>Continuous/Streaming Evaluation</vt:lpstr>
      <vt:lpstr>Energy Consumption</vt:lpstr>
      <vt:lpstr>Research Question</vt:lpstr>
      <vt:lpstr>Key Ideas</vt:lpstr>
      <vt:lpstr>Query Model</vt:lpstr>
      <vt:lpstr>Sensor Data Acquisition </vt:lpstr>
      <vt:lpstr>Pulling N Tuples from Sensor</vt:lpstr>
      <vt:lpstr>Pull-based Evaluation</vt:lpstr>
      <vt:lpstr>Example: ω=7</vt:lpstr>
      <vt:lpstr>Evaluation Order</vt:lpstr>
      <vt:lpstr>Example: ω=3</vt:lpstr>
      <vt:lpstr>Algorithm Sketch</vt:lpstr>
      <vt:lpstr>Simulation Setup</vt:lpstr>
      <vt:lpstr>Simulation Data &amp; Query</vt:lpstr>
      <vt:lpstr>Simulation Results</vt:lpstr>
      <vt:lpstr>Conclusion</vt:lpstr>
      <vt:lpstr>Future Work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Sensor Data Acquisition for Energy-Efficient Smartphone-based Continuous Even Processing</dc:title>
  <dc:creator>Lipyeow Lim</dc:creator>
  <cp:lastModifiedBy>Lipyeow Lim</cp:lastModifiedBy>
  <cp:revision>44</cp:revision>
  <dcterms:created xsi:type="dcterms:W3CDTF">2011-06-07T02:33:32Z</dcterms:created>
  <dcterms:modified xsi:type="dcterms:W3CDTF">2011-06-07T03:12:22Z</dcterms:modified>
</cp:coreProperties>
</file>