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6.xml" ContentType="application/vnd.openxmlformats-officedocument.presentationml.slideLayout+xml"/>
  <Default Extension="png" ContentType="image/png"/>
  <Default Extension="bin" ContentType="application/vnd.openxmlformats-officedocument.presentationml.printerSettings"/>
  <Override PartName="/ppt/slideLayouts/slideLayout15.xml" ContentType="application/vnd.openxmlformats-officedocument.presentationml.slideLayout+xml"/>
  <Override PartName="/docProps/core.xml" ContentType="application/vnd.openxmlformats-package.core-properties+xml"/>
  <Default Extension="rels" ContentType="application/vnd.openxmlformats-package.relationships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87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-1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slide" Target="slides/slide3.xml"/><Relationship Id="rId7" Type="http://schemas.openxmlformats.org/officeDocument/2006/relationships/slide" Target="slides/slide6.xml"/><Relationship Id="rId1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10" Type="http://schemas.openxmlformats.org/officeDocument/2006/relationships/presProps" Target="presProps.xml"/><Relationship Id="rId5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9" Type="http://schemas.openxmlformats.org/officeDocument/2006/relationships/printerSettings" Target="printerSettings/printerSettings1.bin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266CB-75D6-AC48-97AF-C6330E09FCB8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A13883-9155-B94C-A3E4-9B5B3E4CD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A13883-9155-B94C-A3E4-9B5B3E4CD97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4" Type="http://schemas.openxmlformats.org/officeDocument/2006/relationships/slideLayout" Target="../slideLayouts/slideLayout14.xml"/><Relationship Id="rId2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4.xml"/><Relationship Id="rId21" Type="http://schemas.openxmlformats.org/officeDocument/2006/relationships/theme" Target="../theme/theme1.xml"/><Relationship Id="rId22" Type="http://schemas.openxmlformats.org/officeDocument/2006/relationships/image" Target="../media/image6.png"/><Relationship Id="rId23" Type="http://schemas.openxmlformats.org/officeDocument/2006/relationships/image" Target="../media/image7.png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8.png"/><Relationship Id="rId6" Type="http://schemas.openxmlformats.org/officeDocument/2006/relationships/slideLayout" Target="../slideLayouts/slideLayout6.xml"/><Relationship Id="rId16" Type="http://schemas.openxmlformats.org/officeDocument/2006/relationships/slideLayout" Target="../slideLayouts/slideLayout16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CFD36FE2-BFE1-E142-8F62-859B9267E3DE}" type="datetimeFigureOut">
              <a:rPr lang="en-US" smtClean="0"/>
              <a:pPr/>
              <a:t>9/13/12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3A2095A5-BCEB-0042-98AA-752825A67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Social Insurance in Guangdong Province China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330982"/>
            <a:ext cx="6477000" cy="899737"/>
          </a:xfrm>
        </p:spPr>
        <p:txBody>
          <a:bodyPr/>
          <a:lstStyle/>
          <a:p>
            <a:r>
              <a:rPr lang="en-US" dirty="0" smtClean="0"/>
              <a:t>Lipyeow Lim &amp; </a:t>
            </a:r>
            <a:r>
              <a:rPr lang="en-US" dirty="0" smtClean="0"/>
              <a:t>Dennis </a:t>
            </a:r>
            <a:r>
              <a:rPr lang="en-US" dirty="0" err="1" smtClean="0"/>
              <a:t>Streveler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Insurance in China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r>
              <a:rPr lang="en-US" dirty="0" smtClean="0"/>
              <a:t>Government sponsored program where risks are transferred  to and pooled by the government that is legally required to provide certain benefits</a:t>
            </a:r>
          </a:p>
          <a:p>
            <a:pPr lvl="1"/>
            <a:r>
              <a:rPr lang="en-US" dirty="0" smtClean="0"/>
              <a:t>Pension</a:t>
            </a:r>
          </a:p>
          <a:p>
            <a:pPr lvl="1"/>
            <a:r>
              <a:rPr lang="en-US" dirty="0" smtClean="0"/>
              <a:t>Workplace Injury</a:t>
            </a:r>
          </a:p>
          <a:p>
            <a:pPr lvl="1"/>
            <a:r>
              <a:rPr lang="en-US" dirty="0" smtClean="0"/>
              <a:t>Unemployment</a:t>
            </a:r>
          </a:p>
          <a:p>
            <a:pPr lvl="1"/>
            <a:r>
              <a:rPr lang="en-US" dirty="0" smtClean="0"/>
              <a:t>Health</a:t>
            </a:r>
          </a:p>
          <a:p>
            <a:pPr lvl="1"/>
            <a:r>
              <a:rPr lang="en-US" dirty="0" smtClean="0"/>
              <a:t>Maternity</a:t>
            </a:r>
          </a:p>
          <a:p>
            <a:r>
              <a:rPr lang="en-US" dirty="0" smtClean="0"/>
              <a:t>Problem: Migrant workers are not able to obtain benefits, because benefits are not portable across county &amp; province boundaries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00808"/>
            <a:ext cx="7313613" cy="835577"/>
          </a:xfrm>
        </p:spPr>
        <p:txBody>
          <a:bodyPr/>
          <a:lstStyle/>
          <a:p>
            <a:r>
              <a:rPr lang="en-US" dirty="0" smtClean="0"/>
              <a:t>Guangdong Province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661" y="1371600"/>
            <a:ext cx="2354139" cy="4721139"/>
          </a:xfrm>
        </p:spPr>
        <p:txBody>
          <a:bodyPr>
            <a:noAutofit/>
          </a:bodyPr>
          <a:lstStyle/>
          <a:p>
            <a:r>
              <a:rPr lang="en-US" sz="1800" dirty="0" smtClean="0"/>
              <a:t>Population 105 M</a:t>
            </a:r>
          </a:p>
          <a:p>
            <a:r>
              <a:rPr lang="en-US" sz="1800" dirty="0" smtClean="0"/>
              <a:t>Density 1390 / sq mile</a:t>
            </a:r>
          </a:p>
          <a:p>
            <a:r>
              <a:rPr lang="en-US" sz="1800" dirty="0" smtClean="0"/>
              <a:t>68700 sq miles</a:t>
            </a:r>
          </a:p>
          <a:p>
            <a:r>
              <a:rPr lang="en-US" sz="1800" dirty="0" smtClean="0"/>
              <a:t>GDP per capita: USD 7,787</a:t>
            </a:r>
          </a:p>
          <a:p>
            <a:r>
              <a:rPr lang="en-US" sz="1800" dirty="0" smtClean="0"/>
              <a:t>Capital: Guangzhou</a:t>
            </a:r>
          </a:p>
          <a:p>
            <a:r>
              <a:rPr lang="en-US" sz="1800" dirty="0" smtClean="0"/>
              <a:t>Languages: </a:t>
            </a:r>
            <a:r>
              <a:rPr lang="en-US" sz="1800" dirty="0"/>
              <a:t>C</a:t>
            </a:r>
            <a:r>
              <a:rPr lang="en-US" sz="1800" dirty="0" smtClean="0"/>
              <a:t>antonese, </a:t>
            </a:r>
            <a:r>
              <a:rPr lang="en-US" sz="1800" dirty="0"/>
              <a:t>H</a:t>
            </a:r>
            <a:r>
              <a:rPr lang="en-US" sz="1800" dirty="0" smtClean="0"/>
              <a:t>akka, </a:t>
            </a:r>
            <a:r>
              <a:rPr lang="en-US" sz="1800" dirty="0" err="1" smtClean="0"/>
              <a:t>Teochew</a:t>
            </a:r>
            <a:r>
              <a:rPr lang="en-US" sz="1800" dirty="0" smtClean="0"/>
              <a:t>, </a:t>
            </a:r>
            <a:r>
              <a:rPr lang="en-US" sz="1800" dirty="0" err="1"/>
              <a:t>L</a:t>
            </a:r>
            <a:r>
              <a:rPr lang="en-US" sz="1800" dirty="0" err="1" smtClean="0"/>
              <a:t>eizhou</a:t>
            </a:r>
            <a:r>
              <a:rPr lang="en-US" sz="1800" dirty="0" smtClean="0"/>
              <a:t>, Mandarin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1" y="1417638"/>
            <a:ext cx="5926260" cy="492349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930196" y="5093152"/>
            <a:ext cx="1013060" cy="8875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82473"/>
          </a:xfrm>
        </p:spPr>
        <p:txBody>
          <a:bodyPr/>
          <a:lstStyle/>
          <a:p>
            <a:r>
              <a:rPr lang="en-US" dirty="0" smtClean="0"/>
              <a:t>Administrative Subdivisions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00" y="1383714"/>
            <a:ext cx="2463799" cy="47424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21 Prefectures</a:t>
            </a:r>
          </a:p>
          <a:p>
            <a:r>
              <a:rPr lang="en-US" dirty="0" smtClean="0"/>
              <a:t>121 Counties</a:t>
            </a:r>
          </a:p>
          <a:p>
            <a:r>
              <a:rPr lang="en-US" dirty="0" smtClean="0"/>
              <a:t>1581 Townships</a:t>
            </a:r>
          </a:p>
          <a:p>
            <a:r>
              <a:rPr lang="en-US" dirty="0" smtClean="0"/>
              <a:t>Some areas are rich and well developed, some are poor</a:t>
            </a:r>
          </a:p>
          <a:p>
            <a:r>
              <a:rPr lang="en-US" dirty="0" smtClean="0"/>
              <a:t>Varying levels of IT penetration &amp; adoption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3713"/>
            <a:ext cx="5578489" cy="4323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417"/>
          </a:xfrm>
        </p:spPr>
        <p:txBody>
          <a:bodyPr/>
          <a:lstStyle/>
          <a:p>
            <a:r>
              <a:rPr lang="en-US" dirty="0" smtClean="0"/>
              <a:t>IT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61175"/>
            <a:ext cx="8229600" cy="1964988"/>
          </a:xfrm>
        </p:spPr>
        <p:txBody>
          <a:bodyPr>
            <a:normAutofit/>
          </a:bodyPr>
          <a:lstStyle/>
          <a:p>
            <a:r>
              <a:rPr lang="en-US" dirty="0" smtClean="0"/>
              <a:t>Current </a:t>
            </a:r>
            <a:r>
              <a:rPr lang="en-US" dirty="0" smtClean="0"/>
              <a:t>State: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More </a:t>
            </a:r>
            <a:r>
              <a:rPr lang="en-US" dirty="0" smtClean="0"/>
              <a:t>developed prefectures have own system with local </a:t>
            </a:r>
            <a:r>
              <a:rPr lang="en-US" dirty="0" smtClean="0"/>
              <a:t>customizations</a:t>
            </a:r>
          </a:p>
          <a:p>
            <a:pPr lvl="1"/>
            <a:r>
              <a:rPr lang="en-US" dirty="0" smtClean="0"/>
              <a:t>Less developed prefectures have minimal IT systems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182039"/>
            <a:ext cx="8229600" cy="25943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bg1"/>
                </a:solidFill>
              </a:rPr>
              <a:t>Design and build a next generation information system to support the administration of social insurance benefits with a view towards portability of benefits within the province and ultimately across provinces.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7385"/>
            <a:ext cx="7313613" cy="835577"/>
          </a:xfrm>
        </p:spPr>
        <p:txBody>
          <a:bodyPr/>
          <a:lstStyle/>
          <a:p>
            <a:r>
              <a:rPr lang="en-US" dirty="0" smtClean="0"/>
              <a:t>Sample Business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02962"/>
            <a:ext cx="7313613" cy="52307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Local</a:t>
            </a:r>
          </a:p>
          <a:p>
            <a:pPr lvl="1"/>
            <a:r>
              <a:rPr lang="en-US" dirty="0" smtClean="0"/>
              <a:t>Getting covered prescription drugs filled at local </a:t>
            </a:r>
            <a:r>
              <a:rPr lang="en-US" dirty="0" smtClean="0"/>
              <a:t>pharmacies</a:t>
            </a:r>
          </a:p>
          <a:p>
            <a:pPr lvl="1"/>
            <a:r>
              <a:rPr lang="en-US" dirty="0" smtClean="0"/>
              <a:t>Checking benefits using a social security </a:t>
            </a:r>
            <a:r>
              <a:rPr lang="en-US" dirty="0" smtClean="0"/>
              <a:t>card</a:t>
            </a:r>
          </a:p>
          <a:p>
            <a:pPr lvl="1"/>
            <a:r>
              <a:rPr lang="en-US" dirty="0" smtClean="0"/>
              <a:t>Verifying that a retiree is still </a:t>
            </a:r>
            <a:r>
              <a:rPr lang="en-US" dirty="0" smtClean="0"/>
              <a:t>alive</a:t>
            </a:r>
          </a:p>
          <a:p>
            <a:r>
              <a:rPr lang="en-US" dirty="0" smtClean="0"/>
              <a:t>Cross-prefecture</a:t>
            </a:r>
          </a:p>
          <a:p>
            <a:pPr lvl="1"/>
            <a:r>
              <a:rPr lang="en-US" dirty="0" smtClean="0"/>
              <a:t>Obtaining medical care in another prefecture city (ultimately in another province)</a:t>
            </a:r>
          </a:p>
          <a:p>
            <a:pPr lvl="1"/>
            <a:r>
              <a:rPr lang="en-US" dirty="0" smtClean="0"/>
              <a:t>A retiree decides to retire in another prefecture and needs to get his monthly pension checks</a:t>
            </a:r>
          </a:p>
          <a:p>
            <a:pPr lvl="1"/>
            <a:r>
              <a:rPr lang="en-US" dirty="0" smtClean="0"/>
              <a:t>Relocating to a different prefecture</a:t>
            </a:r>
          </a:p>
          <a:p>
            <a:r>
              <a:rPr lang="en-US" dirty="0" smtClean="0"/>
              <a:t>Financial</a:t>
            </a:r>
          </a:p>
          <a:p>
            <a:pPr lvl="1"/>
            <a:r>
              <a:rPr lang="en-US" dirty="0" smtClean="0"/>
              <a:t>pooling of funds</a:t>
            </a:r>
          </a:p>
          <a:p>
            <a:pPr lvl="1"/>
            <a:r>
              <a:rPr lang="en-US" dirty="0" smtClean="0"/>
              <a:t>financial checks and controls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jpeg"/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5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Ｐ明朝"/>
      </a:majorFont>
      <a:minorFont>
        <a:latin typeface="Goudy Old Style"/>
        <a:ea typeface=""/>
        <a:cs typeface=""/>
        <a:font script="Jpan" typeface="ＭＳ Ｐ明朝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635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65</TotalTime>
  <Words>246</Words>
  <Application>Microsoft Macintosh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Inkwell</vt:lpstr>
      <vt:lpstr>Social Insurance in Guangdong Province China</vt:lpstr>
      <vt:lpstr>Social Insurance in China</vt:lpstr>
      <vt:lpstr>Guangdong Province</vt:lpstr>
      <vt:lpstr>Administrative Subdivisions</vt:lpstr>
      <vt:lpstr>IT Problem</vt:lpstr>
      <vt:lpstr>Sample Business Processes</vt:lpstr>
    </vt:vector>
  </TitlesOfParts>
  <Company>UH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Insurance in Guangdong Province China</dc:title>
  <dc:creator>Lipyeow Lim</dc:creator>
  <cp:lastModifiedBy>Lipyeow Lim</cp:lastModifiedBy>
  <cp:revision>5</cp:revision>
  <dcterms:created xsi:type="dcterms:W3CDTF">2012-09-14T01:41:52Z</dcterms:created>
  <dcterms:modified xsi:type="dcterms:W3CDTF">2012-09-14T01:58:28Z</dcterms:modified>
</cp:coreProperties>
</file>