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0" r:id="rId4"/>
    <p:sldId id="291" r:id="rId5"/>
    <p:sldId id="322" r:id="rId6"/>
    <p:sldId id="319" r:id="rId7"/>
    <p:sldId id="320" r:id="rId8"/>
    <p:sldId id="321" r:id="rId9"/>
    <p:sldId id="323" r:id="rId10"/>
    <p:sldId id="324" r:id="rId11"/>
    <p:sldId id="325" r:id="rId12"/>
    <p:sldId id="292" r:id="rId13"/>
    <p:sldId id="326" r:id="rId14"/>
    <p:sldId id="327" r:id="rId15"/>
    <p:sldId id="328" r:id="rId16"/>
    <p:sldId id="329" r:id="rId17"/>
    <p:sldId id="330" r:id="rId18"/>
    <p:sldId id="333" r:id="rId19"/>
    <p:sldId id="337" r:id="rId20"/>
    <p:sldId id="338" r:id="rId21"/>
    <p:sldId id="339" r:id="rId22"/>
    <p:sldId id="340" r:id="rId23"/>
    <p:sldId id="341" r:id="rId24"/>
    <p:sldId id="289" r:id="rId25"/>
    <p:sldId id="290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276" r:id="rId44"/>
    <p:sldId id="277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34" r:id="rId62"/>
    <p:sldId id="33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77" y="-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0261-A27E-41E3-847C-7D2DFCE67ECD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40D00-50B3-4AF4-BDE5-74E4C478D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a local database of each researcher’s publications and their citation counts</a:t>
            </a:r>
          </a:p>
          <a:p>
            <a:pPr lvl="1"/>
            <a:r>
              <a:rPr lang="en-US" dirty="0" smtClean="0"/>
              <a:t>Researcher’s publish papers all the time</a:t>
            </a:r>
          </a:p>
          <a:p>
            <a:pPr lvl="1"/>
            <a:r>
              <a:rPr lang="en-US" dirty="0" smtClean="0"/>
              <a:t>Papers are cited by other papers all the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05550"/>
            <a:ext cx="10668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4196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05550"/>
            <a:ext cx="11430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305550"/>
            <a:ext cx="1219200" cy="476250"/>
          </a:xfrm>
        </p:spPr>
        <p:txBody>
          <a:bodyPr/>
          <a:lstStyle>
            <a:extLst/>
          </a:lstStyle>
          <a:p>
            <a:r>
              <a:rPr lang="en-US" dirty="0" smtClean="0"/>
              <a:t>7/15/2011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05550"/>
            <a:ext cx="12954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6800" y="6305550"/>
            <a:ext cx="12954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lang="en-US" smtClean="0"/>
              <a:t>7/15/2011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Lipyeow Lim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WL312zbEKg&amp;feature=relmf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bedVDouyMY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youtube.com/watch?v=trvoc6GDAq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3883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Information Management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4478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Lipyeow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Lim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Assistant Professor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 and Computer Sciences</a:t>
            </a:r>
          </a:p>
          <a:p>
            <a:pPr marL="27432" lvl="1">
              <a:spcBef>
                <a:spcPts val="600"/>
              </a:spcBef>
              <a:buSzPct val="80000"/>
            </a:pP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http://www2.hawaii.edu/~lipyeow/</a:t>
            </a:r>
          </a:p>
          <a:p>
            <a:pPr algn="ctr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Large datasets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Concurrency/ multi-user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Crash recovery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Declarative query language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No need to figure out what low level data structure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independence and efficient access.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Reduced application development time.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integrity and security.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Uniform data administration.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DBMS Components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531977" y="5638800"/>
            <a:ext cx="12954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177" y="4876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27177" y="4114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 Manager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27177" y="32004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Index/file/record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27177" y="2362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7177" y="1600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Compiler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65577" y="167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65577" y="3124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&amp; Recovery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65977" y="1600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DDL compiler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65977" y="2743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20" name="Flowchart: Internal Storage 19"/>
          <p:cNvSpPr/>
          <p:nvPr/>
        </p:nvSpPr>
        <p:spPr>
          <a:xfrm>
            <a:off x="7018377" y="3733800"/>
            <a:ext cx="1447800" cy="762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Table</a:t>
            </a:r>
            <a:endParaRPr lang="en-US" dirty="0"/>
          </a:p>
        </p:txBody>
      </p:sp>
      <p:sp>
        <p:nvSpPr>
          <p:cNvPr id="22" name="Flowchart: Internal Storage 21"/>
          <p:cNvSpPr/>
          <p:nvPr/>
        </p:nvSpPr>
        <p:spPr>
          <a:xfrm>
            <a:off x="4046577" y="4267200"/>
            <a:ext cx="1371600" cy="762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2"/>
            <a:endCxn id="13" idx="0"/>
          </p:cNvCxnSpPr>
          <p:nvPr/>
        </p:nvCxnSpPr>
        <p:spPr>
          <a:xfrm rot="5400000">
            <a:off x="2027277" y="2209800"/>
            <a:ext cx="304800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1"/>
          </p:cNvCxnSpPr>
          <p:nvPr/>
        </p:nvCxnSpPr>
        <p:spPr>
          <a:xfrm rot="5400000">
            <a:off x="2027277" y="5486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0" idx="0"/>
          </p:cNvCxnSpPr>
          <p:nvPr/>
        </p:nvCxnSpPr>
        <p:spPr>
          <a:xfrm rot="5400000">
            <a:off x="2027277" y="4724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0"/>
          </p:cNvCxnSpPr>
          <p:nvPr/>
        </p:nvCxnSpPr>
        <p:spPr>
          <a:xfrm rot="5400000">
            <a:off x="2027277" y="3962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2" idx="0"/>
          </p:cNvCxnSpPr>
          <p:nvPr/>
        </p:nvCxnSpPr>
        <p:spPr>
          <a:xfrm rot="5400000">
            <a:off x="2027277" y="30480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7564" y="914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User/Application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8777" y="990600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2"/>
            <a:endCxn id="14" idx="0"/>
          </p:cNvCxnSpPr>
          <p:nvPr/>
        </p:nvCxnSpPr>
        <p:spPr>
          <a:xfrm rot="5400000">
            <a:off x="2031540" y="1431869"/>
            <a:ext cx="316468" cy="20194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16" idx="0"/>
          </p:cNvCxnSpPr>
          <p:nvPr/>
        </p:nvCxnSpPr>
        <p:spPr>
          <a:xfrm rot="5400000">
            <a:off x="4275177" y="2628900"/>
            <a:ext cx="990600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3"/>
            <a:endCxn id="16" idx="1"/>
          </p:cNvCxnSpPr>
          <p:nvPr/>
        </p:nvCxnSpPr>
        <p:spPr>
          <a:xfrm>
            <a:off x="3132177" y="2628900"/>
            <a:ext cx="533400" cy="72390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3" idx="3"/>
          </p:cNvCxnSpPr>
          <p:nvPr/>
        </p:nvCxnSpPr>
        <p:spPr>
          <a:xfrm rot="5400000">
            <a:off x="5151477" y="38100"/>
            <a:ext cx="571500" cy="4610100"/>
          </a:xfrm>
          <a:prstGeom prst="straightConnector1">
            <a:avLst/>
          </a:prstGeom>
          <a:ln w="15875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2"/>
            <a:endCxn id="17" idx="0"/>
          </p:cNvCxnSpPr>
          <p:nvPr/>
        </p:nvCxnSpPr>
        <p:spPr>
          <a:xfrm rot="16200000" flipH="1">
            <a:off x="7601099" y="1459022"/>
            <a:ext cx="240268" cy="420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2"/>
            <a:endCxn id="20" idx="0"/>
          </p:cNvCxnSpPr>
          <p:nvPr/>
        </p:nvCxnSpPr>
        <p:spPr>
          <a:xfrm rot="5400000">
            <a:off x="7570827" y="3524250"/>
            <a:ext cx="381000" cy="381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22" idx="0"/>
          </p:cNvCxnSpPr>
          <p:nvPr/>
        </p:nvCxnSpPr>
        <p:spPr>
          <a:xfrm rot="5400000">
            <a:off x="4408527" y="3905250"/>
            <a:ext cx="685800" cy="38100"/>
          </a:xfrm>
          <a:prstGeom prst="straightConnector1">
            <a:avLst/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37" idx="2"/>
            <a:endCxn id="15" idx="0"/>
          </p:cNvCxnSpPr>
          <p:nvPr/>
        </p:nvCxnSpPr>
        <p:spPr>
          <a:xfrm rot="16200000" flipH="1">
            <a:off x="3288840" y="194763"/>
            <a:ext cx="392668" cy="2570606"/>
          </a:xfrm>
          <a:prstGeom prst="curvedConnector3">
            <a:avLst>
              <a:gd name="adj1" fmla="val 3091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5" idx="2"/>
            <a:endCxn id="18" idx="0"/>
          </p:cNvCxnSpPr>
          <p:nvPr/>
        </p:nvCxnSpPr>
        <p:spPr>
          <a:xfrm rot="16200000" flipH="1">
            <a:off x="5970627" y="933450"/>
            <a:ext cx="609600" cy="30099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22" idx="1"/>
          </p:cNvCxnSpPr>
          <p:nvPr/>
        </p:nvCxnSpPr>
        <p:spPr>
          <a:xfrm>
            <a:off x="3132177" y="4343400"/>
            <a:ext cx="914400" cy="3048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6" idx="2"/>
            <a:endCxn id="11" idx="0"/>
          </p:cNvCxnSpPr>
          <p:nvPr/>
        </p:nvCxnSpPr>
        <p:spPr>
          <a:xfrm rot="5400000">
            <a:off x="3208377" y="2552700"/>
            <a:ext cx="533400" cy="2590800"/>
          </a:xfrm>
          <a:prstGeom prst="curvedConnector3">
            <a:avLst>
              <a:gd name="adj1" fmla="val 584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4" idx="3"/>
            <a:endCxn id="22" idx="1"/>
          </p:cNvCxnSpPr>
          <p:nvPr/>
        </p:nvCxnSpPr>
        <p:spPr>
          <a:xfrm>
            <a:off x="3132177" y="1828800"/>
            <a:ext cx="914400" cy="2819400"/>
          </a:xfrm>
          <a:prstGeom prst="curvedConnector3">
            <a:avLst>
              <a:gd name="adj1" fmla="val 35246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13" idx="3"/>
            <a:endCxn id="22" idx="1"/>
          </p:cNvCxnSpPr>
          <p:nvPr/>
        </p:nvCxnSpPr>
        <p:spPr>
          <a:xfrm>
            <a:off x="3132177" y="2628900"/>
            <a:ext cx="914400" cy="2019300"/>
          </a:xfrm>
          <a:prstGeom prst="curvedConnector3">
            <a:avLst>
              <a:gd name="adj1" fmla="val 27049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7" idx="1"/>
            <a:endCxn id="22" idx="3"/>
          </p:cNvCxnSpPr>
          <p:nvPr/>
        </p:nvCxnSpPr>
        <p:spPr>
          <a:xfrm rot="10800000" flipV="1">
            <a:off x="5418177" y="1828800"/>
            <a:ext cx="1447800" cy="2819400"/>
          </a:xfrm>
          <a:prstGeom prst="curvedConnector3">
            <a:avLst>
              <a:gd name="adj1" fmla="val 50000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3" idx="3"/>
            <a:endCxn id="18" idx="1"/>
          </p:cNvCxnSpPr>
          <p:nvPr/>
        </p:nvCxnSpPr>
        <p:spPr>
          <a:xfrm>
            <a:off x="3132177" y="2628900"/>
            <a:ext cx="3733800" cy="419100"/>
          </a:xfrm>
          <a:prstGeom prst="curvedConnector3">
            <a:avLst>
              <a:gd name="adj1" fmla="val 6445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68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Internet Information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86200"/>
            <a:ext cx="749808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Millions of users</a:t>
            </a:r>
          </a:p>
          <a:p>
            <a:r>
              <a:rPr lang="en-US" dirty="0" smtClean="0"/>
              <a:t>Lots of data (</a:t>
            </a:r>
            <a:r>
              <a:rPr lang="en-US" dirty="0" err="1" smtClean="0"/>
              <a:t>peta</a:t>
            </a:r>
            <a:r>
              <a:rPr lang="en-US" dirty="0" smtClean="0"/>
              <a:t>-bytes = 10</a:t>
            </a:r>
            <a:r>
              <a:rPr lang="en-US" baseline="30000" dirty="0" smtClean="0"/>
              <a:t>15 </a:t>
            </a:r>
            <a:r>
              <a:rPr lang="en-US" dirty="0" smtClean="0"/>
              <a:t>bytes!)</a:t>
            </a:r>
          </a:p>
          <a:p>
            <a:r>
              <a:rPr lang="en-US" dirty="0" smtClean="0"/>
              <a:t>Startups prefer cheap computers</a:t>
            </a:r>
          </a:p>
          <a:p>
            <a:r>
              <a:rPr lang="en-US" dirty="0" smtClean="0"/>
              <a:t>Store data in very large clusters of cheap computers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57313"/>
            <a:ext cx="4419600" cy="186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890713"/>
            <a:ext cx="5458527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Parallel DBMS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410200"/>
            <a:ext cx="678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3" name="Group 48"/>
          <p:cNvGrpSpPr/>
          <p:nvPr/>
        </p:nvGrpSpPr>
        <p:grpSpPr>
          <a:xfrm>
            <a:off x="1066800" y="3048000"/>
            <a:ext cx="1828800" cy="1828800"/>
            <a:chOff x="3962400" y="2133600"/>
            <a:chExt cx="2590800" cy="2819400"/>
          </a:xfrm>
        </p:grpSpPr>
        <p:sp>
          <p:nvSpPr>
            <p:cNvPr id="42" name="Rectangle 41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4038600" y="2895600"/>
              <a:ext cx="2438400" cy="1981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00600" y="29718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6" name="Flowchart: Internal Storage 45"/>
            <p:cNvSpPr/>
            <p:nvPr/>
          </p:nvSpPr>
          <p:spPr>
            <a:xfrm>
              <a:off x="54864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Internal Storage 46"/>
            <p:cNvSpPr/>
            <p:nvPr/>
          </p:nvSpPr>
          <p:spPr>
            <a:xfrm>
              <a:off x="42672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14800" y="2286001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Catalog DB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3429000" y="2057400"/>
            <a:ext cx="2590800" cy="3352800"/>
            <a:chOff x="1143000" y="2057400"/>
            <a:chExt cx="2590800" cy="3352800"/>
          </a:xfrm>
        </p:grpSpPr>
        <p:sp>
          <p:nvSpPr>
            <p:cNvPr id="12" name="Rectangle 11"/>
            <p:cNvSpPr/>
            <p:nvPr/>
          </p:nvSpPr>
          <p:spPr>
            <a:xfrm>
              <a:off x="1143000" y="20574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219200" y="2971800"/>
              <a:ext cx="2438400" cy="1828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19200" y="2209800"/>
              <a:ext cx="24384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Parallel DB layer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81200" y="30480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0" name="Flowchart: Internal Storage 39"/>
            <p:cNvSpPr/>
            <p:nvPr/>
          </p:nvSpPr>
          <p:spPr>
            <a:xfrm>
              <a:off x="1295400" y="36576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Internal Storage 40"/>
            <p:cNvSpPr/>
            <p:nvPr/>
          </p:nvSpPr>
          <p:spPr>
            <a:xfrm>
              <a:off x="1981200" y="3810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95400" y="4114800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Data Fragments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1" name="Flowchart: Internal Storage 50"/>
            <p:cNvSpPr/>
            <p:nvPr/>
          </p:nvSpPr>
          <p:spPr>
            <a:xfrm>
              <a:off x="25146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6248400" y="2057400"/>
            <a:ext cx="2590800" cy="3352800"/>
            <a:chOff x="1143000" y="2057400"/>
            <a:chExt cx="2590800" cy="3352800"/>
          </a:xfrm>
        </p:grpSpPr>
        <p:sp>
          <p:nvSpPr>
            <p:cNvPr id="54" name="Rectangle 53"/>
            <p:cNvSpPr/>
            <p:nvPr/>
          </p:nvSpPr>
          <p:spPr>
            <a:xfrm>
              <a:off x="1143000" y="20574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1219200" y="2971800"/>
              <a:ext cx="2438400" cy="1828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219200" y="2209800"/>
              <a:ext cx="24384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Parallel DB layer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981200" y="30480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9" name="Flowchart: Internal Storage 58"/>
            <p:cNvSpPr/>
            <p:nvPr/>
          </p:nvSpPr>
          <p:spPr>
            <a:xfrm>
              <a:off x="1295400" y="36576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Internal Storage 59"/>
            <p:cNvSpPr/>
            <p:nvPr/>
          </p:nvSpPr>
          <p:spPr>
            <a:xfrm>
              <a:off x="1981200" y="3810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95400" y="4114800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Data Fragments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2" name="Flowchart: Internal Storage 61"/>
            <p:cNvSpPr/>
            <p:nvPr/>
          </p:nvSpPr>
          <p:spPr>
            <a:xfrm>
              <a:off x="25146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 rot="5400000">
            <a:off x="1181100" y="51435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1295400" cy="1229489"/>
          </a:xfrm>
          <a:prstGeom prst="rect">
            <a:avLst/>
          </a:prstGeom>
          <a:noFill/>
        </p:spPr>
      </p:pic>
      <p:cxnSp>
        <p:nvCxnSpPr>
          <p:cNvPr id="68" name="Shape 67"/>
          <p:cNvCxnSpPr>
            <a:stCxn id="1026" idx="3"/>
            <a:endCxn id="11" idx="0"/>
          </p:cNvCxnSpPr>
          <p:nvPr/>
        </p:nvCxnSpPr>
        <p:spPr>
          <a:xfrm>
            <a:off x="2362200" y="1833945"/>
            <a:ext cx="2362200" cy="375855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/>
          <p:nvPr/>
        </p:nvCxnSpPr>
        <p:spPr>
          <a:xfrm flipV="1">
            <a:off x="2133600" y="2667000"/>
            <a:ext cx="1371600" cy="3810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05000" y="1828800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query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79" name="Shape 78"/>
          <p:cNvCxnSpPr>
            <a:stCxn id="11" idx="1"/>
            <a:endCxn id="42" idx="0"/>
          </p:cNvCxnSpPr>
          <p:nvPr/>
        </p:nvCxnSpPr>
        <p:spPr>
          <a:xfrm rot="10800000" flipV="1">
            <a:off x="1981200" y="2476500"/>
            <a:ext cx="1524000" cy="5715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40" idx="0"/>
          </p:cNvCxnSpPr>
          <p:nvPr/>
        </p:nvCxnSpPr>
        <p:spPr>
          <a:xfrm rot="5400000">
            <a:off x="3981450" y="2762250"/>
            <a:ext cx="914400" cy="8763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4"/>
          <p:cNvCxnSpPr>
            <a:endCxn id="59" idx="0"/>
          </p:cNvCxnSpPr>
          <p:nvPr/>
        </p:nvCxnSpPr>
        <p:spPr>
          <a:xfrm>
            <a:off x="4953000" y="2743200"/>
            <a:ext cx="1866900" cy="9144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/>
          <p:nvPr/>
        </p:nvCxnSpPr>
        <p:spPr>
          <a:xfrm>
            <a:off x="2895600" y="1371600"/>
            <a:ext cx="2362200" cy="838200"/>
          </a:xfrm>
          <a:prstGeom prst="curved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600200" y="1143000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results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gnetic Disk 10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Horizontal Fragmentation: Range Partition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27254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038600" y="3200400"/>
            <a:ext cx="762000" cy="533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3886200"/>
            <a:ext cx="457200" cy="3810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41910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Range Partition on rating column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Partition 1: 0 &lt;= rating &lt; 5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Partition 2: 5 &lt;= rating &lt;= 10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Range Partition: Query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3581400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946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232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89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>
          <a:xfrm>
            <a:off x="4648200" y="38100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648200" y="12954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Horizontal Fragmentation: Hash Partition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4038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Hash partitioning using hash function</a:t>
            </a:r>
          </a:p>
          <a:p>
            <a:pPr lvl="1"/>
            <a:r>
              <a:rPr lang="en-US" dirty="0" smtClean="0"/>
              <a:t>Partition = rating mod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381000" y="134874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00600" y="1600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876800" y="4267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114800" y="3429000"/>
            <a:ext cx="762000" cy="533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4114800"/>
            <a:ext cx="457200" cy="3810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Hash Partition: Query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3276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946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232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89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648200" y="38100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4648200" y="12954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/>
        </p:nvGraphicFramePr>
        <p:xfrm>
          <a:off x="4800600" y="1600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/>
        </p:nvGraphicFramePr>
        <p:xfrm>
          <a:off x="4876800" y="4267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Fragmentation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1534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table is fragmented into 4 partitions on 4 nodes</a:t>
            </a:r>
          </a:p>
          <a:p>
            <a:r>
              <a:rPr lang="en-US" dirty="0" smtClean="0"/>
              <a:t>Replication stores another partition on each node</a:t>
            </a:r>
          </a:p>
          <a:p>
            <a:pPr lvl="1"/>
            <a:r>
              <a:rPr lang="en-US" dirty="0" smtClean="0"/>
              <a:t>What happens when 1 node fails ? 2 nodes ?</a:t>
            </a:r>
          </a:p>
          <a:p>
            <a:pPr lvl="1"/>
            <a:r>
              <a:rPr lang="en-US" dirty="0" smtClean="0"/>
              <a:t>What happens when a row needs to be updated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276600"/>
            <a:ext cx="807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2192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Internal Storage 12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990600" y="32004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"/>
          <p:cNvGrpSpPr/>
          <p:nvPr/>
        </p:nvGrpSpPr>
        <p:grpSpPr>
          <a:xfrm>
            <a:off x="2743200" y="1219200"/>
            <a:ext cx="1828800" cy="1833265"/>
            <a:chOff x="3962400" y="2126716"/>
            <a:chExt cx="2590800" cy="2826284"/>
          </a:xfrm>
        </p:grpSpPr>
        <p:sp>
          <p:nvSpPr>
            <p:cNvPr id="17" name="Rectangle 1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Internal Storage 18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rot="5400000">
            <a:off x="3012133" y="32407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1"/>
          <p:cNvGrpSpPr/>
          <p:nvPr/>
        </p:nvGrpSpPr>
        <p:grpSpPr>
          <a:xfrm>
            <a:off x="4724400" y="1219200"/>
            <a:ext cx="1828800" cy="1833265"/>
            <a:chOff x="3962400" y="2126716"/>
            <a:chExt cx="2590800" cy="2826284"/>
          </a:xfrm>
        </p:grpSpPr>
        <p:sp>
          <p:nvSpPr>
            <p:cNvPr id="23" name="Rectangle 22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Internal Storage 24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>
            <a:off x="4955233" y="32026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7"/>
          <p:cNvGrpSpPr/>
          <p:nvPr/>
        </p:nvGrpSpPr>
        <p:grpSpPr>
          <a:xfrm>
            <a:off x="6705600" y="1219200"/>
            <a:ext cx="1828800" cy="1833265"/>
            <a:chOff x="3962400" y="2126716"/>
            <a:chExt cx="2590800" cy="2826284"/>
          </a:xfrm>
        </p:grpSpPr>
        <p:sp>
          <p:nvSpPr>
            <p:cNvPr id="29" name="Rectangle 2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Internal Storage 30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>
            <a:off x="6860233" y="32026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Internal Storage 40"/>
          <p:cNvSpPr/>
          <p:nvPr/>
        </p:nvSpPr>
        <p:spPr>
          <a:xfrm>
            <a:off x="37338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Flowchart: Internal Storage 41"/>
          <p:cNvSpPr/>
          <p:nvPr/>
        </p:nvSpPr>
        <p:spPr>
          <a:xfrm>
            <a:off x="57912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Flowchart: Internal Storage 42"/>
          <p:cNvSpPr/>
          <p:nvPr/>
        </p:nvSpPr>
        <p:spPr>
          <a:xfrm>
            <a:off x="76962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Flowchart: Internal Storage 43"/>
          <p:cNvSpPr/>
          <p:nvPr/>
        </p:nvSpPr>
        <p:spPr>
          <a:xfrm>
            <a:off x="17526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8600" y="1219200"/>
            <a:ext cx="2895600" cy="1676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World Wide 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09600" y="4648200"/>
            <a:ext cx="21336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Page Repository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62484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Inverted  </a:t>
            </a:r>
          </a:p>
          <a:p>
            <a:pPr algn="ctr"/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488034" cy="141232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990600" y="3352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Crawler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Search Engine Web Server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47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Query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26" idx="1"/>
          </p:cNvCxnSpPr>
          <p:nvPr/>
        </p:nvCxnSpPr>
        <p:spPr>
          <a:xfrm rot="10800000" flipV="1">
            <a:off x="6096000" y="1620560"/>
            <a:ext cx="1295400" cy="589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1"/>
          </p:cNvCxnSpPr>
          <p:nvPr/>
        </p:nvCxnSpPr>
        <p:spPr>
          <a:xfrm rot="16200000" flipH="1">
            <a:off x="5391150" y="2876550"/>
            <a:ext cx="1447800" cy="2095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00600" y="3276600"/>
            <a:ext cx="19050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743200" y="3200400"/>
            <a:ext cx="1524000" cy="152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705100" y="3314700"/>
            <a:ext cx="1905000" cy="1828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1" idx="0"/>
          </p:cNvCxnSpPr>
          <p:nvPr/>
        </p:nvCxnSpPr>
        <p:spPr>
          <a:xfrm rot="5400000">
            <a:off x="1446908" y="3123307"/>
            <a:ext cx="458985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1"/>
          </p:cNvCxnSpPr>
          <p:nvPr/>
        </p:nvCxnSpPr>
        <p:spPr>
          <a:xfrm rot="5400000">
            <a:off x="1447800" y="4419600"/>
            <a:ext cx="4572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86200" y="49530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Indexer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8" idx="4"/>
            <a:endCxn id="46" idx="1"/>
          </p:cNvCxnSpPr>
          <p:nvPr/>
        </p:nvCxnSpPr>
        <p:spPr>
          <a:xfrm>
            <a:off x="2743200" y="5372100"/>
            <a:ext cx="11430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9" idx="2"/>
          </p:cNvCxnSpPr>
          <p:nvPr/>
        </p:nvCxnSpPr>
        <p:spPr>
          <a:xfrm>
            <a:off x="5257800" y="5372100"/>
            <a:ext cx="990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72200" y="1828800"/>
            <a:ext cx="1296195" cy="610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4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Results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8556" y="4078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Postings </a:t>
            </a:r>
          </a:p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43434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 IDs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20040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Snipplets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Motivating </a:t>
            </a:r>
            <a:r>
              <a:rPr lang="en-US" dirty="0" smtClean="0"/>
              <a:t>Videos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://www.youtube.com/watch?v=EWL312zbEKg&amp;feature=relmfu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www.youtube.com/watch?v=bedVDouyMYE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Overview </a:t>
            </a:r>
            <a:r>
              <a:rPr lang="en-US" dirty="0" smtClean="0"/>
              <a:t>of Information Management</a:t>
            </a:r>
          </a:p>
          <a:p>
            <a:endParaRPr lang="en-US" dirty="0" smtClean="0"/>
          </a:p>
          <a:p>
            <a:r>
              <a:rPr lang="en-US" dirty="0" smtClean="0"/>
              <a:t>Research </a:t>
            </a:r>
            <a:r>
              <a:rPr lang="en-US" dirty="0" smtClean="0"/>
              <a:t>Topic #1</a:t>
            </a:r>
          </a:p>
          <a:p>
            <a:pPr lvl="1"/>
            <a:r>
              <a:rPr lang="en-US" dirty="0" smtClean="0"/>
              <a:t>Optimizing Content Freshness of Relations Extracted From the Web Using Keyword Search</a:t>
            </a:r>
          </a:p>
          <a:p>
            <a:endParaRPr lang="en-US" dirty="0" smtClean="0"/>
          </a:p>
          <a:p>
            <a:r>
              <a:rPr lang="en-US" dirty="0" smtClean="0"/>
              <a:t>Research Topic #2</a:t>
            </a:r>
          </a:p>
          <a:p>
            <a:pPr lvl="1"/>
            <a:r>
              <a:rPr lang="en-US" dirty="0" smtClean="0"/>
              <a:t>Optimizing Sensor Data Acquisition for Energy-Efficient Smartphone-based Continuous Event Processing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1"/>
            <a:ext cx="75438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5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429000"/>
            <a:ext cx="74676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4648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 smtClean="0"/>
              <a:t>(homework)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Data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Content Placeholder 6" descr="ibmbaby_x430.jpe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1546" b="-1546"/>
          <a:stretch>
            <a:fillRect/>
          </a:stretch>
        </p:blipFill>
        <p:spPr>
          <a:xfrm>
            <a:off x="1644650" y="1790700"/>
            <a:ext cx="6725608" cy="4305300"/>
          </a:xfrm>
        </p:spPr>
      </p:pic>
      <p:sp>
        <p:nvSpPr>
          <p:cNvPr id="9" name="TextBox 8"/>
          <p:cNvSpPr txBox="1"/>
          <p:nvPr/>
        </p:nvSpPr>
        <p:spPr>
          <a:xfrm>
            <a:off x="1600200" y="1295400"/>
            <a:ext cx="506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http://www.youtube.com/watch?v=trvoc6GDAqo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Information Management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 Topic #1</a:t>
            </a:r>
            <a:b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Optimizing </a:t>
            </a:r>
            <a:r>
              <a:rPr lang="en-US" sz="3600" dirty="0" smtClean="0"/>
              <a:t>Content Freshness of Relations Extracted From the Web Using Keyword Search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Mohan Yang (Shanghai Jiao Tong University), </a:t>
            </a:r>
          </a:p>
          <a:p>
            <a:pPr algn="r"/>
            <a:r>
              <a:rPr lang="en-US" sz="2400" dirty="0" err="1" smtClean="0"/>
              <a:t>Haixun</a:t>
            </a:r>
            <a:r>
              <a:rPr lang="en-US" sz="2400" dirty="0" smtClean="0"/>
              <a:t> Wang (Microsoft Research Asia),</a:t>
            </a:r>
          </a:p>
          <a:p>
            <a:pPr algn="r"/>
            <a:r>
              <a:rPr lang="en-US" sz="2400" b="1" dirty="0" err="1" smtClean="0">
                <a:solidFill>
                  <a:schemeClr val="accent3"/>
                </a:solidFill>
              </a:rPr>
              <a:t>Lipyeow</a:t>
            </a:r>
            <a:r>
              <a:rPr lang="en-US" sz="2400" b="1" dirty="0" smtClean="0">
                <a:solidFill>
                  <a:schemeClr val="accent3"/>
                </a:solidFill>
              </a:rPr>
              <a:t> Lim (UHM) </a:t>
            </a:r>
          </a:p>
          <a:p>
            <a:pPr algn="r"/>
            <a:r>
              <a:rPr lang="en-US" sz="2400" dirty="0" smtClean="0"/>
              <a:t>Min Wang (HP Labs China)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Management at a prominent research institute wanted to analyze the impact of the publications of its researchers 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350976" cy="377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281940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 flipH="1">
            <a:off x="4038600" y="3200400"/>
            <a:ext cx="533400" cy="15240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Query Google Scholar using researcher’s name and/or publication title to get </a:t>
            </a:r>
          </a:p>
          <a:p>
            <a:pPr lvl="1"/>
            <a:r>
              <a:rPr lang="en-US" dirty="0" smtClean="0"/>
              <a:t>new publications and </a:t>
            </a:r>
          </a:p>
          <a:p>
            <a:pPr lvl="1"/>
            <a:r>
              <a:rPr lang="en-US" dirty="0" smtClean="0"/>
              <a:t>updated citation counts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dirty="0" smtClean="0"/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the Simple 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428750"/>
            <a:ext cx="6375400" cy="3448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1143000" y="4191000"/>
            <a:ext cx="2743200" cy="1828800"/>
          </a:xfrm>
          <a:prstGeom prst="wedgeRoundRectCallout">
            <a:avLst>
              <a:gd name="adj1" fmla="val 75105"/>
              <a:gd name="adj2" fmla="val -44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Everyone trying to use Google in the building got this screen ! 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Information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Data = Information ?</a:t>
            </a:r>
          </a:p>
          <a:p>
            <a:r>
              <a:rPr lang="en-US" dirty="0" smtClean="0"/>
              <a:t>Core </a:t>
            </a:r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is the best way to store </a:t>
            </a:r>
            <a:r>
              <a:rPr lang="en-US" dirty="0" smtClean="0"/>
              <a:t>data?</a:t>
            </a:r>
            <a:endParaRPr lang="en-US" dirty="0" smtClean="0"/>
          </a:p>
          <a:p>
            <a:pPr lvl="1"/>
            <a:r>
              <a:rPr lang="en-US" dirty="0" smtClean="0"/>
              <a:t>How do we query and/or update the </a:t>
            </a:r>
            <a:r>
              <a:rPr lang="en-US" dirty="0" smtClean="0"/>
              <a:t>data?</a:t>
            </a:r>
            <a:endParaRPr lang="en-US" dirty="0" smtClean="0"/>
          </a:p>
          <a:p>
            <a:pPr lvl="1"/>
            <a:r>
              <a:rPr lang="en-US" dirty="0" smtClean="0"/>
              <a:t>How to speed up queries </a:t>
            </a:r>
          </a:p>
          <a:p>
            <a:r>
              <a:rPr lang="en-US" dirty="0" smtClean="0"/>
              <a:t>Research Drivers:</a:t>
            </a:r>
          </a:p>
          <a:p>
            <a:pPr lvl="1"/>
            <a:r>
              <a:rPr lang="en-US" dirty="0" smtClean="0"/>
              <a:t>New applications. </a:t>
            </a:r>
          </a:p>
          <a:p>
            <a:pPr lvl="1"/>
            <a:r>
              <a:rPr lang="en-US" dirty="0" smtClean="0"/>
              <a:t>New data types. New query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Elegant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81329"/>
            <a:ext cx="7620000" cy="1795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this hacking (including the solution I am about to present) could be avoided if there was an API to get structured relations from Google Scholar.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333756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 flipH="1">
            <a:off x="3276600" y="3581400"/>
            <a:ext cx="1371600" cy="1828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(SQL?)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219200" y="3429000"/>
            <a:ext cx="1905000" cy="2209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</a:t>
            </a:r>
          </a:p>
          <a:p>
            <a:pPr algn="ctr"/>
            <a:r>
              <a:rPr lang="en-US" dirty="0" smtClean="0"/>
              <a:t>Scholar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743200" y="5791200"/>
            <a:ext cx="3352800" cy="838200"/>
          </a:xfrm>
          <a:prstGeom prst="wedgeRectCallout">
            <a:avLst>
              <a:gd name="adj1" fmla="val -20833"/>
              <a:gd name="adj2" fmla="val -7985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Linking Open Data effort might address this issue...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95400"/>
          </a:xfrm>
        </p:spPr>
        <p:txBody>
          <a:bodyPr/>
          <a:lstStyle/>
          <a:p>
            <a:r>
              <a:rPr lang="en-US" dirty="0" smtClean="0"/>
              <a:t>Such API’s don’t exist (yet?)</a:t>
            </a:r>
          </a:p>
          <a:p>
            <a:r>
              <a:rPr lang="en-US" dirty="0" smtClean="0"/>
              <a:t>And ...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667000"/>
            <a:ext cx="2105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752600" y="2743200"/>
            <a:ext cx="3276600" cy="2209800"/>
          </a:xfrm>
          <a:prstGeom prst="wedgeRectCallout">
            <a:avLst>
              <a:gd name="adj1" fmla="val 88073"/>
              <a:gd name="adj2" fmla="val -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 need those citation counts by next week!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49808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Local database periodically synchronizes its data subset with the data source</a:t>
            </a:r>
          </a:p>
          <a:p>
            <a:r>
              <a:rPr lang="en-US" dirty="0" smtClean="0"/>
              <a:t>Data source supports keyword query API only </a:t>
            </a:r>
          </a:p>
          <a:p>
            <a:r>
              <a:rPr lang="en-US" dirty="0" smtClean="0"/>
              <a:t>Extract relations from the top k results (</a:t>
            </a:r>
            <a:r>
              <a:rPr lang="en-US" dirty="0" err="1" smtClean="0"/>
              <a:t>ie</a:t>
            </a:r>
            <a:r>
              <a:rPr lang="en-US" dirty="0" smtClean="0"/>
              <a:t> first few result pages) to update local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7467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At each synchronization, </a:t>
            </a:r>
          </a:p>
          <a:p>
            <a:pPr algn="ctr"/>
            <a:r>
              <a:rPr lang="en-US" sz="2800" dirty="0" smtClean="0"/>
              <a:t>find a set of queries that will maximize the “content freshness” of the local database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4800600"/>
            <a:ext cx="7421880" cy="1524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500" dirty="0" smtClean="0"/>
              <a:t>relevant keywords 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used in the queries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baseline="0" dirty="0" smtClean="0"/>
              <a:t>Keywords</a:t>
            </a:r>
            <a:r>
              <a:rPr lang="en-US" sz="3500" dirty="0" smtClean="0"/>
              <a:t> cover the local relation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queries should be minimized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noProof="0" dirty="0" smtClean="0"/>
              <a:t>Result size should be minimized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39000" y="5257800"/>
            <a:ext cx="1600200" cy="990600"/>
          </a:xfrm>
          <a:prstGeom prst="wedgeRoundRectCallout">
            <a:avLst>
              <a:gd name="adj1" fmla="val 16807"/>
              <a:gd name="adj2" fmla="val -9939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NP-Hard by reduction to Set Cover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Right Queries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simple algorithm is fine, we just need to pick the right queries...</a:t>
            </a:r>
          </a:p>
          <a:p>
            <a:pPr lvl="1"/>
            <a:r>
              <a:rPr lang="en-US" sz="2400" dirty="0" smtClean="0"/>
              <a:t>Not all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equal – some don’t get updated at all, some are updated all the time</a:t>
            </a:r>
          </a:p>
          <a:p>
            <a:pPr lvl="1"/>
            <a:r>
              <a:rPr lang="en-US" sz="2400" dirty="0" smtClean="0"/>
              <a:t>Some updates are too small to be significant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400" b="1" i="1" dirty="0" smtClean="0">
                <a:solidFill>
                  <a:schemeClr val="accent2"/>
                </a:solidFill>
              </a:rPr>
              <a:t>Q</a:t>
            </a:r>
            <a:r>
              <a:rPr lang="en-US" sz="2400" b="1" dirty="0" smtClean="0">
                <a:solidFill>
                  <a:schemeClr val="accent2"/>
                </a:solidFill>
              </a:rPr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362200" y="1676400"/>
            <a:ext cx="4267200" cy="457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Probes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38600"/>
            <a:ext cx="749808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should greedy heuristic do 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Local coverage </a:t>
            </a:r>
            <a:r>
              <a:rPr lang="en-US" dirty="0" smtClean="0"/>
              <a:t>: a good query will get results to update as much of the local relation as possible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Server coverage </a:t>
            </a:r>
            <a:r>
              <a:rPr lang="en-US" dirty="0" smtClean="0"/>
              <a:t>: a good query should retrieve as few results from the server as possible.</a:t>
            </a:r>
          </a:p>
          <a:p>
            <a:pPr lvl="1"/>
            <a:r>
              <a:rPr lang="en-US" dirty="0" smtClean="0"/>
              <a:t>A good query updates the </a:t>
            </a:r>
            <a:r>
              <a:rPr lang="en-US" dirty="0" smtClean="0">
                <a:solidFill>
                  <a:schemeClr val="accent3"/>
                </a:solidFill>
              </a:rPr>
              <a:t>most critical </a:t>
            </a:r>
            <a:r>
              <a:rPr lang="en-US" dirty="0" smtClean="0"/>
              <a:t>portion of the local relation to maximize </a:t>
            </a:r>
            <a:r>
              <a:rPr lang="en-US" dirty="0" smtClean="0">
                <a:solidFill>
                  <a:schemeClr val="accent3"/>
                </a:solidFill>
              </a:rPr>
              <a:t>“content freshness”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934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= empty set of queries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NotCovered</a:t>
            </a:r>
            <a:r>
              <a:rPr lang="en-US" sz="2000" dirty="0" smtClean="0"/>
              <a:t> = set L of local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3. While not </a:t>
            </a:r>
            <a:r>
              <a:rPr lang="en-US" sz="2000" dirty="0" smtClean="0">
                <a:solidFill>
                  <a:schemeClr val="accent2"/>
                </a:solidFill>
              </a:rPr>
              <a:t>stopping condition </a:t>
            </a:r>
            <a:r>
              <a:rPr lang="en-US" sz="2000" dirty="0" smtClean="0"/>
              <a:t>do</a:t>
            </a:r>
          </a:p>
          <a:p>
            <a:r>
              <a:rPr lang="en-US" sz="2000" dirty="0" smtClean="0"/>
              <a:t>4.       K = Find all keywords associated with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5.       Pick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from </a:t>
            </a:r>
            <a:r>
              <a:rPr lang="en-US" sz="2000" dirty="0" err="1" smtClean="0"/>
              <a:t>PowerSet</a:t>
            </a:r>
            <a:r>
              <a:rPr lang="en-US" sz="2000" dirty="0" smtClean="0"/>
              <a:t>(K) using </a:t>
            </a:r>
            <a:r>
              <a:rPr lang="en-US" sz="2000" b="1" dirty="0" smtClean="0">
                <a:solidFill>
                  <a:schemeClr val="accent2"/>
                </a:solidFill>
              </a:rPr>
              <a:t>heuristic equation</a:t>
            </a:r>
          </a:p>
          <a:p>
            <a:r>
              <a:rPr lang="en-US" sz="2000" dirty="0" smtClean="0"/>
              <a:t>6.       Add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</a:p>
          <a:p>
            <a:r>
              <a:rPr lang="en-US" sz="2000" dirty="0" smtClean="0"/>
              <a:t>7.       Remove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associated with q from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8. End While</a:t>
            </a:r>
            <a:endParaRPr lang="en-US" dirty="0" smtClean="0"/>
          </a:p>
        </p:txBody>
      </p:sp>
      <p:sp>
        <p:nvSpPr>
          <p:cNvPr id="5" name="Line Callout 1 4"/>
          <p:cNvSpPr/>
          <p:nvPr/>
        </p:nvSpPr>
        <p:spPr>
          <a:xfrm>
            <a:off x="6096000" y="1447800"/>
            <a:ext cx="2667000" cy="762000"/>
          </a:xfrm>
          <a:prstGeom prst="borderCallout1">
            <a:avLst>
              <a:gd name="adj1" fmla="val 82165"/>
              <a:gd name="adj2" fmla="val -2479"/>
              <a:gd name="adj3" fmla="val 97866"/>
              <a:gd name="adj4" fmla="val -220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Could be based on size of Q or coverage of 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Content 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09800"/>
            <a:ext cx="7498080" cy="3962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Weighted </a:t>
            </a:r>
            <a:r>
              <a:rPr lang="en-US" sz="2400" dirty="0" err="1" smtClean="0"/>
              <a:t>tuple</a:t>
            </a:r>
            <a:r>
              <a:rPr lang="en-US" sz="2400" dirty="0" smtClean="0"/>
              <a:t> dissimilarity</a:t>
            </a:r>
          </a:p>
          <a:p>
            <a:pPr lvl="1"/>
            <a:r>
              <a:rPr lang="en-US" sz="2000" dirty="0" smtClean="0"/>
              <a:t>Some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are more important to update</a:t>
            </a:r>
          </a:p>
          <a:p>
            <a:pPr lvl="1"/>
            <a:r>
              <a:rPr lang="en-US" sz="2000" dirty="0" smtClean="0"/>
              <a:t>= </a:t>
            </a:r>
            <a:r>
              <a:rPr lang="en-US" sz="2000" i="1" dirty="0" smtClean="0"/>
              <a:t>w(local)*d(</a:t>
            </a:r>
            <a:r>
              <a:rPr lang="en-US" sz="2000" i="1" dirty="0" err="1" smtClean="0"/>
              <a:t>local,server</a:t>
            </a:r>
            <a:r>
              <a:rPr lang="en-US" sz="2000" i="1" dirty="0" smtClean="0"/>
              <a:t>)</a:t>
            </a:r>
          </a:p>
          <a:p>
            <a:r>
              <a:rPr lang="en-US" sz="2400" dirty="0" smtClean="0"/>
              <a:t>Content Freshness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sz="2000" i="1" dirty="0" smtClean="0"/>
              <a:t>w(l)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l.citation</a:t>
            </a:r>
            <a:r>
              <a:rPr lang="en-US" sz="2000" dirty="0" smtClean="0"/>
              <a:t> = 84</a:t>
            </a:r>
          </a:p>
          <a:p>
            <a:pPr lvl="1"/>
            <a:r>
              <a:rPr lang="en-US" sz="2000" i="1" dirty="0" smtClean="0"/>
              <a:t>d(</a:t>
            </a:r>
            <a:r>
              <a:rPr lang="en-US" sz="2000" i="1" dirty="0" err="1" smtClean="0"/>
              <a:t>l,s</a:t>
            </a:r>
            <a:r>
              <a:rPr lang="en-US" sz="2000" i="1" dirty="0" smtClean="0"/>
              <a:t>)</a:t>
            </a:r>
            <a:r>
              <a:rPr lang="en-US" sz="2000" dirty="0" smtClean="0"/>
              <a:t> = | </a:t>
            </a:r>
            <a:r>
              <a:rPr lang="en-US" sz="2000" i="1" dirty="0" err="1" smtClean="0"/>
              <a:t>l.citation</a:t>
            </a:r>
            <a:r>
              <a:rPr lang="en-US" sz="2000" i="1" dirty="0" smtClean="0"/>
              <a:t> – </a:t>
            </a:r>
            <a:r>
              <a:rPr lang="en-US" sz="2000" i="1" dirty="0" err="1" smtClean="0"/>
              <a:t>s.citation</a:t>
            </a:r>
            <a:r>
              <a:rPr lang="en-US" sz="2000" i="1" dirty="0" smtClean="0"/>
              <a:t> </a:t>
            </a:r>
            <a:r>
              <a:rPr lang="en-US" sz="2000" dirty="0" smtClean="0"/>
              <a:t>| =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2954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10200" y="12954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4933684" y="14284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54764" y="146670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52800" y="3886200"/>
          <a:ext cx="3962400" cy="920528"/>
        </p:xfrm>
        <a:graphic>
          <a:graphicData uri="http://schemas.openxmlformats.org/presentationml/2006/ole">
            <p:oleObj spid="_x0000_s3074" name="Equation" r:id="rId4" imgW="1803240" imgH="419040" progId="Equation.3">
              <p:embed/>
            </p:oleObj>
          </a:graphicData>
        </a:graphic>
      </p:graphicFrame>
      <p:sp>
        <p:nvSpPr>
          <p:cNvPr id="9" name="Line Callout 1 8"/>
          <p:cNvSpPr/>
          <p:nvPr/>
        </p:nvSpPr>
        <p:spPr>
          <a:xfrm>
            <a:off x="6172200" y="4724400"/>
            <a:ext cx="2819400" cy="1447800"/>
          </a:xfrm>
          <a:prstGeom prst="borderCallout1">
            <a:avLst>
              <a:gd name="adj1" fmla="val 18750"/>
              <a:gd name="adj2" fmla="val -8333"/>
              <a:gd name="adj3" fmla="val 59307"/>
              <a:gd name="adj4" fmla="val -50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>
                <a:solidFill>
                  <a:schemeClr val="accent2"/>
                </a:solidFill>
              </a:rPr>
              <a:t>: local DB does not know the current value of citation on the server!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Freshness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Estimate the server value of citation using an update model based on</a:t>
            </a:r>
          </a:p>
          <a:p>
            <a:pPr lvl="1"/>
            <a:r>
              <a:rPr lang="en-US" dirty="0" smtClean="0"/>
              <a:t>Current local value of citation</a:t>
            </a:r>
          </a:p>
          <a:p>
            <a:pPr lvl="1"/>
            <a:r>
              <a:rPr lang="en-US" dirty="0" smtClean="0"/>
              <a:t>Volatility of the particular citation field</a:t>
            </a:r>
          </a:p>
          <a:p>
            <a:pPr lvl="1"/>
            <a:r>
              <a:rPr lang="en-US" dirty="0" smtClean="0"/>
              <a:t>Time elapsed since last sync.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971800" y="4038600"/>
          <a:ext cx="3962400" cy="920750"/>
        </p:xfrm>
        <a:graphic>
          <a:graphicData uri="http://schemas.openxmlformats.org/presentationml/2006/ole">
            <p:oleObj spid="_x0000_s4098" name="Equation" r:id="rId4" imgW="1803240" imgH="419040" progId="Equation.3">
              <p:embed/>
            </p:oleObj>
          </a:graphicData>
        </a:graphic>
      </p:graphicFrame>
      <p:sp>
        <p:nvSpPr>
          <p:cNvPr id="5" name="Line Callout 1 4"/>
          <p:cNvSpPr/>
          <p:nvPr/>
        </p:nvSpPr>
        <p:spPr>
          <a:xfrm>
            <a:off x="2895600" y="5410200"/>
            <a:ext cx="6096000" cy="838200"/>
          </a:xfrm>
          <a:prstGeom prst="borderCallout1">
            <a:avLst>
              <a:gd name="adj1" fmla="val -11564"/>
              <a:gd name="adj2" fmla="val 57521"/>
              <a:gd name="adj3" fmla="val -88301"/>
              <a:gd name="adj4" fmla="val 54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F(</a:t>
            </a:r>
            <a:r>
              <a:rPr lang="en-US" dirty="0" err="1" smtClean="0">
                <a:solidFill>
                  <a:schemeClr val="tx1"/>
                </a:solidFill>
              </a:rPr>
              <a:t>l,t</a:t>
            </a:r>
            <a:r>
              <a:rPr lang="en-US" dirty="0" smtClean="0">
                <a:solidFill>
                  <a:schemeClr val="tx1"/>
                </a:solidFill>
              </a:rPr>
              <a:t>) estimates the dissimilarity between the local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 and the server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 at time t assuming an update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Query efficiency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To give higher priority to “</a:t>
            </a:r>
            <a:r>
              <a:rPr lang="en-US" sz="2000" dirty="0" err="1" smtClean="0"/>
              <a:t>unfresh</a:t>
            </a:r>
            <a:r>
              <a:rPr lang="en-US" sz="2000" dirty="0" smtClean="0"/>
              <a:t>” </a:t>
            </a:r>
            <a:r>
              <a:rPr lang="en-US" sz="2000" dirty="0" err="1" smtClean="0"/>
              <a:t>tuples</a:t>
            </a:r>
            <a:r>
              <a:rPr lang="en-US" sz="2000" dirty="0" smtClean="0"/>
              <a:t>, we weight the local coverage with the freshness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Catch: local DB does not know server coverage!</a:t>
            </a:r>
          </a:p>
          <a:p>
            <a:pPr lvl="1"/>
            <a:r>
              <a:rPr lang="en-US" sz="1800" dirty="0" smtClean="0"/>
              <a:t>Estimate server coverage using statistical methods</a:t>
            </a:r>
          </a:p>
          <a:p>
            <a:pPr lvl="1"/>
            <a:r>
              <a:rPr lang="en-US" sz="1800" dirty="0" smtClean="0"/>
              <a:t>Estimate server coverage using another sample data source (</a:t>
            </a:r>
            <a:r>
              <a:rPr lang="en-US" sz="1800" dirty="0" err="1" smtClean="0"/>
              <a:t>eg</a:t>
            </a:r>
            <a:r>
              <a:rPr lang="en-US" sz="1800" dirty="0" smtClean="0"/>
              <a:t>. DBLP)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87600" y="1676400"/>
          <a:ext cx="5003800" cy="838200"/>
        </p:xfrm>
        <a:graphic>
          <a:graphicData uri="http://schemas.openxmlformats.org/presentationml/2006/ole">
            <p:oleObj spid="_x0000_s5122" name="Equation" r:id="rId4" imgW="2501640" imgH="4190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828800" y="3657600"/>
          <a:ext cx="6345386" cy="1066800"/>
        </p:xfrm>
        <a:graphic>
          <a:graphicData uri="http://schemas.openxmlformats.org/presentationml/2006/ole">
            <p:oleObj spid="_x0000_s5123" name="Equation" r:id="rId5" imgW="2869920" imgH="4824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sets:</a:t>
            </a:r>
          </a:p>
          <a:p>
            <a:pPr lvl="1"/>
            <a:r>
              <a:rPr lang="en-US" dirty="0" smtClean="0"/>
              <a:t>Synthetic data </a:t>
            </a:r>
          </a:p>
          <a:p>
            <a:pPr lvl="1"/>
            <a:r>
              <a:rPr lang="en-US" dirty="0" smtClean="0"/>
              <a:t>Paper citations (this presentation)</a:t>
            </a:r>
          </a:p>
          <a:p>
            <a:pPr lvl="1"/>
            <a:r>
              <a:rPr lang="en-US" dirty="0" smtClean="0"/>
              <a:t>DVD online store</a:t>
            </a:r>
          </a:p>
          <a:p>
            <a:r>
              <a:rPr lang="en-US" dirty="0" smtClean="0"/>
              <a:t>Approximate </a:t>
            </a:r>
            <a:r>
              <a:rPr lang="en-US" dirty="0" err="1" smtClean="0"/>
              <a:t>Powerset</a:t>
            </a:r>
            <a:r>
              <a:rPr lang="en-US" dirty="0" smtClean="0"/>
              <a:t>(K) with all keyword pairs</a:t>
            </a:r>
          </a:p>
          <a:p>
            <a:r>
              <a:rPr lang="en-US" dirty="0" smtClean="0"/>
              <a:t>Result Extraction</a:t>
            </a:r>
          </a:p>
          <a:p>
            <a:pPr lvl="1"/>
            <a:r>
              <a:rPr lang="en-US" dirty="0" smtClean="0"/>
              <a:t>Method 1: scan through all result pages</a:t>
            </a:r>
          </a:p>
          <a:p>
            <a:pPr lvl="1"/>
            <a:r>
              <a:rPr lang="en-US" dirty="0" smtClean="0"/>
              <a:t>Method 2: scan only the first result page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Content 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144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Synthetic citation data based on known statistics</a:t>
            </a:r>
          </a:p>
          <a:p>
            <a:r>
              <a:rPr lang="en-US" dirty="0" smtClean="0"/>
              <a:t>A Poisson-based update model used to estimate freshness</a:t>
            </a:r>
          </a:p>
          <a:p>
            <a:r>
              <a:rPr lang="en-US" dirty="0" smtClean="0"/>
              <a:t>10 queries are sent at each sync</a:t>
            </a:r>
          </a:p>
          <a:p>
            <a:r>
              <a:rPr lang="en-US" dirty="0" smtClean="0"/>
              <a:t>Naive 1 &amp; 2 sends simple ID-based queries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5791200" cy="341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0" y="1447800"/>
            <a:ext cx="34290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Traditional Information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86200"/>
            <a:ext cx="7498080" cy="2362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Pick a business or application</a:t>
            </a:r>
          </a:p>
          <a:p>
            <a:r>
              <a:rPr lang="en-US" dirty="0" smtClean="0"/>
              <a:t>What data needs to be stored ?</a:t>
            </a:r>
          </a:p>
          <a:p>
            <a:r>
              <a:rPr lang="en-US" dirty="0" smtClean="0"/>
              <a:t>What operations are needed on the data ?</a:t>
            </a:r>
          </a:p>
          <a:p>
            <a:r>
              <a:rPr lang="en-US" dirty="0" smtClean="0"/>
              <a:t>How should the data be stored ?</a:t>
            </a:r>
          </a:p>
          <a:p>
            <a:r>
              <a:rPr lang="en-US" dirty="0" smtClean="0"/>
              <a:t>How should the operations access the data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7" name="Can 6"/>
          <p:cNvSpPr/>
          <p:nvPr/>
        </p:nvSpPr>
        <p:spPr>
          <a:xfrm>
            <a:off x="5181600" y="2133600"/>
            <a:ext cx="8382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1600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Business</a:t>
            </a:r>
            <a:endParaRPr lang="en-US" b="1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524000"/>
            <a:ext cx="1123990" cy="1066800"/>
          </a:xfrm>
          <a:prstGeom prst="rect">
            <a:avLst/>
          </a:prstGeom>
          <a:noFill/>
        </p:spPr>
      </p:pic>
      <p:pic>
        <p:nvPicPr>
          <p:cNvPr id="1027" name="Picture 3" descr="C:\Users\lipyeow\AppData\Local\Microsoft\Windows\Temporary Internet Files\Content.IE5\ZXK0QXX2\MC90004489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752600"/>
            <a:ext cx="1033942" cy="1645006"/>
          </a:xfrm>
          <a:prstGeom prst="rect">
            <a:avLst/>
          </a:prstGeom>
          <a:noFill/>
        </p:spPr>
      </p:pic>
      <p:pic>
        <p:nvPicPr>
          <p:cNvPr id="1028" name="Picture 4" descr="C:\Users\lipyeow\AppData\Local\Microsoft\Windows\Temporary Internet Files\Content.IE5\WA81XVWV\MC9000601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143000"/>
            <a:ext cx="1027276" cy="1235507"/>
          </a:xfrm>
          <a:prstGeom prst="rect">
            <a:avLst/>
          </a:prstGeom>
          <a:noFill/>
        </p:spPr>
      </p:pic>
      <p:pic>
        <p:nvPicPr>
          <p:cNvPr id="13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09800"/>
            <a:ext cx="1123990" cy="1066800"/>
          </a:xfrm>
          <a:prstGeom prst="rect">
            <a:avLst/>
          </a:prstGeom>
          <a:noFill/>
        </p:spPr>
      </p:pic>
      <p:pic>
        <p:nvPicPr>
          <p:cNvPr id="1029" name="Picture 5" descr="C:\Users\lipyeow\AppData\Local\Microsoft\Windows\Temporary Internet Files\Content.IE5\WA81XVWV\MC900024509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819400"/>
            <a:ext cx="1276247" cy="1150468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028" idx="3"/>
            <a:endCxn id="8" idx="1"/>
          </p:cNvCxnSpPr>
          <p:nvPr/>
        </p:nvCxnSpPr>
        <p:spPr>
          <a:xfrm>
            <a:off x="3618076" y="1760754"/>
            <a:ext cx="1334924" cy="67764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3"/>
          </p:cNvCxnSpPr>
          <p:nvPr/>
        </p:nvCxnSpPr>
        <p:spPr>
          <a:xfrm>
            <a:off x="2481742" y="2575103"/>
            <a:ext cx="2471258" cy="156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9" idx="3"/>
          </p:cNvCxnSpPr>
          <p:nvPr/>
        </p:nvCxnSpPr>
        <p:spPr>
          <a:xfrm flipV="1">
            <a:off x="4095647" y="2819400"/>
            <a:ext cx="857353" cy="5752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209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38600"/>
            <a:ext cx="749808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Approximate K using most frequent </a:t>
            </a:r>
            <a:r>
              <a:rPr lang="en-US" dirty="0" err="1" smtClean="0"/>
              <a:t>k</a:t>
            </a:r>
            <a:r>
              <a:rPr lang="en-US" dirty="0" smtClean="0"/>
              <a:t> keywords</a:t>
            </a:r>
          </a:p>
          <a:p>
            <a:r>
              <a:rPr lang="en-US" dirty="0" smtClean="0"/>
              <a:t>Approximate Power Set using subsets up to size </a:t>
            </a:r>
            <a:r>
              <a:rPr lang="en-US" dirty="0" err="1" smtClean="0"/>
              <a:t>m</a:t>
            </a:r>
            <a:r>
              <a:rPr lang="en-US" dirty="0" smtClean="0"/>
              <a:t>=2 or 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934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= empty set of queries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NotCovered</a:t>
            </a:r>
            <a:r>
              <a:rPr lang="en-US" sz="2000" dirty="0" smtClean="0"/>
              <a:t> = set L of local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3. While not </a:t>
            </a:r>
            <a:r>
              <a:rPr lang="en-US" sz="2000" dirty="0" smtClean="0">
                <a:solidFill>
                  <a:schemeClr val="accent2"/>
                </a:solidFill>
              </a:rPr>
              <a:t>stopping condition </a:t>
            </a:r>
            <a:r>
              <a:rPr lang="en-US" sz="2000" dirty="0" smtClean="0"/>
              <a:t>do</a:t>
            </a:r>
          </a:p>
          <a:p>
            <a:r>
              <a:rPr lang="en-US" sz="2000" dirty="0" smtClean="0"/>
              <a:t>4.       K = Find all keywords associated with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5.       Pick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from </a:t>
            </a:r>
            <a:r>
              <a:rPr lang="en-US" sz="2000" dirty="0" err="1" smtClean="0"/>
              <a:t>PowerSet</a:t>
            </a:r>
            <a:r>
              <a:rPr lang="en-US" sz="2000" dirty="0" smtClean="0"/>
              <a:t>(K) using </a:t>
            </a:r>
            <a:r>
              <a:rPr lang="en-US" sz="2000" b="1" dirty="0" smtClean="0">
                <a:solidFill>
                  <a:schemeClr val="accent2"/>
                </a:solidFill>
              </a:rPr>
              <a:t>heuristic equation</a:t>
            </a:r>
          </a:p>
          <a:p>
            <a:r>
              <a:rPr lang="en-US" sz="2000" dirty="0" smtClean="0"/>
              <a:t>6.       Add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</a:p>
          <a:p>
            <a:r>
              <a:rPr lang="en-US" sz="2000" dirty="0" smtClean="0"/>
              <a:t>7.       Remove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associated with q from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8. End While</a:t>
            </a:r>
            <a:endParaRPr lang="en-US" dirty="0" smtClean="0"/>
          </a:p>
        </p:txBody>
      </p:sp>
      <p:sp>
        <p:nvSpPr>
          <p:cNvPr id="5" name="Line Callout 1 4"/>
          <p:cNvSpPr/>
          <p:nvPr/>
        </p:nvSpPr>
        <p:spPr>
          <a:xfrm>
            <a:off x="6096000" y="1447800"/>
            <a:ext cx="2667000" cy="762000"/>
          </a:xfrm>
          <a:prstGeom prst="borderCallout1">
            <a:avLst>
              <a:gd name="adj1" fmla="val 82165"/>
              <a:gd name="adj2" fmla="val -2479"/>
              <a:gd name="adj3" fmla="val 117025"/>
              <a:gd name="adj4" fmla="val -176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can be large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934200" y="3048000"/>
            <a:ext cx="1828800" cy="762000"/>
          </a:xfrm>
          <a:prstGeom prst="borderCallout1">
            <a:avLst>
              <a:gd name="adj1" fmla="val 82165"/>
              <a:gd name="adj2" fmla="val -2479"/>
              <a:gd name="adj3" fmla="val -13257"/>
              <a:gd name="adj4" fmla="val -1295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Set is exponential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Coverage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800600"/>
            <a:ext cx="7790688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Coverage ratio is the fraction of local </a:t>
            </a:r>
            <a:r>
              <a:rPr lang="en-US" dirty="0" err="1" smtClean="0"/>
              <a:t>tuples</a:t>
            </a:r>
            <a:r>
              <a:rPr lang="en-US" dirty="0" smtClean="0"/>
              <a:t> covered by a set of queries</a:t>
            </a:r>
          </a:p>
          <a:p>
            <a:r>
              <a:rPr lang="en-US" dirty="0" smtClean="0"/>
              <a:t>Result Extraction</a:t>
            </a:r>
          </a:p>
          <a:p>
            <a:pPr lvl="1"/>
            <a:r>
              <a:rPr lang="en-US" dirty="0" smtClean="0"/>
              <a:t>Method 1: scan through all result pages</a:t>
            </a:r>
          </a:p>
          <a:p>
            <a:pPr lvl="1"/>
            <a:r>
              <a:rPr lang="en-US" dirty="0" smtClean="0"/>
              <a:t>Method 2: scan only the first result page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838200"/>
            <a:ext cx="4391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075" y="990600"/>
            <a:ext cx="42767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24600" y="3657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 5 frequent keywords from title &amp; Method 1</a:t>
            </a:r>
            <a:endParaRPr lang="en-US" sz="1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Introduced the problem of maintaining a local relation extracted from a web source via keyword queries</a:t>
            </a:r>
          </a:p>
          <a:p>
            <a:endParaRPr lang="en-US" sz="2800" dirty="0" smtClean="0"/>
          </a:p>
          <a:p>
            <a:r>
              <a:rPr lang="en-US" sz="2800" dirty="0" smtClean="0"/>
              <a:t>Problem is NP-Hard, so design a greedy heuristic-based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Tried one heuristic, results show some potential</a:t>
            </a:r>
          </a:p>
          <a:p>
            <a:endParaRPr lang="en-US" sz="2800" dirty="0" smtClean="0"/>
          </a:p>
          <a:p>
            <a:r>
              <a:rPr lang="en-US" sz="2800" dirty="0" smtClean="0"/>
              <a:t>Still room for more work – journal paper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8776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 Topic #2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Optimizing </a:t>
            </a:r>
            <a:r>
              <a:rPr lang="en-US" dirty="0" smtClean="0"/>
              <a:t>Sensor Data Acquisition for Energy-Efficient Smartphone-based Continuous Event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810000"/>
            <a:ext cx="7406640" cy="2286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Lipyeow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Lim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 of Hawai`i at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ā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Archan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Misra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Singapore Management University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23622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Continuous/Streaming Evaluation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429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7432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429000" y="35052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3429000" y="42672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667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4191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438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5052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42672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4267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42672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2286000"/>
            <a:ext cx="22860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Si arrives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</p:txBody>
      </p:sp>
      <p:sp>
        <p:nvSpPr>
          <p:cNvPr id="46" name="10-Point Star 45"/>
          <p:cNvSpPr/>
          <p:nvPr/>
        </p:nvSpPr>
        <p:spPr>
          <a:xfrm>
            <a:off x="4953000" y="28956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6705600" y="4800600"/>
            <a:ext cx="1981200" cy="1295400"/>
          </a:xfrm>
          <a:prstGeom prst="wedgeEllipseCallout">
            <a:avLst>
              <a:gd name="adj1" fmla="val -24206"/>
              <a:gd name="adj2" fmla="val -78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“Push”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  <p:bldP spid="43" grpId="0" animBg="1"/>
      <p:bldP spid="46" grpId="0" animBg="1"/>
      <p:bldP spid="46" grpId="1" animBg="1"/>
      <p:bldP spid="46" grpId="2" animBg="1"/>
      <p:bldP spid="46" grpId="3" animBg="1"/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44880"/>
          </a:xfrm>
        </p:spPr>
        <p:txBody>
          <a:bodyPr/>
          <a:lstStyle/>
          <a:p>
            <a:r>
              <a:rPr lang="en-US" dirty="0" smtClean="0"/>
              <a:t>Energy Consumption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209800"/>
            <a:ext cx="1932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893332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447800"/>
            <a:ext cx="160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rc 13"/>
          <p:cNvSpPr/>
          <p:nvPr/>
        </p:nvSpPr>
        <p:spPr>
          <a:xfrm>
            <a:off x="1371600" y="20574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1295400" y="25908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V="1">
            <a:off x="1524000" y="30480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883932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1371600" y="38100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V="1">
            <a:off x="1447800" y="33528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2579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7983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26" name="Line Callout 2 (No Border) 25"/>
          <p:cNvSpPr/>
          <p:nvPr/>
        </p:nvSpPr>
        <p:spPr>
          <a:xfrm>
            <a:off x="4038600" y="1371600"/>
            <a:ext cx="1905000" cy="4572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60"/>
              <a:gd name="adj6" fmla="val -287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or Bluetooth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143000" y="5029200"/>
            <a:ext cx="1752600" cy="1143000"/>
          </a:xfrm>
          <a:prstGeom prst="wedgeRoundRectCallout">
            <a:avLst>
              <a:gd name="adj1" fmla="val 22021"/>
              <a:gd name="adj2" fmla="val -856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Sensor: transmits data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200400" y="5029200"/>
            <a:ext cx="1752600" cy="1143000"/>
          </a:xfrm>
          <a:prstGeom prst="wedgeRoundRectCallout">
            <a:avLst>
              <a:gd name="adj1" fmla="val 23579"/>
              <a:gd name="adj2" fmla="val -916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receives data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181600" y="5029200"/>
            <a:ext cx="1905000" cy="1143000"/>
          </a:xfrm>
          <a:prstGeom prst="wedgeRoundRectCallout">
            <a:avLst>
              <a:gd name="adj1" fmla="val -43428"/>
              <a:gd name="adj2" fmla="val -939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evaluate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 there a better way to perform such complex event processing that</a:t>
            </a:r>
          </a:p>
          <a:p>
            <a:endParaRPr lang="en-US" dirty="0" smtClean="0"/>
          </a:p>
          <a:p>
            <a:r>
              <a:rPr lang="en-US" dirty="0" smtClean="0"/>
              <a:t>Minimizes energy consumption at the phone, and/or</a:t>
            </a:r>
          </a:p>
          <a:p>
            <a:endParaRPr lang="en-US" dirty="0" smtClean="0"/>
          </a:p>
          <a:p>
            <a:r>
              <a:rPr lang="en-US" dirty="0" smtClean="0"/>
              <a:t>Maximizes operational lifetime of the system.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Evaluate a query every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Acquire only data that is needed</a:t>
            </a:r>
          </a:p>
          <a:p>
            <a:endParaRPr lang="en-US" dirty="0" smtClean="0"/>
          </a:p>
          <a:p>
            <a:r>
              <a:rPr lang="en-US" dirty="0" smtClean="0"/>
              <a:t>Evaluation order of predicates matter!</a:t>
            </a:r>
          </a:p>
          <a:p>
            <a:pPr lvl="1"/>
            <a:r>
              <a:rPr lang="en-US" dirty="0" err="1" smtClean="0"/>
              <a:t>Shortcircuiting</a:t>
            </a:r>
            <a:r>
              <a:rPr lang="en-US" dirty="0" smtClean="0"/>
              <a:t> can avoid data acquisition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Batching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Assuming fairly smart sensors capable of buffering and supporting “pull”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276600"/>
            <a:ext cx="749808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combination of predicates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Aggregation functions </a:t>
            </a:r>
            <a:r>
              <a:rPr lang="en-US" dirty="0" smtClean="0"/>
              <a:t>over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time-based window</a:t>
            </a:r>
            <a:r>
              <a:rPr lang="en-US" dirty="0" smtClean="0"/>
              <a:t> of sensor data 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66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574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786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622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63755" y="12514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3834763" y="13716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3304682" y="16002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5167779" y="14038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663755" y="22420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3834763" y="24061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9621" y="2253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3432922" y="26347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</p:cNvCxnSpPr>
          <p:nvPr/>
        </p:nvCxnSpPr>
        <p:spPr>
          <a:xfrm>
            <a:off x="5181600" y="24384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221" y="2406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3"/>
            <a:endCxn id="41" idx="1"/>
          </p:cNvCxnSpPr>
          <p:nvPr/>
        </p:nvCxnSpPr>
        <p:spPr>
          <a:xfrm>
            <a:off x="6539379" y="15562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41" idx="1"/>
          </p:cNvCxnSpPr>
          <p:nvPr/>
        </p:nvCxnSpPr>
        <p:spPr>
          <a:xfrm flipV="1">
            <a:off x="6553200" y="19372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1752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848600" y="1600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4953000"/>
          </a:xfrm>
        </p:spPr>
        <p:txBody>
          <a:bodyPr>
            <a:normAutofit fontScale="77500" lnSpcReduction="2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Sensor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352288" cy="3200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Constant sampling rate</a:t>
            </a:r>
          </a:p>
          <a:p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uses 2 power modes: active, idle</a:t>
            </a:r>
          </a:p>
          <a:p>
            <a:r>
              <a:rPr lang="en-US" dirty="0" smtClean="0"/>
              <a:t>Bluetooth has 3 modes: active, idle, sleep (not relevant).</a:t>
            </a:r>
          </a:p>
          <a:p>
            <a:r>
              <a:rPr lang="en-US" dirty="0" smtClean="0"/>
              <a:t>Time needed to switch modes</a:t>
            </a:r>
          </a:p>
          <a:p>
            <a:r>
              <a:rPr lang="en-US" dirty="0" smtClean="0"/>
              <a:t>Energy expended to switch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himmer Wireless Sensor Unit/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76400"/>
            <a:ext cx="2214563" cy="1143001"/>
          </a:xfrm>
          <a:prstGeom prst="rect">
            <a:avLst/>
          </a:prstGeom>
          <a:noFill/>
        </p:spPr>
      </p:pic>
      <p:sp>
        <p:nvSpPr>
          <p:cNvPr id="6" name="Lightning Bolt 5"/>
          <p:cNvSpPr/>
          <p:nvPr/>
        </p:nvSpPr>
        <p:spPr>
          <a:xfrm>
            <a:off x="2209800" y="2819400"/>
            <a:ext cx="3810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3048000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Bluetooth</a:t>
            </a:r>
          </a:p>
          <a:p>
            <a:r>
              <a:rPr lang="en-US" sz="1600" dirty="0" smtClean="0"/>
              <a:t>Or 802.11</a:t>
            </a:r>
          </a:p>
          <a:p>
            <a:r>
              <a:rPr lang="en-US" sz="1600" dirty="0" smtClean="0"/>
              <a:t>Or 802.15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676400"/>
            <a:ext cx="1066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 acc.</a:t>
            </a:r>
          </a:p>
          <a:p>
            <a:r>
              <a:rPr lang="en-US" sz="1600" dirty="0" smtClean="0"/>
              <a:t>ECG, EMG, GSR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19600"/>
            <a:ext cx="4752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N </a:t>
            </a:r>
            <a:r>
              <a:rPr lang="en-US" dirty="0" err="1" smtClean="0"/>
              <a:t>Tuples</a:t>
            </a:r>
            <a:r>
              <a:rPr lang="en-US" dirty="0" smtClean="0"/>
              <a:t> from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5814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Idle mode consumes </a:t>
            </a:r>
            <a:r>
              <a:rPr lang="en-US" dirty="0" smtClean="0">
                <a:solidFill>
                  <a:schemeClr val="accent3"/>
                </a:solidFill>
              </a:rPr>
              <a:t>P</a:t>
            </a:r>
            <a:r>
              <a:rPr lang="en-US" baseline="-25000" dirty="0" smtClean="0">
                <a:solidFill>
                  <a:schemeClr val="accent3"/>
                </a:solidFill>
              </a:rPr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Active mode consumes </a:t>
            </a:r>
            <a:r>
              <a:rPr lang="en-US" dirty="0" smtClean="0">
                <a:solidFill>
                  <a:srgbClr val="C32D2E"/>
                </a:solidFill>
              </a:rPr>
              <a:t>P</a:t>
            </a:r>
            <a:r>
              <a:rPr lang="en-US" baseline="-25000" dirty="0" smtClean="0">
                <a:solidFill>
                  <a:srgbClr val="C32D2E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Sensor rate is </a:t>
            </a:r>
            <a:r>
              <a:rPr lang="en-US" dirty="0" err="1" smtClean="0">
                <a:solidFill>
                  <a:srgbClr val="C32D2E"/>
                </a:solidFill>
              </a:rPr>
              <a:t>f</a:t>
            </a:r>
            <a:r>
              <a:rPr lang="en-US" dirty="0" smtClean="0"/>
              <a:t> Hz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32D2E"/>
                </a:solidFill>
              </a:rPr>
              <a:t>S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Bandwidth is </a:t>
            </a:r>
            <a:r>
              <a:rPr lang="en-US" dirty="0" smtClean="0">
                <a:solidFill>
                  <a:srgbClr val="C32D2E"/>
                </a:solidFill>
              </a:rPr>
              <a:t>B</a:t>
            </a:r>
            <a:r>
              <a:rPr lang="en-US" dirty="0" smtClean="0"/>
              <a:t> Mbps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51</a:t>
            </a:fld>
            <a:endParaRPr kumimoji="0"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09600" y="2514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4290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1219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440668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781300" y="2857500"/>
            <a:ext cx="533400" cy="304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0" y="2971800"/>
            <a:ext cx="152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209800"/>
            <a:ext cx="12954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2438400"/>
            <a:ext cx="2286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V="1">
            <a:off x="2819400" y="2286000"/>
            <a:ext cx="609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1676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4648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</a:t>
            </a:r>
            <a:r>
              <a:rPr lang="en-US" dirty="0" err="1" smtClean="0"/>
              <a:t>f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1524000" y="2209800"/>
            <a:ext cx="1752600" cy="158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3733800" y="3048000"/>
            <a:ext cx="3810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1400" y="3886200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N*S/B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1905000"/>
            <a:ext cx="3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2590800"/>
            <a:ext cx="33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5900" y="4572000"/>
            <a:ext cx="4889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667000" y="20574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Pull-based Evaluation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435608" y="50292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Complex interaction between </a:t>
            </a:r>
            <a:r>
              <a:rPr lang="en-US" dirty="0" err="1" smtClean="0"/>
              <a:t>ω</a:t>
            </a:r>
            <a:r>
              <a:rPr lang="en-US" dirty="0" smtClean="0"/>
              <a:t>, stream rates, and predicate windows</a:t>
            </a:r>
          </a:p>
          <a:p>
            <a:r>
              <a:rPr lang="en-US" dirty="0" smtClean="0"/>
              <a:t>If predicate </a:t>
            </a:r>
            <a:r>
              <a:rPr lang="en-US" dirty="0" smtClean="0">
                <a:solidFill>
                  <a:srgbClr val="C32D2E"/>
                </a:solidFill>
              </a:rPr>
              <a:t>S1&lt;10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32D2E"/>
                </a:solidFill>
              </a:rPr>
              <a:t>false</a:t>
            </a:r>
            <a:r>
              <a:rPr lang="en-US" dirty="0" smtClean="0"/>
              <a:t>, why bother to acquire data for S2 and S3?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43600" y="2057400"/>
            <a:ext cx="2971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 every </a:t>
            </a:r>
            <a:r>
              <a:rPr lang="en-US" dirty="0" err="1" smtClean="0">
                <a:solidFill>
                  <a:schemeClr val="tx1"/>
                </a:solidFill>
              </a:rPr>
              <a:t>ω</a:t>
            </a:r>
            <a:r>
              <a:rPr lang="en-US" dirty="0" smtClean="0">
                <a:solidFill>
                  <a:schemeClr val="tx1"/>
                </a:solidFill>
              </a:rPr>
              <a:t> seconds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For each sensor Si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Acquire data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data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EndFor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2819400" y="32004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2819400" y="39624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8000" y="2362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2400" y="3124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2982" y="3886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4800" y="21336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32004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39624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1  0  0  1  1  2   3  1  4  3</a:t>
            </a:r>
            <a:endParaRPr lang="en-US" sz="1600" dirty="0"/>
          </a:p>
        </p:txBody>
      </p:sp>
      <p:sp>
        <p:nvSpPr>
          <p:cNvPr id="46" name="10-Point Star 45"/>
          <p:cNvSpPr/>
          <p:nvPr/>
        </p:nvSpPr>
        <p:spPr>
          <a:xfrm>
            <a:off x="4343400" y="25908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10" idx="1"/>
          </p:cNvCxnSpPr>
          <p:nvPr/>
        </p:nvCxnSpPr>
        <p:spPr>
          <a:xfrm>
            <a:off x="1905000" y="2590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35" idx="1"/>
          </p:cNvCxnSpPr>
          <p:nvPr/>
        </p:nvCxnSpPr>
        <p:spPr>
          <a:xfrm>
            <a:off x="1905000" y="3352800"/>
            <a:ext cx="914400" cy="16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3"/>
            <a:endCxn id="22" idx="1"/>
          </p:cNvCxnSpPr>
          <p:nvPr/>
        </p:nvCxnSpPr>
        <p:spPr>
          <a:xfrm>
            <a:off x="1905000" y="4114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P3,P1,P2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12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P1,P2,P3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19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P2,P3,P1</a:t>
            </a:r>
            <a:endParaRPr lang="en-US" dirty="0"/>
          </a:p>
        </p:txBody>
      </p:sp>
      <p:pic>
        <p:nvPicPr>
          <p:cNvPr id="6" name="Picture 5" descr="evaltime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924800" cy="17986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19400" y="4419601"/>
            <a:ext cx="3048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3657601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5200" y="36576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990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8400" y="4419600"/>
            <a:ext cx="228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3" name="Group 25"/>
          <p:cNvGrpSpPr/>
          <p:nvPr/>
        </p:nvGrpSpPr>
        <p:grpSpPr>
          <a:xfrm>
            <a:off x="6019800" y="76200"/>
            <a:ext cx="2895600" cy="2133600"/>
            <a:chOff x="6019800" y="76200"/>
            <a:chExt cx="2895600" cy="2133600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Oval 22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</a:p>
          <a:p>
            <a:r>
              <a:rPr lang="en-US" dirty="0" smtClean="0"/>
              <a:t>Evaluate 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5)&gt;20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accent3"/>
                </a:solidFill>
              </a:rPr>
              <a:t>Avg(S2,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P1,P2,P3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8</a:t>
            </a:r>
            <a:r>
              <a:rPr lang="en-US" dirty="0" smtClean="0"/>
              <a:t>: acquisition cost for A becomes cheaper, because some </a:t>
            </a:r>
            <a:r>
              <a:rPr lang="en-US" dirty="0" err="1" smtClean="0"/>
              <a:t>tuples</a:t>
            </a:r>
            <a:r>
              <a:rPr lang="en-US" dirty="0" smtClean="0"/>
              <a:t> are already in buffer</a:t>
            </a:r>
          </a:p>
        </p:txBody>
      </p:sp>
      <p:pic>
        <p:nvPicPr>
          <p:cNvPr id="5" name="Picture 4" descr="evaltime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7929301" cy="179969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28800" y="39624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24200" y="3962400"/>
            <a:ext cx="7620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410200" y="2971800"/>
            <a:ext cx="3429000" cy="762000"/>
          </a:xfrm>
          <a:prstGeom prst="wedgeRoundRectCallout">
            <a:avLst>
              <a:gd name="adj1" fmla="val -65870"/>
              <a:gd name="adj2" fmla="val 391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Acquisition cost depends on state of the buffer at time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55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3" name="Group 21"/>
          <p:cNvGrpSpPr/>
          <p:nvPr/>
        </p:nvGrpSpPr>
        <p:grpSpPr>
          <a:xfrm>
            <a:off x="5943600" y="0"/>
            <a:ext cx="2895600" cy="2133600"/>
            <a:chOff x="6019800" y="76200"/>
            <a:chExt cx="2895600" cy="213360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Oval 23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Algorithm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each </a:t>
            </a:r>
            <a:r>
              <a:rPr lang="el-GR" dirty="0" smtClean="0">
                <a:latin typeface="Calibri"/>
              </a:rPr>
              <a:t>ω</a:t>
            </a:r>
            <a:endParaRPr lang="en-US" dirty="0" smtClean="0">
              <a:latin typeface="Calibri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Calculate normalized acquisition cost (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  <a:r>
              <a:rPr lang="en-US" dirty="0" smtClean="0"/>
              <a:t>) based on </a:t>
            </a:r>
            <a:r>
              <a:rPr lang="en-US" dirty="0" smtClean="0">
                <a:solidFill>
                  <a:schemeClr val="accent3"/>
                </a:solidFill>
              </a:rPr>
              <a:t>buffer state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Find evaluation order using 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Acquire sensor data and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using </a:t>
            </a:r>
            <a:r>
              <a:rPr lang="en-US" dirty="0" err="1" smtClean="0"/>
              <a:t>eval</a:t>
            </a:r>
            <a:r>
              <a:rPr lang="en-US" dirty="0" smtClean="0"/>
              <a:t> order with </a:t>
            </a:r>
            <a:r>
              <a:rPr lang="en-US" dirty="0" err="1" smtClean="0"/>
              <a:t>shortcircuiting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57600" y="5105400"/>
            <a:ext cx="4800600" cy="1143000"/>
          </a:xfrm>
          <a:prstGeom prst="wedgeRoundRectCallout">
            <a:avLst>
              <a:gd name="adj1" fmla="val -19245"/>
              <a:gd name="adj2" fmla="val -72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&gt;2 predicates operate on the same sensor data stream?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56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Naive</a:t>
            </a:r>
          </a:p>
          <a:p>
            <a:pPr lvl="1"/>
            <a:r>
              <a:rPr lang="en-US" dirty="0" smtClean="0"/>
              <a:t>data from all sensors acquired in batches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ASRS-static </a:t>
            </a:r>
          </a:p>
          <a:p>
            <a:pPr lvl="1"/>
            <a:r>
              <a:rPr lang="en-US" dirty="0" smtClean="0"/>
              <a:t>Evaluation order determined once at initialization and never changes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ASRS-dynamic</a:t>
            </a:r>
          </a:p>
          <a:p>
            <a:pPr lvl="1"/>
            <a:r>
              <a:rPr lang="en-US" dirty="0" smtClean="0"/>
              <a:t>Evaluation order determined at each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time period.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 smtClean="0">
                <a:latin typeface="Calibri"/>
              </a:rPr>
              <a:t>Simulation results averages 5 1-hour traces with 95% </a:t>
            </a:r>
            <a:r>
              <a:rPr lang="en-US" smtClean="0">
                <a:latin typeface="Calibri"/>
              </a:rPr>
              <a:t>confidence intervals.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P(pred</a:t>
            </a:r>
            <a:r>
              <a:rPr lang="en-US" dirty="0" smtClean="0">
                <a:solidFill>
                  <a:schemeClr val="accent3"/>
                </a:solidFill>
              </a:rPr>
              <a:t>=true) </a:t>
            </a:r>
            <a:r>
              <a:rPr lang="en-US" dirty="0" smtClean="0">
                <a:latin typeface="Calibri"/>
              </a:rPr>
              <a:t>distributions obtained from half the data streams themselves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Simulation Data &amp;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</a:rPr>
              <a:t>Data streams generated using independent Gaussian distribution</a:t>
            </a:r>
          </a:p>
          <a:p>
            <a:pPr lvl="1"/>
            <a:r>
              <a:rPr lang="en-US" dirty="0" smtClean="0"/>
              <a:t>SPO2 ~ N(96,4), 3 Hz, 3000 bits</a:t>
            </a:r>
          </a:p>
          <a:p>
            <a:pPr lvl="1"/>
            <a:r>
              <a:rPr lang="en-US" dirty="0" smtClean="0"/>
              <a:t>HR ~ N(80,40), 0.5 Hz, 32 bits</a:t>
            </a:r>
          </a:p>
          <a:p>
            <a:pPr lvl="1"/>
            <a:r>
              <a:rPr lang="en-US" dirty="0" err="1" smtClean="0"/>
              <a:t>Accel</a:t>
            </a:r>
            <a:r>
              <a:rPr lang="en-US" dirty="0" smtClean="0"/>
              <a:t> ~ N(0,10), 256 Hz, 196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48768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257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58790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562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63755" y="44518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3834763" y="45720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4419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3304682" y="48006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5167779" y="46042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9" name="Straight Connector 18"/>
          <p:cNvCxnSpPr>
            <a:stCxn id="10" idx="3"/>
          </p:cNvCxnSpPr>
          <p:nvPr/>
        </p:nvCxnSpPr>
        <p:spPr>
          <a:xfrm>
            <a:off x="3663755" y="54424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3834763" y="56065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9621" y="5454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3"/>
          </p:cNvCxnSpPr>
          <p:nvPr/>
        </p:nvCxnSpPr>
        <p:spPr>
          <a:xfrm flipV="1">
            <a:off x="3432922" y="58351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5181600" y="56388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1221" y="56065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5" name="Straight Connector 24"/>
          <p:cNvCxnSpPr>
            <a:stCxn id="18" idx="3"/>
            <a:endCxn id="27" idx="1"/>
          </p:cNvCxnSpPr>
          <p:nvPr/>
        </p:nvCxnSpPr>
        <p:spPr>
          <a:xfrm>
            <a:off x="6539379" y="47566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3"/>
            <a:endCxn id="27" idx="1"/>
          </p:cNvCxnSpPr>
          <p:nvPr/>
        </p:nvCxnSpPr>
        <p:spPr>
          <a:xfrm flipV="1">
            <a:off x="6553200" y="51376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800" y="4953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7848600" y="48006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energy-10-b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600200"/>
            <a:ext cx="3432405" cy="2209800"/>
          </a:xfrm>
        </p:spPr>
      </p:pic>
      <p:pic>
        <p:nvPicPr>
          <p:cNvPr id="5" name="Picture 4" descr="bytes-10-b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137" y="4038600"/>
            <a:ext cx="3490263" cy="2217612"/>
          </a:xfrm>
          <a:prstGeom prst="rect">
            <a:avLst/>
          </a:prstGeom>
        </p:spPr>
      </p:pic>
      <p:pic>
        <p:nvPicPr>
          <p:cNvPr id="6" name="Picture 5" descr="energy-10-w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600200"/>
            <a:ext cx="3490263" cy="2217612"/>
          </a:xfrm>
          <a:prstGeom prst="rect">
            <a:avLst/>
          </a:prstGeom>
        </p:spPr>
      </p:pic>
      <p:pic>
        <p:nvPicPr>
          <p:cNvPr id="7" name="Picture 6" descr="bytes-10-w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4038600"/>
            <a:ext cx="3444539" cy="2217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1219200"/>
            <a:ext cx="11157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Bluetooth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219200"/>
            <a:ext cx="8274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802.11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34502" y="2361098"/>
            <a:ext cx="824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Energy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0449" y="4809751"/>
            <a:ext cx="692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Bytes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</p:spPr>
        <p:txBody>
          <a:bodyPr/>
          <a:lstStyle/>
          <a:p>
            <a:r>
              <a:rPr lang="en-US" dirty="0" smtClean="0"/>
              <a:t>Data, Database,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906963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 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Pull-based processing paradigm can have a significant impact on data acquisition energy consumption</a:t>
            </a:r>
          </a:p>
          <a:p>
            <a:endParaRPr lang="en-US" dirty="0" smtClean="0"/>
          </a:p>
          <a:p>
            <a:r>
              <a:rPr lang="en-US" dirty="0" smtClean="0"/>
              <a:t>Ordered evaluation of predicates can help </a:t>
            </a:r>
            <a:r>
              <a:rPr lang="en-US" dirty="0" err="1" smtClean="0"/>
              <a:t>shortcircuit</a:t>
            </a:r>
            <a:r>
              <a:rPr lang="en-US" dirty="0" smtClean="0"/>
              <a:t> the evaluation and avoid costly data acquisition</a:t>
            </a:r>
          </a:p>
          <a:p>
            <a:endParaRPr lang="en-US" dirty="0" smtClean="0"/>
          </a:p>
          <a:p>
            <a:r>
              <a:rPr lang="en-US" dirty="0" smtClean="0"/>
              <a:t>We proposed evaluation algorithms based on these two observations to minimize data acquisition cost at CEP engine</a:t>
            </a:r>
          </a:p>
          <a:p>
            <a:endParaRPr lang="en-US" dirty="0" smtClean="0"/>
          </a:p>
          <a:p>
            <a:r>
              <a:rPr lang="en-US" dirty="0" smtClean="0"/>
              <a:t>Results on synthetic traces show that savings up to 70% are possible.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</a:t>
            </a:r>
            <a:r>
              <a:rPr lang="en-US" dirty="0" smtClean="0"/>
              <a:t>Data Analytics </a:t>
            </a:r>
            <a:r>
              <a:rPr lang="en-US" dirty="0" smtClean="0"/>
              <a:t>for Wind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3745992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 problem in renewable energy is the variability in supply</a:t>
            </a:r>
          </a:p>
          <a:p>
            <a:r>
              <a:rPr lang="en-US" dirty="0" smtClean="0"/>
              <a:t>Demand is predictable</a:t>
            </a:r>
          </a:p>
          <a:p>
            <a:r>
              <a:rPr lang="en-US" dirty="0" smtClean="0"/>
              <a:t>Accurate and continuous forecasting can help utility company balance the load </a:t>
            </a:r>
          </a:p>
          <a:p>
            <a:r>
              <a:rPr lang="en-US" dirty="0" smtClean="0"/>
              <a:t>Weather forecasting algorithms in streaming mode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61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524000"/>
            <a:ext cx="36576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762000"/>
          </a:xfrm>
        </p:spPr>
        <p:txBody>
          <a:bodyPr/>
          <a:lstStyle/>
          <a:p>
            <a:r>
              <a:rPr lang="en-US" dirty="0" smtClean="0"/>
              <a:t>Scientific Data Warehouses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Massive amount of data (</a:t>
            </a:r>
            <a:r>
              <a:rPr lang="en-US" dirty="0" err="1" smtClean="0"/>
              <a:t>petabyte</a:t>
            </a:r>
            <a:r>
              <a:rPr lang="en-US" dirty="0" smtClean="0"/>
              <a:t> range)</a:t>
            </a:r>
          </a:p>
          <a:p>
            <a:r>
              <a:rPr lang="en-US" dirty="0" smtClean="0"/>
              <a:t>No updates, append only</a:t>
            </a:r>
          </a:p>
          <a:p>
            <a:r>
              <a:rPr lang="en-US" dirty="0" smtClean="0"/>
              <a:t>Interactive queries + long running analytical queries</a:t>
            </a:r>
          </a:p>
          <a:p>
            <a:r>
              <a:rPr lang="en-US" dirty="0" smtClean="0"/>
              <a:t>Commodity clusters and/or virtualized “cloud” environment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Compute-intensive infra-structures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62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886200"/>
            <a:ext cx="5867400" cy="2419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3886200"/>
            <a:ext cx="1574800" cy="241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3400" y="4114800"/>
            <a:ext cx="2486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Pan-STARRS 1 Telescope</a:t>
            </a: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en-US" baseline="30000" dirty="0" smtClean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-pixel camera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30-second exposures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2 TB per night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* 10</a:t>
            </a:r>
            <a:r>
              <a:rPr lang="en-US" baseline="30000" dirty="0" smtClean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 objects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* 10</a:t>
            </a:r>
            <a:r>
              <a:rPr lang="en-US" baseline="30000" dirty="0" smtClean="0">
                <a:solidFill>
                  <a:schemeClr val="bg1"/>
                </a:solidFill>
              </a:rPr>
              <a:t>11</a:t>
            </a:r>
            <a:r>
              <a:rPr lang="en-US" dirty="0" smtClean="0">
                <a:solidFill>
                  <a:schemeClr val="bg1"/>
                </a:solidFill>
              </a:rPr>
              <a:t> detections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868362"/>
          </a:xfrm>
        </p:spPr>
        <p:txBody>
          <a:bodyPr/>
          <a:lstStyle/>
          <a:p>
            <a:r>
              <a:rPr lang="en-US" dirty="0" smtClean="0"/>
              <a:t>DBMS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6962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57600" cy="5135563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76800" y="990600"/>
            <a:ext cx="4038600" cy="5135563"/>
          </a:xfrm>
        </p:spPr>
        <p:txBody>
          <a:bodyPr>
            <a:normAutofit fontScale="92500" lnSpcReduction="20000"/>
          </a:bodyPr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4478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7/15/2011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Files </a:t>
            </a:r>
            <a:r>
              <a:rPr lang="en-US" dirty="0" err="1" smtClean="0"/>
              <a:t>vs</a:t>
            </a:r>
            <a:r>
              <a:rPr lang="en-US" dirty="0" smtClean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66800"/>
            <a:ext cx="3657600" cy="50593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Swapping data between memory and files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Difficult to add records to files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Security &amp; access control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Do optimization manually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Good for small data/files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6800"/>
            <a:ext cx="3733800" cy="50593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Run out of pointers (32bit) 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Code your own search algorithm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Search on different fields is difficult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Must protect data from inconsistency due to concurrency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Fault tolerance – crash recovery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</TotalTime>
  <Words>3781</Words>
  <Application>Microsoft Office PowerPoint</Application>
  <PresentationFormat>On-screen Show (4:3)</PresentationFormat>
  <Paragraphs>1189</Paragraphs>
  <Slides>62</Slides>
  <Notes>62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Solstice</vt:lpstr>
      <vt:lpstr>Equation</vt:lpstr>
      <vt:lpstr>Information Management Research </vt:lpstr>
      <vt:lpstr>Agenda</vt:lpstr>
      <vt:lpstr>Information Management</vt:lpstr>
      <vt:lpstr>Traditional Information Management</vt:lpstr>
      <vt:lpstr>A Bit of History</vt:lpstr>
      <vt:lpstr>Data, Database, DBMS</vt:lpstr>
      <vt:lpstr>DBMS</vt:lpstr>
      <vt:lpstr>Types of Databases</vt:lpstr>
      <vt:lpstr>Files vs DBMS</vt:lpstr>
      <vt:lpstr>Why use a DBMS ?</vt:lpstr>
      <vt:lpstr>DBMS Components</vt:lpstr>
      <vt:lpstr>Internet Information Management</vt:lpstr>
      <vt:lpstr>Parallel DBMS Architecture</vt:lpstr>
      <vt:lpstr>Horizontal Fragmentation: Range Partition</vt:lpstr>
      <vt:lpstr>Range Partition: Query Processing</vt:lpstr>
      <vt:lpstr>Horizontal Fragmentation: Hash Partition</vt:lpstr>
      <vt:lpstr>Hash Partition: Query Processing</vt:lpstr>
      <vt:lpstr>Fragmentation &amp; Replication</vt:lpstr>
      <vt:lpstr>Internet Search Engines</vt:lpstr>
      <vt:lpstr>Unstructured Text Data</vt:lpstr>
      <vt:lpstr>Inverted Indexes</vt:lpstr>
      <vt:lpstr>Lookups using Inverted Indexes</vt:lpstr>
      <vt:lpstr>Too Many Matching Documents</vt:lpstr>
      <vt:lpstr>Streaming Data Management</vt:lpstr>
      <vt:lpstr>Mobile Information Management</vt:lpstr>
      <vt:lpstr>Research Topic #1 Optimizing Content Freshness of Relations Extracted From the Web Using Keyword Search</vt:lpstr>
      <vt:lpstr>Motivating Application</vt:lpstr>
      <vt:lpstr>The Simple Solution</vt:lpstr>
      <vt:lpstr>Problem with the Simple Solution</vt:lpstr>
      <vt:lpstr>The Elegant Solution</vt:lpstr>
      <vt:lpstr>But ...</vt:lpstr>
      <vt:lpstr>Problem Statement</vt:lpstr>
      <vt:lpstr>Picking the Right Queries ...</vt:lpstr>
      <vt:lpstr>Greedy Probes Algorithm</vt:lpstr>
      <vt:lpstr>Content Freshness</vt:lpstr>
      <vt:lpstr>Content Freshness (take 2)</vt:lpstr>
      <vt:lpstr>Greedy Heuristic</vt:lpstr>
      <vt:lpstr>Experiments</vt:lpstr>
      <vt:lpstr>Content Freshness</vt:lpstr>
      <vt:lpstr>Optimizations</vt:lpstr>
      <vt:lpstr>Coverage Ratio</vt:lpstr>
      <vt:lpstr>Summary</vt:lpstr>
      <vt:lpstr>Research Topic #2 Optimizing Sensor Data Acquisition for Energy-Efficient Smartphone-based Continuous Event Processing</vt:lpstr>
      <vt:lpstr>Telehealth Scenario</vt:lpstr>
      <vt:lpstr>Continuous/Streaming Evaluation</vt:lpstr>
      <vt:lpstr>Energy Consumption</vt:lpstr>
      <vt:lpstr>Research Question</vt:lpstr>
      <vt:lpstr>Key Ideas</vt:lpstr>
      <vt:lpstr>Query Model</vt:lpstr>
      <vt:lpstr>Sensor Data Acquisition </vt:lpstr>
      <vt:lpstr>Pulling N Tuples from Sensor</vt:lpstr>
      <vt:lpstr>Pull-based Evaluation</vt:lpstr>
      <vt:lpstr>Example: ω=7</vt:lpstr>
      <vt:lpstr>Evaluation Order</vt:lpstr>
      <vt:lpstr>Example: ω=3</vt:lpstr>
      <vt:lpstr>Algorithm Sketch</vt:lpstr>
      <vt:lpstr>Simulation Setup</vt:lpstr>
      <vt:lpstr>Simulation Data &amp; Query</vt:lpstr>
      <vt:lpstr>Simulation Results</vt:lpstr>
      <vt:lpstr>Summary</vt:lpstr>
      <vt:lpstr>Real-time Data Analytics for Wind Power Management</vt:lpstr>
      <vt:lpstr>Scientific Data Warehouses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in Information Systems and Services</dc:title>
  <dc:creator>Lipyeow Lim</dc:creator>
  <cp:lastModifiedBy>Lipyeow Lim</cp:lastModifiedBy>
  <cp:revision>34</cp:revision>
  <dcterms:created xsi:type="dcterms:W3CDTF">2011-02-17T21:15:19Z</dcterms:created>
  <dcterms:modified xsi:type="dcterms:W3CDTF">2011-07-15T02:11:06Z</dcterms:modified>
</cp:coreProperties>
</file>