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257" r:id="rId3"/>
    <p:sldId id="260" r:id="rId4"/>
    <p:sldId id="291" r:id="rId5"/>
    <p:sldId id="322" r:id="rId6"/>
    <p:sldId id="319" r:id="rId7"/>
    <p:sldId id="320" r:id="rId8"/>
    <p:sldId id="321" r:id="rId9"/>
    <p:sldId id="323" r:id="rId10"/>
    <p:sldId id="324" r:id="rId11"/>
    <p:sldId id="325" r:id="rId12"/>
    <p:sldId id="292" r:id="rId13"/>
    <p:sldId id="326" r:id="rId14"/>
    <p:sldId id="327" r:id="rId15"/>
    <p:sldId id="328" r:id="rId16"/>
    <p:sldId id="329" r:id="rId17"/>
    <p:sldId id="330" r:id="rId18"/>
    <p:sldId id="333" r:id="rId19"/>
    <p:sldId id="337" r:id="rId20"/>
    <p:sldId id="338" r:id="rId21"/>
    <p:sldId id="339" r:id="rId22"/>
    <p:sldId id="340" r:id="rId23"/>
    <p:sldId id="341" r:id="rId24"/>
    <p:sldId id="289" r:id="rId25"/>
    <p:sldId id="290" r:id="rId26"/>
    <p:sldId id="342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276" r:id="rId45"/>
    <p:sldId id="277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34" r:id="rId63"/>
    <p:sldId id="335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9" d="100"/>
          <a:sy n="49" d="100"/>
        </p:scale>
        <p:origin x="-4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70261-A27E-41E3-847C-7D2DFCE67ECD}" type="datetimeFigureOut">
              <a:rPr lang="en-US" smtClean="0"/>
              <a:pPr/>
              <a:t>7/15/2011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40D00-50B3-4AF4-BDE5-74E4C478DF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4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40D00-50B3-4AF4-BDE5-74E4C478DF2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40D00-50B3-4AF4-BDE5-74E4C478DF2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40D00-50B3-4AF4-BDE5-74E4C478DF2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 a local database of each researcher’s publications and their citation counts</a:t>
            </a:r>
          </a:p>
          <a:p>
            <a:pPr lvl="1"/>
            <a:r>
              <a:rPr lang="en-US" dirty="0" smtClean="0"/>
              <a:t>Researcher’s publish papers all the time</a:t>
            </a:r>
          </a:p>
          <a:p>
            <a:pPr lvl="1"/>
            <a:r>
              <a:rPr lang="en-US" dirty="0" smtClean="0"/>
              <a:t>Papers are cited by other papers all the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40D00-50B3-4AF4-BDE5-74E4C478DF2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40D00-50B3-4AF4-BDE5-74E4C478DF2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14400" y="6305550"/>
            <a:ext cx="1066800" cy="476250"/>
          </a:xfrm>
        </p:spPr>
        <p:txBody>
          <a:bodyPr/>
          <a:lstStyle>
            <a:extLst/>
          </a:lstStyle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4419600" y="6305550"/>
            <a:ext cx="2895600" cy="476250"/>
          </a:xfrm>
        </p:spPr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600" y="6305550"/>
            <a:ext cx="1143000" cy="476250"/>
          </a:xfrm>
        </p:spPr>
        <p:txBody>
          <a:bodyPr/>
          <a:lstStyle>
            <a:extLst/>
          </a:lstStyle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305550"/>
            <a:ext cx="2895600" cy="476250"/>
          </a:xfrm>
        </p:spPr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6800" y="6305550"/>
            <a:ext cx="1219200" cy="476250"/>
          </a:xfrm>
        </p:spPr>
        <p:txBody>
          <a:bodyPr/>
          <a:lstStyle>
            <a:extLst/>
          </a:lstStyle>
          <a:p>
            <a:r>
              <a:rPr lang="en-US" dirty="0" smtClean="0"/>
              <a:t>7/15/2011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0" y="6305550"/>
            <a:ext cx="2895600" cy="476250"/>
          </a:xfrm>
        </p:spPr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305550"/>
            <a:ext cx="1295400" cy="476250"/>
          </a:xfrm>
        </p:spPr>
        <p:txBody>
          <a:bodyPr/>
          <a:lstStyle>
            <a:extLst/>
          </a:lstStyle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8200" y="6305550"/>
            <a:ext cx="2895600" cy="476250"/>
          </a:xfrm>
        </p:spPr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66800" y="6305550"/>
            <a:ext cx="1295400" cy="476250"/>
          </a:xfrm>
        </p:spPr>
        <p:txBody>
          <a:bodyPr/>
          <a:lstStyle>
            <a:extLst/>
          </a:lstStyle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43400" y="6305550"/>
            <a:ext cx="2895600" cy="476250"/>
          </a:xfrm>
        </p:spPr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r>
              <a:rPr lang="en-US" smtClean="0"/>
              <a:t>7/15/2011</a:t>
            </a:r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Lipyeow Lim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EWL312zbEKg&amp;feature=relmf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youtube.com/watch?v=trvoc6GDAqo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bedVDouyMY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938834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Information Management Research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733800"/>
            <a:ext cx="7406640" cy="14478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Lipyeow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Lim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Assistant Professor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Information and Computer Sciences</a:t>
            </a:r>
          </a:p>
          <a:p>
            <a:pPr marL="27432" lvl="1">
              <a:spcBef>
                <a:spcPts val="600"/>
              </a:spcBef>
              <a:buSzPct val="80000"/>
            </a:pPr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http://www2.hawaii.edu/~lipyeow/</a:t>
            </a:r>
          </a:p>
          <a:p>
            <a:pPr algn="ctr"/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Large datasets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Concurrency/ multi-user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Crash recovery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Declarative query language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No need to figure out what low level data structure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Data independence and efficient access.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Reduced application development time.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Data integrity and security.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Uniform data administration.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B78-1450-44D0-A5BD-445BF452B4A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DBMS Components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B78-1450-44D0-A5BD-445BF452B4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1531977" y="5638800"/>
            <a:ext cx="12954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27177" y="4876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 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27177" y="41148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 Manager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27177" y="3200400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Index/file/record Manager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27177" y="23622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Engine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27177" y="16002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Compiler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665577" y="16764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 Manager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665577" y="31242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Logging &amp; Recovery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65977" y="1600200"/>
            <a:ext cx="1752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DDL compiler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865977" y="27432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Concurrency Control</a:t>
            </a:r>
            <a:endParaRPr lang="en-US" dirty="0"/>
          </a:p>
        </p:txBody>
      </p:sp>
      <p:sp>
        <p:nvSpPr>
          <p:cNvPr id="20" name="Flowchart: Internal Storage 19"/>
          <p:cNvSpPr/>
          <p:nvPr/>
        </p:nvSpPr>
        <p:spPr>
          <a:xfrm>
            <a:off x="7018377" y="3733800"/>
            <a:ext cx="1447800" cy="7620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 Table</a:t>
            </a:r>
            <a:endParaRPr lang="en-US" dirty="0"/>
          </a:p>
        </p:txBody>
      </p:sp>
      <p:sp>
        <p:nvSpPr>
          <p:cNvPr id="22" name="Flowchart: Internal Storage 21"/>
          <p:cNvSpPr/>
          <p:nvPr/>
        </p:nvSpPr>
        <p:spPr>
          <a:xfrm>
            <a:off x="4046577" y="4267200"/>
            <a:ext cx="1371600" cy="7620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4" idx="2"/>
            <a:endCxn id="13" idx="0"/>
          </p:cNvCxnSpPr>
          <p:nvPr/>
        </p:nvCxnSpPr>
        <p:spPr>
          <a:xfrm rot="5400000">
            <a:off x="2027277" y="2209800"/>
            <a:ext cx="304800" cy="1588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9" idx="1"/>
          </p:cNvCxnSpPr>
          <p:nvPr/>
        </p:nvCxnSpPr>
        <p:spPr>
          <a:xfrm rot="5400000">
            <a:off x="2027277" y="5486400"/>
            <a:ext cx="304800" cy="1588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0" idx="0"/>
          </p:cNvCxnSpPr>
          <p:nvPr/>
        </p:nvCxnSpPr>
        <p:spPr>
          <a:xfrm rot="5400000">
            <a:off x="2027277" y="4724400"/>
            <a:ext cx="304800" cy="1588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11" idx="0"/>
          </p:cNvCxnSpPr>
          <p:nvPr/>
        </p:nvCxnSpPr>
        <p:spPr>
          <a:xfrm rot="5400000">
            <a:off x="2027277" y="3962400"/>
            <a:ext cx="304800" cy="1588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12" idx="0"/>
          </p:cNvCxnSpPr>
          <p:nvPr/>
        </p:nvCxnSpPr>
        <p:spPr>
          <a:xfrm rot="5400000">
            <a:off x="2027277" y="3048000"/>
            <a:ext cx="304800" cy="1588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67564" y="9144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User/Application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08777" y="990600"/>
            <a:ext cx="258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Administrator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7" idx="2"/>
            <a:endCxn id="14" idx="0"/>
          </p:cNvCxnSpPr>
          <p:nvPr/>
        </p:nvCxnSpPr>
        <p:spPr>
          <a:xfrm rot="5400000">
            <a:off x="2031540" y="1431869"/>
            <a:ext cx="316468" cy="20194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5" idx="2"/>
            <a:endCxn id="16" idx="0"/>
          </p:cNvCxnSpPr>
          <p:nvPr/>
        </p:nvCxnSpPr>
        <p:spPr>
          <a:xfrm rot="5400000">
            <a:off x="4275177" y="2628900"/>
            <a:ext cx="990600" cy="1588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3"/>
            <a:endCxn id="16" idx="1"/>
          </p:cNvCxnSpPr>
          <p:nvPr/>
        </p:nvCxnSpPr>
        <p:spPr>
          <a:xfrm>
            <a:off x="3132177" y="2628900"/>
            <a:ext cx="533400" cy="723900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7" idx="2"/>
            <a:endCxn id="13" idx="3"/>
          </p:cNvCxnSpPr>
          <p:nvPr/>
        </p:nvCxnSpPr>
        <p:spPr>
          <a:xfrm rot="5400000">
            <a:off x="5151477" y="38100"/>
            <a:ext cx="571500" cy="4610100"/>
          </a:xfrm>
          <a:prstGeom prst="straightConnector1">
            <a:avLst/>
          </a:prstGeom>
          <a:ln w="15875"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8" idx="2"/>
            <a:endCxn id="17" idx="0"/>
          </p:cNvCxnSpPr>
          <p:nvPr/>
        </p:nvCxnSpPr>
        <p:spPr>
          <a:xfrm rot="16200000" flipH="1">
            <a:off x="7601099" y="1459022"/>
            <a:ext cx="240268" cy="42088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2"/>
            <a:endCxn id="20" idx="0"/>
          </p:cNvCxnSpPr>
          <p:nvPr/>
        </p:nvCxnSpPr>
        <p:spPr>
          <a:xfrm rot="5400000">
            <a:off x="7570827" y="3524250"/>
            <a:ext cx="381000" cy="3810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22" idx="0"/>
          </p:cNvCxnSpPr>
          <p:nvPr/>
        </p:nvCxnSpPr>
        <p:spPr>
          <a:xfrm rot="5400000">
            <a:off x="4408527" y="3905250"/>
            <a:ext cx="685800" cy="38100"/>
          </a:xfrm>
          <a:prstGeom prst="straightConnector1">
            <a:avLst/>
          </a:prstGeom>
          <a:ln w="15875"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37" idx="2"/>
            <a:endCxn id="15" idx="0"/>
          </p:cNvCxnSpPr>
          <p:nvPr/>
        </p:nvCxnSpPr>
        <p:spPr>
          <a:xfrm rot="16200000" flipH="1">
            <a:off x="3288840" y="194763"/>
            <a:ext cx="392668" cy="2570606"/>
          </a:xfrm>
          <a:prstGeom prst="curvedConnector3">
            <a:avLst>
              <a:gd name="adj1" fmla="val 30913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15" idx="2"/>
            <a:endCxn id="18" idx="0"/>
          </p:cNvCxnSpPr>
          <p:nvPr/>
        </p:nvCxnSpPr>
        <p:spPr>
          <a:xfrm rot="16200000" flipH="1">
            <a:off x="5970627" y="933450"/>
            <a:ext cx="609600" cy="3009900"/>
          </a:xfrm>
          <a:prstGeom prst="curved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1" idx="3"/>
            <a:endCxn id="22" idx="1"/>
          </p:cNvCxnSpPr>
          <p:nvPr/>
        </p:nvCxnSpPr>
        <p:spPr>
          <a:xfrm>
            <a:off x="3132177" y="4343400"/>
            <a:ext cx="914400" cy="30480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16" idx="2"/>
            <a:endCxn id="11" idx="0"/>
          </p:cNvCxnSpPr>
          <p:nvPr/>
        </p:nvCxnSpPr>
        <p:spPr>
          <a:xfrm rot="5400000">
            <a:off x="3208377" y="2552700"/>
            <a:ext cx="533400" cy="2590800"/>
          </a:xfrm>
          <a:prstGeom prst="curvedConnector3">
            <a:avLst>
              <a:gd name="adj1" fmla="val 584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14" idx="3"/>
            <a:endCxn id="22" idx="1"/>
          </p:cNvCxnSpPr>
          <p:nvPr/>
        </p:nvCxnSpPr>
        <p:spPr>
          <a:xfrm>
            <a:off x="3132177" y="1828800"/>
            <a:ext cx="914400" cy="2819400"/>
          </a:xfrm>
          <a:prstGeom prst="curvedConnector3">
            <a:avLst>
              <a:gd name="adj1" fmla="val 35246"/>
            </a:avLst>
          </a:prstGeom>
          <a:ln w="15875"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13" idx="3"/>
            <a:endCxn id="22" idx="1"/>
          </p:cNvCxnSpPr>
          <p:nvPr/>
        </p:nvCxnSpPr>
        <p:spPr>
          <a:xfrm>
            <a:off x="3132177" y="2628900"/>
            <a:ext cx="914400" cy="2019300"/>
          </a:xfrm>
          <a:prstGeom prst="curvedConnector3">
            <a:avLst>
              <a:gd name="adj1" fmla="val 27049"/>
            </a:avLst>
          </a:prstGeom>
          <a:ln w="15875"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17" idx="1"/>
            <a:endCxn id="22" idx="3"/>
          </p:cNvCxnSpPr>
          <p:nvPr/>
        </p:nvCxnSpPr>
        <p:spPr>
          <a:xfrm rot="10800000" flipV="1">
            <a:off x="5418177" y="1828800"/>
            <a:ext cx="1447800" cy="2819400"/>
          </a:xfrm>
          <a:prstGeom prst="curvedConnector3">
            <a:avLst>
              <a:gd name="adj1" fmla="val 50000"/>
            </a:avLst>
          </a:prstGeom>
          <a:ln w="15875"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3" idx="3"/>
            <a:endCxn id="18" idx="1"/>
          </p:cNvCxnSpPr>
          <p:nvPr/>
        </p:nvCxnSpPr>
        <p:spPr>
          <a:xfrm>
            <a:off x="3132177" y="2628900"/>
            <a:ext cx="3733800" cy="419100"/>
          </a:xfrm>
          <a:prstGeom prst="curvedConnector3">
            <a:avLst>
              <a:gd name="adj1" fmla="val 64453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868362"/>
          </a:xfrm>
        </p:spPr>
        <p:txBody>
          <a:bodyPr>
            <a:noAutofit/>
          </a:bodyPr>
          <a:lstStyle/>
          <a:p>
            <a:r>
              <a:rPr lang="en-US" sz="4000" dirty="0" smtClean="0"/>
              <a:t>Internet Information Management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886200"/>
            <a:ext cx="749808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Millions of users</a:t>
            </a:r>
          </a:p>
          <a:p>
            <a:r>
              <a:rPr lang="en-US" dirty="0" smtClean="0"/>
              <a:t>Lots of data (</a:t>
            </a:r>
            <a:r>
              <a:rPr lang="en-US" dirty="0" err="1" smtClean="0"/>
              <a:t>peta</a:t>
            </a:r>
            <a:r>
              <a:rPr lang="en-US" dirty="0" smtClean="0"/>
              <a:t>-bytes = 10</a:t>
            </a:r>
            <a:r>
              <a:rPr lang="en-US" baseline="30000" dirty="0" smtClean="0"/>
              <a:t>15 </a:t>
            </a:r>
            <a:r>
              <a:rPr lang="en-US" dirty="0" smtClean="0"/>
              <a:t>bytes!)</a:t>
            </a:r>
          </a:p>
          <a:p>
            <a:r>
              <a:rPr lang="en-US" dirty="0" smtClean="0"/>
              <a:t>Startups prefer cheap computers</a:t>
            </a:r>
          </a:p>
          <a:p>
            <a:r>
              <a:rPr lang="en-US" dirty="0" smtClean="0"/>
              <a:t>Store data in very large clusters of cheap computers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12</a:t>
            </a:fld>
            <a:endParaRPr kumimoji="0"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357313"/>
            <a:ext cx="4419600" cy="186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1890713"/>
            <a:ext cx="5458527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Parallel DBMS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5410200"/>
            <a:ext cx="678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Network</a:t>
            </a:r>
            <a:endParaRPr lang="en-US" sz="2800" dirty="0"/>
          </a:p>
        </p:txBody>
      </p:sp>
      <p:grpSp>
        <p:nvGrpSpPr>
          <p:cNvPr id="3" name="Group 48"/>
          <p:cNvGrpSpPr/>
          <p:nvPr/>
        </p:nvGrpSpPr>
        <p:grpSpPr>
          <a:xfrm>
            <a:off x="1066800" y="3048000"/>
            <a:ext cx="1828800" cy="1828800"/>
            <a:chOff x="3962400" y="2133600"/>
            <a:chExt cx="2590800" cy="2819400"/>
          </a:xfrm>
        </p:grpSpPr>
        <p:sp>
          <p:nvSpPr>
            <p:cNvPr id="42" name="Rectangle 41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Magnetic Disk 42"/>
            <p:cNvSpPr/>
            <p:nvPr/>
          </p:nvSpPr>
          <p:spPr>
            <a:xfrm>
              <a:off x="4038600" y="2895600"/>
              <a:ext cx="2438400" cy="19812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00600" y="2971800"/>
              <a:ext cx="9444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DBMS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46" name="Flowchart: Internal Storage 45"/>
            <p:cNvSpPr/>
            <p:nvPr/>
          </p:nvSpPr>
          <p:spPr>
            <a:xfrm>
              <a:off x="5486400" y="37338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Internal Storage 46"/>
            <p:cNvSpPr/>
            <p:nvPr/>
          </p:nvSpPr>
          <p:spPr>
            <a:xfrm>
              <a:off x="4267200" y="37338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14800" y="2286001"/>
              <a:ext cx="2286000" cy="457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Catalog DB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7" name="Group 51"/>
          <p:cNvGrpSpPr/>
          <p:nvPr/>
        </p:nvGrpSpPr>
        <p:grpSpPr>
          <a:xfrm>
            <a:off x="3429000" y="2057400"/>
            <a:ext cx="2590800" cy="3352800"/>
            <a:chOff x="1143000" y="2057400"/>
            <a:chExt cx="2590800" cy="3352800"/>
          </a:xfrm>
        </p:grpSpPr>
        <p:sp>
          <p:nvSpPr>
            <p:cNvPr id="12" name="Rectangle 11"/>
            <p:cNvSpPr/>
            <p:nvPr/>
          </p:nvSpPr>
          <p:spPr>
            <a:xfrm>
              <a:off x="1143000" y="20574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1219200" y="2971800"/>
              <a:ext cx="2438400" cy="1828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219200" y="2209800"/>
              <a:ext cx="24384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Parallel DB layer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>
              <a:off x="1657350" y="5124450"/>
              <a:ext cx="533400" cy="381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81200" y="3048000"/>
              <a:ext cx="9444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DBMS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40" name="Flowchart: Internal Storage 39"/>
            <p:cNvSpPr/>
            <p:nvPr/>
          </p:nvSpPr>
          <p:spPr>
            <a:xfrm>
              <a:off x="1295400" y="36576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Internal Storage 40"/>
            <p:cNvSpPr/>
            <p:nvPr/>
          </p:nvSpPr>
          <p:spPr>
            <a:xfrm>
              <a:off x="1981200" y="38100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295400" y="4114800"/>
              <a:ext cx="2286000" cy="457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Data Fragments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51" name="Flowchart: Internal Storage 50"/>
            <p:cNvSpPr/>
            <p:nvPr/>
          </p:nvSpPr>
          <p:spPr>
            <a:xfrm>
              <a:off x="2514600" y="37338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52"/>
          <p:cNvGrpSpPr/>
          <p:nvPr/>
        </p:nvGrpSpPr>
        <p:grpSpPr>
          <a:xfrm>
            <a:off x="6248400" y="2057400"/>
            <a:ext cx="2590800" cy="3352800"/>
            <a:chOff x="1143000" y="2057400"/>
            <a:chExt cx="2590800" cy="3352800"/>
          </a:xfrm>
        </p:grpSpPr>
        <p:sp>
          <p:nvSpPr>
            <p:cNvPr id="54" name="Rectangle 53"/>
            <p:cNvSpPr/>
            <p:nvPr/>
          </p:nvSpPr>
          <p:spPr>
            <a:xfrm>
              <a:off x="1143000" y="20574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Magnetic Disk 54"/>
            <p:cNvSpPr/>
            <p:nvPr/>
          </p:nvSpPr>
          <p:spPr>
            <a:xfrm>
              <a:off x="1219200" y="2971800"/>
              <a:ext cx="2438400" cy="1828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219200" y="2209800"/>
              <a:ext cx="24384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Parallel DB layer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 rot="5400000">
              <a:off x="1657350" y="5124450"/>
              <a:ext cx="533400" cy="381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981200" y="3048000"/>
              <a:ext cx="9444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DBMS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59" name="Flowchart: Internal Storage 58"/>
            <p:cNvSpPr/>
            <p:nvPr/>
          </p:nvSpPr>
          <p:spPr>
            <a:xfrm>
              <a:off x="1295400" y="36576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Internal Storage 59"/>
            <p:cNvSpPr/>
            <p:nvPr/>
          </p:nvSpPr>
          <p:spPr>
            <a:xfrm>
              <a:off x="1981200" y="38100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295400" y="4114800"/>
              <a:ext cx="2286000" cy="457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Data Fragments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62" name="Flowchart: Internal Storage 61"/>
            <p:cNvSpPr/>
            <p:nvPr/>
          </p:nvSpPr>
          <p:spPr>
            <a:xfrm>
              <a:off x="2514600" y="37338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Connector 62"/>
          <p:cNvCxnSpPr/>
          <p:nvPr/>
        </p:nvCxnSpPr>
        <p:spPr>
          <a:xfrm rot="5400000">
            <a:off x="1181100" y="5143500"/>
            <a:ext cx="533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219200"/>
            <a:ext cx="1295400" cy="1229489"/>
          </a:xfrm>
          <a:prstGeom prst="rect">
            <a:avLst/>
          </a:prstGeom>
          <a:noFill/>
        </p:spPr>
      </p:pic>
      <p:cxnSp>
        <p:nvCxnSpPr>
          <p:cNvPr id="68" name="Shape 67"/>
          <p:cNvCxnSpPr>
            <a:stCxn id="1026" idx="3"/>
            <a:endCxn id="11" idx="0"/>
          </p:cNvCxnSpPr>
          <p:nvPr/>
        </p:nvCxnSpPr>
        <p:spPr>
          <a:xfrm>
            <a:off x="2362200" y="1833945"/>
            <a:ext cx="2362200" cy="375855"/>
          </a:xfrm>
          <a:prstGeom prst="curvedConnector2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74"/>
          <p:cNvCxnSpPr/>
          <p:nvPr/>
        </p:nvCxnSpPr>
        <p:spPr>
          <a:xfrm flipV="1">
            <a:off x="2133600" y="2667000"/>
            <a:ext cx="1371600" cy="38100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905000" y="1828800"/>
            <a:ext cx="1613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query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79" name="Shape 78"/>
          <p:cNvCxnSpPr>
            <a:stCxn id="11" idx="1"/>
            <a:endCxn id="42" idx="0"/>
          </p:cNvCxnSpPr>
          <p:nvPr/>
        </p:nvCxnSpPr>
        <p:spPr>
          <a:xfrm rot="10800000" flipV="1">
            <a:off x="1981200" y="2476500"/>
            <a:ext cx="1524000" cy="571500"/>
          </a:xfrm>
          <a:prstGeom prst="curvedConnector2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>
            <a:endCxn id="40" idx="0"/>
          </p:cNvCxnSpPr>
          <p:nvPr/>
        </p:nvCxnSpPr>
        <p:spPr>
          <a:xfrm rot="5400000">
            <a:off x="3981450" y="2762250"/>
            <a:ext cx="914400" cy="87630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hape 84"/>
          <p:cNvCxnSpPr>
            <a:endCxn id="59" idx="0"/>
          </p:cNvCxnSpPr>
          <p:nvPr/>
        </p:nvCxnSpPr>
        <p:spPr>
          <a:xfrm>
            <a:off x="4953000" y="2743200"/>
            <a:ext cx="1866900" cy="914400"/>
          </a:xfrm>
          <a:prstGeom prst="curvedConnector2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96"/>
          <p:cNvCxnSpPr/>
          <p:nvPr/>
        </p:nvCxnSpPr>
        <p:spPr>
          <a:xfrm>
            <a:off x="2895600" y="1371600"/>
            <a:ext cx="2362200" cy="838200"/>
          </a:xfrm>
          <a:prstGeom prst="curvedConnector2">
            <a:avLst/>
          </a:prstGeom>
          <a:ln w="508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600200" y="1143000"/>
            <a:ext cx="1613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results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1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Magnetic Disk 10"/>
          <p:cNvSpPr/>
          <p:nvPr/>
        </p:nvSpPr>
        <p:spPr>
          <a:xfrm>
            <a:off x="4648200" y="3429000"/>
            <a:ext cx="4191000" cy="2895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4648200" y="1295400"/>
            <a:ext cx="4191000" cy="1905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792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Horizontal Fragmentation: Range Partition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1272540"/>
          <a:ext cx="3733800" cy="261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brutus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rusty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horatio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A45B-C466-4210-93D7-2D371B090AF2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4876800" y="1676400"/>
          <a:ext cx="3733800" cy="112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brutus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4953000" y="3886200"/>
          <a:ext cx="3733800" cy="186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rusty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horatio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4038600" y="3200400"/>
            <a:ext cx="762000" cy="53340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38600" y="3886200"/>
            <a:ext cx="457200" cy="38100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" y="4191000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Range Partition on rating column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Partition 1: 0 &lt;= rating &lt; 5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Partition 2: 5 &lt;= rating &lt;= 10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920588" y="10668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920588" y="32766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Range Partition: Query Processing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3581400" cy="762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Which partitions?</a:t>
            </a:r>
          </a:p>
          <a:p>
            <a:r>
              <a:rPr lang="en-US" dirty="0" smtClean="0"/>
              <a:t>Better than non-parallel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4648200" y="3429000"/>
            <a:ext cx="4191000" cy="2895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4648200" y="1295400"/>
            <a:ext cx="4191000" cy="1905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4876800" y="1676400"/>
          <a:ext cx="3733800" cy="112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brutus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10" name="Content Placeholder 6"/>
          <p:cNvGraphicFramePr>
            <a:graphicFrameLocks/>
          </p:cNvGraphicFramePr>
          <p:nvPr/>
        </p:nvGraphicFramePr>
        <p:xfrm>
          <a:off x="4953000" y="3886200"/>
          <a:ext cx="3733800" cy="186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rusty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horatio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920588" y="10668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20588" y="32766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2108537"/>
            <a:ext cx="411480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04800" y="2946737"/>
            <a:ext cx="41148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b="1" dirty="0" smtClean="0"/>
          </a:p>
          <a:p>
            <a:r>
              <a:rPr lang="en-US" sz="2000" b="1" dirty="0" smtClean="0"/>
              <a:t>WHERE </a:t>
            </a:r>
            <a:r>
              <a:rPr lang="en-US" sz="2000" dirty="0" smtClean="0"/>
              <a:t>rating =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5232737"/>
            <a:ext cx="41148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b="1" dirty="0" smtClean="0"/>
          </a:p>
          <a:p>
            <a:r>
              <a:rPr lang="en-US" sz="2000" b="1" dirty="0" smtClean="0"/>
              <a:t>WHERE </a:t>
            </a:r>
            <a:r>
              <a:rPr lang="en-US" sz="2000" dirty="0" smtClean="0"/>
              <a:t>rating &lt; 2 and age &lt; 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4089737"/>
            <a:ext cx="41148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b="1" dirty="0" smtClean="0"/>
          </a:p>
          <a:p>
            <a:r>
              <a:rPr lang="en-US" sz="2000" b="1" dirty="0" smtClean="0"/>
              <a:t>WHERE </a:t>
            </a:r>
            <a:r>
              <a:rPr lang="en-US" sz="2000" dirty="0" smtClean="0"/>
              <a:t>age  &gt; 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gnetic Disk 9"/>
          <p:cNvSpPr/>
          <p:nvPr/>
        </p:nvSpPr>
        <p:spPr>
          <a:xfrm>
            <a:off x="4648200" y="3810000"/>
            <a:ext cx="4191000" cy="2209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4648200" y="1295400"/>
            <a:ext cx="4191000" cy="2209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20588" y="10668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20588" y="35814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792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Horizontal Fragmentation: Hash Partition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4038600" cy="1858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Hash partitioning using hash function</a:t>
            </a:r>
          </a:p>
          <a:p>
            <a:pPr lvl="1"/>
            <a:r>
              <a:rPr lang="en-US" dirty="0" smtClean="0"/>
              <a:t>Partition = rating mod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/>
        </p:nvGraphicFramePr>
        <p:xfrm>
          <a:off x="381000" y="1348740"/>
          <a:ext cx="3733800" cy="261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brutus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rusty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horatio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4800600" y="1600200"/>
          <a:ext cx="37338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rusty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4876800" y="4267200"/>
          <a:ext cx="37338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brutus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horatio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4114800" y="3429000"/>
            <a:ext cx="762000" cy="53340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14800" y="4114800"/>
            <a:ext cx="457200" cy="38100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Hash Partition: Query Processing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3276600" cy="99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Which partitions?</a:t>
            </a:r>
          </a:p>
          <a:p>
            <a:r>
              <a:rPr lang="en-US" dirty="0" smtClean="0"/>
              <a:t>Better than non-parallel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4800" y="2108537"/>
            <a:ext cx="411480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04800" y="2946737"/>
            <a:ext cx="41148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b="1" dirty="0" smtClean="0"/>
          </a:p>
          <a:p>
            <a:r>
              <a:rPr lang="en-US" sz="2000" b="1" dirty="0" smtClean="0"/>
              <a:t>WHERE </a:t>
            </a:r>
            <a:r>
              <a:rPr lang="en-US" sz="2000" dirty="0" smtClean="0"/>
              <a:t>rating =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5232737"/>
            <a:ext cx="41148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b="1" dirty="0" smtClean="0"/>
          </a:p>
          <a:p>
            <a:r>
              <a:rPr lang="en-US" sz="2000" b="1" dirty="0" smtClean="0"/>
              <a:t>WHERE </a:t>
            </a:r>
            <a:r>
              <a:rPr lang="en-US" sz="2000" dirty="0" smtClean="0"/>
              <a:t>rating &lt; 2 and age &lt; 30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4089737"/>
            <a:ext cx="41148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b="1" dirty="0" smtClean="0"/>
          </a:p>
          <a:p>
            <a:r>
              <a:rPr lang="en-US" sz="2000" b="1" dirty="0" smtClean="0"/>
              <a:t>WHERE </a:t>
            </a:r>
            <a:r>
              <a:rPr lang="en-US" sz="2000" dirty="0" smtClean="0"/>
              <a:t>age  &gt; 30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4648200" y="3810000"/>
            <a:ext cx="4191000" cy="2209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4648200" y="1295400"/>
            <a:ext cx="4191000" cy="2209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20588" y="10668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920588" y="35814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2</a:t>
            </a:r>
            <a:endParaRPr lang="en-US" dirty="0"/>
          </a:p>
        </p:txBody>
      </p:sp>
      <p:graphicFrame>
        <p:nvGraphicFramePr>
          <p:cNvPr id="23" name="Content Placeholder 6"/>
          <p:cNvGraphicFramePr>
            <a:graphicFrameLocks/>
          </p:cNvGraphicFramePr>
          <p:nvPr/>
        </p:nvGraphicFramePr>
        <p:xfrm>
          <a:off x="4800600" y="1600200"/>
          <a:ext cx="37338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rusty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24" name="Content Placeholder 6"/>
          <p:cNvGraphicFramePr>
            <a:graphicFrameLocks/>
          </p:cNvGraphicFramePr>
          <p:nvPr/>
        </p:nvGraphicFramePr>
        <p:xfrm>
          <a:off x="4876800" y="4267200"/>
          <a:ext cx="37338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brutus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horatio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Fragmentation &amp;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153400" cy="2286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Suppose table is fragmented into 4 partitions on 4 nodes</a:t>
            </a:r>
          </a:p>
          <a:p>
            <a:r>
              <a:rPr lang="en-US" dirty="0" smtClean="0"/>
              <a:t>Replication stores another partition on each node</a:t>
            </a:r>
          </a:p>
          <a:p>
            <a:pPr lvl="1"/>
            <a:r>
              <a:rPr lang="en-US" dirty="0" smtClean="0"/>
              <a:t>What happens when 1 node fails ? 2 nodes ?</a:t>
            </a:r>
          </a:p>
          <a:p>
            <a:pPr lvl="1"/>
            <a:r>
              <a:rPr lang="en-US" dirty="0" smtClean="0"/>
              <a:t>What happens when a row needs to be updated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3276600"/>
            <a:ext cx="807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Network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0" y="1219200"/>
            <a:ext cx="1828800" cy="1833265"/>
            <a:chOff x="3962400" y="2126716"/>
            <a:chExt cx="2590800" cy="2826284"/>
          </a:xfrm>
        </p:grpSpPr>
        <p:sp>
          <p:nvSpPr>
            <p:cNvPr id="9" name="Rectangle 8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Flowchart: Internal Storage 12"/>
            <p:cNvSpPr/>
            <p:nvPr/>
          </p:nvSpPr>
          <p:spPr>
            <a:xfrm>
              <a:off x="4267200" y="3733802"/>
              <a:ext cx="8826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1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rot="5400000">
            <a:off x="990600" y="3200400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5"/>
          <p:cNvGrpSpPr/>
          <p:nvPr/>
        </p:nvGrpSpPr>
        <p:grpSpPr>
          <a:xfrm>
            <a:off x="2743200" y="1219200"/>
            <a:ext cx="1828800" cy="1833265"/>
            <a:chOff x="3962400" y="2126716"/>
            <a:chExt cx="2590800" cy="2826284"/>
          </a:xfrm>
        </p:grpSpPr>
        <p:sp>
          <p:nvSpPr>
            <p:cNvPr id="17" name="Rectangle 16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Flowchart: Internal Storage 18"/>
            <p:cNvSpPr/>
            <p:nvPr/>
          </p:nvSpPr>
          <p:spPr>
            <a:xfrm>
              <a:off x="4267200" y="3733802"/>
              <a:ext cx="8826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2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21" name="Straight Connector 20"/>
          <p:cNvCxnSpPr/>
          <p:nvPr/>
        </p:nvCxnSpPr>
        <p:spPr>
          <a:xfrm rot="5400000">
            <a:off x="3012133" y="3240733"/>
            <a:ext cx="3765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1"/>
          <p:cNvGrpSpPr/>
          <p:nvPr/>
        </p:nvGrpSpPr>
        <p:grpSpPr>
          <a:xfrm>
            <a:off x="4724400" y="1219200"/>
            <a:ext cx="1828800" cy="1833265"/>
            <a:chOff x="3962400" y="2126716"/>
            <a:chExt cx="2590800" cy="2826284"/>
          </a:xfrm>
        </p:grpSpPr>
        <p:sp>
          <p:nvSpPr>
            <p:cNvPr id="23" name="Rectangle 22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Flowchart: Internal Storage 24"/>
            <p:cNvSpPr/>
            <p:nvPr/>
          </p:nvSpPr>
          <p:spPr>
            <a:xfrm>
              <a:off x="4267200" y="3733802"/>
              <a:ext cx="8826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P3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3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27" name="Straight Connector 26"/>
          <p:cNvCxnSpPr/>
          <p:nvPr/>
        </p:nvCxnSpPr>
        <p:spPr>
          <a:xfrm rot="5400000">
            <a:off x="4955233" y="3202633"/>
            <a:ext cx="3003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27"/>
          <p:cNvGrpSpPr/>
          <p:nvPr/>
        </p:nvGrpSpPr>
        <p:grpSpPr>
          <a:xfrm>
            <a:off x="6705600" y="1219200"/>
            <a:ext cx="1828800" cy="1833265"/>
            <a:chOff x="3962400" y="2126716"/>
            <a:chExt cx="2590800" cy="2826284"/>
          </a:xfrm>
        </p:grpSpPr>
        <p:sp>
          <p:nvSpPr>
            <p:cNvPr id="29" name="Rectangle 28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Magnetic Disk 29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Internal Storage 30"/>
            <p:cNvSpPr/>
            <p:nvPr/>
          </p:nvSpPr>
          <p:spPr>
            <a:xfrm>
              <a:off x="4267200" y="3733802"/>
              <a:ext cx="8826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P4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4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33" name="Straight Connector 32"/>
          <p:cNvCxnSpPr/>
          <p:nvPr/>
        </p:nvCxnSpPr>
        <p:spPr>
          <a:xfrm rot="5400000">
            <a:off x="6860233" y="3202633"/>
            <a:ext cx="3003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Internal Storage 40"/>
          <p:cNvSpPr/>
          <p:nvPr/>
        </p:nvSpPr>
        <p:spPr>
          <a:xfrm>
            <a:off x="3733800" y="2286000"/>
            <a:ext cx="623047" cy="486032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2" name="Flowchart: Internal Storage 41"/>
          <p:cNvSpPr/>
          <p:nvPr/>
        </p:nvSpPr>
        <p:spPr>
          <a:xfrm>
            <a:off x="5791200" y="2286000"/>
            <a:ext cx="623047" cy="486032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3" name="Flowchart: Internal Storage 42"/>
          <p:cNvSpPr/>
          <p:nvPr/>
        </p:nvSpPr>
        <p:spPr>
          <a:xfrm>
            <a:off x="7696200" y="2286000"/>
            <a:ext cx="623047" cy="486032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4" name="Flowchart: Internal Storage 43"/>
          <p:cNvSpPr/>
          <p:nvPr/>
        </p:nvSpPr>
        <p:spPr>
          <a:xfrm>
            <a:off x="1752600" y="2286000"/>
            <a:ext cx="623047" cy="486032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P4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92162"/>
          </a:xfrm>
        </p:spPr>
        <p:txBody>
          <a:bodyPr/>
          <a:lstStyle/>
          <a:p>
            <a:r>
              <a:rPr lang="en-US" dirty="0" smtClean="0"/>
              <a:t>Internet Search Engines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228600" y="1219200"/>
            <a:ext cx="2895600" cy="16764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World Wide Web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609600" y="4648200"/>
            <a:ext cx="2133600" cy="1447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Web Page Repository</a:t>
            </a:r>
            <a:endParaRPr lang="en-US" sz="2400" dirty="0"/>
          </a:p>
        </p:txBody>
      </p:sp>
      <p:sp>
        <p:nvSpPr>
          <p:cNvPr id="9" name="Can 8"/>
          <p:cNvSpPr/>
          <p:nvPr/>
        </p:nvSpPr>
        <p:spPr>
          <a:xfrm>
            <a:off x="6248400" y="4648200"/>
            <a:ext cx="1828800" cy="1447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Inverted  </a:t>
            </a:r>
          </a:p>
          <a:p>
            <a:pPr algn="ctr"/>
            <a:r>
              <a:rPr lang="en-US" sz="2800" dirty="0" smtClean="0"/>
              <a:t>Index</a:t>
            </a:r>
            <a:endParaRPr lang="en-US" sz="2800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914400"/>
            <a:ext cx="1488034" cy="1412322"/>
          </a:xfrm>
          <a:prstGeom prst="rect">
            <a:avLst/>
          </a:prstGeom>
          <a:noFill/>
        </p:spPr>
      </p:pic>
      <p:sp>
        <p:nvSpPr>
          <p:cNvPr id="11" name="Rounded Rectangle 10"/>
          <p:cNvSpPr/>
          <p:nvPr/>
        </p:nvSpPr>
        <p:spPr>
          <a:xfrm>
            <a:off x="990600" y="3352800"/>
            <a:ext cx="1371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Web Crawler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38600" y="2209800"/>
            <a:ext cx="2057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Search Engine Web Server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0" y="14478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Keyword Query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26" idx="1"/>
          </p:cNvCxnSpPr>
          <p:nvPr/>
        </p:nvCxnSpPr>
        <p:spPr>
          <a:xfrm rot="10800000" flipV="1">
            <a:off x="6096000" y="1620560"/>
            <a:ext cx="1295400" cy="5892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9" idx="1"/>
          </p:cNvCxnSpPr>
          <p:nvPr/>
        </p:nvCxnSpPr>
        <p:spPr>
          <a:xfrm rot="16200000" flipH="1">
            <a:off x="5391150" y="2876550"/>
            <a:ext cx="1447800" cy="2095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9800" y="34290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4800600" y="3276600"/>
            <a:ext cx="1905000" cy="1371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2743200" y="3200400"/>
            <a:ext cx="1524000" cy="1524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2705100" y="3314700"/>
            <a:ext cx="1905000" cy="1828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1"/>
            <a:endCxn id="11" idx="0"/>
          </p:cNvCxnSpPr>
          <p:nvPr/>
        </p:nvCxnSpPr>
        <p:spPr>
          <a:xfrm rot="5400000">
            <a:off x="1446908" y="3123307"/>
            <a:ext cx="458985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8" idx="1"/>
          </p:cNvCxnSpPr>
          <p:nvPr/>
        </p:nvCxnSpPr>
        <p:spPr>
          <a:xfrm rot="5400000">
            <a:off x="1447800" y="4419600"/>
            <a:ext cx="4572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886200" y="4953000"/>
            <a:ext cx="1371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Indexer</a:t>
            </a:r>
            <a:endParaRPr lang="en-US" sz="2400" dirty="0"/>
          </a:p>
        </p:txBody>
      </p:sp>
      <p:cxnSp>
        <p:nvCxnSpPr>
          <p:cNvPr id="47" name="Straight Arrow Connector 46"/>
          <p:cNvCxnSpPr>
            <a:stCxn id="8" idx="4"/>
            <a:endCxn id="46" idx="1"/>
          </p:cNvCxnSpPr>
          <p:nvPr/>
        </p:nvCxnSpPr>
        <p:spPr>
          <a:xfrm>
            <a:off x="2743200" y="5372100"/>
            <a:ext cx="11430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3"/>
            <a:endCxn id="9" idx="2"/>
          </p:cNvCxnSpPr>
          <p:nvPr/>
        </p:nvCxnSpPr>
        <p:spPr>
          <a:xfrm>
            <a:off x="5257800" y="5372100"/>
            <a:ext cx="9906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172200" y="1828800"/>
            <a:ext cx="1296195" cy="6103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24600" y="23622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Ranked Results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38556" y="4078069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Postings </a:t>
            </a:r>
          </a:p>
          <a:p>
            <a:pPr algn="ctr"/>
            <a:r>
              <a:rPr lang="en-US" dirty="0" smtClean="0"/>
              <a:t>etc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505200" y="4343400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Doc IDs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819400" y="3200400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Snipplets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Motivating Videos</a:t>
            </a:r>
          </a:p>
          <a:p>
            <a:pPr lvl="1"/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www.youtube.com/watch?v=EWL312zbEKg&amp;feature=relmfu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Overview of Information Management</a:t>
            </a:r>
          </a:p>
          <a:p>
            <a:endParaRPr lang="en-US" dirty="0" smtClean="0"/>
          </a:p>
          <a:p>
            <a:r>
              <a:rPr lang="en-US" dirty="0" smtClean="0"/>
              <a:t>Research Topic #1</a:t>
            </a:r>
          </a:p>
          <a:p>
            <a:pPr lvl="1"/>
            <a:r>
              <a:rPr lang="en-US" dirty="0" smtClean="0"/>
              <a:t>Optimizing Content Freshness of Relations Extracted From the Web Using Keyword Search</a:t>
            </a:r>
          </a:p>
          <a:p>
            <a:endParaRPr lang="en-US" dirty="0" smtClean="0"/>
          </a:p>
          <a:p>
            <a:r>
              <a:rPr lang="en-US" dirty="0" smtClean="0"/>
              <a:t>Research Topic #2</a:t>
            </a:r>
          </a:p>
          <a:p>
            <a:pPr lvl="1"/>
            <a:r>
              <a:rPr lang="en-US" dirty="0" smtClean="0"/>
              <a:t>Optimizing Sensor Data Acquisition for Energy-Efficient Smartphone-based Continuous Event Processing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868362"/>
          </a:xfrm>
        </p:spPr>
        <p:txBody>
          <a:bodyPr/>
          <a:lstStyle/>
          <a:p>
            <a:r>
              <a:rPr lang="en-US" dirty="0" smtClean="0"/>
              <a:t>Unstructured Text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6200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 of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Information Retrieval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Collection of documents</a:t>
            </a:r>
          </a:p>
          <a:p>
            <a:pPr lvl="1"/>
            <a:r>
              <a:rPr lang="en-US" dirty="0" smtClean="0"/>
              <a:t>Each document is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bag of words (aka terms)</a:t>
            </a:r>
          </a:p>
          <a:p>
            <a:r>
              <a:rPr lang="en-US" dirty="0" smtClean="0"/>
              <a:t>Query Model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Keyword</a:t>
            </a:r>
            <a:r>
              <a:rPr lang="en-US" dirty="0" smtClean="0"/>
              <a:t> + Boolean Combinations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DBMS and SQL and tutorial </a:t>
            </a:r>
          </a:p>
          <a:p>
            <a:r>
              <a:rPr lang="en-US" dirty="0" smtClean="0"/>
              <a:t>Details:</a:t>
            </a:r>
          </a:p>
          <a:p>
            <a:pPr lvl="1"/>
            <a:r>
              <a:rPr lang="en-US" dirty="0" smtClean="0"/>
              <a:t>Not all words are equal.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Stop words</a:t>
            </a:r>
            <a:r>
              <a:rPr lang="en-US" dirty="0" smtClean="0"/>
              <a:t>” (</a:t>
            </a:r>
            <a:r>
              <a:rPr lang="en-US" dirty="0" err="1" smtClean="0"/>
              <a:t>eg</a:t>
            </a:r>
            <a:r>
              <a:rPr lang="en-US" dirty="0" smtClean="0"/>
              <a:t>. “the”, “a”, “his” ...) are ignored.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Stemming</a:t>
            </a:r>
            <a:r>
              <a:rPr lang="en-US" dirty="0" smtClean="0"/>
              <a:t> : convert words to their basic form. </a:t>
            </a:r>
            <a:r>
              <a:rPr lang="en-US" dirty="0" err="1" smtClean="0"/>
              <a:t>Eg</a:t>
            </a:r>
            <a:r>
              <a:rPr lang="en-US" dirty="0" smtClean="0"/>
              <a:t>. “Surfing”, “surfed” becomes “surf”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868362"/>
          </a:xfrm>
        </p:spPr>
        <p:txBody>
          <a:bodyPr/>
          <a:lstStyle/>
          <a:p>
            <a:r>
              <a:rPr lang="en-US" dirty="0" smtClean="0"/>
              <a:t>Inverted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1"/>
            <a:ext cx="7543800" cy="2666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Recall: an index is a mapping of search key to data entries</a:t>
            </a:r>
          </a:p>
          <a:p>
            <a:pPr lvl="1"/>
            <a:r>
              <a:rPr lang="en-US" dirty="0" smtClean="0"/>
              <a:t>What is the search key ?</a:t>
            </a:r>
          </a:p>
          <a:p>
            <a:pPr lvl="1"/>
            <a:r>
              <a:rPr lang="en-US" dirty="0" smtClean="0"/>
              <a:t>What is the data entry ?</a:t>
            </a:r>
          </a:p>
          <a:p>
            <a:r>
              <a:rPr lang="en-US" dirty="0" smtClean="0"/>
              <a:t>Inverted Index: </a:t>
            </a:r>
          </a:p>
          <a:p>
            <a:pPr lvl="1"/>
            <a:r>
              <a:rPr lang="en-US" dirty="0" smtClean="0"/>
              <a:t>For each term store a list of postings</a:t>
            </a:r>
          </a:p>
          <a:p>
            <a:pPr lvl="1"/>
            <a:r>
              <a:rPr lang="en-US" dirty="0" smtClean="0"/>
              <a:t>A posting consists of &lt;</a:t>
            </a:r>
            <a:r>
              <a:rPr lang="en-US" dirty="0" err="1" smtClean="0"/>
              <a:t>docid,position</a:t>
            </a:r>
            <a:r>
              <a:rPr lang="en-US" dirty="0" smtClean="0"/>
              <a:t>&gt; pairs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5" name="Group 50"/>
          <p:cNvGrpSpPr/>
          <p:nvPr/>
        </p:nvGrpSpPr>
        <p:grpSpPr>
          <a:xfrm>
            <a:off x="228600" y="3897868"/>
            <a:ext cx="8534400" cy="2274332"/>
            <a:chOff x="228600" y="3897868"/>
            <a:chExt cx="8534400" cy="2274332"/>
          </a:xfrm>
        </p:grpSpPr>
        <p:sp>
          <p:nvSpPr>
            <p:cNvPr id="7" name="Rectangle 6"/>
            <p:cNvSpPr/>
            <p:nvPr/>
          </p:nvSpPr>
          <p:spPr>
            <a:xfrm>
              <a:off x="457200" y="4343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DBMS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9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910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006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722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7" idx="3"/>
              <a:endCxn id="8" idx="1"/>
            </p:cNvCxnSpPr>
            <p:nvPr/>
          </p:nvCxnSpPr>
          <p:spPr>
            <a:xfrm>
              <a:off x="1447800" y="45339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57200" y="48006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SQL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98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718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10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530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626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doc20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342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2" idx="3"/>
              <a:endCxn id="23" idx="1"/>
            </p:cNvCxnSpPr>
            <p:nvPr/>
          </p:nvCxnSpPr>
          <p:spPr>
            <a:xfrm>
              <a:off x="1447800" y="49911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57200" y="5257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trigger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09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71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81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910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530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626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781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doc10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43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33" idx="3"/>
              <a:endCxn id="34" idx="1"/>
            </p:cNvCxnSpPr>
            <p:nvPr/>
          </p:nvCxnSpPr>
          <p:spPr>
            <a:xfrm>
              <a:off x="1447800" y="54483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1722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53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6376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57600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267200"/>
              <a:ext cx="1295400" cy="1905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8600" y="3897868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lexicon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09800" y="39624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Posting lists</a:t>
              </a:r>
              <a:endParaRPr lang="en-US" dirty="0"/>
            </a:p>
          </p:txBody>
        </p:sp>
      </p:grpSp>
      <p:sp>
        <p:nvSpPr>
          <p:cNvPr id="50" name="Rounded Rectangular Callout 49"/>
          <p:cNvSpPr/>
          <p:nvPr/>
        </p:nvSpPr>
        <p:spPr>
          <a:xfrm>
            <a:off x="5715000" y="2133600"/>
            <a:ext cx="3200400" cy="838200"/>
          </a:xfrm>
          <a:prstGeom prst="wedgeRoundRectCallout">
            <a:avLst>
              <a:gd name="adj1" fmla="val 16494"/>
              <a:gd name="adj2" fmla="val 16983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data in an inverted index sorted on 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Lookups using Inverted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429000"/>
            <a:ext cx="7467600" cy="2895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Given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single keyword query “k”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 SQL)</a:t>
            </a:r>
          </a:p>
          <a:p>
            <a:pPr lvl="1"/>
            <a:r>
              <a:rPr lang="en-US" dirty="0" smtClean="0"/>
              <a:t>Find k in the lexicon</a:t>
            </a:r>
          </a:p>
          <a:p>
            <a:pPr lvl="1"/>
            <a:r>
              <a:rPr lang="en-US" dirty="0" smtClean="0"/>
              <a:t>Retrieve the posting list for k</a:t>
            </a:r>
          </a:p>
          <a:p>
            <a:pPr lvl="1"/>
            <a:r>
              <a:rPr lang="en-US" dirty="0" smtClean="0"/>
              <a:t>Scan posting list for document IDs [and positions]</a:t>
            </a:r>
          </a:p>
          <a:p>
            <a:r>
              <a:rPr lang="en-US" dirty="0" smtClean="0"/>
              <a:t>What if the query is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“k1 and k2”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Retrieve document IDs for k1 and k2</a:t>
            </a:r>
          </a:p>
          <a:p>
            <a:pPr lvl="1"/>
            <a:r>
              <a:rPr lang="en-US" dirty="0" smtClean="0"/>
              <a:t>Perform intersection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5" name="Group 49"/>
          <p:cNvGrpSpPr/>
          <p:nvPr/>
        </p:nvGrpSpPr>
        <p:grpSpPr>
          <a:xfrm>
            <a:off x="228600" y="1066800"/>
            <a:ext cx="8534400" cy="2274332"/>
            <a:chOff x="228600" y="3897868"/>
            <a:chExt cx="8534400" cy="2274332"/>
          </a:xfrm>
        </p:grpSpPr>
        <p:sp>
          <p:nvSpPr>
            <p:cNvPr id="7" name="Rectangle 6"/>
            <p:cNvSpPr/>
            <p:nvPr/>
          </p:nvSpPr>
          <p:spPr>
            <a:xfrm>
              <a:off x="457200" y="4343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DBMS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9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910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006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722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7" idx="3"/>
              <a:endCxn id="8" idx="1"/>
            </p:cNvCxnSpPr>
            <p:nvPr/>
          </p:nvCxnSpPr>
          <p:spPr>
            <a:xfrm>
              <a:off x="1447800" y="45339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57200" y="48006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SQL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98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718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10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530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626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doc20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342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2" idx="3"/>
              <a:endCxn id="23" idx="1"/>
            </p:cNvCxnSpPr>
            <p:nvPr/>
          </p:nvCxnSpPr>
          <p:spPr>
            <a:xfrm>
              <a:off x="1447800" y="49911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57200" y="5257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trigger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09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71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81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910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doc09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530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626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781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doc10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43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33" idx="3"/>
              <a:endCxn id="34" idx="1"/>
            </p:cNvCxnSpPr>
            <p:nvPr/>
          </p:nvCxnSpPr>
          <p:spPr>
            <a:xfrm>
              <a:off x="1447800" y="54483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1722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53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6376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57600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267200"/>
              <a:ext cx="1295400" cy="1905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8600" y="3897868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lexicon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09800" y="39624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Posting lists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Too Many Matching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46482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Rank the results by “relevance”!</a:t>
            </a:r>
          </a:p>
          <a:p>
            <a:r>
              <a:rPr lang="en-US" dirty="0" smtClean="0"/>
              <a:t>Vector-Space Model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Documents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vectors</a:t>
            </a:r>
            <a:r>
              <a:rPr lang="en-US" dirty="0" smtClean="0"/>
              <a:t> in hi-dimensional space</a:t>
            </a:r>
          </a:p>
          <a:p>
            <a:pPr lvl="1"/>
            <a:r>
              <a:rPr lang="en-US" dirty="0" smtClean="0"/>
              <a:t>Each dimension in the vector represents a term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Queries</a:t>
            </a:r>
            <a:r>
              <a:rPr lang="en-US" dirty="0" smtClean="0"/>
              <a:t> are represented as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vectors</a:t>
            </a:r>
            <a:r>
              <a:rPr lang="en-US" dirty="0" smtClean="0"/>
              <a:t> similarly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Vector distance </a:t>
            </a:r>
            <a:r>
              <a:rPr lang="en-US" dirty="0" smtClean="0"/>
              <a:t>(dot product) between query vector and document vector gives ranking criteria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Weights </a:t>
            </a:r>
            <a:r>
              <a:rPr lang="en-US" dirty="0" smtClean="0"/>
              <a:t>can be used to tweak relevance</a:t>
            </a:r>
          </a:p>
          <a:p>
            <a:r>
              <a:rPr lang="en-US" dirty="0" err="1" smtClean="0"/>
              <a:t>PageRank</a:t>
            </a:r>
            <a:r>
              <a:rPr lang="en-US" dirty="0" smtClean="0"/>
              <a:t> (homework)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867400" y="1295400"/>
            <a:ext cx="2871014" cy="2743200"/>
            <a:chOff x="1371600" y="1676400"/>
            <a:chExt cx="6431966" cy="4079875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2225158" y="2356379"/>
              <a:ext cx="60842" cy="29014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2286000" y="5257800"/>
              <a:ext cx="464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371600" y="1676400"/>
              <a:ext cx="674688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Star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6918325" y="5299075"/>
              <a:ext cx="70802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Diet</a:t>
              </a: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2286000" y="2971800"/>
              <a:ext cx="381000" cy="2209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2286000" y="4953000"/>
              <a:ext cx="34290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2286000" y="2819400"/>
              <a:ext cx="3429000" cy="2438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514599" y="3122965"/>
              <a:ext cx="2152649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Doc about astronomy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078716" y="2243049"/>
              <a:ext cx="223520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Doc about movie stars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908006" y="4396317"/>
              <a:ext cx="4895560" cy="549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Doc about </a:t>
              </a:r>
              <a:r>
                <a:rPr lang="en-US" sz="1800" dirty="0" smtClean="0"/>
                <a:t>behavior</a:t>
              </a:r>
              <a:endParaRPr 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Data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Content Placeholder 6" descr="ibmbaby_x430.jpeg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t="-1546" b="-1546"/>
          <a:stretch>
            <a:fillRect/>
          </a:stretch>
        </p:blipFill>
        <p:spPr>
          <a:xfrm>
            <a:off x="1644650" y="1790700"/>
            <a:ext cx="6725608" cy="4305300"/>
          </a:xfrm>
        </p:spPr>
      </p:pic>
      <p:sp>
        <p:nvSpPr>
          <p:cNvPr id="9" name="TextBox 8"/>
          <p:cNvSpPr txBox="1"/>
          <p:nvPr/>
        </p:nvSpPr>
        <p:spPr>
          <a:xfrm>
            <a:off x="1600200" y="1295400"/>
            <a:ext cx="506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http://www.youtube.com/watch?v=trvoc6GDAqo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5638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Mobile Information Management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590800"/>
            <a:ext cx="2095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981200"/>
            <a:ext cx="21463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rc 8"/>
          <p:cNvSpPr/>
          <p:nvPr/>
        </p:nvSpPr>
        <p:spPr>
          <a:xfrm>
            <a:off x="1371600" y="2590800"/>
            <a:ext cx="2743200" cy="762000"/>
          </a:xfrm>
          <a:prstGeom prst="arc">
            <a:avLst>
              <a:gd name="adj1" fmla="val 14180912"/>
              <a:gd name="adj2" fmla="val 2134898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1295400" y="3124200"/>
            <a:ext cx="3124200" cy="685800"/>
          </a:xfrm>
          <a:prstGeom prst="arc">
            <a:avLst>
              <a:gd name="adj1" fmla="val 17684558"/>
              <a:gd name="adj2" fmla="val 2095754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flipV="1">
            <a:off x="1524000" y="3581400"/>
            <a:ext cx="2743200" cy="457200"/>
          </a:xfrm>
          <a:prstGeom prst="arc">
            <a:avLst>
              <a:gd name="adj1" fmla="val 19355355"/>
              <a:gd name="adj2" fmla="val 212620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24200" y="3581400"/>
            <a:ext cx="914400" cy="1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flipV="1">
            <a:off x="1371600" y="4343400"/>
            <a:ext cx="2743200" cy="609600"/>
          </a:xfrm>
          <a:prstGeom prst="arc">
            <a:avLst>
              <a:gd name="adj1" fmla="val 17906681"/>
              <a:gd name="adj2" fmla="val 215324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flipV="1">
            <a:off x="1447800" y="3886200"/>
            <a:ext cx="2667000" cy="609600"/>
          </a:xfrm>
          <a:prstGeom prst="arc">
            <a:avLst>
              <a:gd name="adj1" fmla="val 19566893"/>
              <a:gd name="adj2" fmla="val 213813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600" y="2297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19400" y="2831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95600" y="3276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71800" y="3669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4126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4495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endCxn id="40964" idx="1"/>
          </p:cNvCxnSpPr>
          <p:nvPr/>
        </p:nvCxnSpPr>
        <p:spPr>
          <a:xfrm flipV="1">
            <a:off x="6096000" y="3369443"/>
            <a:ext cx="1143000" cy="211957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2514600"/>
            <a:ext cx="1676400" cy="170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4267200"/>
            <a:ext cx="2414587" cy="122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>
          <a:xfrm>
            <a:off x="6096000" y="3733800"/>
            <a:ext cx="838200" cy="457200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57600" y="5257800"/>
            <a:ext cx="3021083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(Window(HR)) &gt; 100</a:t>
            </a:r>
          </a:p>
          <a:p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(Window(Acc)) &lt; 2</a:t>
            </a:r>
          </a:p>
          <a:p>
            <a:r>
              <a:rPr lang="en-US" b="1" dirty="0" smtClean="0"/>
              <a:t>THEN</a:t>
            </a:r>
            <a:r>
              <a:rPr lang="en-US" dirty="0" smtClean="0"/>
              <a:t> SMS(doctor)</a:t>
            </a:r>
            <a:endParaRPr lang="en-US" dirty="0"/>
          </a:p>
        </p:txBody>
      </p:sp>
      <p:sp>
        <p:nvSpPr>
          <p:cNvPr id="38" name="Rectangular Callout 37"/>
          <p:cNvSpPr/>
          <p:nvPr/>
        </p:nvSpPr>
        <p:spPr>
          <a:xfrm>
            <a:off x="1066800" y="1066800"/>
            <a:ext cx="3124200" cy="914400"/>
          </a:xfrm>
          <a:prstGeom prst="wedgeRectCallout">
            <a:avLst>
              <a:gd name="adj1" fmla="val 13162"/>
              <a:gd name="adj2" fmla="val 87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Wearable sensors transmit vitals to cell phone via wireless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bluetooth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9" name="Rectangular Callout 38"/>
          <p:cNvSpPr/>
          <p:nvPr/>
        </p:nvSpPr>
        <p:spPr>
          <a:xfrm>
            <a:off x="4267200" y="1219200"/>
            <a:ext cx="2819400" cy="1143000"/>
          </a:xfrm>
          <a:prstGeom prst="wedgeRectCallout">
            <a:avLst>
              <a:gd name="adj1" fmla="val -25460"/>
              <a:gd name="adj2" fmla="val 73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runs a complex event processing (CEP) engine with rules for alerts</a:t>
            </a:r>
            <a:endParaRPr lang="en-US" dirty="0"/>
          </a:p>
        </p:txBody>
      </p:sp>
      <p:sp>
        <p:nvSpPr>
          <p:cNvPr id="40" name="Rectangular Callout 39"/>
          <p:cNvSpPr/>
          <p:nvPr/>
        </p:nvSpPr>
        <p:spPr>
          <a:xfrm>
            <a:off x="7239000" y="838200"/>
            <a:ext cx="1752600" cy="1600200"/>
          </a:xfrm>
          <a:prstGeom prst="wedgeRectCallout">
            <a:avLst>
              <a:gd name="adj1" fmla="val -19153"/>
              <a:gd name="adj2" fmla="val 61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Alerts can notify emergency services or caregiver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some applications in your country where data or information management can make a difference?</a:t>
            </a:r>
          </a:p>
          <a:p>
            <a:endParaRPr lang="en-US" dirty="0"/>
          </a:p>
          <a:p>
            <a:pPr marL="612648" lvl="2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hlinkClick r:id="rId2"/>
              </a:rPr>
              <a:t>http://www.youtube.com/watch?v=bedVDouyMYE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46125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28800"/>
            <a:ext cx="7406640" cy="1472184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Research Topic #1</a:t>
            </a:r>
            <a:br>
              <a:rPr lang="en-U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sz="3600" dirty="0" smtClean="0"/>
              <a:t>Optimizing Content Freshness of Relations Extracted From the Web Using Keyword Search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740664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Mohan Yang (Shanghai Jiao Tong University), </a:t>
            </a:r>
          </a:p>
          <a:p>
            <a:pPr algn="r"/>
            <a:r>
              <a:rPr lang="en-US" sz="2400" dirty="0" err="1" smtClean="0"/>
              <a:t>Haixun</a:t>
            </a:r>
            <a:r>
              <a:rPr lang="en-US" sz="2400" dirty="0" smtClean="0"/>
              <a:t> Wang (Microsoft Research Asia),</a:t>
            </a:r>
          </a:p>
          <a:p>
            <a:pPr algn="r"/>
            <a:r>
              <a:rPr lang="en-US" sz="2400" b="1" dirty="0" err="1" smtClean="0">
                <a:solidFill>
                  <a:schemeClr val="accent3"/>
                </a:solidFill>
              </a:rPr>
              <a:t>Lipyeow</a:t>
            </a:r>
            <a:r>
              <a:rPr lang="en-US" sz="2400" b="1" dirty="0" smtClean="0">
                <a:solidFill>
                  <a:schemeClr val="accent3"/>
                </a:solidFill>
              </a:rPr>
              <a:t> Lim (UHM) </a:t>
            </a:r>
          </a:p>
          <a:p>
            <a:pPr algn="r"/>
            <a:r>
              <a:rPr lang="en-US" sz="2400" dirty="0" smtClean="0"/>
              <a:t>Min Wang (HP Labs China)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Application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295400"/>
            <a:ext cx="76962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Management at a prominent research institute wanted to analyze the impact of the publications of its researchers ...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743200"/>
            <a:ext cx="3350976" cy="3778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8200" y="2819400"/>
          <a:ext cx="4267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2020614"/>
                <a:gridCol w="11035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Employee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Lipyeow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XPathLearner</a:t>
                      </a:r>
                      <a:r>
                        <a:rPr lang="en-US" sz="1600" baseline="0" dirty="0" smtClean="0"/>
                        <a:t> 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Lipyeow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Characterizing...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Haixun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Clustering by 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Haixun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Mining concept 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424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 flipH="1">
            <a:off x="4038600" y="3200400"/>
            <a:ext cx="533400" cy="1524000"/>
          </a:xfrm>
          <a:prstGeom prst="lef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4191000"/>
            <a:ext cx="7498080" cy="144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Query Google Scholar using researcher’s name and/or publication title to get </a:t>
            </a:r>
          </a:p>
          <a:p>
            <a:pPr lvl="1"/>
            <a:r>
              <a:rPr lang="en-US" dirty="0" smtClean="0"/>
              <a:t>new publications and </a:t>
            </a:r>
          </a:p>
          <a:p>
            <a:pPr lvl="1"/>
            <a:r>
              <a:rPr lang="en-US" dirty="0" smtClean="0"/>
              <a:t>updated citation counts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1295400"/>
            <a:ext cx="6172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Loop</a:t>
            </a:r>
          </a:p>
          <a:p>
            <a:pPr lvl="1"/>
            <a:r>
              <a:rPr lang="en-US" sz="2000" i="1" dirty="0" smtClean="0"/>
              <a:t>Q</a:t>
            </a:r>
            <a:r>
              <a:rPr lang="en-US" sz="2000" dirty="0" smtClean="0"/>
              <a:t> = set of keyword queries</a:t>
            </a:r>
          </a:p>
          <a:p>
            <a:pPr lvl="1"/>
            <a:r>
              <a:rPr lang="en-US" sz="2000" dirty="0" err="1" smtClean="0"/>
              <a:t>Foreach</a:t>
            </a:r>
            <a:r>
              <a:rPr lang="en-US" sz="2000" dirty="0" smtClean="0"/>
              <a:t> </a:t>
            </a:r>
            <a:r>
              <a:rPr lang="en-US" sz="2000" i="1" dirty="0" smtClean="0"/>
              <a:t>q</a:t>
            </a:r>
            <a:r>
              <a:rPr lang="en-US" sz="2000" dirty="0" smtClean="0"/>
              <a:t> in </a:t>
            </a:r>
            <a:r>
              <a:rPr lang="en-US" sz="2000" i="1" dirty="0" smtClean="0"/>
              <a:t>Q</a:t>
            </a:r>
          </a:p>
          <a:p>
            <a:pPr lvl="2"/>
            <a:r>
              <a:rPr lang="en-US" sz="2000" dirty="0" smtClean="0"/>
              <a:t>Send </a:t>
            </a:r>
            <a:r>
              <a:rPr lang="en-US" sz="2000" i="1" dirty="0" smtClean="0"/>
              <a:t>q</a:t>
            </a:r>
            <a:r>
              <a:rPr lang="en-US" sz="2000" dirty="0" smtClean="0"/>
              <a:t> to Google Scholar</a:t>
            </a:r>
          </a:p>
          <a:p>
            <a:pPr lvl="2"/>
            <a:r>
              <a:rPr lang="en-US" sz="2000" dirty="0" smtClean="0"/>
              <a:t>Scrape the first few pages into </a:t>
            </a:r>
            <a:r>
              <a:rPr lang="en-US" sz="2000" dirty="0" err="1" smtClean="0"/>
              <a:t>tuples</a:t>
            </a:r>
            <a:endParaRPr lang="en-US" sz="2000" dirty="0" smtClean="0"/>
          </a:p>
          <a:p>
            <a:pPr lvl="2"/>
            <a:r>
              <a:rPr lang="en-US" sz="2000" dirty="0" smtClean="0"/>
              <a:t>Update local relation using scraped </a:t>
            </a:r>
            <a:r>
              <a:rPr lang="en-US" sz="2000" dirty="0" err="1" smtClean="0"/>
              <a:t>tuples</a:t>
            </a:r>
            <a:endParaRPr lang="en-US" sz="2000" dirty="0" smtClean="0"/>
          </a:p>
          <a:p>
            <a:pPr lvl="1"/>
            <a:r>
              <a:rPr lang="en-US" sz="2000" dirty="0" smtClean="0"/>
              <a:t>Sleep for </a:t>
            </a:r>
            <a:r>
              <a:rPr lang="en-US" sz="2000" i="1" dirty="0" smtClean="0"/>
              <a:t>t</a:t>
            </a:r>
            <a:r>
              <a:rPr lang="en-US" sz="2000" dirty="0" smtClean="0"/>
              <a:t> seconds </a:t>
            </a:r>
          </a:p>
          <a:p>
            <a:r>
              <a:rPr lang="en-US" sz="2000" dirty="0" smtClean="0"/>
              <a:t>End Loop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Information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Data = Information ?</a:t>
            </a:r>
          </a:p>
          <a:p>
            <a:r>
              <a:rPr lang="en-US" dirty="0" smtClean="0"/>
              <a:t>Core questions:</a:t>
            </a:r>
          </a:p>
          <a:p>
            <a:pPr lvl="1"/>
            <a:r>
              <a:rPr lang="en-US" dirty="0" smtClean="0"/>
              <a:t>What is the best way to store data?</a:t>
            </a:r>
          </a:p>
          <a:p>
            <a:pPr lvl="1"/>
            <a:r>
              <a:rPr lang="en-US" dirty="0" smtClean="0"/>
              <a:t>How do we query and/or update the data?</a:t>
            </a:r>
          </a:p>
          <a:p>
            <a:pPr lvl="1"/>
            <a:r>
              <a:rPr lang="en-US" dirty="0" smtClean="0"/>
              <a:t>How to speed up queries </a:t>
            </a:r>
          </a:p>
          <a:p>
            <a:r>
              <a:rPr lang="en-US" dirty="0" smtClean="0"/>
              <a:t>Research Drivers:</a:t>
            </a:r>
          </a:p>
          <a:p>
            <a:pPr lvl="1"/>
            <a:r>
              <a:rPr lang="en-US" dirty="0" smtClean="0"/>
              <a:t>New applications. </a:t>
            </a:r>
          </a:p>
          <a:p>
            <a:pPr lvl="1"/>
            <a:r>
              <a:rPr lang="en-US" dirty="0" smtClean="0"/>
              <a:t>New data types. New query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with the Simple Solution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428750"/>
            <a:ext cx="6375400" cy="3448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ounded Rectangular Callout 4"/>
          <p:cNvSpPr/>
          <p:nvPr/>
        </p:nvSpPr>
        <p:spPr>
          <a:xfrm>
            <a:off x="1143000" y="4191000"/>
            <a:ext cx="2743200" cy="1828800"/>
          </a:xfrm>
          <a:prstGeom prst="wedgeRoundRectCallout">
            <a:avLst>
              <a:gd name="adj1" fmla="val 75105"/>
              <a:gd name="adj2" fmla="val -441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Everyone trying to use Google in the building got this screen ! 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Elegant Solution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481329"/>
            <a:ext cx="7620000" cy="17952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 this hacking (including the solution I am about to present) could be avoided if there was an API to get structured relations from Google Scholar.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24400" y="3337560"/>
          <a:ext cx="4267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2020614"/>
                <a:gridCol w="11035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Employee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Lipyeow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XPathLearner</a:t>
                      </a:r>
                      <a:r>
                        <a:rPr lang="en-US" sz="1600" baseline="0" dirty="0" smtClean="0"/>
                        <a:t> 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Lipyeow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Characterizing...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Haixun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Clustering by 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Haixun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Mining concept 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424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eft Arrow 4"/>
          <p:cNvSpPr/>
          <p:nvPr/>
        </p:nvSpPr>
        <p:spPr>
          <a:xfrm flipH="1">
            <a:off x="3276600" y="3581400"/>
            <a:ext cx="1371600" cy="1828800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(SQL?) 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219200" y="3429000"/>
            <a:ext cx="1905000" cy="2209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</a:t>
            </a:r>
          </a:p>
          <a:p>
            <a:pPr algn="ctr"/>
            <a:r>
              <a:rPr lang="en-US" dirty="0" smtClean="0"/>
              <a:t>Scholar</a:t>
            </a:r>
          </a:p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2743200" y="5791200"/>
            <a:ext cx="3352800" cy="838200"/>
          </a:xfrm>
          <a:prstGeom prst="wedgeRectCallout">
            <a:avLst>
              <a:gd name="adj1" fmla="val -20833"/>
              <a:gd name="adj2" fmla="val -7985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Linking Open Data effort might address this issue...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295400"/>
          </a:xfrm>
        </p:spPr>
        <p:txBody>
          <a:bodyPr/>
          <a:lstStyle/>
          <a:p>
            <a:r>
              <a:rPr lang="en-US" dirty="0" smtClean="0"/>
              <a:t>Such API’s don’t exist (yet?)</a:t>
            </a:r>
          </a:p>
          <a:p>
            <a:r>
              <a:rPr lang="en-US" dirty="0" smtClean="0"/>
              <a:t>And ...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667000"/>
            <a:ext cx="21050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1752600" y="2743200"/>
            <a:ext cx="3276600" cy="2209800"/>
          </a:xfrm>
          <a:prstGeom prst="wedgeRectCallout">
            <a:avLst>
              <a:gd name="adj1" fmla="val 88073"/>
              <a:gd name="adj2" fmla="val -16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 need those citation counts by next week!</a:t>
            </a:r>
            <a:endParaRPr lang="en-US" sz="3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7498080" cy="167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Local database periodically synchronizes its data subset with the data source</a:t>
            </a:r>
          </a:p>
          <a:p>
            <a:r>
              <a:rPr lang="en-US" dirty="0" smtClean="0"/>
              <a:t>Data source supports keyword query API only </a:t>
            </a:r>
          </a:p>
          <a:p>
            <a:r>
              <a:rPr lang="en-US" dirty="0" smtClean="0"/>
              <a:t>Extract relations from the top k results (</a:t>
            </a:r>
            <a:r>
              <a:rPr lang="en-US" dirty="0" err="1" smtClean="0"/>
              <a:t>ie</a:t>
            </a:r>
            <a:r>
              <a:rPr lang="en-US" dirty="0" smtClean="0"/>
              <a:t> first few result pages) to update local database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3048000"/>
            <a:ext cx="7467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At each synchronization, </a:t>
            </a:r>
          </a:p>
          <a:p>
            <a:pPr algn="ctr"/>
            <a:r>
              <a:rPr lang="en-US" sz="2800" dirty="0" smtClean="0"/>
              <a:t>find a set of queries that will maximize the “content freshness” of the local database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7800" y="4800600"/>
            <a:ext cx="7421880" cy="15240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</a:t>
            </a:r>
            <a:r>
              <a:rPr kumimoji="0" lang="en-US" sz="3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500" dirty="0" smtClean="0"/>
              <a:t>relevant keywords </a:t>
            </a:r>
            <a:r>
              <a:rPr kumimoji="0" lang="en-US" sz="3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used in the queries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500" baseline="0" dirty="0" smtClean="0"/>
              <a:t>Keywords</a:t>
            </a:r>
            <a:r>
              <a:rPr lang="en-US" sz="3500" dirty="0" smtClean="0"/>
              <a:t> cover the local relation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</a:t>
            </a:r>
            <a:r>
              <a:rPr kumimoji="0" lang="en-US" sz="3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queries should be minimized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500" noProof="0" dirty="0" smtClean="0"/>
              <a:t>Result size should be minimized</a:t>
            </a:r>
            <a:endParaRPr kumimoji="0" lang="en-US" sz="3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239000" y="5257800"/>
            <a:ext cx="1600200" cy="990600"/>
          </a:xfrm>
          <a:prstGeom prst="wedgeRoundRectCallout">
            <a:avLst>
              <a:gd name="adj1" fmla="val 16807"/>
              <a:gd name="adj2" fmla="val -99395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NP-Hard by reduction to Set Cover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Right Queries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4191000"/>
            <a:ext cx="749808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The simple algorithm is fine, we just need to pick the right queries...</a:t>
            </a:r>
          </a:p>
          <a:p>
            <a:pPr lvl="1"/>
            <a:r>
              <a:rPr lang="en-US" sz="2400" dirty="0" smtClean="0"/>
              <a:t>Not all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are equal – some don’t get updated at all, some are updated all the time</a:t>
            </a:r>
          </a:p>
          <a:p>
            <a:pPr lvl="1"/>
            <a:r>
              <a:rPr lang="en-US" sz="2400" dirty="0" smtClean="0"/>
              <a:t>Some updates are too small to be significant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1295400"/>
            <a:ext cx="6172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Loop</a:t>
            </a:r>
          </a:p>
          <a:p>
            <a:pPr lvl="1"/>
            <a:r>
              <a:rPr lang="en-US" sz="2400" b="1" i="1" dirty="0" smtClean="0">
                <a:solidFill>
                  <a:schemeClr val="accent2"/>
                </a:solidFill>
              </a:rPr>
              <a:t>Q</a:t>
            </a:r>
            <a:r>
              <a:rPr lang="en-US" sz="2400" b="1" dirty="0" smtClean="0">
                <a:solidFill>
                  <a:schemeClr val="accent2"/>
                </a:solidFill>
              </a:rPr>
              <a:t> = set of keyword queries</a:t>
            </a:r>
          </a:p>
          <a:p>
            <a:pPr lvl="1"/>
            <a:r>
              <a:rPr lang="en-US" sz="2000" dirty="0" err="1" smtClean="0"/>
              <a:t>Foreach</a:t>
            </a:r>
            <a:r>
              <a:rPr lang="en-US" sz="2000" dirty="0" smtClean="0"/>
              <a:t> </a:t>
            </a:r>
            <a:r>
              <a:rPr lang="en-US" sz="2000" i="1" dirty="0" smtClean="0"/>
              <a:t>q</a:t>
            </a:r>
            <a:r>
              <a:rPr lang="en-US" sz="2000" dirty="0" smtClean="0"/>
              <a:t> in </a:t>
            </a:r>
            <a:r>
              <a:rPr lang="en-US" sz="2000" i="1" dirty="0" smtClean="0"/>
              <a:t>Q</a:t>
            </a:r>
          </a:p>
          <a:p>
            <a:pPr lvl="2"/>
            <a:r>
              <a:rPr lang="en-US" sz="2000" dirty="0" smtClean="0"/>
              <a:t>Send </a:t>
            </a:r>
            <a:r>
              <a:rPr lang="en-US" sz="2000" i="1" dirty="0" smtClean="0"/>
              <a:t>q</a:t>
            </a:r>
            <a:r>
              <a:rPr lang="en-US" sz="2000" dirty="0" smtClean="0"/>
              <a:t> to Google Scholar</a:t>
            </a:r>
          </a:p>
          <a:p>
            <a:pPr lvl="2"/>
            <a:r>
              <a:rPr lang="en-US" sz="2000" dirty="0" smtClean="0"/>
              <a:t>Scrape the first few pages into </a:t>
            </a:r>
            <a:r>
              <a:rPr lang="en-US" sz="2000" dirty="0" err="1" smtClean="0"/>
              <a:t>tuples</a:t>
            </a:r>
            <a:endParaRPr lang="en-US" sz="2000" dirty="0" smtClean="0"/>
          </a:p>
          <a:p>
            <a:pPr lvl="2"/>
            <a:r>
              <a:rPr lang="en-US" sz="2000" dirty="0" smtClean="0"/>
              <a:t>Update local relation using scraped </a:t>
            </a:r>
            <a:r>
              <a:rPr lang="en-US" sz="2000" dirty="0" err="1" smtClean="0"/>
              <a:t>tuples</a:t>
            </a:r>
            <a:endParaRPr lang="en-US" sz="2000" dirty="0" smtClean="0"/>
          </a:p>
          <a:p>
            <a:pPr lvl="1"/>
            <a:r>
              <a:rPr lang="en-US" sz="2000" dirty="0" smtClean="0"/>
              <a:t>Sleep for </a:t>
            </a:r>
            <a:r>
              <a:rPr lang="en-US" sz="2000" i="1" dirty="0" smtClean="0"/>
              <a:t>t</a:t>
            </a:r>
            <a:r>
              <a:rPr lang="en-US" sz="2000" dirty="0" smtClean="0"/>
              <a:t> seconds </a:t>
            </a:r>
          </a:p>
          <a:p>
            <a:r>
              <a:rPr lang="en-US" sz="2000" dirty="0" smtClean="0"/>
              <a:t>End Loop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362200" y="1676400"/>
            <a:ext cx="4267200" cy="457200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Probes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038600"/>
            <a:ext cx="749808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should greedy heuristic do ?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Local coverage </a:t>
            </a:r>
            <a:r>
              <a:rPr lang="en-US" dirty="0" smtClean="0"/>
              <a:t>: a good query will get results to update as much of the local relation as possible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Server coverage </a:t>
            </a:r>
            <a:r>
              <a:rPr lang="en-US" dirty="0" smtClean="0"/>
              <a:t>: a good query should retrieve as few results from the server as possible.</a:t>
            </a:r>
          </a:p>
          <a:p>
            <a:pPr lvl="1"/>
            <a:r>
              <a:rPr lang="en-US" dirty="0" smtClean="0"/>
              <a:t>A good query updates the </a:t>
            </a:r>
            <a:r>
              <a:rPr lang="en-US" dirty="0" smtClean="0">
                <a:solidFill>
                  <a:schemeClr val="accent3"/>
                </a:solidFill>
              </a:rPr>
              <a:t>most critical </a:t>
            </a:r>
            <a:r>
              <a:rPr lang="en-US" dirty="0" smtClean="0"/>
              <a:t>portion of the local relation to maximize </a:t>
            </a:r>
            <a:r>
              <a:rPr lang="en-US" dirty="0" smtClean="0">
                <a:solidFill>
                  <a:schemeClr val="accent3"/>
                </a:solidFill>
              </a:rPr>
              <a:t>“content freshness”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295400"/>
            <a:ext cx="69342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1. </a:t>
            </a:r>
            <a:r>
              <a:rPr lang="en-US" sz="2000" b="1" dirty="0" smtClean="0">
                <a:solidFill>
                  <a:schemeClr val="accent2"/>
                </a:solidFill>
              </a:rPr>
              <a:t>Q</a:t>
            </a:r>
            <a:r>
              <a:rPr lang="en-US" sz="2000" dirty="0" smtClean="0"/>
              <a:t> = empty set of queries</a:t>
            </a:r>
          </a:p>
          <a:p>
            <a:r>
              <a:rPr lang="en-US" sz="2000" dirty="0" smtClean="0"/>
              <a:t>2. </a:t>
            </a:r>
            <a:r>
              <a:rPr lang="en-US" sz="2000" dirty="0" err="1" smtClean="0"/>
              <a:t>NotCovered</a:t>
            </a:r>
            <a:r>
              <a:rPr lang="en-US" sz="2000" dirty="0" smtClean="0"/>
              <a:t> = set L of local </a:t>
            </a:r>
            <a:r>
              <a:rPr lang="en-US" sz="2000" dirty="0" err="1" smtClean="0"/>
              <a:t>tuples</a:t>
            </a:r>
            <a:endParaRPr lang="en-US" sz="2000" dirty="0" smtClean="0"/>
          </a:p>
          <a:p>
            <a:r>
              <a:rPr lang="en-US" sz="2000" dirty="0" smtClean="0"/>
              <a:t>3. While not </a:t>
            </a:r>
            <a:r>
              <a:rPr lang="en-US" sz="2000" dirty="0" smtClean="0">
                <a:solidFill>
                  <a:schemeClr val="accent2"/>
                </a:solidFill>
              </a:rPr>
              <a:t>stopping condition </a:t>
            </a:r>
            <a:r>
              <a:rPr lang="en-US" sz="2000" dirty="0" smtClean="0"/>
              <a:t>do</a:t>
            </a:r>
          </a:p>
          <a:p>
            <a:r>
              <a:rPr lang="en-US" sz="2000" dirty="0" smtClean="0"/>
              <a:t>4.       K = Find all keywords associated with </a:t>
            </a:r>
            <a:r>
              <a:rPr lang="en-US" sz="2000" dirty="0" err="1" smtClean="0"/>
              <a:t>NotCovered</a:t>
            </a:r>
            <a:endParaRPr lang="en-US" sz="2000" dirty="0" smtClean="0"/>
          </a:p>
          <a:p>
            <a:r>
              <a:rPr lang="en-US" sz="2000" dirty="0" smtClean="0"/>
              <a:t>5.       Pick </a:t>
            </a:r>
            <a:r>
              <a:rPr lang="en-US" sz="2000" b="1" dirty="0" smtClean="0">
                <a:solidFill>
                  <a:schemeClr val="accent2"/>
                </a:solidFill>
              </a:rPr>
              <a:t>q</a:t>
            </a:r>
            <a:r>
              <a:rPr lang="en-US" sz="2000" dirty="0" smtClean="0"/>
              <a:t> from </a:t>
            </a:r>
            <a:r>
              <a:rPr lang="en-US" sz="2000" dirty="0" err="1" smtClean="0"/>
              <a:t>PowerSet</a:t>
            </a:r>
            <a:r>
              <a:rPr lang="en-US" sz="2000" dirty="0" smtClean="0"/>
              <a:t>(K) using </a:t>
            </a:r>
            <a:r>
              <a:rPr lang="en-US" sz="2000" b="1" dirty="0" smtClean="0">
                <a:solidFill>
                  <a:schemeClr val="accent2"/>
                </a:solidFill>
              </a:rPr>
              <a:t>heuristic equation</a:t>
            </a:r>
          </a:p>
          <a:p>
            <a:r>
              <a:rPr lang="en-US" sz="2000" dirty="0" smtClean="0"/>
              <a:t>6.       Add </a:t>
            </a:r>
            <a:r>
              <a:rPr lang="en-US" sz="2000" b="1" dirty="0" smtClean="0">
                <a:solidFill>
                  <a:schemeClr val="accent2"/>
                </a:solidFill>
              </a:rPr>
              <a:t>q</a:t>
            </a:r>
            <a:r>
              <a:rPr lang="en-US" sz="2000" dirty="0" smtClean="0"/>
              <a:t> to </a:t>
            </a:r>
            <a:r>
              <a:rPr lang="en-US" sz="2000" b="1" dirty="0" smtClean="0">
                <a:solidFill>
                  <a:schemeClr val="accent2"/>
                </a:solidFill>
              </a:rPr>
              <a:t>Q</a:t>
            </a:r>
          </a:p>
          <a:p>
            <a:r>
              <a:rPr lang="en-US" sz="2000" dirty="0" smtClean="0"/>
              <a:t>7.       Remove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associated with q from </a:t>
            </a:r>
            <a:r>
              <a:rPr lang="en-US" sz="2000" dirty="0" err="1" smtClean="0"/>
              <a:t>NotCovered</a:t>
            </a:r>
            <a:endParaRPr lang="en-US" sz="2000" dirty="0" smtClean="0"/>
          </a:p>
          <a:p>
            <a:r>
              <a:rPr lang="en-US" sz="2000" dirty="0" smtClean="0"/>
              <a:t>8. End While</a:t>
            </a:r>
            <a:endParaRPr lang="en-US" dirty="0" smtClean="0"/>
          </a:p>
        </p:txBody>
      </p:sp>
      <p:sp>
        <p:nvSpPr>
          <p:cNvPr id="5" name="Line Callout 1 4"/>
          <p:cNvSpPr/>
          <p:nvPr/>
        </p:nvSpPr>
        <p:spPr>
          <a:xfrm>
            <a:off x="6096000" y="1447800"/>
            <a:ext cx="2667000" cy="762000"/>
          </a:xfrm>
          <a:prstGeom prst="borderCallout1">
            <a:avLst>
              <a:gd name="adj1" fmla="val 82165"/>
              <a:gd name="adj2" fmla="val -2479"/>
              <a:gd name="adj3" fmla="val 97866"/>
              <a:gd name="adj4" fmla="val -2202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Could be based on size of Q or coverage of 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Content Freshness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209800"/>
            <a:ext cx="7498080" cy="3962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Weighted </a:t>
            </a:r>
            <a:r>
              <a:rPr lang="en-US" sz="2400" dirty="0" err="1" smtClean="0"/>
              <a:t>tuple</a:t>
            </a:r>
            <a:r>
              <a:rPr lang="en-US" sz="2400" dirty="0" smtClean="0"/>
              <a:t> dissimilarity</a:t>
            </a:r>
          </a:p>
          <a:p>
            <a:pPr lvl="1"/>
            <a:r>
              <a:rPr lang="en-US" sz="2000" dirty="0" smtClean="0"/>
              <a:t>Some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are more important to update</a:t>
            </a:r>
          </a:p>
          <a:p>
            <a:pPr lvl="1"/>
            <a:r>
              <a:rPr lang="en-US" sz="2000" dirty="0" smtClean="0"/>
              <a:t>= </a:t>
            </a:r>
            <a:r>
              <a:rPr lang="en-US" sz="2000" i="1" dirty="0" smtClean="0"/>
              <a:t>w(local)*d(</a:t>
            </a:r>
            <a:r>
              <a:rPr lang="en-US" sz="2000" i="1" dirty="0" err="1" smtClean="0"/>
              <a:t>local,server</a:t>
            </a:r>
            <a:r>
              <a:rPr lang="en-US" sz="2000" i="1" dirty="0" smtClean="0"/>
              <a:t>)</a:t>
            </a:r>
          </a:p>
          <a:p>
            <a:r>
              <a:rPr lang="en-US" sz="2400" dirty="0" smtClean="0"/>
              <a:t>Content Freshness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Example: </a:t>
            </a:r>
          </a:p>
          <a:p>
            <a:pPr lvl="1"/>
            <a:r>
              <a:rPr lang="en-US" sz="2000" i="1" dirty="0" smtClean="0"/>
              <a:t>w(l)</a:t>
            </a:r>
            <a:r>
              <a:rPr lang="en-US" sz="2000" dirty="0" smtClean="0"/>
              <a:t> = </a:t>
            </a:r>
            <a:r>
              <a:rPr lang="en-US" sz="2000" i="1" dirty="0" err="1" smtClean="0"/>
              <a:t>l.citation</a:t>
            </a:r>
            <a:r>
              <a:rPr lang="en-US" sz="2000" dirty="0" smtClean="0"/>
              <a:t> = 84</a:t>
            </a:r>
          </a:p>
          <a:p>
            <a:pPr lvl="1"/>
            <a:r>
              <a:rPr lang="en-US" sz="2000" i="1" dirty="0" smtClean="0"/>
              <a:t>d(</a:t>
            </a:r>
            <a:r>
              <a:rPr lang="en-US" sz="2000" i="1" dirty="0" err="1" smtClean="0"/>
              <a:t>l,s</a:t>
            </a:r>
            <a:r>
              <a:rPr lang="en-US" sz="2000" i="1" dirty="0" smtClean="0"/>
              <a:t>)</a:t>
            </a:r>
            <a:r>
              <a:rPr lang="en-US" sz="2000" dirty="0" smtClean="0"/>
              <a:t> = | </a:t>
            </a:r>
            <a:r>
              <a:rPr lang="en-US" sz="2000" i="1" dirty="0" err="1" smtClean="0"/>
              <a:t>l.citation</a:t>
            </a:r>
            <a:r>
              <a:rPr lang="en-US" sz="2000" i="1" dirty="0" smtClean="0"/>
              <a:t> – </a:t>
            </a:r>
            <a:r>
              <a:rPr lang="en-US" sz="2000" i="1" dirty="0" err="1" smtClean="0"/>
              <a:t>s.citation</a:t>
            </a:r>
            <a:r>
              <a:rPr lang="en-US" sz="2000" i="1" dirty="0" smtClean="0"/>
              <a:t> </a:t>
            </a:r>
            <a:r>
              <a:rPr lang="en-US" sz="2000" dirty="0" smtClean="0"/>
              <a:t>| = 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295400"/>
          <a:ext cx="3581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4478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Employee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Lipyeow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XPathLearner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87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10200" y="1295400"/>
          <a:ext cx="3581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4478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Employee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Lipyeow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XPathLearner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4933684" y="142848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754764" y="146670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52800" y="3886200"/>
          <a:ext cx="3962400" cy="920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4" imgW="1803240" imgH="419040" progId="Equation.3">
                  <p:embed/>
                </p:oleObj>
              </mc:Choice>
              <mc:Fallback>
                <p:oleObj name="Equation" r:id="rId4" imgW="18032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86200"/>
                        <a:ext cx="3962400" cy="9205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Callout 1 8"/>
          <p:cNvSpPr/>
          <p:nvPr/>
        </p:nvSpPr>
        <p:spPr>
          <a:xfrm>
            <a:off x="6172200" y="4724400"/>
            <a:ext cx="2819400" cy="1447800"/>
          </a:xfrm>
          <a:prstGeom prst="borderCallout1">
            <a:avLst>
              <a:gd name="adj1" fmla="val 18750"/>
              <a:gd name="adj2" fmla="val -8333"/>
              <a:gd name="adj3" fmla="val 59307"/>
              <a:gd name="adj4" fmla="val -50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Catch</a:t>
            </a:r>
            <a:r>
              <a:rPr lang="en-US" sz="2000" dirty="0" smtClean="0">
                <a:solidFill>
                  <a:schemeClr val="accent2"/>
                </a:solidFill>
              </a:rPr>
              <a:t>: local DB does not know the current value of citation on the server!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Freshness (take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438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Estimate the server value of citation using an update model based on</a:t>
            </a:r>
          </a:p>
          <a:p>
            <a:pPr lvl="1"/>
            <a:r>
              <a:rPr lang="en-US" dirty="0" smtClean="0"/>
              <a:t>Current local value of citation</a:t>
            </a:r>
          </a:p>
          <a:p>
            <a:pPr lvl="1"/>
            <a:r>
              <a:rPr lang="en-US" dirty="0" smtClean="0"/>
              <a:t>Volatility of the particular citation field</a:t>
            </a:r>
          </a:p>
          <a:p>
            <a:pPr lvl="1"/>
            <a:r>
              <a:rPr lang="en-US" dirty="0" smtClean="0"/>
              <a:t>Time elapsed since last sync.</a:t>
            </a:r>
            <a:endParaRPr 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971800" y="4038600"/>
          <a:ext cx="3962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1803240" imgH="419040" progId="Equation.3">
                  <p:embed/>
                </p:oleObj>
              </mc:Choice>
              <mc:Fallback>
                <p:oleObj name="Equation" r:id="rId4" imgW="18032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038600"/>
                        <a:ext cx="39624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1 4"/>
          <p:cNvSpPr/>
          <p:nvPr/>
        </p:nvSpPr>
        <p:spPr>
          <a:xfrm>
            <a:off x="2895600" y="5410200"/>
            <a:ext cx="6096000" cy="838200"/>
          </a:xfrm>
          <a:prstGeom prst="borderCallout1">
            <a:avLst>
              <a:gd name="adj1" fmla="val -11564"/>
              <a:gd name="adj2" fmla="val 57521"/>
              <a:gd name="adj3" fmla="val -88301"/>
              <a:gd name="adj4" fmla="val 546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F(</a:t>
            </a:r>
            <a:r>
              <a:rPr lang="en-US" dirty="0" err="1" smtClean="0">
                <a:solidFill>
                  <a:schemeClr val="tx1"/>
                </a:solidFill>
              </a:rPr>
              <a:t>l,t</a:t>
            </a:r>
            <a:r>
              <a:rPr lang="en-US" dirty="0" smtClean="0">
                <a:solidFill>
                  <a:schemeClr val="tx1"/>
                </a:solidFill>
              </a:rPr>
              <a:t>) estimates the dissimilarity between the local </a:t>
            </a:r>
            <a:r>
              <a:rPr lang="en-US" dirty="0" err="1" smtClean="0">
                <a:solidFill>
                  <a:schemeClr val="tx1"/>
                </a:solidFill>
              </a:rPr>
              <a:t>tuple</a:t>
            </a:r>
            <a:r>
              <a:rPr lang="en-US" dirty="0" smtClean="0">
                <a:solidFill>
                  <a:schemeClr val="tx1"/>
                </a:solidFill>
              </a:rPr>
              <a:t> and the server </a:t>
            </a:r>
            <a:r>
              <a:rPr lang="en-US" dirty="0" err="1" smtClean="0">
                <a:solidFill>
                  <a:schemeClr val="tx1"/>
                </a:solidFill>
              </a:rPr>
              <a:t>tuple</a:t>
            </a:r>
            <a:r>
              <a:rPr lang="en-US" dirty="0" smtClean="0">
                <a:solidFill>
                  <a:schemeClr val="tx1"/>
                </a:solidFill>
              </a:rPr>
              <a:t> at time t assuming an update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49530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Query efficiency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To give higher priority to “</a:t>
            </a:r>
            <a:r>
              <a:rPr lang="en-US" sz="2000" dirty="0" err="1" smtClean="0"/>
              <a:t>unfresh</a:t>
            </a:r>
            <a:r>
              <a:rPr lang="en-US" sz="2000" dirty="0" smtClean="0"/>
              <a:t>” </a:t>
            </a:r>
            <a:r>
              <a:rPr lang="en-US" sz="2000" dirty="0" err="1" smtClean="0"/>
              <a:t>tuples</a:t>
            </a:r>
            <a:r>
              <a:rPr lang="en-US" sz="2000" dirty="0" smtClean="0"/>
              <a:t>, we weight the local coverage with the freshness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Catch: local DB does not know server coverage!</a:t>
            </a:r>
          </a:p>
          <a:p>
            <a:pPr lvl="1"/>
            <a:r>
              <a:rPr lang="en-US" sz="1800" dirty="0" smtClean="0"/>
              <a:t>Estimate server coverage using statistical methods</a:t>
            </a:r>
          </a:p>
          <a:p>
            <a:pPr lvl="1"/>
            <a:r>
              <a:rPr lang="en-US" sz="1800" dirty="0" smtClean="0"/>
              <a:t>Estimate server coverage using another sample data source (</a:t>
            </a:r>
            <a:r>
              <a:rPr lang="en-US" sz="1800" dirty="0" err="1" smtClean="0"/>
              <a:t>eg</a:t>
            </a:r>
            <a:r>
              <a:rPr lang="en-US" sz="1800" dirty="0" smtClean="0"/>
              <a:t>. DBLP)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87600" y="1676400"/>
          <a:ext cx="500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2501640" imgH="419040" progId="Equation.3">
                  <p:embed/>
                </p:oleObj>
              </mc:Choice>
              <mc:Fallback>
                <p:oleObj name="Equation" r:id="rId4" imgW="25016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1676400"/>
                        <a:ext cx="5003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828800" y="3657600"/>
          <a:ext cx="6345386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6" imgW="2869920" imgH="482400" progId="Equation.3">
                  <p:embed/>
                </p:oleObj>
              </mc:Choice>
              <mc:Fallback>
                <p:oleObj name="Equation" r:id="rId6" imgW="286992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57600"/>
                        <a:ext cx="6345386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sets:</a:t>
            </a:r>
          </a:p>
          <a:p>
            <a:pPr lvl="1"/>
            <a:r>
              <a:rPr lang="en-US" dirty="0" smtClean="0"/>
              <a:t>Synthetic data </a:t>
            </a:r>
          </a:p>
          <a:p>
            <a:pPr lvl="1"/>
            <a:r>
              <a:rPr lang="en-US" dirty="0" smtClean="0"/>
              <a:t>Paper citations (this presentation)</a:t>
            </a:r>
          </a:p>
          <a:p>
            <a:pPr lvl="1"/>
            <a:r>
              <a:rPr lang="en-US" dirty="0" smtClean="0"/>
              <a:t>DVD online store</a:t>
            </a:r>
          </a:p>
          <a:p>
            <a:r>
              <a:rPr lang="en-US" dirty="0" smtClean="0"/>
              <a:t>Approximate </a:t>
            </a:r>
            <a:r>
              <a:rPr lang="en-US" dirty="0" err="1" smtClean="0"/>
              <a:t>Powerset</a:t>
            </a:r>
            <a:r>
              <a:rPr lang="en-US" dirty="0" smtClean="0"/>
              <a:t>(K) with all keyword pairs</a:t>
            </a:r>
          </a:p>
          <a:p>
            <a:r>
              <a:rPr lang="en-US" dirty="0" smtClean="0"/>
              <a:t>Result Extraction</a:t>
            </a:r>
          </a:p>
          <a:p>
            <a:pPr lvl="1"/>
            <a:r>
              <a:rPr lang="en-US" dirty="0" smtClean="0"/>
              <a:t>Method 1: scan through all result pages</a:t>
            </a:r>
          </a:p>
          <a:p>
            <a:pPr lvl="1"/>
            <a:r>
              <a:rPr lang="en-US" dirty="0" smtClean="0"/>
              <a:t>Method 2: scan only the first result page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53000" y="1447800"/>
            <a:ext cx="3429000" cy="1981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Traditional Information Management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886200"/>
            <a:ext cx="7498080" cy="2362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Pick a business or application</a:t>
            </a:r>
          </a:p>
          <a:p>
            <a:r>
              <a:rPr lang="en-US" dirty="0" smtClean="0"/>
              <a:t>What data needs to be stored ?</a:t>
            </a:r>
          </a:p>
          <a:p>
            <a:r>
              <a:rPr lang="en-US" dirty="0" smtClean="0"/>
              <a:t>What operations are needed on the data ?</a:t>
            </a:r>
          </a:p>
          <a:p>
            <a:r>
              <a:rPr lang="en-US" dirty="0" smtClean="0"/>
              <a:t>How should the data be stored ?</a:t>
            </a:r>
          </a:p>
          <a:p>
            <a:r>
              <a:rPr lang="en-US" dirty="0" smtClean="0"/>
              <a:t>How should the operations access the data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7" name="Can 6"/>
          <p:cNvSpPr/>
          <p:nvPr/>
        </p:nvSpPr>
        <p:spPr>
          <a:xfrm>
            <a:off x="5181600" y="2133600"/>
            <a:ext cx="838200" cy="1143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05400" y="16002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Business</a:t>
            </a:r>
            <a:endParaRPr lang="en-US" b="1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524000"/>
            <a:ext cx="1123990" cy="1066800"/>
          </a:xfrm>
          <a:prstGeom prst="rect">
            <a:avLst/>
          </a:prstGeom>
          <a:noFill/>
        </p:spPr>
      </p:pic>
      <p:pic>
        <p:nvPicPr>
          <p:cNvPr id="1027" name="Picture 3" descr="C:\Users\lipyeow\AppData\Local\Microsoft\Windows\Temporary Internet Files\Content.IE5\ZXK0QXX2\MC900044893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752600"/>
            <a:ext cx="1033942" cy="1645006"/>
          </a:xfrm>
          <a:prstGeom prst="rect">
            <a:avLst/>
          </a:prstGeom>
          <a:noFill/>
        </p:spPr>
      </p:pic>
      <p:pic>
        <p:nvPicPr>
          <p:cNvPr id="1028" name="Picture 4" descr="C:\Users\lipyeow\AppData\Local\Microsoft\Windows\Temporary Internet Files\Content.IE5\WA81XVWV\MC900060193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1143000"/>
            <a:ext cx="1027276" cy="1235507"/>
          </a:xfrm>
          <a:prstGeom prst="rect">
            <a:avLst/>
          </a:prstGeom>
          <a:noFill/>
        </p:spPr>
      </p:pic>
      <p:pic>
        <p:nvPicPr>
          <p:cNvPr id="13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209800"/>
            <a:ext cx="1123990" cy="1066800"/>
          </a:xfrm>
          <a:prstGeom prst="rect">
            <a:avLst/>
          </a:prstGeom>
          <a:noFill/>
        </p:spPr>
      </p:pic>
      <p:pic>
        <p:nvPicPr>
          <p:cNvPr id="1029" name="Picture 5" descr="C:\Users\lipyeow\AppData\Local\Microsoft\Windows\Temporary Internet Files\Content.IE5\WA81XVWV\MC900024509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2819400"/>
            <a:ext cx="1276247" cy="1150468"/>
          </a:xfrm>
          <a:prstGeom prst="rect">
            <a:avLst/>
          </a:prstGeom>
          <a:noFill/>
        </p:spPr>
      </p:pic>
      <p:cxnSp>
        <p:nvCxnSpPr>
          <p:cNvPr id="16" name="Straight Arrow Connector 15"/>
          <p:cNvCxnSpPr>
            <a:stCxn id="1028" idx="3"/>
            <a:endCxn id="8" idx="1"/>
          </p:cNvCxnSpPr>
          <p:nvPr/>
        </p:nvCxnSpPr>
        <p:spPr>
          <a:xfrm>
            <a:off x="3618076" y="1760754"/>
            <a:ext cx="1334924" cy="67764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27" idx="3"/>
          </p:cNvCxnSpPr>
          <p:nvPr/>
        </p:nvCxnSpPr>
        <p:spPr>
          <a:xfrm>
            <a:off x="2481742" y="2575103"/>
            <a:ext cx="2471258" cy="156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29" idx="3"/>
          </p:cNvCxnSpPr>
          <p:nvPr/>
        </p:nvCxnSpPr>
        <p:spPr>
          <a:xfrm flipV="1">
            <a:off x="4095647" y="2819400"/>
            <a:ext cx="857353" cy="5752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0" y="22098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r>
              <a:rPr lang="en-US" dirty="0" smtClean="0"/>
              <a:t>Content Freshness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19200"/>
            <a:ext cx="7498080" cy="144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Synthetic citation data based on known statistics</a:t>
            </a:r>
          </a:p>
          <a:p>
            <a:r>
              <a:rPr lang="en-US" dirty="0" smtClean="0"/>
              <a:t>A Poisson-based update model used to estimate freshness</a:t>
            </a:r>
          </a:p>
          <a:p>
            <a:r>
              <a:rPr lang="en-US" dirty="0" smtClean="0"/>
              <a:t>10 queries are sent at each sync</a:t>
            </a:r>
          </a:p>
          <a:p>
            <a:r>
              <a:rPr lang="en-US" dirty="0" smtClean="0"/>
              <a:t>Naive 1 &amp; 2 sends simple ID-based queries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667000"/>
            <a:ext cx="5791200" cy="341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038600"/>
            <a:ext cx="749808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Approximate K using most frequent </a:t>
            </a:r>
            <a:r>
              <a:rPr lang="en-US" dirty="0" err="1" smtClean="0"/>
              <a:t>k</a:t>
            </a:r>
            <a:r>
              <a:rPr lang="en-US" dirty="0" smtClean="0"/>
              <a:t> keywords</a:t>
            </a:r>
          </a:p>
          <a:p>
            <a:r>
              <a:rPr lang="en-US" dirty="0" smtClean="0"/>
              <a:t>Approximate Power Set using subsets up to size </a:t>
            </a:r>
            <a:r>
              <a:rPr lang="en-US" dirty="0" err="1" smtClean="0"/>
              <a:t>m</a:t>
            </a:r>
            <a:r>
              <a:rPr lang="en-US" dirty="0" smtClean="0"/>
              <a:t>=2 or 3.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295400"/>
            <a:ext cx="69342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1. </a:t>
            </a:r>
            <a:r>
              <a:rPr lang="en-US" sz="2000" b="1" dirty="0" smtClean="0">
                <a:solidFill>
                  <a:schemeClr val="accent2"/>
                </a:solidFill>
              </a:rPr>
              <a:t>Q</a:t>
            </a:r>
            <a:r>
              <a:rPr lang="en-US" sz="2000" dirty="0" smtClean="0"/>
              <a:t> = empty set of queries</a:t>
            </a:r>
          </a:p>
          <a:p>
            <a:r>
              <a:rPr lang="en-US" sz="2000" dirty="0" smtClean="0"/>
              <a:t>2. </a:t>
            </a:r>
            <a:r>
              <a:rPr lang="en-US" sz="2000" dirty="0" err="1" smtClean="0"/>
              <a:t>NotCovered</a:t>
            </a:r>
            <a:r>
              <a:rPr lang="en-US" sz="2000" dirty="0" smtClean="0"/>
              <a:t> = set L of local </a:t>
            </a:r>
            <a:r>
              <a:rPr lang="en-US" sz="2000" dirty="0" err="1" smtClean="0"/>
              <a:t>tuples</a:t>
            </a:r>
            <a:endParaRPr lang="en-US" sz="2000" dirty="0" smtClean="0"/>
          </a:p>
          <a:p>
            <a:r>
              <a:rPr lang="en-US" sz="2000" dirty="0" smtClean="0"/>
              <a:t>3. While not </a:t>
            </a:r>
            <a:r>
              <a:rPr lang="en-US" sz="2000" dirty="0" smtClean="0">
                <a:solidFill>
                  <a:schemeClr val="accent2"/>
                </a:solidFill>
              </a:rPr>
              <a:t>stopping condition </a:t>
            </a:r>
            <a:r>
              <a:rPr lang="en-US" sz="2000" dirty="0" smtClean="0"/>
              <a:t>do</a:t>
            </a:r>
          </a:p>
          <a:p>
            <a:r>
              <a:rPr lang="en-US" sz="2000" dirty="0" smtClean="0"/>
              <a:t>4.       K = Find all keywords associated with </a:t>
            </a:r>
            <a:r>
              <a:rPr lang="en-US" sz="2000" dirty="0" err="1" smtClean="0"/>
              <a:t>NotCovered</a:t>
            </a:r>
            <a:endParaRPr lang="en-US" sz="2000" dirty="0" smtClean="0"/>
          </a:p>
          <a:p>
            <a:r>
              <a:rPr lang="en-US" sz="2000" dirty="0" smtClean="0"/>
              <a:t>5.       Pick </a:t>
            </a:r>
            <a:r>
              <a:rPr lang="en-US" sz="2000" b="1" dirty="0" smtClean="0">
                <a:solidFill>
                  <a:schemeClr val="accent2"/>
                </a:solidFill>
              </a:rPr>
              <a:t>q</a:t>
            </a:r>
            <a:r>
              <a:rPr lang="en-US" sz="2000" dirty="0" smtClean="0"/>
              <a:t> from </a:t>
            </a:r>
            <a:r>
              <a:rPr lang="en-US" sz="2000" dirty="0" err="1" smtClean="0"/>
              <a:t>PowerSet</a:t>
            </a:r>
            <a:r>
              <a:rPr lang="en-US" sz="2000" dirty="0" smtClean="0"/>
              <a:t>(K) using </a:t>
            </a:r>
            <a:r>
              <a:rPr lang="en-US" sz="2000" b="1" dirty="0" smtClean="0">
                <a:solidFill>
                  <a:schemeClr val="accent2"/>
                </a:solidFill>
              </a:rPr>
              <a:t>heuristic equation</a:t>
            </a:r>
          </a:p>
          <a:p>
            <a:r>
              <a:rPr lang="en-US" sz="2000" dirty="0" smtClean="0"/>
              <a:t>6.       Add </a:t>
            </a:r>
            <a:r>
              <a:rPr lang="en-US" sz="2000" b="1" dirty="0" smtClean="0">
                <a:solidFill>
                  <a:schemeClr val="accent2"/>
                </a:solidFill>
              </a:rPr>
              <a:t>q</a:t>
            </a:r>
            <a:r>
              <a:rPr lang="en-US" sz="2000" dirty="0" smtClean="0"/>
              <a:t> to </a:t>
            </a:r>
            <a:r>
              <a:rPr lang="en-US" sz="2000" b="1" dirty="0" smtClean="0">
                <a:solidFill>
                  <a:schemeClr val="accent2"/>
                </a:solidFill>
              </a:rPr>
              <a:t>Q</a:t>
            </a:r>
          </a:p>
          <a:p>
            <a:r>
              <a:rPr lang="en-US" sz="2000" dirty="0" smtClean="0"/>
              <a:t>7.       Remove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associated with q from </a:t>
            </a:r>
            <a:r>
              <a:rPr lang="en-US" sz="2000" dirty="0" err="1" smtClean="0"/>
              <a:t>NotCovered</a:t>
            </a:r>
            <a:endParaRPr lang="en-US" sz="2000" dirty="0" smtClean="0"/>
          </a:p>
          <a:p>
            <a:r>
              <a:rPr lang="en-US" sz="2000" dirty="0" smtClean="0"/>
              <a:t>8. End While</a:t>
            </a:r>
            <a:endParaRPr lang="en-US" dirty="0" smtClean="0"/>
          </a:p>
        </p:txBody>
      </p:sp>
      <p:sp>
        <p:nvSpPr>
          <p:cNvPr id="5" name="Line Callout 1 4"/>
          <p:cNvSpPr/>
          <p:nvPr/>
        </p:nvSpPr>
        <p:spPr>
          <a:xfrm>
            <a:off x="6096000" y="1447800"/>
            <a:ext cx="2667000" cy="762000"/>
          </a:xfrm>
          <a:prstGeom prst="borderCallout1">
            <a:avLst>
              <a:gd name="adj1" fmla="val 82165"/>
              <a:gd name="adj2" fmla="val -2479"/>
              <a:gd name="adj3" fmla="val 117025"/>
              <a:gd name="adj4" fmla="val -1764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 can be large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934200" y="3048000"/>
            <a:ext cx="1828800" cy="762000"/>
          </a:xfrm>
          <a:prstGeom prst="borderCallout1">
            <a:avLst>
              <a:gd name="adj1" fmla="val 82165"/>
              <a:gd name="adj2" fmla="val -2479"/>
              <a:gd name="adj3" fmla="val -13257"/>
              <a:gd name="adj4" fmla="val -12958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 Set is exponential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Coverage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800600"/>
            <a:ext cx="7790688" cy="182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Coverage ratio is the fraction of local </a:t>
            </a:r>
            <a:r>
              <a:rPr lang="en-US" dirty="0" err="1" smtClean="0"/>
              <a:t>tuples</a:t>
            </a:r>
            <a:r>
              <a:rPr lang="en-US" dirty="0" smtClean="0"/>
              <a:t> covered by a set of queries</a:t>
            </a:r>
          </a:p>
          <a:p>
            <a:r>
              <a:rPr lang="en-US" dirty="0" smtClean="0"/>
              <a:t>Result Extraction</a:t>
            </a:r>
          </a:p>
          <a:p>
            <a:pPr lvl="1"/>
            <a:r>
              <a:rPr lang="en-US" dirty="0" smtClean="0"/>
              <a:t>Method 1: scan through all result pages</a:t>
            </a:r>
          </a:p>
          <a:p>
            <a:pPr lvl="1"/>
            <a:r>
              <a:rPr lang="en-US" dirty="0" smtClean="0"/>
              <a:t>Method 2: scan only the first result page 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838200"/>
            <a:ext cx="439102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1075" y="990600"/>
            <a:ext cx="42767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324600" y="36576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Top 5 frequent keywords from title &amp; Method 1</a:t>
            </a:r>
            <a:endParaRPr lang="en-US" sz="1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Introduced the problem of maintaining a local relation extracted from a web source via keyword queries</a:t>
            </a:r>
          </a:p>
          <a:p>
            <a:endParaRPr lang="en-US" sz="2800" dirty="0" smtClean="0"/>
          </a:p>
          <a:p>
            <a:r>
              <a:rPr lang="en-US" sz="2800" dirty="0" smtClean="0"/>
              <a:t>Problem is NP-Hard, so design a greedy heuristic-based algorithm</a:t>
            </a:r>
          </a:p>
          <a:p>
            <a:endParaRPr lang="en-US" sz="2800" dirty="0" smtClean="0"/>
          </a:p>
          <a:p>
            <a:r>
              <a:rPr lang="en-US" sz="2800" dirty="0" smtClean="0"/>
              <a:t>Tried one heuristic, results show some potential</a:t>
            </a:r>
          </a:p>
          <a:p>
            <a:endParaRPr lang="en-US" sz="2800" dirty="0" smtClean="0"/>
          </a:p>
          <a:p>
            <a:r>
              <a:rPr lang="en-US" sz="2800" dirty="0" smtClean="0"/>
              <a:t>Still room for more work – journal paper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32560" y="609600"/>
            <a:ext cx="7406640" cy="287761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Research Topic #2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Optimizing Sensor Data Acquisition for Energy-Efficient Smartphone-based Continuous Event Processing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32560" y="3810000"/>
            <a:ext cx="7406640" cy="2286000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Lipyeow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Lim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University of Hawai`i at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ā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noa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Archan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Misra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Singapore Management University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44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71628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Telehealth</a:t>
            </a:r>
            <a:r>
              <a:rPr lang="en-US" dirty="0" smtClean="0"/>
              <a:t> Scenario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590800"/>
            <a:ext cx="2095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981200"/>
            <a:ext cx="21463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rc 8"/>
          <p:cNvSpPr/>
          <p:nvPr/>
        </p:nvSpPr>
        <p:spPr>
          <a:xfrm>
            <a:off x="1371600" y="2590800"/>
            <a:ext cx="2743200" cy="762000"/>
          </a:xfrm>
          <a:prstGeom prst="arc">
            <a:avLst>
              <a:gd name="adj1" fmla="val 14180912"/>
              <a:gd name="adj2" fmla="val 2134898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1295400" y="3124200"/>
            <a:ext cx="3124200" cy="685800"/>
          </a:xfrm>
          <a:prstGeom prst="arc">
            <a:avLst>
              <a:gd name="adj1" fmla="val 17684558"/>
              <a:gd name="adj2" fmla="val 2095754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flipV="1">
            <a:off x="1524000" y="3581400"/>
            <a:ext cx="2743200" cy="457200"/>
          </a:xfrm>
          <a:prstGeom prst="arc">
            <a:avLst>
              <a:gd name="adj1" fmla="val 19355355"/>
              <a:gd name="adj2" fmla="val 212620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24200" y="3581400"/>
            <a:ext cx="914400" cy="1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flipV="1">
            <a:off x="1371600" y="4343400"/>
            <a:ext cx="2743200" cy="609600"/>
          </a:xfrm>
          <a:prstGeom prst="arc">
            <a:avLst>
              <a:gd name="adj1" fmla="val 17906681"/>
              <a:gd name="adj2" fmla="val 215324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flipV="1">
            <a:off x="1447800" y="3886200"/>
            <a:ext cx="2667000" cy="609600"/>
          </a:xfrm>
          <a:prstGeom prst="arc">
            <a:avLst>
              <a:gd name="adj1" fmla="val 19566893"/>
              <a:gd name="adj2" fmla="val 213813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600" y="2297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19400" y="2831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95600" y="3276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71800" y="3669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4126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4495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endCxn id="40964" idx="1"/>
          </p:cNvCxnSpPr>
          <p:nvPr/>
        </p:nvCxnSpPr>
        <p:spPr>
          <a:xfrm flipV="1">
            <a:off x="6096000" y="3369443"/>
            <a:ext cx="1143000" cy="211957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2514600"/>
            <a:ext cx="1676400" cy="170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4267200"/>
            <a:ext cx="2414587" cy="122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>
          <a:xfrm>
            <a:off x="6096000" y="3733800"/>
            <a:ext cx="838200" cy="457200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57600" y="5257800"/>
            <a:ext cx="3021083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(Window(HR)) &gt; 100</a:t>
            </a:r>
          </a:p>
          <a:p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(Window(Acc)) &lt; 2</a:t>
            </a:r>
          </a:p>
          <a:p>
            <a:r>
              <a:rPr lang="en-US" b="1" dirty="0" smtClean="0"/>
              <a:t>THEN</a:t>
            </a:r>
            <a:r>
              <a:rPr lang="en-US" dirty="0" smtClean="0"/>
              <a:t> SMS(doctor)</a:t>
            </a:r>
            <a:endParaRPr lang="en-US" dirty="0"/>
          </a:p>
        </p:txBody>
      </p:sp>
      <p:sp>
        <p:nvSpPr>
          <p:cNvPr id="38" name="Rectangular Callout 37"/>
          <p:cNvSpPr/>
          <p:nvPr/>
        </p:nvSpPr>
        <p:spPr>
          <a:xfrm>
            <a:off x="1066800" y="1066800"/>
            <a:ext cx="3124200" cy="914400"/>
          </a:xfrm>
          <a:prstGeom prst="wedgeRectCallout">
            <a:avLst>
              <a:gd name="adj1" fmla="val 13162"/>
              <a:gd name="adj2" fmla="val 87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Wearable sensors transmit vitals to cell phone via wireless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bluetooth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9" name="Rectangular Callout 38"/>
          <p:cNvSpPr/>
          <p:nvPr/>
        </p:nvSpPr>
        <p:spPr>
          <a:xfrm>
            <a:off x="4267200" y="1219200"/>
            <a:ext cx="2819400" cy="1143000"/>
          </a:xfrm>
          <a:prstGeom prst="wedgeRectCallout">
            <a:avLst>
              <a:gd name="adj1" fmla="val -25460"/>
              <a:gd name="adj2" fmla="val 73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runs a complex event processing (CEP) engine with rules for alerts</a:t>
            </a:r>
            <a:endParaRPr lang="en-US" dirty="0"/>
          </a:p>
        </p:txBody>
      </p:sp>
      <p:sp>
        <p:nvSpPr>
          <p:cNvPr id="40" name="Rectangular Callout 39"/>
          <p:cNvSpPr/>
          <p:nvPr/>
        </p:nvSpPr>
        <p:spPr>
          <a:xfrm>
            <a:off x="7239000" y="838200"/>
            <a:ext cx="1752600" cy="1600200"/>
          </a:xfrm>
          <a:prstGeom prst="wedgeRectCallout">
            <a:avLst>
              <a:gd name="adj1" fmla="val -19153"/>
              <a:gd name="adj2" fmla="val 61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Alerts can notify emergency services or caregiver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3276600" y="2362200"/>
            <a:ext cx="31242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7162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Continuous/Streaming Evaluation</a:t>
            </a:r>
            <a:endParaRPr lang="en-US" dirty="0"/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371600"/>
            <a:ext cx="8001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 err="1" smtClean="0">
                <a:solidFill>
                  <a:schemeClr val="accent3"/>
                </a:solidFill>
              </a:rPr>
              <a:t>Avg</a:t>
            </a:r>
            <a:r>
              <a:rPr lang="en-US" sz="2000" dirty="0" smtClean="0">
                <a:solidFill>
                  <a:schemeClr val="accent3"/>
                </a:solidFill>
              </a:rPr>
              <a:t>(S2, 5)&gt;20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S1&lt;10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Max(S3,10)&lt;4 </a:t>
            </a:r>
            <a:r>
              <a:rPr lang="en-US" sz="2000" dirty="0" smtClean="0">
                <a:solidFill>
                  <a:schemeClr val="tx1"/>
                </a:solidFill>
              </a:rPr>
              <a:t>then email(doctor).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2667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3429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41910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29000" y="2743200"/>
            <a:ext cx="228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3429000" y="3505200"/>
            <a:ext cx="1143000" cy="304800"/>
            <a:chOff x="4191000" y="2819400"/>
            <a:chExt cx="1143000" cy="304800"/>
          </a:xfrm>
        </p:grpSpPr>
        <p:sp>
          <p:nvSpPr>
            <p:cNvPr id="11" name="Rectangle 10"/>
            <p:cNvSpPr/>
            <p:nvPr/>
          </p:nvSpPr>
          <p:spPr>
            <a:xfrm>
              <a:off x="41910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96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82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68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054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3429000" y="4267200"/>
            <a:ext cx="2286000" cy="304800"/>
            <a:chOff x="4191000" y="3505200"/>
            <a:chExt cx="2286000" cy="304800"/>
          </a:xfrm>
        </p:grpSpPr>
        <p:sp>
          <p:nvSpPr>
            <p:cNvPr id="17" name="Rectangle 16"/>
            <p:cNvSpPr/>
            <p:nvPr/>
          </p:nvSpPr>
          <p:spPr>
            <a:xfrm>
              <a:off x="53340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626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912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98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484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910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196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482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768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054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657600" y="2667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0" y="3429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92582" y="4191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24400" y="2438400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CEP Engine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900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429000" y="3505200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9  2  5  6  9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429000" y="4267200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1  0  0  1  1  2  3  1  4  3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5000" y="4267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657600" y="4267200"/>
            <a:ext cx="2132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1  0  0  1  1  2  3  1  4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6629400" y="2286000"/>
            <a:ext cx="2286000" cy="167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Algorithm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When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of Si arrives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Enqueue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into </a:t>
            </a:r>
            <a:r>
              <a:rPr lang="en-US" dirty="0" err="1" smtClean="0">
                <a:solidFill>
                  <a:schemeClr val="tx1"/>
                </a:solidFill>
              </a:rPr>
              <a:t>W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endParaRPr lang="en-US" baseline="-250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If Q is true,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Then output alert</a:t>
            </a:r>
          </a:p>
        </p:txBody>
      </p:sp>
      <p:sp>
        <p:nvSpPr>
          <p:cNvPr id="46" name="10-Point Star 45"/>
          <p:cNvSpPr/>
          <p:nvPr/>
        </p:nvSpPr>
        <p:spPr>
          <a:xfrm>
            <a:off x="4953000" y="2895600"/>
            <a:ext cx="1371600" cy="762000"/>
          </a:xfrm>
          <a:prstGeom prst="star10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Eval</a:t>
            </a:r>
            <a:r>
              <a:rPr lang="en-US" dirty="0" smtClean="0">
                <a:solidFill>
                  <a:schemeClr val="tx1"/>
                </a:solidFill>
              </a:rPr>
              <a:t> 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Callout 43"/>
          <p:cNvSpPr/>
          <p:nvPr/>
        </p:nvSpPr>
        <p:spPr>
          <a:xfrm>
            <a:off x="6705600" y="4800600"/>
            <a:ext cx="1981200" cy="1295400"/>
          </a:xfrm>
          <a:prstGeom prst="wedgeEllipseCallout">
            <a:avLst>
              <a:gd name="adj1" fmla="val -24206"/>
              <a:gd name="adj2" fmla="val -781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“Push” model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58709E-6 L 0.15834 4.58709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08189E-8 L 0.15834 -2.08189E-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7" grpId="0"/>
      <p:bldP spid="38" grpId="0"/>
      <p:bldP spid="39" grpId="0"/>
      <p:bldP spid="43" grpId="0" animBg="1"/>
      <p:bldP spid="46" grpId="0" animBg="1"/>
      <p:bldP spid="46" grpId="1" animBg="1"/>
      <p:bldP spid="46" grpId="2" animBg="1"/>
      <p:bldP spid="46" grpId="3" animBg="1"/>
      <p:bldP spid="4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944880"/>
          </a:xfrm>
        </p:spPr>
        <p:txBody>
          <a:bodyPr/>
          <a:lstStyle/>
          <a:p>
            <a:r>
              <a:rPr lang="en-US" dirty="0" smtClean="0"/>
              <a:t>Energy Consumption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2209800"/>
            <a:ext cx="19324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1893332"/>
            <a:ext cx="2095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1447800"/>
            <a:ext cx="1600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Arc 13"/>
          <p:cNvSpPr/>
          <p:nvPr/>
        </p:nvSpPr>
        <p:spPr>
          <a:xfrm>
            <a:off x="1371600" y="2057400"/>
            <a:ext cx="2743200" cy="762000"/>
          </a:xfrm>
          <a:prstGeom prst="arc">
            <a:avLst>
              <a:gd name="adj1" fmla="val 14180912"/>
              <a:gd name="adj2" fmla="val 2134898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1295400" y="2590800"/>
            <a:ext cx="3124200" cy="685800"/>
          </a:xfrm>
          <a:prstGeom prst="arc">
            <a:avLst>
              <a:gd name="adj1" fmla="val 17684558"/>
              <a:gd name="adj2" fmla="val 2095754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V="1">
            <a:off x="1524000" y="3048000"/>
            <a:ext cx="2743200" cy="457200"/>
          </a:xfrm>
          <a:prstGeom prst="arc">
            <a:avLst>
              <a:gd name="adj1" fmla="val 19355355"/>
              <a:gd name="adj2" fmla="val 212620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24200" y="2883932"/>
            <a:ext cx="914400" cy="1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flipV="1">
            <a:off x="1371600" y="3810000"/>
            <a:ext cx="2743200" cy="609600"/>
          </a:xfrm>
          <a:prstGeom prst="arc">
            <a:avLst>
              <a:gd name="adj1" fmla="val 17906681"/>
              <a:gd name="adj2" fmla="val 215324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flipV="1">
            <a:off x="1447800" y="3352800"/>
            <a:ext cx="2667000" cy="609600"/>
          </a:xfrm>
          <a:prstGeom prst="arc">
            <a:avLst>
              <a:gd name="adj1" fmla="val 19566893"/>
              <a:gd name="adj2" fmla="val 213813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14600" y="160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19400" y="2133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95600" y="25791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71800" y="2971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24200" y="3429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19400" y="379833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sp>
        <p:nvSpPr>
          <p:cNvPr id="26" name="Line Callout 2 (No Border) 25"/>
          <p:cNvSpPr/>
          <p:nvPr/>
        </p:nvSpPr>
        <p:spPr>
          <a:xfrm>
            <a:off x="4038600" y="1371600"/>
            <a:ext cx="1905000" cy="45720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1460"/>
              <a:gd name="adj6" fmla="val -287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Wifi</a:t>
            </a:r>
            <a:r>
              <a:rPr lang="en-US" dirty="0" smtClean="0"/>
              <a:t> or Bluetooth</a:t>
            </a:r>
            <a:endParaRPr lang="en-US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1143000" y="5029200"/>
            <a:ext cx="1752600" cy="1143000"/>
          </a:xfrm>
          <a:prstGeom prst="wedgeRoundRectCallout">
            <a:avLst>
              <a:gd name="adj1" fmla="val 22021"/>
              <a:gd name="adj2" fmla="val -8563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Sensor: transmits data</a:t>
            </a:r>
            <a:endParaRPr lang="en-US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3200400" y="5029200"/>
            <a:ext cx="1752600" cy="1143000"/>
          </a:xfrm>
          <a:prstGeom prst="wedgeRoundRectCallout">
            <a:avLst>
              <a:gd name="adj1" fmla="val 23579"/>
              <a:gd name="adj2" fmla="val -9160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Phone: </a:t>
            </a:r>
          </a:p>
          <a:p>
            <a:pPr algn="ctr"/>
            <a:r>
              <a:rPr lang="en-US" dirty="0" smtClean="0"/>
              <a:t>receives data</a:t>
            </a:r>
            <a:endParaRPr lang="en-US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5181600" y="5029200"/>
            <a:ext cx="1905000" cy="1143000"/>
          </a:xfrm>
          <a:prstGeom prst="wedgeRoundRectCallout">
            <a:avLst>
              <a:gd name="adj1" fmla="val -43428"/>
              <a:gd name="adj2" fmla="val -9399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Phone: </a:t>
            </a:r>
          </a:p>
          <a:p>
            <a:pPr algn="ctr"/>
            <a:r>
              <a:rPr lang="en-US" dirty="0" smtClean="0"/>
              <a:t>evaluate queries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098792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Is there a better way to perform such complex event processing that</a:t>
            </a:r>
          </a:p>
          <a:p>
            <a:endParaRPr lang="en-US" dirty="0" smtClean="0"/>
          </a:p>
          <a:p>
            <a:r>
              <a:rPr lang="en-US" dirty="0" smtClean="0"/>
              <a:t>Minimizes energy consumption at the phone, and/or</a:t>
            </a:r>
          </a:p>
          <a:p>
            <a:endParaRPr lang="en-US" dirty="0" smtClean="0"/>
          </a:p>
          <a:p>
            <a:r>
              <a:rPr lang="en-US" dirty="0" smtClean="0"/>
              <a:t>Maximizes operational lifetime of the system.</a:t>
            </a:r>
          </a:p>
          <a:p>
            <a:pPr lvl="1"/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228600"/>
            <a:ext cx="122974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Pull model</a:t>
            </a:r>
          </a:p>
          <a:p>
            <a:pPr lvl="1"/>
            <a:r>
              <a:rPr lang="en-US" dirty="0" smtClean="0"/>
              <a:t>Evaluate a query every </a:t>
            </a:r>
            <a:r>
              <a:rPr lang="el-GR" dirty="0" smtClean="0">
                <a:latin typeface="Calibri"/>
              </a:rPr>
              <a:t>ω</a:t>
            </a:r>
            <a:r>
              <a:rPr lang="en-US" dirty="0" smtClean="0">
                <a:latin typeface="Calibri"/>
              </a:rPr>
              <a:t> </a:t>
            </a:r>
            <a:r>
              <a:rPr lang="en-US" dirty="0" smtClean="0"/>
              <a:t>seconds</a:t>
            </a:r>
          </a:p>
          <a:p>
            <a:pPr lvl="1"/>
            <a:r>
              <a:rPr lang="en-US" dirty="0" smtClean="0"/>
              <a:t>Acquire only data that is needed</a:t>
            </a:r>
          </a:p>
          <a:p>
            <a:endParaRPr lang="en-US" dirty="0" smtClean="0"/>
          </a:p>
          <a:p>
            <a:r>
              <a:rPr lang="en-US" dirty="0" smtClean="0"/>
              <a:t>Evaluation order of predicates matter!</a:t>
            </a:r>
          </a:p>
          <a:p>
            <a:pPr lvl="1"/>
            <a:r>
              <a:rPr lang="en-US" dirty="0" err="1" smtClean="0"/>
              <a:t>Shortcircuiting</a:t>
            </a:r>
            <a:r>
              <a:rPr lang="en-US" dirty="0" smtClean="0"/>
              <a:t> can avoid data acquisition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Batching</a:t>
            </a:r>
          </a:p>
          <a:p>
            <a:endParaRPr lang="en-US" dirty="0" smtClean="0"/>
          </a:p>
          <a:p>
            <a:pPr>
              <a:buNone/>
            </a:pPr>
            <a:r>
              <a:rPr lang="en-US" i="1" dirty="0" smtClean="0"/>
              <a:t>Assuming fairly smart sensors capable of buffering and supporting “pull”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49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History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90600" y="1371600"/>
            <a:ext cx="7696200" cy="4953000"/>
          </a:xfrm>
        </p:spPr>
        <p:txBody>
          <a:bodyPr>
            <a:normAutofit fontScale="85000" lnSpcReduction="20000"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1970 </a:t>
            </a:r>
            <a:r>
              <a:rPr lang="en-US" dirty="0" smtClean="0">
                <a:solidFill>
                  <a:srgbClr val="FF0000"/>
                </a:solidFill>
              </a:rPr>
              <a:t>Edgar F </a:t>
            </a:r>
            <a:r>
              <a:rPr lang="en-US" dirty="0" err="1" smtClean="0">
                <a:solidFill>
                  <a:srgbClr val="FF0000"/>
                </a:solidFill>
              </a:rPr>
              <a:t>Codd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(aka “Ted”) invented the </a:t>
            </a:r>
            <a:r>
              <a:rPr lang="en-US" dirty="0" smtClean="0">
                <a:solidFill>
                  <a:srgbClr val="FF0000"/>
                </a:solidFill>
              </a:rPr>
              <a:t>relational model </a:t>
            </a:r>
            <a:r>
              <a:rPr lang="en-US" dirty="0" smtClean="0"/>
              <a:t>in the seminal paper “</a:t>
            </a:r>
            <a:r>
              <a:rPr lang="en-US" dirty="0" smtClean="0">
                <a:ea typeface="Arial" pitchFamily="-111" charset="0"/>
                <a:cs typeface="Arial" pitchFamily="-111" charset="0"/>
              </a:rPr>
              <a:t>A Relational Model of Data for Large Shared Data Banks”</a:t>
            </a:r>
          </a:p>
          <a:p>
            <a:pPr marL="741363" lvl="1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Main concept:  </a:t>
            </a:r>
            <a:r>
              <a:rPr lang="en-US" i="1" u="sng" dirty="0" smtClean="0">
                <a:solidFill>
                  <a:srgbClr val="FC0128"/>
                </a:solidFill>
              </a:rPr>
              <a:t>relation</a:t>
            </a:r>
            <a:r>
              <a:rPr lang="en-US" dirty="0" smtClean="0"/>
              <a:t> = a table with rows and columns.</a:t>
            </a:r>
          </a:p>
          <a:p>
            <a:pPr marL="741363" lvl="1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Every relation has a </a:t>
            </a:r>
            <a:r>
              <a:rPr lang="en-US" i="1" u="sng" dirty="0" smtClean="0">
                <a:solidFill>
                  <a:srgbClr val="FC0128"/>
                </a:solidFill>
              </a:rPr>
              <a:t>schema</a:t>
            </a:r>
            <a:r>
              <a:rPr lang="en-US" dirty="0" smtClean="0"/>
              <a:t>, which describes the columns.</a:t>
            </a:r>
            <a:endParaRPr lang="en-US" dirty="0" smtClean="0">
              <a:ea typeface="Arial" pitchFamily="-111" charset="0"/>
              <a:cs typeface="Arial" pitchFamily="-111" charset="0"/>
            </a:endParaRP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Prior 1970, no standard data model. 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Network model used by </a:t>
            </a:r>
            <a:r>
              <a:rPr lang="en-US" dirty="0" err="1" smtClean="0">
                <a:ea typeface="Arial" pitchFamily="-111" charset="0"/>
                <a:cs typeface="Arial" pitchFamily="-111" charset="0"/>
              </a:rPr>
              <a:t>Codasyl</a:t>
            </a:r>
            <a:endParaRPr lang="en-US" dirty="0" smtClean="0">
              <a:ea typeface="Arial" pitchFamily="-111" charset="0"/>
              <a:cs typeface="Arial" pitchFamily="-111" charset="0"/>
            </a:endParaRP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Hierarchical model used by IMS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After 1970, IBM built System R as proof-of-concept for relational model and used </a:t>
            </a:r>
            <a:r>
              <a:rPr lang="en-US" b="1" dirty="0" smtClean="0">
                <a:solidFill>
                  <a:srgbClr val="FF0000"/>
                </a:solidFill>
                <a:ea typeface="Arial" pitchFamily="-111" charset="0"/>
                <a:cs typeface="Arial" pitchFamily="-111" charset="0"/>
              </a:rPr>
              <a:t>SQL</a:t>
            </a:r>
            <a:r>
              <a:rPr lang="en-US" dirty="0" smtClean="0">
                <a:ea typeface="Arial" pitchFamily="-111" charset="0"/>
                <a:cs typeface="Arial" pitchFamily="-111" charset="0"/>
              </a:rPr>
              <a:t> as the query language. SQL eventually became a standard.  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B78-1450-44D0-A5BD-445BF452B4A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276600"/>
            <a:ext cx="749808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query</a:t>
            </a:r>
            <a:r>
              <a:rPr lang="en-US" dirty="0" smtClean="0"/>
              <a:t> is a </a:t>
            </a:r>
            <a:r>
              <a:rPr lang="en-US" dirty="0" err="1" smtClean="0"/>
              <a:t>boolean</a:t>
            </a:r>
            <a:r>
              <a:rPr lang="en-US" dirty="0" smtClean="0"/>
              <a:t> combination of predicates</a:t>
            </a:r>
          </a:p>
          <a:p>
            <a:r>
              <a:rPr lang="en-US" dirty="0" smtClean="0"/>
              <a:t>Predicates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Aggregation functions </a:t>
            </a:r>
            <a:r>
              <a:rPr lang="en-US" dirty="0" smtClean="0"/>
              <a:t>over a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time-based window</a:t>
            </a:r>
            <a:r>
              <a:rPr lang="en-US" dirty="0" smtClean="0"/>
              <a:t> of sensor data 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1066800"/>
            <a:ext cx="252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AVG(SPO2, 5s) &lt; 98%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37160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SPREAD(Acc, 10s) &lt; 2g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676400"/>
            <a:ext cx="21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AVG(HR, 10s) &lt; 75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057400"/>
            <a:ext cx="252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AVG(SPO2, 5s) &lt; 95%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2678668"/>
            <a:ext cx="228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AVG(HR, 10s) &gt; 100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36220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SPREAD(Acc, 10s) &gt; 4g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63755" y="1251466"/>
            <a:ext cx="832045" cy="12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</p:cNvCxnSpPr>
          <p:nvPr/>
        </p:nvCxnSpPr>
        <p:spPr>
          <a:xfrm flipV="1">
            <a:off x="3834763" y="1371600"/>
            <a:ext cx="661037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95800" y="12192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18" name="Straight Connector 17"/>
          <p:cNvCxnSpPr>
            <a:stCxn id="6" idx="3"/>
          </p:cNvCxnSpPr>
          <p:nvPr/>
        </p:nvCxnSpPr>
        <p:spPr>
          <a:xfrm flipV="1">
            <a:off x="3304682" y="1600200"/>
            <a:ext cx="2562718" cy="26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3"/>
          </p:cNvCxnSpPr>
          <p:nvPr/>
        </p:nvCxnSpPr>
        <p:spPr>
          <a:xfrm>
            <a:off x="5167779" y="1403866"/>
            <a:ext cx="699621" cy="19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67400" y="1371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26" name="Straight Connector 25"/>
          <p:cNvCxnSpPr>
            <a:stCxn id="7" idx="3"/>
          </p:cNvCxnSpPr>
          <p:nvPr/>
        </p:nvCxnSpPr>
        <p:spPr>
          <a:xfrm>
            <a:off x="3663755" y="2242066"/>
            <a:ext cx="845866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3"/>
          </p:cNvCxnSpPr>
          <p:nvPr/>
        </p:nvCxnSpPr>
        <p:spPr>
          <a:xfrm flipV="1">
            <a:off x="3834763" y="2406134"/>
            <a:ext cx="674858" cy="14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09621" y="22537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29" name="Straight Connector 28"/>
          <p:cNvCxnSpPr>
            <a:stCxn id="8" idx="3"/>
          </p:cNvCxnSpPr>
          <p:nvPr/>
        </p:nvCxnSpPr>
        <p:spPr>
          <a:xfrm flipV="1">
            <a:off x="3432922" y="2634734"/>
            <a:ext cx="2448299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3"/>
          </p:cNvCxnSpPr>
          <p:nvPr/>
        </p:nvCxnSpPr>
        <p:spPr>
          <a:xfrm>
            <a:off x="5181600" y="2438400"/>
            <a:ext cx="699621" cy="19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1221" y="24061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35" name="Straight Connector 34"/>
          <p:cNvCxnSpPr>
            <a:stCxn id="25" idx="3"/>
            <a:endCxn id="41" idx="1"/>
          </p:cNvCxnSpPr>
          <p:nvPr/>
        </p:nvCxnSpPr>
        <p:spPr>
          <a:xfrm>
            <a:off x="6539379" y="1556266"/>
            <a:ext cx="623421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3"/>
            <a:endCxn id="41" idx="1"/>
          </p:cNvCxnSpPr>
          <p:nvPr/>
        </p:nvCxnSpPr>
        <p:spPr>
          <a:xfrm flipV="1">
            <a:off x="6553200" y="1937266"/>
            <a:ext cx="609600" cy="653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62800" y="17526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>
            <a:off x="7848600" y="1600200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</a:t>
            </a:r>
            <a:endParaRPr lang="en-US" dirty="0"/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50</a:t>
            </a:fld>
            <a:endParaRPr kumimoji="0"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20762"/>
          </a:xfrm>
        </p:spPr>
        <p:txBody>
          <a:bodyPr/>
          <a:lstStyle/>
          <a:p>
            <a:r>
              <a:rPr lang="en-US" dirty="0" smtClean="0"/>
              <a:t>Sensor Data Acquisition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95400"/>
            <a:ext cx="5352288" cy="3200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Constant sampling rate</a:t>
            </a:r>
          </a:p>
          <a:p>
            <a:r>
              <a:rPr lang="en-US" dirty="0" smtClean="0"/>
              <a:t>802.11 (</a:t>
            </a:r>
            <a:r>
              <a:rPr lang="en-US" dirty="0" err="1" smtClean="0"/>
              <a:t>wifi</a:t>
            </a:r>
            <a:r>
              <a:rPr lang="en-US" dirty="0" smtClean="0"/>
              <a:t>) uses 2 power modes: active, idle</a:t>
            </a:r>
          </a:p>
          <a:p>
            <a:r>
              <a:rPr lang="en-US" dirty="0" smtClean="0"/>
              <a:t>Bluetooth has 3 modes: active, idle, sleep (not relevant).</a:t>
            </a:r>
          </a:p>
          <a:p>
            <a:r>
              <a:rPr lang="en-US" dirty="0" smtClean="0"/>
              <a:t>Time needed to switch modes</a:t>
            </a:r>
          </a:p>
          <a:p>
            <a:r>
              <a:rPr lang="en-US" dirty="0" smtClean="0"/>
              <a:t>Energy expended to switch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114800"/>
            <a:ext cx="2095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Shimmer Wireless Sensor Unit/Platfor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676400"/>
            <a:ext cx="2214563" cy="1143001"/>
          </a:xfrm>
          <a:prstGeom prst="rect">
            <a:avLst/>
          </a:prstGeom>
          <a:noFill/>
        </p:spPr>
      </p:pic>
      <p:sp>
        <p:nvSpPr>
          <p:cNvPr id="6" name="Lightning Bolt 5"/>
          <p:cNvSpPr/>
          <p:nvPr/>
        </p:nvSpPr>
        <p:spPr>
          <a:xfrm>
            <a:off x="2209800" y="2819400"/>
            <a:ext cx="381000" cy="11430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3048000"/>
            <a:ext cx="1098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Bluetooth</a:t>
            </a:r>
          </a:p>
          <a:p>
            <a:r>
              <a:rPr lang="en-US" sz="1600" dirty="0" smtClean="0"/>
              <a:t>Or 802.11</a:t>
            </a:r>
          </a:p>
          <a:p>
            <a:r>
              <a:rPr lang="en-US" sz="1600" dirty="0" smtClean="0"/>
              <a:t>Or 802.15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676400"/>
            <a:ext cx="106680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3D acc.</a:t>
            </a:r>
          </a:p>
          <a:p>
            <a:r>
              <a:rPr lang="en-US" sz="1600" dirty="0" smtClean="0"/>
              <a:t>ECG, EMG, GSR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419600"/>
            <a:ext cx="47529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51</a:t>
            </a:fld>
            <a:endParaRPr kumimoji="0"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 N </a:t>
            </a:r>
            <a:r>
              <a:rPr lang="en-US" dirty="0" err="1" smtClean="0"/>
              <a:t>Tuples</a:t>
            </a:r>
            <a:r>
              <a:rPr lang="en-US" dirty="0" smtClean="0"/>
              <a:t> from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371600"/>
            <a:ext cx="3581400" cy="3124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Idle mode consumes </a:t>
            </a:r>
            <a:r>
              <a:rPr lang="en-US" dirty="0" smtClean="0">
                <a:solidFill>
                  <a:schemeClr val="accent3"/>
                </a:solidFill>
              </a:rPr>
              <a:t>P</a:t>
            </a:r>
            <a:r>
              <a:rPr lang="en-US" baseline="-25000" dirty="0" smtClean="0">
                <a:solidFill>
                  <a:schemeClr val="accent3"/>
                </a:solidFill>
              </a:rPr>
              <a:t>i</a:t>
            </a:r>
            <a:r>
              <a:rPr lang="en-US" baseline="-25000" dirty="0" smtClean="0"/>
              <a:t> </a:t>
            </a:r>
            <a:r>
              <a:rPr lang="en-US" dirty="0" err="1" smtClean="0"/>
              <a:t>mW</a:t>
            </a:r>
            <a:endParaRPr lang="en-US" dirty="0" smtClean="0"/>
          </a:p>
          <a:p>
            <a:r>
              <a:rPr lang="en-US" dirty="0" smtClean="0"/>
              <a:t>Active mode consumes </a:t>
            </a:r>
            <a:r>
              <a:rPr lang="en-US" dirty="0" smtClean="0">
                <a:solidFill>
                  <a:srgbClr val="C32D2E"/>
                </a:solidFill>
              </a:rPr>
              <a:t>P</a:t>
            </a:r>
            <a:r>
              <a:rPr lang="en-US" baseline="-25000" dirty="0" smtClean="0">
                <a:solidFill>
                  <a:srgbClr val="C32D2E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 err="1" smtClean="0"/>
              <a:t>mW</a:t>
            </a:r>
            <a:endParaRPr lang="en-US" dirty="0" smtClean="0"/>
          </a:p>
          <a:p>
            <a:r>
              <a:rPr lang="en-US" dirty="0" smtClean="0"/>
              <a:t>Sensor rate is </a:t>
            </a:r>
            <a:r>
              <a:rPr lang="en-US" dirty="0" err="1" smtClean="0">
                <a:solidFill>
                  <a:srgbClr val="C32D2E"/>
                </a:solidFill>
              </a:rPr>
              <a:t>f</a:t>
            </a:r>
            <a:r>
              <a:rPr lang="en-US" dirty="0" smtClean="0"/>
              <a:t> Hz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C32D2E"/>
                </a:solidFill>
              </a:rPr>
              <a:t>S</a:t>
            </a:r>
            <a:r>
              <a:rPr lang="en-US" dirty="0" smtClean="0"/>
              <a:t> bits</a:t>
            </a:r>
          </a:p>
          <a:p>
            <a:r>
              <a:rPr lang="en-US" dirty="0" smtClean="0"/>
              <a:t>Bandwidth is </a:t>
            </a:r>
            <a:r>
              <a:rPr lang="en-US" dirty="0" smtClean="0">
                <a:solidFill>
                  <a:srgbClr val="C32D2E"/>
                </a:solidFill>
              </a:rPr>
              <a:t>B</a:t>
            </a:r>
            <a:r>
              <a:rPr lang="en-US" dirty="0" smtClean="0"/>
              <a:t> Mbps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52</a:t>
            </a:fld>
            <a:endParaRPr kumimoji="0"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609600" y="2514600"/>
            <a:ext cx="1828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3429000"/>
            <a:ext cx="3429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6800" y="121920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3440668"/>
            <a:ext cx="66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2781300" y="2857500"/>
            <a:ext cx="533400" cy="3048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4000" y="2971800"/>
            <a:ext cx="1524000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76600" y="2209800"/>
            <a:ext cx="1295400" cy="121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48000" y="2438400"/>
            <a:ext cx="228600" cy="990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16200000" flipV="1">
            <a:off x="2819400" y="2286000"/>
            <a:ext cx="609600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67000" y="16764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43200" y="46482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N/</a:t>
            </a:r>
            <a:r>
              <a:rPr lang="en-US" dirty="0" err="1" smtClean="0"/>
              <a:t>f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rot="10800000">
            <a:off x="1524000" y="2209800"/>
            <a:ext cx="1752600" cy="1588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3733800" y="3048000"/>
            <a:ext cx="381000" cy="1295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581400" y="3886200"/>
            <a:ext cx="76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N*S/B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43000" y="1905000"/>
            <a:ext cx="3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1143000" y="2590800"/>
            <a:ext cx="33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5900" y="4572000"/>
            <a:ext cx="4889500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2667000" y="2057400"/>
            <a:ext cx="31242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Pull-based Evaluation</a:t>
            </a:r>
            <a:endParaRPr lang="en-US" dirty="0"/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1435608" y="5029200"/>
            <a:ext cx="7498080" cy="144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Complex interaction between </a:t>
            </a:r>
            <a:r>
              <a:rPr lang="en-US" dirty="0" err="1" smtClean="0"/>
              <a:t>ω</a:t>
            </a:r>
            <a:r>
              <a:rPr lang="en-US" dirty="0" smtClean="0"/>
              <a:t>, stream rates, and predicate windows</a:t>
            </a:r>
          </a:p>
          <a:p>
            <a:r>
              <a:rPr lang="en-US" dirty="0" smtClean="0"/>
              <a:t>If predicate </a:t>
            </a:r>
            <a:r>
              <a:rPr lang="en-US" dirty="0" smtClean="0">
                <a:solidFill>
                  <a:srgbClr val="C32D2E"/>
                </a:solidFill>
              </a:rPr>
              <a:t>S1&lt;10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C32D2E"/>
                </a:solidFill>
              </a:rPr>
              <a:t>false</a:t>
            </a:r>
            <a:r>
              <a:rPr lang="en-US" dirty="0" smtClean="0"/>
              <a:t>, why bother to acquire data for S2 and S3?</a:t>
            </a:r>
            <a:endParaRPr lang="en-US" dirty="0"/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43600" y="2057400"/>
            <a:ext cx="2971800" cy="2819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Pull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Loop every </a:t>
            </a:r>
            <a:r>
              <a:rPr lang="en-US" dirty="0" err="1" smtClean="0">
                <a:solidFill>
                  <a:schemeClr val="tx1"/>
                </a:solidFill>
              </a:rPr>
              <a:t>ω</a:t>
            </a:r>
            <a:r>
              <a:rPr lang="en-US" dirty="0" smtClean="0">
                <a:solidFill>
                  <a:schemeClr val="tx1"/>
                </a:solidFill>
              </a:rPr>
              <a:t> seconds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For each sensor Si 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Acquire data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for Si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dirty="0" err="1" smtClean="0">
                <a:solidFill>
                  <a:schemeClr val="tx1"/>
                </a:solidFill>
              </a:rPr>
              <a:t>Enqueue</a:t>
            </a:r>
            <a:r>
              <a:rPr lang="en-US" dirty="0" smtClean="0">
                <a:solidFill>
                  <a:schemeClr val="tx1"/>
                </a:solidFill>
              </a:rPr>
              <a:t> data into </a:t>
            </a:r>
            <a:r>
              <a:rPr lang="en-US" dirty="0" err="1" smtClean="0">
                <a:solidFill>
                  <a:schemeClr val="tx1"/>
                </a:solidFill>
              </a:rPr>
              <a:t>W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endParaRPr lang="en-US" baseline="-250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EndFor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If Q is true,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Then output alert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End 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066800"/>
            <a:ext cx="8001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 err="1" smtClean="0">
                <a:solidFill>
                  <a:schemeClr val="accent3"/>
                </a:solidFill>
              </a:rPr>
              <a:t>Avg</a:t>
            </a:r>
            <a:r>
              <a:rPr lang="en-US" sz="2000" dirty="0" smtClean="0">
                <a:solidFill>
                  <a:schemeClr val="accent3"/>
                </a:solidFill>
              </a:rPr>
              <a:t>(S2, 5)&gt;20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S1&lt;10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Max(S3,10)&lt;4 </a:t>
            </a:r>
            <a:r>
              <a:rPr lang="en-US" sz="2000" dirty="0" smtClean="0">
                <a:solidFill>
                  <a:schemeClr val="tx1"/>
                </a:solidFill>
              </a:rPr>
              <a:t>then email(doctor).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2362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3124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3886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9400" y="2438400"/>
            <a:ext cx="228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2819400" y="3200400"/>
            <a:ext cx="1143000" cy="304800"/>
            <a:chOff x="4191000" y="2819400"/>
            <a:chExt cx="1143000" cy="304800"/>
          </a:xfrm>
        </p:grpSpPr>
        <p:sp>
          <p:nvSpPr>
            <p:cNvPr id="11" name="Rectangle 10"/>
            <p:cNvSpPr/>
            <p:nvPr/>
          </p:nvSpPr>
          <p:spPr>
            <a:xfrm>
              <a:off x="41910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96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82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68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054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26"/>
          <p:cNvGrpSpPr/>
          <p:nvPr/>
        </p:nvGrpSpPr>
        <p:grpSpPr>
          <a:xfrm>
            <a:off x="2819400" y="3962400"/>
            <a:ext cx="2286000" cy="304800"/>
            <a:chOff x="4191000" y="3505200"/>
            <a:chExt cx="2286000" cy="304800"/>
          </a:xfrm>
        </p:grpSpPr>
        <p:sp>
          <p:nvSpPr>
            <p:cNvPr id="17" name="Rectangle 16"/>
            <p:cNvSpPr/>
            <p:nvPr/>
          </p:nvSpPr>
          <p:spPr>
            <a:xfrm>
              <a:off x="53340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626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912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98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484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910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196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482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768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054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48000" y="2362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62400" y="3124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82982" y="3886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14800" y="2133600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CEP Engine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19400" y="24384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819400" y="3200400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9  2  5  6  9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2819400" y="3962400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1  0  0  1  1  2   3  1  4  3</a:t>
            </a:r>
            <a:endParaRPr lang="en-US" sz="1600" dirty="0"/>
          </a:p>
        </p:txBody>
      </p:sp>
      <p:sp>
        <p:nvSpPr>
          <p:cNvPr id="46" name="10-Point Star 45"/>
          <p:cNvSpPr/>
          <p:nvPr/>
        </p:nvSpPr>
        <p:spPr>
          <a:xfrm>
            <a:off x="4343400" y="2590800"/>
            <a:ext cx="1371600" cy="762000"/>
          </a:xfrm>
          <a:prstGeom prst="star10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Eval</a:t>
            </a:r>
            <a:r>
              <a:rPr lang="en-US" dirty="0" smtClean="0">
                <a:solidFill>
                  <a:schemeClr val="tx1"/>
                </a:solidFill>
              </a:rPr>
              <a:t> Query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6" idx="3"/>
            <a:endCxn id="10" idx="1"/>
          </p:cNvCxnSpPr>
          <p:nvPr/>
        </p:nvCxnSpPr>
        <p:spPr>
          <a:xfrm>
            <a:off x="1905000" y="2590800"/>
            <a:ext cx="914400" cy="158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3"/>
            <a:endCxn id="35" idx="1"/>
          </p:cNvCxnSpPr>
          <p:nvPr/>
        </p:nvCxnSpPr>
        <p:spPr>
          <a:xfrm>
            <a:off x="1905000" y="3352800"/>
            <a:ext cx="914400" cy="1687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3"/>
            <a:endCxn id="22" idx="1"/>
          </p:cNvCxnSpPr>
          <p:nvPr/>
        </p:nvCxnSpPr>
        <p:spPr>
          <a:xfrm>
            <a:off x="1905000" y="4114800"/>
            <a:ext cx="914400" cy="158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l-GR" dirty="0" smtClean="0">
                <a:latin typeface="Calibri"/>
              </a:rPr>
              <a:t>ω</a:t>
            </a:r>
            <a:r>
              <a:rPr lang="en-US" dirty="0" smtClean="0"/>
              <a:t>=7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95400" y="1676400"/>
            <a:ext cx="749808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Time 5</a:t>
            </a:r>
            <a:r>
              <a:rPr lang="en-US" dirty="0" smtClean="0"/>
              <a:t>: </a:t>
            </a:r>
            <a:r>
              <a:rPr lang="en-US" dirty="0" err="1" smtClean="0"/>
              <a:t>eval</a:t>
            </a:r>
            <a:r>
              <a:rPr lang="en-US" dirty="0" smtClean="0"/>
              <a:t> order is P3,P1,P2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Time 12</a:t>
            </a:r>
            <a:r>
              <a:rPr lang="en-US" dirty="0" smtClean="0"/>
              <a:t>: </a:t>
            </a:r>
            <a:r>
              <a:rPr lang="en-US" dirty="0" err="1" smtClean="0"/>
              <a:t>eval</a:t>
            </a:r>
            <a:r>
              <a:rPr lang="en-US" dirty="0" smtClean="0"/>
              <a:t> order is P1,P2,P3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Time 19</a:t>
            </a:r>
            <a:r>
              <a:rPr lang="en-US" dirty="0" smtClean="0"/>
              <a:t>: </a:t>
            </a:r>
            <a:r>
              <a:rPr lang="en-US" dirty="0" err="1" smtClean="0"/>
              <a:t>eval</a:t>
            </a:r>
            <a:r>
              <a:rPr lang="en-US" dirty="0" smtClean="0"/>
              <a:t> order is P2,P3,P1</a:t>
            </a:r>
            <a:endParaRPr lang="en-US" dirty="0"/>
          </a:p>
        </p:txBody>
      </p:sp>
      <p:pic>
        <p:nvPicPr>
          <p:cNvPr id="6" name="Picture 5" descr="evaltime3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429000"/>
            <a:ext cx="7924800" cy="179867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819400" y="4419601"/>
            <a:ext cx="3048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828800" y="3657601"/>
            <a:ext cx="12954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505200" y="3657600"/>
            <a:ext cx="12954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486400" y="4038600"/>
            <a:ext cx="9906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248400" y="4419600"/>
            <a:ext cx="2286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54</a:t>
            </a:fld>
            <a:endParaRPr kumimoji="0"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grpSp>
        <p:nvGrpSpPr>
          <p:cNvPr id="3" name="Group 25"/>
          <p:cNvGrpSpPr/>
          <p:nvPr/>
        </p:nvGrpSpPr>
        <p:grpSpPr>
          <a:xfrm>
            <a:off x="6019800" y="76200"/>
            <a:ext cx="2895600" cy="2133600"/>
            <a:chOff x="6019800" y="76200"/>
            <a:chExt cx="2895600" cy="2133600"/>
          </a:xfrm>
        </p:grpSpPr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76200"/>
              <a:ext cx="2819400" cy="1748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Oval 22"/>
            <p:cNvSpPr/>
            <p:nvPr/>
          </p:nvSpPr>
          <p:spPr>
            <a:xfrm>
              <a:off x="6019800" y="1066800"/>
              <a:ext cx="6858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6781800" y="1752600"/>
              <a:ext cx="6858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8153400" y="1752600"/>
              <a:ext cx="6858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8" grpId="0" animBg="1"/>
      <p:bldP spid="1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Evaluation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343400"/>
            <a:ext cx="7498080" cy="2057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Evaluate predicates with lowest energy consumption first</a:t>
            </a:r>
          </a:p>
          <a:p>
            <a:r>
              <a:rPr lang="en-US" dirty="0" smtClean="0"/>
              <a:t>Evaluate predicates with highest false probability first</a:t>
            </a:r>
          </a:p>
          <a:p>
            <a:r>
              <a:rPr lang="en-US" dirty="0" smtClean="0"/>
              <a:t>Evaluate predicate with lowest normalized acquisition cost first.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22860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Avg(S2,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5)&gt;20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S1&lt;10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Max(S3,10)&lt;4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27432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Acquisition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* .02 = 0.1 </a:t>
                      </a:r>
                      <a:r>
                        <a:rPr lang="en-US" dirty="0" err="1" smtClean="0"/>
                        <a:t>nJ</a:t>
                      </a:r>
                      <a:endParaRPr lang="en-US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 </a:t>
                      </a:r>
                      <a:r>
                        <a:rPr lang="en-US" dirty="0" err="1" smtClean="0"/>
                        <a:t>nJ</a:t>
                      </a:r>
                      <a:endParaRPr lang="en-US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* .01 = 0.1 </a:t>
                      </a:r>
                      <a:r>
                        <a:rPr lang="en-US" dirty="0" err="1" smtClean="0"/>
                        <a:t>nJ</a:t>
                      </a:r>
                      <a:endParaRPr lang="en-US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0" y="32004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Pr(false)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14400" y="1371600"/>
            <a:ext cx="8001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 smtClean="0">
                <a:solidFill>
                  <a:schemeClr val="accent3"/>
                </a:solidFill>
              </a:rPr>
              <a:t>Avg(S2, 5)&gt;20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S1&lt;10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Max(S3,10)&lt;4 </a:t>
            </a:r>
            <a:r>
              <a:rPr lang="en-US" sz="2000" dirty="0" smtClean="0">
                <a:solidFill>
                  <a:schemeClr val="tx1"/>
                </a:solidFill>
              </a:rPr>
              <a:t>then email(doctor).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52600" y="36576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Acq</a:t>
                      </a:r>
                      <a:r>
                        <a:rPr lang="en-US" dirty="0" smtClean="0"/>
                        <a:t>./Pr(f)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0.1/0.95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0.2/0.5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0.1/0.8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l-GR" dirty="0" smtClean="0">
                <a:latin typeface="Calibri"/>
              </a:rPr>
              <a:t>ω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435608" y="1676400"/>
            <a:ext cx="749808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Time 5</a:t>
            </a:r>
            <a:r>
              <a:rPr lang="en-US" dirty="0" smtClean="0"/>
              <a:t>: P1,P2,P3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Time 8</a:t>
            </a:r>
            <a:r>
              <a:rPr lang="en-US" dirty="0" smtClean="0"/>
              <a:t>: acquisition cost for A becomes cheaper, because some </a:t>
            </a:r>
            <a:r>
              <a:rPr lang="en-US" dirty="0" err="1" smtClean="0"/>
              <a:t>tuples</a:t>
            </a:r>
            <a:r>
              <a:rPr lang="en-US" dirty="0" smtClean="0"/>
              <a:t> are already in buffer</a:t>
            </a:r>
          </a:p>
        </p:txBody>
      </p:sp>
      <p:pic>
        <p:nvPicPr>
          <p:cNvPr id="5" name="Picture 4" descr="evaltime2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733800"/>
            <a:ext cx="7929301" cy="1799699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828800" y="3962400"/>
            <a:ext cx="12954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24200" y="3962400"/>
            <a:ext cx="7620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5410200" y="2971800"/>
            <a:ext cx="3429000" cy="762000"/>
          </a:xfrm>
          <a:prstGeom prst="wedgeRoundRectCallout">
            <a:avLst>
              <a:gd name="adj1" fmla="val -65870"/>
              <a:gd name="adj2" fmla="val 3916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Acquisition cost depends on state of the buffer at time 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56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grpSp>
        <p:nvGrpSpPr>
          <p:cNvPr id="3" name="Group 21"/>
          <p:cNvGrpSpPr/>
          <p:nvPr/>
        </p:nvGrpSpPr>
        <p:grpSpPr>
          <a:xfrm>
            <a:off x="5943600" y="0"/>
            <a:ext cx="2895600" cy="2133600"/>
            <a:chOff x="6019800" y="76200"/>
            <a:chExt cx="2895600" cy="2133600"/>
          </a:xfrm>
        </p:grpSpPr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76200"/>
              <a:ext cx="2819400" cy="1748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Oval 23"/>
            <p:cNvSpPr/>
            <p:nvPr/>
          </p:nvSpPr>
          <p:spPr>
            <a:xfrm>
              <a:off x="6019800" y="1066800"/>
              <a:ext cx="6858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781800" y="1752600"/>
              <a:ext cx="6858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8153400" y="1752600"/>
              <a:ext cx="685800" cy="4572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Algorithm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At each </a:t>
            </a:r>
            <a:r>
              <a:rPr lang="el-GR" dirty="0" smtClean="0">
                <a:latin typeface="Calibri"/>
              </a:rPr>
              <a:t>ω</a:t>
            </a:r>
            <a:endParaRPr lang="en-US" dirty="0" smtClean="0">
              <a:latin typeface="Calibri"/>
            </a:endParaRP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Calculate normalized acquisition cost (</a:t>
            </a:r>
            <a:r>
              <a:rPr lang="en-US" dirty="0" smtClean="0">
                <a:solidFill>
                  <a:schemeClr val="accent3"/>
                </a:solidFill>
              </a:rPr>
              <a:t>NAC</a:t>
            </a:r>
            <a:r>
              <a:rPr lang="en-US" dirty="0" smtClean="0"/>
              <a:t>) based on </a:t>
            </a:r>
            <a:r>
              <a:rPr lang="en-US" dirty="0" smtClean="0">
                <a:solidFill>
                  <a:schemeClr val="accent3"/>
                </a:solidFill>
              </a:rPr>
              <a:t>buffer state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3"/>
                </a:solidFill>
              </a:rPr>
              <a:t>P(</a:t>
            </a:r>
            <a:r>
              <a:rPr lang="en-US" dirty="0" err="1" smtClean="0">
                <a:solidFill>
                  <a:schemeClr val="accent3"/>
                </a:solidFill>
              </a:rPr>
              <a:t>pred</a:t>
            </a:r>
            <a:r>
              <a:rPr lang="en-US" dirty="0" smtClean="0">
                <a:solidFill>
                  <a:schemeClr val="accent3"/>
                </a:solidFill>
              </a:rPr>
              <a:t>=true)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Find evaluation order using </a:t>
            </a:r>
            <a:r>
              <a:rPr lang="en-US" dirty="0" smtClean="0">
                <a:solidFill>
                  <a:schemeClr val="accent3"/>
                </a:solidFill>
              </a:rPr>
              <a:t>NAC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Acquire sensor data and </a:t>
            </a:r>
            <a:r>
              <a:rPr lang="en-US" dirty="0" err="1" smtClean="0"/>
              <a:t>eval</a:t>
            </a:r>
            <a:r>
              <a:rPr lang="en-US" dirty="0" smtClean="0"/>
              <a:t> </a:t>
            </a:r>
            <a:r>
              <a:rPr lang="en-US" dirty="0" err="1" smtClean="0"/>
              <a:t>pred</a:t>
            </a:r>
            <a:r>
              <a:rPr lang="en-US" dirty="0" smtClean="0"/>
              <a:t> using </a:t>
            </a:r>
            <a:r>
              <a:rPr lang="en-US" dirty="0" err="1" smtClean="0"/>
              <a:t>eval</a:t>
            </a:r>
            <a:r>
              <a:rPr lang="en-US" dirty="0" smtClean="0"/>
              <a:t> order with </a:t>
            </a:r>
            <a:r>
              <a:rPr lang="en-US" dirty="0" err="1" smtClean="0"/>
              <a:t>shortcircuiting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657600" y="5105400"/>
            <a:ext cx="4800600" cy="1143000"/>
          </a:xfrm>
          <a:prstGeom prst="wedgeRoundRectCallout">
            <a:avLst>
              <a:gd name="adj1" fmla="val -19245"/>
              <a:gd name="adj2" fmla="val -7259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happens if &gt;2 predicates operate on the same sensor data stream?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57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Naive</a:t>
            </a:r>
          </a:p>
          <a:p>
            <a:pPr lvl="1"/>
            <a:r>
              <a:rPr lang="en-US" dirty="0" smtClean="0"/>
              <a:t>data from all sensors acquired in batches</a:t>
            </a:r>
          </a:p>
          <a:p>
            <a:r>
              <a:rPr lang="en-US" dirty="0" smtClean="0">
                <a:solidFill>
                  <a:srgbClr val="C32D2E"/>
                </a:solidFill>
              </a:rPr>
              <a:t>ASRS-static </a:t>
            </a:r>
          </a:p>
          <a:p>
            <a:pPr lvl="1"/>
            <a:r>
              <a:rPr lang="en-US" dirty="0" smtClean="0"/>
              <a:t>Evaluation order determined once at initialization and never changes</a:t>
            </a:r>
          </a:p>
          <a:p>
            <a:r>
              <a:rPr lang="en-US" dirty="0" smtClean="0">
                <a:solidFill>
                  <a:srgbClr val="C32D2E"/>
                </a:solidFill>
              </a:rPr>
              <a:t>ASRS-dynamic</a:t>
            </a:r>
          </a:p>
          <a:p>
            <a:pPr lvl="1"/>
            <a:r>
              <a:rPr lang="en-US" dirty="0" smtClean="0"/>
              <a:t>Evaluation order determined at each </a:t>
            </a:r>
            <a:r>
              <a:rPr lang="el-GR" dirty="0" smtClean="0">
                <a:latin typeface="Calibri"/>
              </a:rPr>
              <a:t>ω</a:t>
            </a:r>
            <a:r>
              <a:rPr lang="en-US" dirty="0" smtClean="0">
                <a:latin typeface="Calibri"/>
              </a:rPr>
              <a:t> </a:t>
            </a:r>
            <a:r>
              <a:rPr lang="en-US" dirty="0" smtClean="0"/>
              <a:t>time period.</a:t>
            </a:r>
            <a:r>
              <a:rPr lang="en-US" dirty="0" smtClean="0">
                <a:latin typeface="Calibri"/>
              </a:rPr>
              <a:t> </a:t>
            </a:r>
          </a:p>
          <a:p>
            <a:r>
              <a:rPr lang="en-US" dirty="0" smtClean="0">
                <a:latin typeface="Calibri"/>
              </a:rPr>
              <a:t>Simulation results averages 5 1-hour traces with 95% </a:t>
            </a:r>
            <a:r>
              <a:rPr lang="en-US" smtClean="0">
                <a:latin typeface="Calibri"/>
              </a:rPr>
              <a:t>confidence intervals.</a:t>
            </a:r>
          </a:p>
          <a:p>
            <a:r>
              <a:rPr lang="en-US" dirty="0" err="1" smtClean="0">
                <a:solidFill>
                  <a:schemeClr val="accent3"/>
                </a:solidFill>
              </a:rPr>
              <a:t>P(pred</a:t>
            </a:r>
            <a:r>
              <a:rPr lang="en-US" dirty="0" smtClean="0">
                <a:solidFill>
                  <a:schemeClr val="accent3"/>
                </a:solidFill>
              </a:rPr>
              <a:t>=true) </a:t>
            </a:r>
            <a:r>
              <a:rPr lang="en-US" dirty="0" smtClean="0">
                <a:latin typeface="Calibri"/>
              </a:rPr>
              <a:t>distributions obtained from half the data streams themselves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58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20762"/>
          </a:xfrm>
        </p:spPr>
        <p:txBody>
          <a:bodyPr/>
          <a:lstStyle/>
          <a:p>
            <a:r>
              <a:rPr lang="en-US" dirty="0" smtClean="0"/>
              <a:t>Simulation Data &amp;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590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/>
              </a:rPr>
              <a:t>Data streams generated using independent Gaussian distribution</a:t>
            </a:r>
          </a:p>
          <a:p>
            <a:pPr lvl="1"/>
            <a:r>
              <a:rPr lang="en-US" dirty="0" smtClean="0"/>
              <a:t>SPO2 ~ N(96,4), 3 Hz, 3000 bits</a:t>
            </a:r>
          </a:p>
          <a:p>
            <a:pPr lvl="1"/>
            <a:r>
              <a:rPr lang="en-US" dirty="0" smtClean="0"/>
              <a:t>HR ~ N(80,40), 0.5 Hz, 32 bits</a:t>
            </a:r>
          </a:p>
          <a:p>
            <a:pPr lvl="1"/>
            <a:r>
              <a:rPr lang="en-US" dirty="0" err="1" smtClean="0"/>
              <a:t>Accel</a:t>
            </a:r>
            <a:r>
              <a:rPr lang="en-US" dirty="0" smtClean="0"/>
              <a:t> ~ N(0,10), 256 Hz, 196 bits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59</a:t>
            </a:fld>
            <a:endParaRPr kumimoji="0"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4267200"/>
            <a:ext cx="252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AVG(SPO2, 5s) &lt; 98%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457200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SPREAD(Acc, 10s) &lt; 2g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4876800"/>
            <a:ext cx="21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AVG(HR, 10s) &lt; 75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5257800"/>
            <a:ext cx="252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AVG(SPO2, 5s) &lt; 95%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5879068"/>
            <a:ext cx="228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AVG(HR, 10s) &gt; 100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556260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SPREAD(Acc, 10s) &gt; 4g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663755" y="4451866"/>
            <a:ext cx="832045" cy="12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/>
        </p:nvCxnSpPr>
        <p:spPr>
          <a:xfrm flipV="1">
            <a:off x="3834763" y="4572000"/>
            <a:ext cx="661037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95800" y="4419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16" name="Straight Connector 15"/>
          <p:cNvCxnSpPr>
            <a:stCxn id="9" idx="3"/>
          </p:cNvCxnSpPr>
          <p:nvPr/>
        </p:nvCxnSpPr>
        <p:spPr>
          <a:xfrm flipV="1">
            <a:off x="3304682" y="4800600"/>
            <a:ext cx="2562718" cy="26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5" idx="3"/>
          </p:cNvCxnSpPr>
          <p:nvPr/>
        </p:nvCxnSpPr>
        <p:spPr>
          <a:xfrm>
            <a:off x="5167779" y="4604266"/>
            <a:ext cx="699621" cy="19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7400" y="4572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19" name="Straight Connector 18"/>
          <p:cNvCxnSpPr>
            <a:stCxn id="10" idx="3"/>
          </p:cNvCxnSpPr>
          <p:nvPr/>
        </p:nvCxnSpPr>
        <p:spPr>
          <a:xfrm>
            <a:off x="3663755" y="5442466"/>
            <a:ext cx="845866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</p:cNvCxnSpPr>
          <p:nvPr/>
        </p:nvCxnSpPr>
        <p:spPr>
          <a:xfrm flipV="1">
            <a:off x="3834763" y="5606534"/>
            <a:ext cx="674858" cy="14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09621" y="54541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3"/>
          </p:cNvCxnSpPr>
          <p:nvPr/>
        </p:nvCxnSpPr>
        <p:spPr>
          <a:xfrm flipV="1">
            <a:off x="3432922" y="5835134"/>
            <a:ext cx="2448299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3"/>
          </p:cNvCxnSpPr>
          <p:nvPr/>
        </p:nvCxnSpPr>
        <p:spPr>
          <a:xfrm>
            <a:off x="5181600" y="5638800"/>
            <a:ext cx="699621" cy="19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81221" y="56065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25" name="Straight Connector 24"/>
          <p:cNvCxnSpPr>
            <a:stCxn id="18" idx="3"/>
            <a:endCxn id="27" idx="1"/>
          </p:cNvCxnSpPr>
          <p:nvPr/>
        </p:nvCxnSpPr>
        <p:spPr>
          <a:xfrm>
            <a:off x="6539379" y="4756666"/>
            <a:ext cx="623421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3"/>
            <a:endCxn id="27" idx="1"/>
          </p:cNvCxnSpPr>
          <p:nvPr/>
        </p:nvCxnSpPr>
        <p:spPr>
          <a:xfrm flipV="1">
            <a:off x="6553200" y="5137666"/>
            <a:ext cx="609600" cy="653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62800" y="49530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>
            <a:off x="7848600" y="4800600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792162"/>
          </a:xfrm>
        </p:spPr>
        <p:txBody>
          <a:bodyPr/>
          <a:lstStyle/>
          <a:p>
            <a:r>
              <a:rPr lang="en-US" dirty="0" smtClean="0"/>
              <a:t>Data, Database,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7620000" cy="4906963"/>
          </a:xfrm>
        </p:spPr>
        <p:txBody>
          <a:bodyPr>
            <a:normAutofit fontScale="92500" lnSpcReduction="20000"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database</a:t>
            </a:r>
            <a:r>
              <a:rPr lang="en-US" dirty="0" smtClean="0"/>
              <a:t> : a collection of related data.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Represents some aspect of the real world (aka universe of discourse).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Logically coherent collection of data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Designed and built for specific purpose 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are known facts that can be recorded and that have implicit meaning.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 model</a:t>
            </a:r>
            <a:r>
              <a:rPr lang="en-US" b="1" i="1" dirty="0" smtClean="0">
                <a:solidFill>
                  <a:srgbClr val="FC0128"/>
                </a:solidFill>
              </a:rPr>
              <a:t> </a:t>
            </a:r>
            <a:r>
              <a:rPr lang="en-US" dirty="0" smtClean="0"/>
              <a:t>is a collection of concepts for describing data.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A</a:t>
            </a:r>
            <a:r>
              <a:rPr lang="en-US" dirty="0" smtClean="0">
                <a:solidFill>
                  <a:srgbClr val="FC0128"/>
                </a:solidFill>
              </a:rPr>
              <a:t> </a:t>
            </a:r>
            <a:r>
              <a:rPr lang="en-US" b="1" dirty="0" smtClean="0">
                <a:solidFill>
                  <a:srgbClr val="FC0128"/>
                </a:solidFill>
              </a:rPr>
              <a:t>schema</a:t>
            </a:r>
            <a:r>
              <a:rPr lang="en-US" i="1" dirty="0" smtClean="0">
                <a:solidFill>
                  <a:srgbClr val="FC0128"/>
                </a:solidFill>
              </a:rPr>
              <a:t> </a:t>
            </a:r>
            <a:r>
              <a:rPr lang="en-US" dirty="0" smtClean="0"/>
              <a:t>is a description of a particular collection of data, using the a given data model.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4" name="Content Placeholder 3" descr="energy-10-b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19200" y="1600200"/>
            <a:ext cx="3432405" cy="2209800"/>
          </a:xfrm>
        </p:spPr>
      </p:pic>
      <p:pic>
        <p:nvPicPr>
          <p:cNvPr id="5" name="Picture 4" descr="bytes-10-b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4137" y="4038600"/>
            <a:ext cx="3490263" cy="2217612"/>
          </a:xfrm>
          <a:prstGeom prst="rect">
            <a:avLst/>
          </a:prstGeom>
        </p:spPr>
      </p:pic>
      <p:pic>
        <p:nvPicPr>
          <p:cNvPr id="6" name="Picture 5" descr="energy-10-wf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81600" y="1600200"/>
            <a:ext cx="3490263" cy="2217612"/>
          </a:xfrm>
          <a:prstGeom prst="rect">
            <a:avLst/>
          </a:prstGeom>
        </p:spPr>
      </p:pic>
      <p:pic>
        <p:nvPicPr>
          <p:cNvPr id="7" name="Picture 6" descr="bytes-10-wf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57800" y="4038600"/>
            <a:ext cx="3444539" cy="22176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2200" y="1219200"/>
            <a:ext cx="111575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Bluetooth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1219200"/>
            <a:ext cx="82747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802.11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34502" y="2361098"/>
            <a:ext cx="82432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Energy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00449" y="4809751"/>
            <a:ext cx="69243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Bytes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60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Pull-based processing paradigm can have a significant impact on data acquisition energy consumption</a:t>
            </a:r>
          </a:p>
          <a:p>
            <a:endParaRPr lang="en-US" dirty="0" smtClean="0"/>
          </a:p>
          <a:p>
            <a:r>
              <a:rPr lang="en-US" dirty="0" smtClean="0"/>
              <a:t>Ordered evaluation of predicates can help </a:t>
            </a:r>
            <a:r>
              <a:rPr lang="en-US" dirty="0" err="1" smtClean="0"/>
              <a:t>shortcircuit</a:t>
            </a:r>
            <a:r>
              <a:rPr lang="en-US" dirty="0" smtClean="0"/>
              <a:t> the evaluation and avoid costly data acquisition</a:t>
            </a:r>
          </a:p>
          <a:p>
            <a:endParaRPr lang="en-US" dirty="0" smtClean="0"/>
          </a:p>
          <a:p>
            <a:r>
              <a:rPr lang="en-US" dirty="0" smtClean="0"/>
              <a:t>We proposed evaluation algorithms based on these two observations to minimize data acquisition cost at CEP engine</a:t>
            </a:r>
          </a:p>
          <a:p>
            <a:endParaRPr lang="en-US" dirty="0" smtClean="0"/>
          </a:p>
          <a:p>
            <a:r>
              <a:rPr lang="en-US" dirty="0" smtClean="0"/>
              <a:t>Results on synthetic traces show that savings up to 70% are possible.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Real-time Data Analytics for Wind Power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4000"/>
            <a:ext cx="3745992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Key problem in renewable energy is the variability in supply</a:t>
            </a:r>
          </a:p>
          <a:p>
            <a:r>
              <a:rPr lang="en-US" dirty="0" smtClean="0"/>
              <a:t>Demand is predictable</a:t>
            </a:r>
          </a:p>
          <a:p>
            <a:r>
              <a:rPr lang="en-US" dirty="0" smtClean="0"/>
              <a:t>Accurate and continuous forecasting can help utility company balance the load </a:t>
            </a:r>
          </a:p>
          <a:p>
            <a:r>
              <a:rPr lang="en-US" dirty="0" smtClean="0"/>
              <a:t>Weather forecasting algorithms in streaming mode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62</a:t>
            </a:fld>
            <a:endParaRPr kumimoji="0"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1524000"/>
            <a:ext cx="36576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304800"/>
            <a:ext cx="7498080" cy="762000"/>
          </a:xfrm>
        </p:spPr>
        <p:txBody>
          <a:bodyPr/>
          <a:lstStyle/>
          <a:p>
            <a:r>
              <a:rPr lang="en-US" dirty="0" smtClean="0"/>
              <a:t>Scientific Data Warehouses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790688" cy="2514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Massive amount of data (</a:t>
            </a:r>
            <a:r>
              <a:rPr lang="en-US" dirty="0" err="1" smtClean="0"/>
              <a:t>petabyte</a:t>
            </a:r>
            <a:r>
              <a:rPr lang="en-US" dirty="0" smtClean="0"/>
              <a:t> range)</a:t>
            </a:r>
          </a:p>
          <a:p>
            <a:r>
              <a:rPr lang="en-US" dirty="0" smtClean="0"/>
              <a:t>No updates, append only</a:t>
            </a:r>
          </a:p>
          <a:p>
            <a:r>
              <a:rPr lang="en-US" dirty="0" smtClean="0"/>
              <a:t>Interactive queries + long running analytical queries</a:t>
            </a:r>
          </a:p>
          <a:p>
            <a:r>
              <a:rPr lang="en-US" dirty="0" smtClean="0"/>
              <a:t>Commodity clusters and/or virtualized “cloud” environment</a:t>
            </a:r>
          </a:p>
          <a:p>
            <a:r>
              <a:rPr lang="en-US" dirty="0" smtClean="0"/>
              <a:t>Data-intensive </a:t>
            </a:r>
            <a:r>
              <a:rPr lang="en-US" dirty="0" err="1" smtClean="0"/>
              <a:t>vs</a:t>
            </a:r>
            <a:r>
              <a:rPr lang="en-US" dirty="0" smtClean="0"/>
              <a:t> Compute-intensive infra-structures 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63</a:t>
            </a:fld>
            <a:endParaRPr kumimoji="0"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3886200"/>
            <a:ext cx="5867400" cy="2419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9000" y="3886200"/>
            <a:ext cx="1574800" cy="2413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43400" y="4114800"/>
            <a:ext cx="2486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Pan-STARRS 1 Telescope</a:t>
            </a:r>
          </a:p>
          <a:p>
            <a:endParaRPr lang="en-US" u="sng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10</a:t>
            </a:r>
            <a:r>
              <a:rPr lang="en-US" baseline="30000" dirty="0" smtClean="0">
                <a:solidFill>
                  <a:schemeClr val="bg1"/>
                </a:solidFill>
              </a:rPr>
              <a:t>9</a:t>
            </a:r>
            <a:r>
              <a:rPr lang="en-US" dirty="0" smtClean="0">
                <a:solidFill>
                  <a:schemeClr val="bg1"/>
                </a:solidFill>
              </a:rPr>
              <a:t>-pixel camera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30-second exposures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&gt; 2 TB per night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5 * 10</a:t>
            </a:r>
            <a:r>
              <a:rPr lang="en-US" baseline="30000" dirty="0" smtClean="0">
                <a:solidFill>
                  <a:schemeClr val="bg1"/>
                </a:solidFill>
              </a:rPr>
              <a:t>9</a:t>
            </a:r>
            <a:r>
              <a:rPr lang="en-US" dirty="0" smtClean="0">
                <a:solidFill>
                  <a:schemeClr val="bg1"/>
                </a:solidFill>
              </a:rPr>
              <a:t> objects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5 * 10</a:t>
            </a:r>
            <a:r>
              <a:rPr lang="en-US" baseline="30000" dirty="0" smtClean="0">
                <a:solidFill>
                  <a:schemeClr val="bg1"/>
                </a:solidFill>
              </a:rPr>
              <a:t>11</a:t>
            </a:r>
            <a:r>
              <a:rPr lang="en-US" dirty="0" smtClean="0">
                <a:solidFill>
                  <a:schemeClr val="bg1"/>
                </a:solidFill>
              </a:rPr>
              <a:t> detections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868362"/>
          </a:xfrm>
        </p:spPr>
        <p:txBody>
          <a:bodyPr/>
          <a:lstStyle/>
          <a:p>
            <a:r>
              <a:rPr lang="en-US" dirty="0" smtClean="0"/>
              <a:t>DBMS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76962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database management system (DBMS)</a:t>
            </a:r>
            <a:r>
              <a:rPr lang="en-US" dirty="0" smtClean="0"/>
              <a:t> is a </a:t>
            </a:r>
            <a:r>
              <a:rPr lang="en-US" i="1" u="sng" dirty="0" smtClean="0"/>
              <a:t>collection of programs </a:t>
            </a:r>
            <a:r>
              <a:rPr lang="en-US" dirty="0" smtClean="0"/>
              <a:t>that enables users to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Create</a:t>
            </a:r>
            <a:r>
              <a:rPr lang="en-US" dirty="0" smtClean="0"/>
              <a:t> new DBs and specify the structure using data definition language (DDL)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Query</a:t>
            </a:r>
            <a:r>
              <a:rPr lang="en-US" dirty="0" smtClean="0"/>
              <a:t> data using a query language or data manipulation language (DML)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Store</a:t>
            </a:r>
            <a:r>
              <a:rPr lang="en-US" dirty="0" smtClean="0"/>
              <a:t> very large amounts of data</a:t>
            </a:r>
          </a:p>
          <a:p>
            <a:pPr lvl="1"/>
            <a:r>
              <a:rPr lang="en-US" dirty="0" smtClean="0"/>
              <a:t>Support </a:t>
            </a:r>
            <a:r>
              <a:rPr lang="en-US" dirty="0" smtClean="0">
                <a:solidFill>
                  <a:srgbClr val="FF0000"/>
                </a:solidFill>
              </a:rPr>
              <a:t>durability</a:t>
            </a:r>
            <a:r>
              <a:rPr lang="en-US" dirty="0" smtClean="0"/>
              <a:t> in the face of failures, errors, misuse</a:t>
            </a:r>
          </a:p>
          <a:p>
            <a:pPr lvl="1"/>
            <a:r>
              <a:rPr lang="en-US" dirty="0" smtClean="0"/>
              <a:t>Control </a:t>
            </a:r>
            <a:r>
              <a:rPr lang="en-US" dirty="0" smtClean="0">
                <a:solidFill>
                  <a:srgbClr val="FF0000"/>
                </a:solidFill>
              </a:rPr>
              <a:t>concurrent </a:t>
            </a:r>
            <a:r>
              <a:rPr lang="en-US" dirty="0" smtClean="0"/>
              <a:t>access to data from many users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 of Databases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657600" cy="5135563"/>
          </a:xfrm>
        </p:spPr>
        <p:txBody>
          <a:bodyPr>
            <a:normAutofit fontScale="92500" lnSpcReduction="10000"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On-line Transaction Processing (</a:t>
            </a:r>
            <a:r>
              <a:rPr lang="en-US" dirty="0" smtClean="0">
                <a:solidFill>
                  <a:srgbClr val="FF0000"/>
                </a:solidFill>
              </a:rPr>
              <a:t>OLTP</a:t>
            </a:r>
            <a:r>
              <a:rPr lang="en-US" dirty="0" smtClean="0"/>
              <a:t>)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Banking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Airline reservations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Corporate records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On-line Analytical Processing (</a:t>
            </a:r>
            <a:r>
              <a:rPr lang="en-US" dirty="0" smtClean="0">
                <a:solidFill>
                  <a:srgbClr val="FF0000"/>
                </a:solidFill>
              </a:rPr>
              <a:t>OLAP</a:t>
            </a:r>
            <a:r>
              <a:rPr lang="en-US" dirty="0" smtClean="0"/>
              <a:t>)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Data warehouses, data marts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Business intelligence (BI)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Specialized databases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Multimedia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876800" y="990600"/>
            <a:ext cx="4038600" cy="5135563"/>
          </a:xfrm>
        </p:spPr>
        <p:txBody>
          <a:bodyPr>
            <a:normAutofit fontScale="92500" lnSpcReduction="10000"/>
          </a:bodyPr>
          <a:lstStyle/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XML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Geographical Information Systems (GIS)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Real-time databases (telecom industry)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Special Applications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Customer Relationship Management (CRM)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Enterprise Resource Planning (ERP)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Hosted DB Services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Amazon, </a:t>
            </a:r>
            <a:r>
              <a:rPr lang="en-US" dirty="0" err="1" smtClean="0"/>
              <a:t>Salesforce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4478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7/15/2011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Files </a:t>
            </a:r>
            <a:r>
              <a:rPr lang="en-US" dirty="0" err="1" smtClean="0"/>
              <a:t>vs</a:t>
            </a:r>
            <a:r>
              <a:rPr lang="en-US" dirty="0" smtClean="0"/>
              <a:t>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66800"/>
            <a:ext cx="3657600" cy="5059363"/>
          </a:xfrm>
        </p:spPr>
        <p:txBody>
          <a:bodyPr>
            <a:normAutofit lnSpcReduction="10000"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Swapping data between memory and files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Difficult to add records to files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Security &amp; access control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Do optimization manually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Good for small data/files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066800"/>
            <a:ext cx="3733800" cy="5059363"/>
          </a:xfrm>
        </p:spPr>
        <p:txBody>
          <a:bodyPr>
            <a:normAutofit lnSpcReduction="10000"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Run out of pointers (32bit) 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Code your own search algorithm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Search on different fields is difficult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Must protect data from inconsistency due to concurrency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Fault tolerance – crash recovery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7/15/2011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B78-1450-44D0-A5BD-445BF452B4A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266</TotalTime>
  <Words>3803</Words>
  <Application>Microsoft Office PowerPoint</Application>
  <PresentationFormat>On-screen Show (4:3)</PresentationFormat>
  <Paragraphs>1195</Paragraphs>
  <Slides>63</Slides>
  <Notes>62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5" baseType="lpstr">
      <vt:lpstr>Solstice</vt:lpstr>
      <vt:lpstr>Equation</vt:lpstr>
      <vt:lpstr>Information Management Research </vt:lpstr>
      <vt:lpstr>Agenda</vt:lpstr>
      <vt:lpstr>Information Management</vt:lpstr>
      <vt:lpstr>Traditional Information Management</vt:lpstr>
      <vt:lpstr>A Bit of History</vt:lpstr>
      <vt:lpstr>Data, Database, DBMS</vt:lpstr>
      <vt:lpstr>DBMS</vt:lpstr>
      <vt:lpstr>Types of Databases</vt:lpstr>
      <vt:lpstr>Files vs DBMS</vt:lpstr>
      <vt:lpstr>Why use a DBMS ?</vt:lpstr>
      <vt:lpstr>DBMS Components</vt:lpstr>
      <vt:lpstr>Internet Information Management</vt:lpstr>
      <vt:lpstr>Parallel DBMS Architecture</vt:lpstr>
      <vt:lpstr>Horizontal Fragmentation: Range Partition</vt:lpstr>
      <vt:lpstr>Range Partition: Query Processing</vt:lpstr>
      <vt:lpstr>Horizontal Fragmentation: Hash Partition</vt:lpstr>
      <vt:lpstr>Hash Partition: Query Processing</vt:lpstr>
      <vt:lpstr>Fragmentation &amp; Replication</vt:lpstr>
      <vt:lpstr>Internet Search Engines</vt:lpstr>
      <vt:lpstr>Unstructured Text Data</vt:lpstr>
      <vt:lpstr>Inverted Indexes</vt:lpstr>
      <vt:lpstr>Lookups using Inverted Indexes</vt:lpstr>
      <vt:lpstr>Too Many Matching Documents</vt:lpstr>
      <vt:lpstr>Streaming Data Management</vt:lpstr>
      <vt:lpstr>Mobile Information Management</vt:lpstr>
      <vt:lpstr>Discussion</vt:lpstr>
      <vt:lpstr>Research Topic #1 Optimizing Content Freshness of Relations Extracted From the Web Using Keyword Search</vt:lpstr>
      <vt:lpstr>Motivating Application</vt:lpstr>
      <vt:lpstr>The Simple Solution</vt:lpstr>
      <vt:lpstr>Problem with the Simple Solution</vt:lpstr>
      <vt:lpstr>The Elegant Solution</vt:lpstr>
      <vt:lpstr>But ...</vt:lpstr>
      <vt:lpstr>Problem Statement</vt:lpstr>
      <vt:lpstr>Picking the Right Queries ...</vt:lpstr>
      <vt:lpstr>Greedy Probes Algorithm</vt:lpstr>
      <vt:lpstr>Content Freshness</vt:lpstr>
      <vt:lpstr>Content Freshness (take 2)</vt:lpstr>
      <vt:lpstr>Greedy Heuristic</vt:lpstr>
      <vt:lpstr>Experiments</vt:lpstr>
      <vt:lpstr>Content Freshness</vt:lpstr>
      <vt:lpstr>Optimizations</vt:lpstr>
      <vt:lpstr>Coverage Ratio</vt:lpstr>
      <vt:lpstr>Summary</vt:lpstr>
      <vt:lpstr>Research Topic #2 Optimizing Sensor Data Acquisition for Energy-Efficient Smartphone-based Continuous Event Processing</vt:lpstr>
      <vt:lpstr>Telehealth Scenario</vt:lpstr>
      <vt:lpstr>Continuous/Streaming Evaluation</vt:lpstr>
      <vt:lpstr>Energy Consumption</vt:lpstr>
      <vt:lpstr>Research Question</vt:lpstr>
      <vt:lpstr>Key Ideas</vt:lpstr>
      <vt:lpstr>Query Model</vt:lpstr>
      <vt:lpstr>Sensor Data Acquisition </vt:lpstr>
      <vt:lpstr>Pulling N Tuples from Sensor</vt:lpstr>
      <vt:lpstr>Pull-based Evaluation</vt:lpstr>
      <vt:lpstr>Example: ω=7</vt:lpstr>
      <vt:lpstr>Evaluation Order</vt:lpstr>
      <vt:lpstr>Example: ω=3</vt:lpstr>
      <vt:lpstr>Algorithm Sketch</vt:lpstr>
      <vt:lpstr>Simulation Setup</vt:lpstr>
      <vt:lpstr>Simulation Data &amp; Query</vt:lpstr>
      <vt:lpstr>Simulation Results</vt:lpstr>
      <vt:lpstr>Summary</vt:lpstr>
      <vt:lpstr>Real-time Data Analytics for Wind Power Management</vt:lpstr>
      <vt:lpstr>Scientific Data Warehouses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Topics in Information Systems and Services</dc:title>
  <dc:creator>Lipyeow Lim</dc:creator>
  <cp:lastModifiedBy>violet harada</cp:lastModifiedBy>
  <cp:revision>36</cp:revision>
  <dcterms:created xsi:type="dcterms:W3CDTF">2011-02-17T21:15:19Z</dcterms:created>
  <dcterms:modified xsi:type="dcterms:W3CDTF">2011-07-15T18:19:14Z</dcterms:modified>
</cp:coreProperties>
</file>