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9"/>
  </p:notesMasterIdLst>
  <p:sldIdLst>
    <p:sldId id="256" r:id="rId2"/>
    <p:sldId id="272" r:id="rId3"/>
    <p:sldId id="261" r:id="rId4"/>
    <p:sldId id="260" r:id="rId5"/>
    <p:sldId id="262" r:id="rId6"/>
    <p:sldId id="257" r:id="rId7"/>
    <p:sldId id="258" r:id="rId8"/>
    <p:sldId id="264" r:id="rId9"/>
    <p:sldId id="259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6B37-2551-0D48-B74B-B532C0F6F2BD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C814-32A7-6D46-A24A-DAB1907E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runtimes of six queries over the DBLP data set on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Greenwolf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platforms. On three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queries, speedup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signicant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(shown in boldface), though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others there is very little speedup or even slowdown.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C814-32A7-6D46-A24A-DAB1907E50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1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about the DBLP dataset and queries. The root node has an enormous number of children (over 2.7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million). The three queries that lead to poor parallel performance (Q1dblp, Q3dblp, and Q4dblp) have a very small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sub-match nodes. The high initial branch factor and the low number of sub-matches contribute to load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imbalance.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C814-32A7-6D46-A24A-DAB1907E50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 speedup achieved by PCH when running Q2dblp on the DBLP dataset using varying p/c/h combinations,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pattern indicates that, as with previous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experiments, the best combination is for PCH-2/1/5, with a maximum speedup of 3.08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DC814-32A7-6D46-A24A-DAB1907E50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1/5/17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1/5/17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939" y="4888331"/>
            <a:ext cx="8083999" cy="1693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939" y="518873"/>
            <a:ext cx="8083999" cy="298447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Low-Latency Xpath Query Evaluation on Multi-Core Processor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77939" y="3503346"/>
            <a:ext cx="8083999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Ben </a:t>
            </a:r>
            <a:r>
              <a:rPr lang="en-US" sz="2800" dirty="0" err="1" smtClean="0"/>
              <a:t>Karsin</a:t>
            </a:r>
            <a:r>
              <a:rPr lang="en-US" sz="2800" dirty="0" smtClean="0"/>
              <a:t>, Henri Casanova &amp; </a:t>
            </a:r>
            <a:r>
              <a:rPr lang="en-US" sz="2800" b="1" dirty="0" smtClean="0"/>
              <a:t>Lipyeow Lim</a:t>
            </a:r>
          </a:p>
          <a:p>
            <a:pPr algn="ctr"/>
            <a:endParaRPr lang="en-US" sz="28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75" y="4970261"/>
            <a:ext cx="6126209" cy="1567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39" y="4970261"/>
            <a:ext cx="1487069" cy="14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PCH Work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02" y="1752602"/>
            <a:ext cx="3925990" cy="2294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17" y="4205598"/>
            <a:ext cx="3955903" cy="2188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1" y="1752602"/>
            <a:ext cx="3971748" cy="2294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0621" y="4074457"/>
            <a:ext cx="13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PCH-1/7/0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58003" y="4074457"/>
            <a:ext cx="13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PCH-2/</a:t>
            </a:r>
            <a:r>
              <a:rPr lang="en-US" dirty="0"/>
              <a:t>6</a:t>
            </a:r>
            <a:r>
              <a:rPr lang="en-US" dirty="0" smtClean="0"/>
              <a:t>/</a:t>
            </a:r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0560" y="5989948"/>
            <a:ext cx="13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PCH-</a:t>
            </a:r>
            <a:r>
              <a:rPr lang="en-US" dirty="0"/>
              <a:t>0</a:t>
            </a:r>
            <a:r>
              <a:rPr lang="en-US" dirty="0" smtClean="0"/>
              <a:t>/0/8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7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Servers:</a:t>
            </a:r>
          </a:p>
          <a:p>
            <a:pPr lvl="1"/>
            <a:r>
              <a:rPr lang="en-US" dirty="0" err="1" smtClean="0"/>
              <a:t>Greenwolf</a:t>
            </a:r>
            <a:r>
              <a:rPr lang="en-US" dirty="0" smtClean="0"/>
              <a:t>: 4-core Intel i7 2.67 GHz</a:t>
            </a:r>
          </a:p>
          <a:p>
            <a:pPr lvl="1"/>
            <a:r>
              <a:rPr lang="en-US" dirty="0" err="1" smtClean="0"/>
              <a:t>DiRT</a:t>
            </a:r>
            <a:r>
              <a:rPr lang="en-US" dirty="0" smtClean="0"/>
              <a:t>: 8-core Intel Xeon 2.40 GHz</a:t>
            </a:r>
          </a:p>
          <a:p>
            <a:pPr lvl="1"/>
            <a:r>
              <a:rPr lang="en-US" dirty="0" smtClean="0"/>
              <a:t>Hyper-threading disabled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Synthetic XML trees</a:t>
            </a:r>
          </a:p>
          <a:p>
            <a:pPr lvl="1"/>
            <a:r>
              <a:rPr lang="en-US" dirty="0" smtClean="0"/>
              <a:t>Real DBLP XML data (900MB)</a:t>
            </a:r>
          </a:p>
          <a:p>
            <a:pPr lvl="1"/>
            <a:r>
              <a:rPr lang="en-US" dirty="0" err="1" smtClean="0"/>
              <a:t>Xmark</a:t>
            </a:r>
            <a:r>
              <a:rPr lang="en-US" dirty="0" smtClean="0"/>
              <a:t> Benchmark data</a:t>
            </a:r>
          </a:p>
          <a:p>
            <a:r>
              <a:rPr lang="en-US" dirty="0" smtClean="0"/>
              <a:t>Implementation: C using </a:t>
            </a:r>
            <a:r>
              <a:rPr lang="en-US" dirty="0" err="1" smtClean="0"/>
              <a:t>xerces</a:t>
            </a:r>
            <a:r>
              <a:rPr lang="en-US" dirty="0" smtClean="0"/>
              <a:t>-c &amp; </a:t>
            </a:r>
            <a:r>
              <a:rPr lang="en-US" dirty="0" err="1" smtClean="0"/>
              <a:t>pthreads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9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 Queries Used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7" y="1816425"/>
            <a:ext cx="8717872" cy="33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for DBLP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75" y="1688354"/>
            <a:ext cx="6877203" cy="4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Speedup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7" y="1699809"/>
            <a:ext cx="6636526" cy="2683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67" y="4546818"/>
            <a:ext cx="4726733" cy="19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PCH on DBLP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88" y="1949556"/>
            <a:ext cx="7245899" cy="40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the PCH approach to parallelize Xpath queries over in-memory XML data</a:t>
            </a:r>
          </a:p>
          <a:p>
            <a:r>
              <a:rPr lang="en-US" dirty="0" smtClean="0"/>
              <a:t>We evaluated the performance of PCH with the SWP and WQ methods.</a:t>
            </a:r>
          </a:p>
          <a:p>
            <a:r>
              <a:rPr lang="en-US" dirty="0" smtClean="0"/>
              <a:t>Hybrid Producer-Consumer threads are beneficial to query latency in combination with pure producer &amp; pure consumer threads.</a:t>
            </a:r>
          </a:p>
          <a:p>
            <a:r>
              <a:rPr lang="en-US" dirty="0" smtClean="0"/>
              <a:t>Exact optimal configuration of PCH requires benchmarking on specific hardware, XML data and query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8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6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is fast becoming ubiquitous</a:t>
            </a:r>
          </a:p>
          <a:p>
            <a:pPr lvl="1"/>
            <a:r>
              <a:rPr lang="en-US" dirty="0" smtClean="0"/>
              <a:t>Many industrial file formats are in XML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FpML</a:t>
            </a:r>
            <a:r>
              <a:rPr lang="en-US" dirty="0" smtClean="0"/>
              <a:t>, ACCORD, etc.)</a:t>
            </a:r>
          </a:p>
          <a:p>
            <a:pPr lvl="1"/>
            <a:r>
              <a:rPr lang="en-US" dirty="0" smtClean="0"/>
              <a:t>Many commercial DBMS include support for XML &amp; XML </a:t>
            </a:r>
            <a:r>
              <a:rPr lang="en-US" dirty="0"/>
              <a:t>q</a:t>
            </a:r>
            <a:r>
              <a:rPr lang="en-US" dirty="0" smtClean="0"/>
              <a:t>uery languages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is the basis for most XML Query Languages</a:t>
            </a:r>
          </a:p>
          <a:p>
            <a:r>
              <a:rPr lang="en-US" dirty="0" smtClean="0"/>
              <a:t>Inter-query parallelism supported by most DBMS can increase throughput of Xpath queries</a:t>
            </a:r>
          </a:p>
          <a:p>
            <a:r>
              <a:rPr lang="en-US" dirty="0" smtClean="0"/>
              <a:t>Intra-query parallelism still needed to address query latency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1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Data Model</a:t>
            </a:r>
            <a:endParaRPr lang="en-US" dirty="0"/>
          </a:p>
        </p:txBody>
      </p:sp>
      <p:grpSp>
        <p:nvGrpSpPr>
          <p:cNvPr id="4" name="Group 101"/>
          <p:cNvGrpSpPr/>
          <p:nvPr/>
        </p:nvGrpSpPr>
        <p:grpSpPr>
          <a:xfrm>
            <a:off x="3964595" y="2466195"/>
            <a:ext cx="5029200" cy="3950732"/>
            <a:chOff x="4114800" y="1066800"/>
            <a:chExt cx="5029200" cy="3950732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066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dblp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16002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inproceedings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1600" y="2895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10400" y="35814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title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39000" y="3124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pages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3800" y="26670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year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6200" y="2133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booktitle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6800" y="2514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3276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600" y="3733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4114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6660566" y="1512355"/>
              <a:ext cx="164068" cy="11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2"/>
            </p:cNvCxnSpPr>
            <p:nvPr/>
          </p:nvCxnSpPr>
          <p:spPr>
            <a:xfrm rot="5400000">
              <a:off x="5654374" y="1496763"/>
              <a:ext cx="621269" cy="15668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7" idx="0"/>
            </p:cNvCxnSpPr>
            <p:nvPr/>
          </p:nvCxnSpPr>
          <p:spPr>
            <a:xfrm rot="5400000">
              <a:off x="5727675" y="1874864"/>
              <a:ext cx="926068" cy="1115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2"/>
              <a:endCxn id="13" idx="0"/>
            </p:cNvCxnSpPr>
            <p:nvPr/>
          </p:nvCxnSpPr>
          <p:spPr>
            <a:xfrm rot="5400000">
              <a:off x="5727675" y="2255864"/>
              <a:ext cx="1307068" cy="734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  <a:endCxn id="14" idx="0"/>
            </p:cNvCxnSpPr>
            <p:nvPr/>
          </p:nvCxnSpPr>
          <p:spPr>
            <a:xfrm rot="5400000">
              <a:off x="5689575" y="2674964"/>
              <a:ext cx="1764268" cy="35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2"/>
              <a:endCxn id="15" idx="0"/>
            </p:cNvCxnSpPr>
            <p:nvPr/>
          </p:nvCxnSpPr>
          <p:spPr>
            <a:xfrm rot="16200000" flipH="1">
              <a:off x="5765774" y="2952168"/>
              <a:ext cx="2145268" cy="179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  <a:endCxn id="8" idx="0"/>
            </p:cNvCxnSpPr>
            <p:nvPr/>
          </p:nvCxnSpPr>
          <p:spPr>
            <a:xfrm rot="16200000" flipH="1">
              <a:off x="6222230" y="2495712"/>
              <a:ext cx="1611868" cy="5595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2"/>
              <a:endCxn id="9" idx="0"/>
            </p:cNvCxnSpPr>
            <p:nvPr/>
          </p:nvCxnSpPr>
          <p:spPr>
            <a:xfrm rot="16200000" flipH="1">
              <a:off x="6629250" y="2088692"/>
              <a:ext cx="1154668" cy="916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  <a:endCxn id="10" idx="0"/>
            </p:cNvCxnSpPr>
            <p:nvPr/>
          </p:nvCxnSpPr>
          <p:spPr>
            <a:xfrm rot="16200000" flipH="1">
              <a:off x="6962160" y="1755782"/>
              <a:ext cx="697468" cy="1124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2"/>
              <a:endCxn id="11" idx="0"/>
            </p:cNvCxnSpPr>
            <p:nvPr/>
          </p:nvCxnSpPr>
          <p:spPr>
            <a:xfrm rot="16200000" flipH="1">
              <a:off x="7426888" y="1291054"/>
              <a:ext cx="164068" cy="15210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91000" y="29718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Oktie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4495800"/>
              <a:ext cx="169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framework…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190500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@key</a:t>
              </a:r>
              <a:endParaRPr lang="en-US" b="1" dirty="0"/>
            </a:p>
          </p:txBody>
        </p:sp>
        <p:cxnSp>
          <p:nvCxnSpPr>
            <p:cNvPr id="29" name="Straight Connector 28"/>
            <p:cNvCxnSpPr>
              <a:stCxn id="6" idx="2"/>
              <a:endCxn id="28" idx="3"/>
            </p:cNvCxnSpPr>
            <p:nvPr/>
          </p:nvCxnSpPr>
          <p:spPr>
            <a:xfrm rot="5400000">
              <a:off x="6073242" y="1414497"/>
              <a:ext cx="120134" cy="1230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4800" y="2438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conf…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3352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Anast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381000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Lipyeow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81600" y="42672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Renee…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8400" y="464820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Min…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72400" y="38100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1027-..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200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2009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253" y="25908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CIKM</a:t>
              </a:r>
              <a:endParaRPr lang="en-US" dirty="0"/>
            </a:p>
          </p:txBody>
        </p:sp>
        <p:cxnSp>
          <p:nvCxnSpPr>
            <p:cNvPr id="38" name="Straight Connector 37"/>
            <p:cNvCxnSpPr>
              <a:stCxn id="28" idx="2"/>
              <a:endCxn id="30" idx="0"/>
            </p:cNvCxnSpPr>
            <p:nvPr/>
          </p:nvCxnSpPr>
          <p:spPr>
            <a:xfrm rot="5400000">
              <a:off x="4748897" y="2065993"/>
              <a:ext cx="164068" cy="5807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2" idx="2"/>
              <a:endCxn id="26" idx="0"/>
            </p:cNvCxnSpPr>
            <p:nvPr/>
          </p:nvCxnSpPr>
          <p:spPr>
            <a:xfrm rot="5400000">
              <a:off x="4954196" y="2597790"/>
              <a:ext cx="87868" cy="660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2"/>
              <a:endCxn id="31" idx="0"/>
            </p:cNvCxnSpPr>
            <p:nvPr/>
          </p:nvCxnSpPr>
          <p:spPr>
            <a:xfrm rot="5400000">
              <a:off x="5271820" y="2991614"/>
              <a:ext cx="87868" cy="634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  <a:endCxn id="32" idx="0"/>
            </p:cNvCxnSpPr>
            <p:nvPr/>
          </p:nvCxnSpPr>
          <p:spPr>
            <a:xfrm rot="5400000">
              <a:off x="5564540" y="3360534"/>
              <a:ext cx="164068" cy="734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4" idx="2"/>
              <a:endCxn id="33" idx="0"/>
            </p:cNvCxnSpPr>
            <p:nvPr/>
          </p:nvCxnSpPr>
          <p:spPr>
            <a:xfrm rot="5400000">
              <a:off x="5980062" y="3852256"/>
              <a:ext cx="164068" cy="665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5" idx="2"/>
              <a:endCxn id="34" idx="0"/>
            </p:cNvCxnSpPr>
            <p:nvPr/>
          </p:nvCxnSpPr>
          <p:spPr>
            <a:xfrm rot="5400000">
              <a:off x="6703218" y="4423012"/>
              <a:ext cx="164068" cy="2863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8" idx="2"/>
              <a:endCxn id="27" idx="0"/>
            </p:cNvCxnSpPr>
            <p:nvPr/>
          </p:nvCxnSpPr>
          <p:spPr>
            <a:xfrm rot="16200000" flipH="1">
              <a:off x="7463516" y="3795133"/>
              <a:ext cx="545068" cy="856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2"/>
              <a:endCxn id="35" idx="0"/>
            </p:cNvCxnSpPr>
            <p:nvPr/>
          </p:nvCxnSpPr>
          <p:spPr>
            <a:xfrm rot="16200000" flipH="1">
              <a:off x="7786048" y="3372242"/>
              <a:ext cx="316468" cy="559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2"/>
              <a:endCxn id="36" idx="0"/>
            </p:cNvCxnSpPr>
            <p:nvPr/>
          </p:nvCxnSpPr>
          <p:spPr>
            <a:xfrm rot="16200000" flipH="1">
              <a:off x="8067662" y="2842048"/>
              <a:ext cx="164068" cy="5526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1" idx="2"/>
              <a:endCxn id="37" idx="0"/>
            </p:cNvCxnSpPr>
            <p:nvPr/>
          </p:nvCxnSpPr>
          <p:spPr>
            <a:xfrm rot="16200000" flipH="1">
              <a:off x="8472346" y="2300019"/>
              <a:ext cx="87868" cy="493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ular Callout 47"/>
          <p:cNvSpPr/>
          <p:nvPr/>
        </p:nvSpPr>
        <p:spPr>
          <a:xfrm>
            <a:off x="5717195" y="1780395"/>
            <a:ext cx="2971800" cy="457200"/>
          </a:xfrm>
          <a:prstGeom prst="wedgeRoundRectCallout">
            <a:avLst>
              <a:gd name="adj1" fmla="val -14994"/>
              <a:gd name="adj2" fmla="val 11170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Tags or element names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4269394" y="2694795"/>
            <a:ext cx="1360011" cy="381000"/>
          </a:xfrm>
          <a:prstGeom prst="wedgeRoundRectCallout">
            <a:avLst>
              <a:gd name="adj1" fmla="val 8946"/>
              <a:gd name="adj2" fmla="val 12603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4363715" y="6203824"/>
            <a:ext cx="1628572" cy="426205"/>
          </a:xfrm>
          <a:prstGeom prst="wedgeRoundRectCallout">
            <a:avLst>
              <a:gd name="adj1" fmla="val 10856"/>
              <a:gd name="adj2" fmla="val -10472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7469794" y="2416426"/>
            <a:ext cx="1524001" cy="838200"/>
          </a:xfrm>
          <a:prstGeom prst="wedgeRoundRectCallout">
            <a:avLst>
              <a:gd name="adj1" fmla="val -36912"/>
              <a:gd name="adj2" fmla="val 6546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Parent-child relationship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12725" y="2146312"/>
            <a:ext cx="3659795" cy="44837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&lt;</a:t>
            </a:r>
            <a:r>
              <a:rPr lang="en-US" b="1" smtClean="0">
                <a:latin typeface="Arial Narrow" pitchFamily="34" charset="0"/>
              </a:rPr>
              <a:t>dblp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&lt;</a:t>
            </a:r>
            <a:r>
              <a:rPr lang="en-US" b="1" smtClean="0">
                <a:latin typeface="Arial Narrow" pitchFamily="34" charset="0"/>
              </a:rPr>
              <a:t>inproceedings</a:t>
            </a:r>
            <a:r>
              <a:rPr lang="en-US" smtClean="0">
                <a:latin typeface="Arial Narrow" pitchFamily="34" charset="0"/>
              </a:rPr>
              <a:t> key="conf/cikm/HassanzadehKLMW09" 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&gt;Oktie Hassanzadeh&lt;/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&gt;Anastasios Kementsietsidis&lt;/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&gt;Lipyeow Lim&lt;/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&gt;Renée J. Miller&lt;/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&gt;Min Wang&lt;/</a:t>
            </a:r>
            <a:r>
              <a:rPr lang="en-US" b="1" smtClean="0">
                <a:latin typeface="Arial Narrow" pitchFamily="34" charset="0"/>
              </a:rPr>
              <a:t>author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title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    A framework for semantic link discovery over relational data.&lt;/</a:t>
            </a:r>
            <a:r>
              <a:rPr lang="en-US" b="1" smtClean="0">
                <a:latin typeface="Arial Narrow" pitchFamily="34" charset="0"/>
              </a:rPr>
              <a:t>title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pages</a:t>
            </a:r>
            <a:r>
              <a:rPr lang="en-US" smtClean="0">
                <a:latin typeface="Arial Narrow" pitchFamily="34" charset="0"/>
              </a:rPr>
              <a:t>&gt;1027-1036&lt;/</a:t>
            </a:r>
            <a:r>
              <a:rPr lang="en-US" b="1" smtClean="0">
                <a:latin typeface="Arial Narrow" pitchFamily="34" charset="0"/>
              </a:rPr>
              <a:t>pages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year</a:t>
            </a:r>
            <a:r>
              <a:rPr lang="en-US" smtClean="0">
                <a:latin typeface="Arial Narrow" pitchFamily="34" charset="0"/>
              </a:rPr>
              <a:t>&gt;2009&lt;/</a:t>
            </a:r>
            <a:r>
              <a:rPr lang="en-US" b="1" smtClean="0">
                <a:latin typeface="Arial Narrow" pitchFamily="34" charset="0"/>
              </a:rPr>
              <a:t>year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  &lt;</a:t>
            </a:r>
            <a:r>
              <a:rPr lang="en-US" b="1" smtClean="0">
                <a:latin typeface="Arial Narrow" pitchFamily="34" charset="0"/>
              </a:rPr>
              <a:t>booktitle</a:t>
            </a:r>
            <a:r>
              <a:rPr lang="en-US" smtClean="0">
                <a:latin typeface="Arial Narrow" pitchFamily="34" charset="0"/>
              </a:rPr>
              <a:t>&gt;CIKM&lt;/</a:t>
            </a:r>
            <a:r>
              <a:rPr lang="en-US" b="1" smtClean="0">
                <a:latin typeface="Arial Narrow" pitchFamily="34" charset="0"/>
              </a:rPr>
              <a:t>booktitle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  &lt;/</a:t>
            </a:r>
            <a:r>
              <a:rPr lang="en-US" b="1" smtClean="0">
                <a:latin typeface="Arial Narrow" pitchFamily="34" charset="0"/>
              </a:rPr>
              <a:t>inproceedings</a:t>
            </a:r>
            <a:r>
              <a:rPr lang="en-US" smtClean="0">
                <a:latin typeface="Arial Narrow" pitchFamily="34" charset="0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latin typeface="Arial Narrow" pitchFamily="34" charset="0"/>
              </a:rPr>
              <a:t>&lt;/</a:t>
            </a:r>
            <a:r>
              <a:rPr lang="en-US" b="1" smtClean="0">
                <a:latin typeface="Arial Narrow" pitchFamily="34" charset="0"/>
              </a:rPr>
              <a:t>dblp</a:t>
            </a:r>
            <a:r>
              <a:rPr lang="en-US" smtClean="0">
                <a:latin typeface="Arial Narrow" pitchFamily="34" charset="0"/>
              </a:rPr>
              <a:t>&gt;</a:t>
            </a:r>
            <a:endParaRPr lang="en-US" dirty="0" smtClean="0">
              <a:latin typeface="Arial Narrow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800" y="1776981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2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31" y="1752599"/>
            <a:ext cx="4062369" cy="48698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Like file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paths</a:t>
            </a:r>
            <a:r>
              <a:rPr lang="en-US" dirty="0" smtClean="0"/>
              <a:t> in </a:t>
            </a:r>
            <a:r>
              <a:rPr lang="en-US" dirty="0" err="1" smtClean="0"/>
              <a:t>filesystem</a:t>
            </a:r>
            <a:endParaRPr lang="en-US" dirty="0"/>
          </a:p>
          <a:p>
            <a:pPr lvl="1"/>
            <a:r>
              <a:rPr lang="en-US" dirty="0"/>
              <a:t>Relative </a:t>
            </a:r>
            <a:r>
              <a:rPr lang="en-US" dirty="0" err="1"/>
              <a:t>vs</a:t>
            </a:r>
            <a:r>
              <a:rPr lang="en-US" dirty="0"/>
              <a:t> absolute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dblp</a:t>
            </a:r>
            <a:r>
              <a:rPr lang="en-US" dirty="0"/>
              <a:t>/</a:t>
            </a:r>
            <a:r>
              <a:rPr lang="en-US" dirty="0" err="1"/>
              <a:t>inproceedings</a:t>
            </a:r>
            <a:r>
              <a:rPr lang="en-US" dirty="0"/>
              <a:t>/author</a:t>
            </a:r>
          </a:p>
          <a:p>
            <a:pPr lvl="1"/>
            <a:r>
              <a:rPr lang="en-US" dirty="0"/>
              <a:t>//author</a:t>
            </a:r>
          </a:p>
          <a:p>
            <a:pPr lvl="1"/>
            <a:r>
              <a:rPr lang="en-US" dirty="0"/>
              <a:t>//</a:t>
            </a:r>
            <a:r>
              <a:rPr lang="en-US" dirty="0" err="1"/>
              <a:t>inproceedings</a:t>
            </a:r>
            <a:r>
              <a:rPr lang="en-US" dirty="0"/>
              <a:t>[</a:t>
            </a:r>
            <a:r>
              <a:rPr lang="en-US" dirty="0" smtClean="0"/>
              <a:t>year=</a:t>
            </a:r>
            <a:r>
              <a:rPr lang="en-US" dirty="0"/>
              <a:t>2009 and </a:t>
            </a:r>
            <a:r>
              <a:rPr lang="en-US" dirty="0" err="1"/>
              <a:t>booktitle</a:t>
            </a:r>
            <a:r>
              <a:rPr lang="en-US" dirty="0"/>
              <a:t>=CIKM]/title</a:t>
            </a:r>
          </a:p>
          <a:p>
            <a:r>
              <a:rPr lang="en-US" dirty="0"/>
              <a:t>Results are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sequences </a:t>
            </a:r>
            <a:r>
              <a:rPr lang="en-US" dirty="0"/>
              <a:t>of nodes.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node</a:t>
            </a:r>
            <a:r>
              <a:rPr lang="en-US" dirty="0"/>
              <a:t> </a:t>
            </a:r>
            <a:r>
              <a:rPr lang="en-US" dirty="0" smtClean="0"/>
              <a:t>represents an XML </a:t>
            </a:r>
            <a:r>
              <a:rPr lang="en-US" dirty="0"/>
              <a:t>fragment for the </a:t>
            </a:r>
            <a:r>
              <a:rPr lang="en-US" dirty="0" err="1"/>
              <a:t>subtree</a:t>
            </a:r>
            <a:r>
              <a:rPr lang="en-US" dirty="0"/>
              <a:t> rooted at that node.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27165" y="1633886"/>
            <a:ext cx="5029200" cy="3950732"/>
            <a:chOff x="4114800" y="1066800"/>
            <a:chExt cx="5029200" cy="3950732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066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dblp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16002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inproceedings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1600" y="2895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10400" y="35814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title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39000" y="3124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pages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3800" y="26670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year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6200" y="2133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booktitle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6800" y="2514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3276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600" y="3733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4114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 rot="16200000" flipH="1">
              <a:off x="6660566" y="1512355"/>
              <a:ext cx="164068" cy="11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2"/>
            </p:cNvCxnSpPr>
            <p:nvPr/>
          </p:nvCxnSpPr>
          <p:spPr>
            <a:xfrm rot="5400000">
              <a:off x="5654374" y="1496763"/>
              <a:ext cx="621269" cy="15668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7" idx="0"/>
            </p:cNvCxnSpPr>
            <p:nvPr/>
          </p:nvCxnSpPr>
          <p:spPr>
            <a:xfrm rot="5400000">
              <a:off x="5727675" y="1874864"/>
              <a:ext cx="926068" cy="1115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2"/>
              <a:endCxn id="13" idx="0"/>
            </p:cNvCxnSpPr>
            <p:nvPr/>
          </p:nvCxnSpPr>
          <p:spPr>
            <a:xfrm rot="5400000">
              <a:off x="5727675" y="2255864"/>
              <a:ext cx="1307068" cy="734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  <a:endCxn id="14" idx="0"/>
            </p:cNvCxnSpPr>
            <p:nvPr/>
          </p:nvCxnSpPr>
          <p:spPr>
            <a:xfrm rot="5400000">
              <a:off x="5689575" y="2674964"/>
              <a:ext cx="1764268" cy="35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2"/>
              <a:endCxn id="15" idx="0"/>
            </p:cNvCxnSpPr>
            <p:nvPr/>
          </p:nvCxnSpPr>
          <p:spPr>
            <a:xfrm rot="16200000" flipH="1">
              <a:off x="5765774" y="2952168"/>
              <a:ext cx="2145268" cy="179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  <a:endCxn id="8" idx="0"/>
            </p:cNvCxnSpPr>
            <p:nvPr/>
          </p:nvCxnSpPr>
          <p:spPr>
            <a:xfrm rot="16200000" flipH="1">
              <a:off x="6222230" y="2495712"/>
              <a:ext cx="1611868" cy="5595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2"/>
              <a:endCxn id="9" idx="0"/>
            </p:cNvCxnSpPr>
            <p:nvPr/>
          </p:nvCxnSpPr>
          <p:spPr>
            <a:xfrm rot="16200000" flipH="1">
              <a:off x="6629250" y="2088692"/>
              <a:ext cx="1154668" cy="916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  <a:endCxn id="10" idx="0"/>
            </p:cNvCxnSpPr>
            <p:nvPr/>
          </p:nvCxnSpPr>
          <p:spPr>
            <a:xfrm rot="16200000" flipH="1">
              <a:off x="6962160" y="1755782"/>
              <a:ext cx="697468" cy="1124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2"/>
              <a:endCxn id="11" idx="0"/>
            </p:cNvCxnSpPr>
            <p:nvPr/>
          </p:nvCxnSpPr>
          <p:spPr>
            <a:xfrm rot="16200000" flipH="1">
              <a:off x="7426888" y="1291054"/>
              <a:ext cx="164068" cy="15210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91000" y="29718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Oktie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4495800"/>
              <a:ext cx="169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framework…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190500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@key</a:t>
              </a:r>
              <a:endParaRPr lang="en-US" b="1" dirty="0"/>
            </a:p>
          </p:txBody>
        </p:sp>
        <p:cxnSp>
          <p:nvCxnSpPr>
            <p:cNvPr id="29" name="Straight Connector 28"/>
            <p:cNvCxnSpPr>
              <a:stCxn id="6" idx="2"/>
              <a:endCxn id="28" idx="3"/>
            </p:cNvCxnSpPr>
            <p:nvPr/>
          </p:nvCxnSpPr>
          <p:spPr>
            <a:xfrm rot="5400000">
              <a:off x="6073242" y="1414497"/>
              <a:ext cx="120134" cy="1230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4800" y="2438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conf…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3352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Anast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8200" y="381000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Lipyeow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81600" y="42672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Renee…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8400" y="464820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Min…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72400" y="38100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1027-..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200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2009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253" y="25908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CIKM</a:t>
              </a:r>
              <a:endParaRPr lang="en-US" dirty="0"/>
            </a:p>
          </p:txBody>
        </p:sp>
        <p:cxnSp>
          <p:nvCxnSpPr>
            <p:cNvPr id="38" name="Straight Connector 37"/>
            <p:cNvCxnSpPr>
              <a:stCxn id="28" idx="2"/>
              <a:endCxn id="30" idx="0"/>
            </p:cNvCxnSpPr>
            <p:nvPr/>
          </p:nvCxnSpPr>
          <p:spPr>
            <a:xfrm rot="5400000">
              <a:off x="4748897" y="2065993"/>
              <a:ext cx="164068" cy="5807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2" idx="2"/>
              <a:endCxn id="26" idx="0"/>
            </p:cNvCxnSpPr>
            <p:nvPr/>
          </p:nvCxnSpPr>
          <p:spPr>
            <a:xfrm rot="5400000">
              <a:off x="4954196" y="2597790"/>
              <a:ext cx="87868" cy="660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2"/>
              <a:endCxn id="31" idx="0"/>
            </p:cNvCxnSpPr>
            <p:nvPr/>
          </p:nvCxnSpPr>
          <p:spPr>
            <a:xfrm rot="5400000">
              <a:off x="5271820" y="2991614"/>
              <a:ext cx="87868" cy="634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  <a:endCxn id="32" idx="0"/>
            </p:cNvCxnSpPr>
            <p:nvPr/>
          </p:nvCxnSpPr>
          <p:spPr>
            <a:xfrm rot="5400000">
              <a:off x="5564540" y="3360534"/>
              <a:ext cx="164068" cy="734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4" idx="2"/>
              <a:endCxn id="33" idx="0"/>
            </p:cNvCxnSpPr>
            <p:nvPr/>
          </p:nvCxnSpPr>
          <p:spPr>
            <a:xfrm rot="5400000">
              <a:off x="5980062" y="3852256"/>
              <a:ext cx="164068" cy="665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5" idx="2"/>
              <a:endCxn id="34" idx="0"/>
            </p:cNvCxnSpPr>
            <p:nvPr/>
          </p:nvCxnSpPr>
          <p:spPr>
            <a:xfrm rot="5400000">
              <a:off x="6703218" y="4423012"/>
              <a:ext cx="164068" cy="2863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8" idx="2"/>
              <a:endCxn id="27" idx="0"/>
            </p:cNvCxnSpPr>
            <p:nvPr/>
          </p:nvCxnSpPr>
          <p:spPr>
            <a:xfrm rot="16200000" flipH="1">
              <a:off x="7463516" y="3795133"/>
              <a:ext cx="545068" cy="856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2"/>
              <a:endCxn id="35" idx="0"/>
            </p:cNvCxnSpPr>
            <p:nvPr/>
          </p:nvCxnSpPr>
          <p:spPr>
            <a:xfrm rot="16200000" flipH="1">
              <a:off x="7786048" y="3372242"/>
              <a:ext cx="316468" cy="559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2"/>
              <a:endCxn id="36" idx="0"/>
            </p:cNvCxnSpPr>
            <p:nvPr/>
          </p:nvCxnSpPr>
          <p:spPr>
            <a:xfrm rot="16200000" flipH="1">
              <a:off x="8067662" y="2842048"/>
              <a:ext cx="164068" cy="5526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1" idx="2"/>
              <a:endCxn id="37" idx="0"/>
            </p:cNvCxnSpPr>
            <p:nvPr/>
          </p:nvCxnSpPr>
          <p:spPr>
            <a:xfrm rot="16200000" flipH="1">
              <a:off x="8472346" y="2300019"/>
              <a:ext cx="87868" cy="493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99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8206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How do we parallelize Xpath evaluation on multi-core processors to improve query response time?</a:t>
            </a:r>
          </a:p>
          <a:p>
            <a:pPr marL="11430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Previous work used static partitioning of the work at query compile time</a:t>
            </a:r>
            <a:endParaRPr lang="en-US" dirty="0"/>
          </a:p>
          <a:p>
            <a:pPr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Our parallel evaluation approach partitions the work at runtime</a:t>
            </a:r>
          </a:p>
          <a:p>
            <a:pPr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Assumptions:</a:t>
            </a:r>
            <a:endParaRPr lang="en-US" dirty="0" smtClean="0"/>
          </a:p>
          <a:p>
            <a:pPr lvl="1"/>
            <a:r>
              <a:rPr lang="en-US" dirty="0" smtClean="0"/>
              <a:t>Rely on existing Xpath processing algorithms</a:t>
            </a:r>
          </a:p>
          <a:p>
            <a:pPr lvl="1"/>
            <a:r>
              <a:rPr lang="en-US" dirty="0" smtClean="0"/>
              <a:t>XML data are stored as in-memory DOM trees</a:t>
            </a:r>
          </a:p>
          <a:p>
            <a:pPr lvl="1"/>
            <a:r>
              <a:rPr lang="en-US" dirty="0" smtClean="0"/>
              <a:t>Restrict to simple linear </a:t>
            </a:r>
            <a:r>
              <a:rPr lang="en-US" dirty="0" err="1" smtClean="0"/>
              <a:t>Xpaths</a:t>
            </a:r>
            <a:r>
              <a:rPr lang="en-US" dirty="0" smtClean="0"/>
              <a:t>, consider complex queries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5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#1: Static Work Partitioning (SWP)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4766"/>
            <a:ext cx="4049083" cy="37140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Evaluate sequentially a prefix of the </a:t>
            </a:r>
            <a:r>
              <a:rPr lang="en-US" dirty="0" err="1" smtClean="0"/>
              <a:t>XPath</a:t>
            </a:r>
            <a:r>
              <a:rPr lang="en-US" dirty="0" smtClean="0"/>
              <a:t> query (“context”)</a:t>
            </a:r>
          </a:p>
          <a:p>
            <a:r>
              <a:rPr lang="en-US" dirty="0" smtClean="0"/>
              <a:t>Evaluate the rest of the </a:t>
            </a:r>
            <a:r>
              <a:rPr lang="en-US" dirty="0" err="1" smtClean="0"/>
              <a:t>XPath</a:t>
            </a:r>
            <a:r>
              <a:rPr lang="en-US" dirty="0" smtClean="0"/>
              <a:t> in parallel</a:t>
            </a:r>
          </a:p>
          <a:p>
            <a:r>
              <a:rPr lang="en-US" dirty="0" smtClean="0"/>
              <a:t>Determine prefix and number of parallel work partitions prior to evaluation </a:t>
            </a:r>
          </a:p>
          <a:p>
            <a:pPr lvl="1"/>
            <a:r>
              <a:rPr lang="en-US" dirty="0" smtClean="0"/>
              <a:t>limited by #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567" y="2348587"/>
            <a:ext cx="345506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Xpath Query: /a/b/c/d/e/f/g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2764879" y="1781887"/>
            <a:ext cx="328070" cy="8053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3666975" y="1700455"/>
            <a:ext cx="339705" cy="9565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2358" y="1693806"/>
            <a:ext cx="13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8913" y="1693806"/>
            <a:ext cx="99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397043" y="2348586"/>
            <a:ext cx="4746957" cy="3777577"/>
            <a:chOff x="4397043" y="2348586"/>
            <a:chExt cx="4746957" cy="3777577"/>
          </a:xfrm>
        </p:grpSpPr>
        <p:sp>
          <p:nvSpPr>
            <p:cNvPr id="4" name="Isosceles Triangle 3"/>
            <p:cNvSpPr/>
            <p:nvPr/>
          </p:nvSpPr>
          <p:spPr>
            <a:xfrm>
              <a:off x="4397043" y="2375978"/>
              <a:ext cx="4180517" cy="3750185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/>
          </p:nvSpPr>
          <p:spPr>
            <a:xfrm>
              <a:off x="6479494" y="2375978"/>
              <a:ext cx="648631" cy="152938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flipH="1">
              <a:off x="6327094" y="2348586"/>
              <a:ext cx="152400" cy="15567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/>
            <p:cNvSpPr/>
            <p:nvPr/>
          </p:nvSpPr>
          <p:spPr>
            <a:xfrm>
              <a:off x="5612375" y="3919020"/>
              <a:ext cx="2239486" cy="1911475"/>
            </a:xfrm>
            <a:prstGeom prst="trapezoid">
              <a:avLst>
                <a:gd name="adj" fmla="val 3643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/>
            <p:cNvSpPr/>
            <p:nvPr/>
          </p:nvSpPr>
          <p:spPr>
            <a:xfrm rot="10800000">
              <a:off x="7463017" y="2392050"/>
              <a:ext cx="252958" cy="152697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2936" y="2704906"/>
              <a:ext cx="13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Sequential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65222" y="4280538"/>
              <a:ext cx="11787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Fixed #</a:t>
              </a:r>
            </a:p>
            <a:p>
              <a:r>
                <a:rPr lang="en-US" dirty="0" smtClean="0"/>
                <a:t>Parallel</a:t>
              </a:r>
            </a:p>
            <a:p>
              <a:r>
                <a:rPr lang="en-US" dirty="0" smtClean="0"/>
                <a:t>Partitions</a:t>
              </a:r>
              <a:endParaRPr lang="en-US" dirty="0"/>
            </a:p>
          </p:txBody>
        </p:sp>
        <p:sp>
          <p:nvSpPr>
            <p:cNvPr id="35" name="Left Brace 34"/>
            <p:cNvSpPr/>
            <p:nvPr/>
          </p:nvSpPr>
          <p:spPr>
            <a:xfrm rot="10800000">
              <a:off x="7851861" y="3919020"/>
              <a:ext cx="252958" cy="192512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918999" y="3919020"/>
              <a:ext cx="560496" cy="19251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327094" y="3905365"/>
              <a:ext cx="304800" cy="19251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834534" y="3905365"/>
              <a:ext cx="150210" cy="19251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984744" y="3932675"/>
              <a:ext cx="478272" cy="18978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836651" y="2717919"/>
              <a:ext cx="1134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Context</a:t>
              </a:r>
            </a:p>
            <a:p>
              <a:r>
                <a:rPr lang="en-US" dirty="0" smtClean="0"/>
                <a:t>Depth </a:t>
              </a:r>
              <a:r>
                <a:rPr lang="en-US" b="1" dirty="0" smtClean="0"/>
                <a:t>C</a:t>
              </a:r>
            </a:p>
          </p:txBody>
        </p:sp>
        <p:cxnSp>
          <p:nvCxnSpPr>
            <p:cNvPr id="49" name="Straight Arrow Connector 48"/>
            <p:cNvCxnSpPr>
              <a:stCxn id="47" idx="2"/>
            </p:cNvCxnSpPr>
            <p:nvPr/>
          </p:nvCxnSpPr>
          <p:spPr>
            <a:xfrm>
              <a:off x="5403893" y="3364250"/>
              <a:ext cx="809316" cy="541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9" idx="0"/>
            </p:cNvCxnSpPr>
            <p:nvPr/>
          </p:nvCxnSpPr>
          <p:spPr>
            <a:xfrm flipH="1">
              <a:off x="6631894" y="3919020"/>
              <a:ext cx="100224" cy="191147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65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Work Queue (WQ)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994462" cy="46650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Evaluate </a:t>
            </a:r>
            <a:r>
              <a:rPr lang="en-US" dirty="0" smtClean="0"/>
              <a:t>context sequentially</a:t>
            </a:r>
            <a:endParaRPr lang="en-US" dirty="0"/>
          </a:p>
          <a:p>
            <a:r>
              <a:rPr lang="en-US" dirty="0" smtClean="0"/>
              <a:t>Partition the remaining work into </a:t>
            </a:r>
            <a:r>
              <a:rPr lang="en-US" b="1" dirty="0" smtClean="0"/>
              <a:t>W</a:t>
            </a:r>
            <a:r>
              <a:rPr lang="en-US" dirty="0" smtClean="0"/>
              <a:t> work units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ut work </a:t>
            </a:r>
            <a:r>
              <a:rPr lang="en-US" dirty="0"/>
              <a:t>partitions </a:t>
            </a:r>
            <a:r>
              <a:rPr lang="en-US" dirty="0" smtClean="0"/>
              <a:t>on a shared work queue (spin lock)</a:t>
            </a:r>
          </a:p>
          <a:p>
            <a:r>
              <a:rPr lang="en-US" dirty="0"/>
              <a:t>E</a:t>
            </a:r>
            <a:r>
              <a:rPr lang="en-US" dirty="0" smtClean="0"/>
              <a:t>ach thread/core will take work units off queue and perform evaluation</a:t>
            </a:r>
          </a:p>
          <a:p>
            <a:r>
              <a:rPr lang="en-US" dirty="0" smtClean="0"/>
              <a:t>Evaluation is complete when queue is empty and threads are done.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6828" y="1771034"/>
            <a:ext cx="4510877" cy="2498781"/>
            <a:chOff x="4397043" y="2348586"/>
            <a:chExt cx="4830474" cy="3777577"/>
          </a:xfrm>
        </p:grpSpPr>
        <p:sp>
          <p:nvSpPr>
            <p:cNvPr id="5" name="Isosceles Triangle 4"/>
            <p:cNvSpPr/>
            <p:nvPr/>
          </p:nvSpPr>
          <p:spPr>
            <a:xfrm>
              <a:off x="4397043" y="2375978"/>
              <a:ext cx="4180517" cy="3750185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6479494" y="2375978"/>
              <a:ext cx="648631" cy="152938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flipH="1">
              <a:off x="6327094" y="2348586"/>
              <a:ext cx="152400" cy="15567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/>
            <p:cNvSpPr/>
            <p:nvPr/>
          </p:nvSpPr>
          <p:spPr>
            <a:xfrm>
              <a:off x="5612375" y="3919020"/>
              <a:ext cx="2239486" cy="1911475"/>
            </a:xfrm>
            <a:prstGeom prst="trapezoid">
              <a:avLst>
                <a:gd name="adj" fmla="val 5047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0800000">
              <a:off x="7463017" y="2392050"/>
              <a:ext cx="252958" cy="152697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2936" y="2704906"/>
              <a:ext cx="136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Sequential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65222" y="4280538"/>
              <a:ext cx="1262295" cy="977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</a:t>
              </a:r>
            </a:p>
            <a:p>
              <a:r>
                <a:rPr lang="en-US" dirty="0" smtClean="0"/>
                <a:t>Partitions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 rot="10800000">
              <a:off x="7851861" y="3919020"/>
              <a:ext cx="252958" cy="192512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5918999" y="3919020"/>
              <a:ext cx="560496" cy="19251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327094" y="3905365"/>
              <a:ext cx="304800" cy="19251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34534" y="3905365"/>
              <a:ext cx="150210" cy="19251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984744" y="3932675"/>
              <a:ext cx="478272" cy="18978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00189" y="2427908"/>
              <a:ext cx="1134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Context</a:t>
              </a:r>
            </a:p>
            <a:p>
              <a:r>
                <a:rPr lang="en-US" dirty="0" smtClean="0"/>
                <a:t>Depth </a:t>
              </a:r>
              <a:r>
                <a:rPr lang="en-US" b="1" dirty="0" smtClean="0"/>
                <a:t>C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067432" y="3448774"/>
              <a:ext cx="851567" cy="470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0"/>
            </p:cNvCxnSpPr>
            <p:nvPr/>
          </p:nvCxnSpPr>
          <p:spPr>
            <a:xfrm flipH="1">
              <a:off x="6631895" y="3919020"/>
              <a:ext cx="100223" cy="191147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4820357" y="4833715"/>
            <a:ext cx="3664049" cy="1365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00067" y="5423058"/>
            <a:ext cx="3664049" cy="1365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34550" y="4423416"/>
            <a:ext cx="243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Work Queue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800067" y="5957043"/>
            <a:ext cx="1406507" cy="4249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532174" y="5957043"/>
            <a:ext cx="1406507" cy="4249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rapezoid 32"/>
          <p:cNvSpPr/>
          <p:nvPr/>
        </p:nvSpPr>
        <p:spPr>
          <a:xfrm>
            <a:off x="4834550" y="4970254"/>
            <a:ext cx="491058" cy="32991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/>
          <p:cNvSpPr/>
          <p:nvPr/>
        </p:nvSpPr>
        <p:spPr>
          <a:xfrm>
            <a:off x="5448504" y="4970254"/>
            <a:ext cx="274069" cy="32991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>
            <a:off x="5878124" y="4970254"/>
            <a:ext cx="328450" cy="32991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apezoid 35"/>
          <p:cNvSpPr/>
          <p:nvPr/>
        </p:nvSpPr>
        <p:spPr>
          <a:xfrm>
            <a:off x="6286645" y="4970254"/>
            <a:ext cx="491058" cy="32991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/>
          <p:cNvSpPr/>
          <p:nvPr/>
        </p:nvSpPr>
        <p:spPr>
          <a:xfrm>
            <a:off x="6884015" y="4970254"/>
            <a:ext cx="695272" cy="32991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apezoid 37"/>
          <p:cNvSpPr/>
          <p:nvPr/>
        </p:nvSpPr>
        <p:spPr>
          <a:xfrm>
            <a:off x="7693152" y="4970254"/>
            <a:ext cx="336136" cy="32991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34550" y="5543749"/>
            <a:ext cx="0" cy="28674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25125" y="5488472"/>
            <a:ext cx="71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563241" y="5566760"/>
            <a:ext cx="0" cy="28674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53816" y="5511483"/>
            <a:ext cx="71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SWP </a:t>
            </a:r>
            <a:r>
              <a:rPr lang="en-US" dirty="0" err="1" smtClean="0"/>
              <a:t>vs</a:t>
            </a:r>
            <a:r>
              <a:rPr lang="en-US" dirty="0" smtClean="0"/>
              <a:t> WQ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0" y="1775093"/>
            <a:ext cx="4074993" cy="240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48" y="1774025"/>
            <a:ext cx="4016652" cy="23760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129" y="4888330"/>
            <a:ext cx="8393316" cy="10806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/>
              <a:t>Work </a:t>
            </a:r>
            <a:r>
              <a:rPr lang="en-US" dirty="0"/>
              <a:t>distributed among </a:t>
            </a:r>
            <a:r>
              <a:rPr lang="en-US" dirty="0" smtClean="0"/>
              <a:t>8 threads </a:t>
            </a:r>
            <a:r>
              <a:rPr lang="en-US" dirty="0"/>
              <a:t>for each level of a </a:t>
            </a:r>
            <a:r>
              <a:rPr lang="en-US" dirty="0" smtClean="0"/>
              <a:t>synthetically generated1024</a:t>
            </a:r>
            <a:r>
              <a:rPr lang="en-US" dirty="0"/>
              <a:t>-node XML tree </a:t>
            </a:r>
            <a:r>
              <a:rPr lang="en-US" dirty="0" smtClean="0"/>
              <a:t>using SWP and WQ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7827" y="4232112"/>
            <a:ext cx="65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SWP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06688" y="4238136"/>
            <a:ext cx="58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WQ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846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#3: Producer-Consumer-Hybrid (PCH)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97" y="1752600"/>
            <a:ext cx="4383385" cy="48288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 explicit sequential phase</a:t>
            </a:r>
          </a:p>
          <a:p>
            <a:r>
              <a:rPr lang="en-US" dirty="0" smtClean="0"/>
              <a:t>Put work unit with root node on queue</a:t>
            </a:r>
          </a:p>
          <a:p>
            <a:r>
              <a:rPr lang="en-US" dirty="0" smtClean="0"/>
              <a:t>Threads take work from queue, do partial evaluation, write further work units onto the queue, repeat.</a:t>
            </a:r>
          </a:p>
          <a:p>
            <a:r>
              <a:rPr lang="en-US" dirty="0" smtClean="0"/>
              <a:t>3 Types of Threads</a:t>
            </a:r>
          </a:p>
          <a:p>
            <a:pPr lvl="1"/>
            <a:r>
              <a:rPr lang="en-US" dirty="0" smtClean="0"/>
              <a:t>Producer</a:t>
            </a:r>
          </a:p>
          <a:p>
            <a:pPr lvl="1"/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Hybrid (producer &amp; consumer)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4566828" y="1789153"/>
            <a:ext cx="3903923" cy="24806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369177" y="1771035"/>
            <a:ext cx="378231" cy="454657"/>
            <a:chOff x="6369177" y="1771035"/>
            <a:chExt cx="378231" cy="454657"/>
          </a:xfrm>
        </p:grpSpPr>
        <p:sp>
          <p:nvSpPr>
            <p:cNvPr id="6" name="Right Triangle 5"/>
            <p:cNvSpPr/>
            <p:nvPr/>
          </p:nvSpPr>
          <p:spPr>
            <a:xfrm>
              <a:off x="6511499" y="1789153"/>
              <a:ext cx="235909" cy="43653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flipH="1">
              <a:off x="6369177" y="1771035"/>
              <a:ext cx="142319" cy="44914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820357" y="4833715"/>
            <a:ext cx="3664049" cy="1365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067" y="5423058"/>
            <a:ext cx="3664049" cy="1365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34550" y="4423416"/>
            <a:ext cx="243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Work Queue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929594" y="5957847"/>
            <a:ext cx="1406507" cy="418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661701" y="5957847"/>
            <a:ext cx="1406507" cy="4185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834550" y="4890530"/>
            <a:ext cx="481802" cy="434661"/>
            <a:chOff x="6369177" y="1771035"/>
            <a:chExt cx="378231" cy="454657"/>
          </a:xfrm>
        </p:grpSpPr>
        <p:sp>
          <p:nvSpPr>
            <p:cNvPr id="33" name="Right Triangle 32"/>
            <p:cNvSpPr/>
            <p:nvPr/>
          </p:nvSpPr>
          <p:spPr>
            <a:xfrm>
              <a:off x="6511499" y="1789153"/>
              <a:ext cx="235909" cy="43653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flipH="1">
              <a:off x="6369177" y="1771035"/>
              <a:ext cx="142319" cy="44914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ight Triangle 34"/>
          <p:cNvSpPr/>
          <p:nvPr/>
        </p:nvSpPr>
        <p:spPr>
          <a:xfrm flipH="1">
            <a:off x="6206579" y="2280306"/>
            <a:ext cx="162603" cy="355019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41978" y="2293956"/>
            <a:ext cx="227987" cy="669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>
            <a:off x="6738641" y="2293956"/>
            <a:ext cx="213650" cy="355019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6772" y="2730896"/>
            <a:ext cx="241534" cy="38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0393" y="2730891"/>
            <a:ext cx="222258" cy="2321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41978" y="3058610"/>
            <a:ext cx="553166" cy="546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>
            <a:off x="7056264" y="2881100"/>
            <a:ext cx="331309" cy="723697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/>
          <p:cNvSpPr/>
          <p:nvPr/>
        </p:nvSpPr>
        <p:spPr>
          <a:xfrm flipH="1">
            <a:off x="5444067" y="4970254"/>
            <a:ext cx="162603" cy="355019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46611" y="4970254"/>
            <a:ext cx="241534" cy="38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/>
          <p:cNvSpPr/>
          <p:nvPr/>
        </p:nvSpPr>
        <p:spPr>
          <a:xfrm>
            <a:off x="6099749" y="4970254"/>
            <a:ext cx="213650" cy="355019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419485" y="4970254"/>
            <a:ext cx="330908" cy="38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29689" y="4974639"/>
            <a:ext cx="557883" cy="382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485502" y="5566760"/>
            <a:ext cx="0" cy="28674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34480" y="5524478"/>
            <a:ext cx="71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94965" y="5566760"/>
            <a:ext cx="0" cy="286746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44575" y="5511483"/>
            <a:ext cx="72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287894" y="5553762"/>
            <a:ext cx="0" cy="28674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36872" y="5511480"/>
            <a:ext cx="71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7357" y="5553762"/>
            <a:ext cx="0" cy="286746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46967" y="5498485"/>
            <a:ext cx="72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3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1610</TotalTime>
  <Words>980</Words>
  <Application>Microsoft Macintosh PowerPoint</Application>
  <PresentationFormat>On-screen Show (4:3)</PresentationFormat>
  <Paragraphs>177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Apothecary</vt:lpstr>
      <vt:lpstr>PowerPoint Presentation</vt:lpstr>
      <vt:lpstr>Introduction</vt:lpstr>
      <vt:lpstr>XML Data Model</vt:lpstr>
      <vt:lpstr>Xpath Evaluation</vt:lpstr>
      <vt:lpstr>Problem Statement</vt:lpstr>
      <vt:lpstr>#1: Static Work Partitioning (SWP)</vt:lpstr>
      <vt:lpstr>#2: Work Queue (WQ)</vt:lpstr>
      <vt:lpstr>SWP vs WQ</vt:lpstr>
      <vt:lpstr>#3: Producer-Consumer-Hybrid (PCH)</vt:lpstr>
      <vt:lpstr>PCH Work Distribution</vt:lpstr>
      <vt:lpstr>Experimental Setup</vt:lpstr>
      <vt:lpstr>Xpath Queries Used</vt:lpstr>
      <vt:lpstr>Runtime for DBLP Data</vt:lpstr>
      <vt:lpstr>Reason for Speedup</vt:lpstr>
      <vt:lpstr>PCH on DBLP Data</vt:lpstr>
      <vt:lpstr>Conclusion</vt:lpstr>
      <vt:lpstr>PowerPoint Presentation</vt:lpstr>
    </vt:vector>
  </TitlesOfParts>
  <Company>University of Hawaii at Manoa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Lipyeow Lim</dc:creator>
  <cp:lastModifiedBy>Lipyeow Lim</cp:lastModifiedBy>
  <cp:revision>21</cp:revision>
  <dcterms:created xsi:type="dcterms:W3CDTF">2017-01-06T00:27:26Z</dcterms:created>
  <dcterms:modified xsi:type="dcterms:W3CDTF">2017-01-07T03:17:57Z</dcterms:modified>
</cp:coreProperties>
</file>