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86" y="-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Podcast Supplement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Asst. Prof.  </a:t>
            </a:r>
            <a:r>
              <a:rPr lang="en-US" sz="2800" dirty="0" err="1" smtClean="0"/>
              <a:t>Lipyeow</a:t>
            </a:r>
            <a:r>
              <a:rPr lang="en-US" sz="2800" dirty="0" smtClean="0"/>
              <a:t> Lim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University of Hawaii at </a:t>
            </a:r>
            <a:r>
              <a:rPr lang="en-US" sz="2800" dirty="0" err="1" smtClean="0"/>
              <a:t>Manoa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Example: Tic-</a:t>
            </a:r>
            <a:r>
              <a:rPr lang="en-US" dirty="0" err="1" smtClean="0"/>
              <a:t>Tac</a:t>
            </a:r>
            <a:r>
              <a:rPr lang="en-US" dirty="0" smtClean="0"/>
              <a:t>-Toe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200399"/>
          </a:xfrm>
        </p:spPr>
        <p:txBody>
          <a:bodyPr>
            <a:normAutofit/>
          </a:bodyPr>
          <a:lstStyle/>
          <a:p>
            <a:r>
              <a:rPr lang="en-US" b="1" dirty="0" smtClean="0"/>
              <a:t>Goal/outcome</a:t>
            </a:r>
            <a:r>
              <a:rPr lang="en-US" dirty="0" smtClean="0"/>
              <a:t>: Play by the rules and win</a:t>
            </a:r>
          </a:p>
          <a:p>
            <a:r>
              <a:rPr lang="en-US" b="1" dirty="0" smtClean="0"/>
              <a:t>Percepts</a:t>
            </a:r>
            <a:r>
              <a:rPr lang="en-US" dirty="0" smtClean="0"/>
              <a:t>: the tic-tac-toe board and the human’s move on the board.</a:t>
            </a:r>
          </a:p>
          <a:p>
            <a:r>
              <a:rPr lang="en-US" b="1" dirty="0" smtClean="0"/>
              <a:t>Actions</a:t>
            </a:r>
            <a:r>
              <a:rPr lang="en-US" dirty="0" smtClean="0"/>
              <a:t>: put a “0” on any of the empty cell on the board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1525414" cy="144780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9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8966" y="1317346"/>
            <a:ext cx="1824228" cy="112105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467600" y="12192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152400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Agent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038600" y="12192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9" idx="3"/>
          </p:cNvCxnSpPr>
          <p:nvPr/>
        </p:nvCxnSpPr>
        <p:spPr>
          <a:xfrm flipV="1">
            <a:off x="3003194" y="1447800"/>
            <a:ext cx="959206" cy="4300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</p:cNvCxnSpPr>
          <p:nvPr/>
        </p:nvCxnSpPr>
        <p:spPr>
          <a:xfrm flipH="1">
            <a:off x="4648200" y="1790700"/>
            <a:ext cx="1447800" cy="38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Example: Car Driving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Goal/outcome</a:t>
            </a:r>
            <a:r>
              <a:rPr lang="en-US" dirty="0" smtClean="0"/>
              <a:t>: Navigate and drive to destination safely obeying traffic rules</a:t>
            </a:r>
          </a:p>
          <a:p>
            <a:r>
              <a:rPr lang="en-US" b="1" dirty="0" smtClean="0"/>
              <a:t>Percepts</a:t>
            </a:r>
            <a:r>
              <a:rPr lang="en-US" dirty="0" smtClean="0"/>
              <a:t>: its own location, speed, direction, and location, speed, direction of nearby objects </a:t>
            </a:r>
          </a:p>
          <a:p>
            <a:r>
              <a:rPr lang="en-US" b="1" dirty="0" smtClean="0"/>
              <a:t>Actions</a:t>
            </a:r>
            <a:r>
              <a:rPr lang="en-US" dirty="0" smtClean="0"/>
              <a:t>: accelerate, decelerate, </a:t>
            </a:r>
            <a:r>
              <a:rPr lang="en-US" dirty="0" err="1" smtClean="0"/>
              <a:t>hardstop</a:t>
            </a:r>
            <a:r>
              <a:rPr lang="en-US" dirty="0" smtClean="0"/>
              <a:t>, turn x degrees left, turn x degrees right, maintain speed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762000" y="1295400"/>
            <a:ext cx="4419601" cy="2057400"/>
            <a:chOff x="1566219" y="1066800"/>
            <a:chExt cx="5793260" cy="2514600"/>
          </a:xfrm>
        </p:grpSpPr>
        <p:sp>
          <p:nvSpPr>
            <p:cNvPr id="10" name="Rectangle 9"/>
            <p:cNvSpPr/>
            <p:nvPr/>
          </p:nvSpPr>
          <p:spPr>
            <a:xfrm>
              <a:off x="1566219" y="1600200"/>
              <a:ext cx="2243782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6103" y="1066800"/>
              <a:ext cx="1120378" cy="48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Agent</a:t>
              </a:r>
              <a:endParaRPr lang="en-US" sz="2000" dirty="0"/>
            </a:p>
          </p:txBody>
        </p:sp>
        <p:sp>
          <p:nvSpPr>
            <p:cNvPr id="12" name="Cloud 11"/>
            <p:cNvSpPr/>
            <p:nvPr/>
          </p:nvSpPr>
          <p:spPr>
            <a:xfrm>
              <a:off x="4762501" y="1811867"/>
              <a:ext cx="2596978" cy="144780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Environment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3352800" y="1600200"/>
              <a:ext cx="2108886" cy="1219200"/>
            </a:xfrm>
            <a:prstGeom prst="arc">
              <a:avLst>
                <a:gd name="adj1" fmla="val 12576832"/>
                <a:gd name="adj2" fmla="val 20023209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 flipV="1">
              <a:off x="3352799" y="2285997"/>
              <a:ext cx="2208770" cy="1219200"/>
            </a:xfrm>
            <a:prstGeom prst="arc">
              <a:avLst>
                <a:gd name="adj1" fmla="val 12008195"/>
                <a:gd name="adj2" fmla="val 2012100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21709" y="2133600"/>
              <a:ext cx="1142999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Agent Program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90800" y="1676400"/>
              <a:ext cx="1103568" cy="37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Sensors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4508" y="2971800"/>
              <a:ext cx="1233844" cy="37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Actuators</a:t>
              </a:r>
              <a:endParaRPr lang="en-US" sz="1400" dirty="0"/>
            </a:p>
          </p:txBody>
        </p:sp>
        <p:sp>
          <p:nvSpPr>
            <p:cNvPr id="18" name="Arc 17"/>
            <p:cNvSpPr/>
            <p:nvPr/>
          </p:nvSpPr>
          <p:spPr>
            <a:xfrm flipH="1" flipV="1">
              <a:off x="2165520" y="2590800"/>
              <a:ext cx="653878" cy="609600"/>
            </a:xfrm>
            <a:prstGeom prst="arc">
              <a:avLst>
                <a:gd name="adj1" fmla="val 14352474"/>
                <a:gd name="adj2" fmla="val 20571070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 flipV="1">
              <a:off x="2165520" y="1828801"/>
              <a:ext cx="653878" cy="541866"/>
            </a:xfrm>
            <a:prstGeom prst="arc">
              <a:avLst>
                <a:gd name="adj1" fmla="val 339360"/>
                <a:gd name="adj2" fmla="val 621963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3430" y="292946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3430" y="115993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Percepts</a:t>
              </a:r>
              <a:endParaRPr lang="en-US" dirty="0"/>
            </a:p>
          </p:txBody>
        </p:sp>
      </p:grpSp>
      <p:pic>
        <p:nvPicPr>
          <p:cNvPr id="1027" name="Picture 3" descr="C:\Users\lipyeow\AppData\Local\Microsoft\Windows\Temporary Internet Files\Content.IE5\ZXK0QXX2\MP90043871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219200"/>
            <a:ext cx="1676400" cy="1676400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09600" y="1219200"/>
            <a:ext cx="4800600" cy="2286000"/>
          </a:xfrm>
          <a:prstGeom prst="wedgeRectCallout">
            <a:avLst>
              <a:gd name="adj1" fmla="val 72578"/>
              <a:gd name="adj2" fmla="val -171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Representation &amp;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Newell &amp; Simon argue that intelligent activity (human or machine) is achieved by:</a:t>
            </a:r>
          </a:p>
          <a:p>
            <a:pPr lvl="1">
              <a:defRPr/>
            </a:pPr>
            <a:r>
              <a:rPr lang="en-US" b="1" dirty="0" smtClean="0"/>
              <a:t>Representing</a:t>
            </a:r>
            <a:r>
              <a:rPr lang="en-US" dirty="0" smtClean="0"/>
              <a:t> significant aspects of a problem using symbol patterns</a:t>
            </a:r>
          </a:p>
          <a:p>
            <a:pPr lvl="1">
              <a:defRPr/>
            </a:pPr>
            <a:r>
              <a:rPr lang="en-US" b="1" dirty="0" smtClean="0"/>
              <a:t>Generating potential solutions</a:t>
            </a:r>
            <a:r>
              <a:rPr lang="en-US" dirty="0" smtClean="0"/>
              <a:t> by applying operations on the representation</a:t>
            </a:r>
          </a:p>
          <a:p>
            <a:pPr lvl="1">
              <a:defRPr/>
            </a:pPr>
            <a:r>
              <a:rPr lang="en-US" b="1" dirty="0" smtClean="0"/>
              <a:t>Selecting a solution </a:t>
            </a:r>
            <a:r>
              <a:rPr lang="en-US" dirty="0" smtClean="0"/>
              <a:t>by searching among these possibilities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Example: Vacuum Robot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305800" cy="3154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State representation: </a:t>
            </a:r>
          </a:p>
          <a:p>
            <a:pPr lvl="1"/>
            <a:r>
              <a:rPr lang="en-US" dirty="0" smtClean="0"/>
              <a:t>Cleanliness status of each room</a:t>
            </a:r>
          </a:p>
          <a:p>
            <a:pPr lvl="1"/>
            <a:r>
              <a:rPr lang="en-US" dirty="0" smtClean="0"/>
              <a:t>Location of robot</a:t>
            </a:r>
          </a:p>
          <a:p>
            <a:r>
              <a:rPr lang="en-US" dirty="0" smtClean="0"/>
              <a:t>State Transitions (generating possibilities)</a:t>
            </a:r>
          </a:p>
          <a:p>
            <a:pPr lvl="1"/>
            <a:r>
              <a:rPr lang="en-US" dirty="0" smtClean="0"/>
              <a:t>Triggered by actions of robot (L, R, S)</a:t>
            </a:r>
          </a:p>
          <a:p>
            <a:r>
              <a:rPr lang="en-US" dirty="0" smtClean="0"/>
              <a:t>Goal states (selecting solutions)</a:t>
            </a:r>
          </a:p>
          <a:p>
            <a:pPr lvl="1"/>
            <a:r>
              <a:rPr lang="en-US" dirty="0" smtClean="0"/>
              <a:t>Any state where both rooms are clean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27"/>
          <p:cNvGrpSpPr/>
          <p:nvPr/>
        </p:nvGrpSpPr>
        <p:grpSpPr>
          <a:xfrm>
            <a:off x="304800" y="1295401"/>
            <a:ext cx="2362200" cy="1132819"/>
            <a:chOff x="1905000" y="1295400"/>
            <a:chExt cx="4724400" cy="2661079"/>
          </a:xfrm>
        </p:grpSpPr>
        <p:pic>
          <p:nvPicPr>
            <p:cNvPr id="9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447801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5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2819400" y="1600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91200" y="182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5943600" y="1600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7"/>
          <p:cNvGrpSpPr/>
          <p:nvPr/>
        </p:nvGrpSpPr>
        <p:grpSpPr>
          <a:xfrm>
            <a:off x="3352800" y="1295400"/>
            <a:ext cx="2362200" cy="1132819"/>
            <a:chOff x="1905000" y="1295400"/>
            <a:chExt cx="4724400" cy="2661079"/>
          </a:xfrm>
        </p:grpSpPr>
        <p:pic>
          <p:nvPicPr>
            <p:cNvPr id="35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447801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36" name="Rectangle 35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95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grpSp>
        <p:nvGrpSpPr>
          <p:cNvPr id="16" name="Group 27"/>
          <p:cNvGrpSpPr/>
          <p:nvPr/>
        </p:nvGrpSpPr>
        <p:grpSpPr>
          <a:xfrm>
            <a:off x="6553200" y="1295400"/>
            <a:ext cx="2362200" cy="1132819"/>
            <a:chOff x="1905000" y="1295400"/>
            <a:chExt cx="4724400" cy="2661079"/>
          </a:xfrm>
        </p:grpSpPr>
        <p:pic>
          <p:nvPicPr>
            <p:cNvPr id="43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1474400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44" name="Rectangle 43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95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1905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Suck</a:t>
            </a:r>
            <a:endParaRPr lang="en-US" dirty="0"/>
          </a:p>
        </p:txBody>
      </p:sp>
      <p:grpSp>
        <p:nvGrpSpPr>
          <p:cNvPr id="17" name="Group 27"/>
          <p:cNvGrpSpPr/>
          <p:nvPr/>
        </p:nvGrpSpPr>
        <p:grpSpPr>
          <a:xfrm>
            <a:off x="6553200" y="3048000"/>
            <a:ext cx="2362200" cy="1038025"/>
            <a:chOff x="1905000" y="1295400"/>
            <a:chExt cx="4724400" cy="2438400"/>
          </a:xfrm>
        </p:grpSpPr>
        <p:pic>
          <p:nvPicPr>
            <p:cNvPr id="52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1474400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53" name="Rectangle 52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59" name="Down Arrow 58"/>
          <p:cNvSpPr/>
          <p:nvPr/>
        </p:nvSpPr>
        <p:spPr>
          <a:xfrm>
            <a:off x="7315200" y="2514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696200" y="2438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Vacuum Robot State Space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304800" y="1534181"/>
            <a:ext cx="2362200" cy="1132819"/>
            <a:chOff x="1905000" y="1295400"/>
            <a:chExt cx="4724400" cy="2661079"/>
          </a:xfrm>
        </p:grpSpPr>
        <p:pic>
          <p:nvPicPr>
            <p:cNvPr id="9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447801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5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867400" y="1219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7" name="Group 27"/>
          <p:cNvGrpSpPr/>
          <p:nvPr/>
        </p:nvGrpSpPr>
        <p:grpSpPr>
          <a:xfrm>
            <a:off x="3276600" y="1066800"/>
            <a:ext cx="2362200" cy="1132819"/>
            <a:chOff x="1905000" y="1295400"/>
            <a:chExt cx="4724400" cy="2661079"/>
          </a:xfrm>
        </p:grpSpPr>
        <p:pic>
          <p:nvPicPr>
            <p:cNvPr id="35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447801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36" name="Rectangle 35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95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6400800" y="1371600"/>
            <a:ext cx="2362200" cy="1132819"/>
            <a:chOff x="1905000" y="1295400"/>
            <a:chExt cx="4724400" cy="2661079"/>
          </a:xfrm>
        </p:grpSpPr>
        <p:pic>
          <p:nvPicPr>
            <p:cNvPr id="43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1474400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44" name="Rectangle 43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95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819400" y="1295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16" name="Group 27"/>
          <p:cNvGrpSpPr/>
          <p:nvPr/>
        </p:nvGrpSpPr>
        <p:grpSpPr>
          <a:xfrm>
            <a:off x="6553200" y="3200400"/>
            <a:ext cx="2362200" cy="1038025"/>
            <a:chOff x="1905000" y="1295400"/>
            <a:chExt cx="4724400" cy="2438400"/>
          </a:xfrm>
        </p:grpSpPr>
        <p:pic>
          <p:nvPicPr>
            <p:cNvPr id="52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1474400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53" name="Rectangle 52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305800" y="2667000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1" idx="3"/>
            <a:endCxn id="36" idx="1"/>
          </p:cNvCxnSpPr>
          <p:nvPr/>
        </p:nvCxnSpPr>
        <p:spPr>
          <a:xfrm flipV="1">
            <a:off x="2667000" y="1585813"/>
            <a:ext cx="609600" cy="467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3"/>
            <a:endCxn id="44" idx="1"/>
          </p:cNvCxnSpPr>
          <p:nvPr/>
        </p:nvCxnSpPr>
        <p:spPr>
          <a:xfrm>
            <a:off x="5638800" y="1585813"/>
            <a:ext cx="7620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305800" y="2438400"/>
            <a:ext cx="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209800" y="2590800"/>
            <a:ext cx="1905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86000" y="2895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17" name="Group 65"/>
          <p:cNvGrpSpPr/>
          <p:nvPr/>
        </p:nvGrpSpPr>
        <p:grpSpPr>
          <a:xfrm>
            <a:off x="381000" y="3581400"/>
            <a:ext cx="2362200" cy="1143000"/>
            <a:chOff x="381000" y="3581400"/>
            <a:chExt cx="2362200" cy="1143000"/>
          </a:xfrm>
        </p:grpSpPr>
        <p:grpSp>
          <p:nvGrpSpPr>
            <p:cNvPr id="18" name="Group 27"/>
            <p:cNvGrpSpPr/>
            <p:nvPr/>
          </p:nvGrpSpPr>
          <p:grpSpPr>
            <a:xfrm>
              <a:off x="381000" y="3581400"/>
              <a:ext cx="2362200" cy="1132819"/>
              <a:chOff x="1905000" y="1295400"/>
              <a:chExt cx="4724400" cy="2661079"/>
            </a:xfrm>
          </p:grpSpPr>
          <p:pic>
            <p:nvPicPr>
              <p:cNvPr id="76" name="Picture 2" descr="C:\Users\lipyeow\AppData\Local\Microsoft\Windows\Temporary Internet Files\Content.IE5\ZXK0QXX2\MC900015222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53000" y="1474400"/>
                <a:ext cx="1219200" cy="1286094"/>
              </a:xfrm>
              <a:prstGeom prst="rect">
                <a:avLst/>
              </a:prstGeom>
              <a:noFill/>
            </p:spPr>
          </p:pic>
          <p:sp>
            <p:nvSpPr>
              <p:cNvPr id="77" name="Rectangle 76"/>
              <p:cNvSpPr/>
              <p:nvPr/>
            </p:nvSpPr>
            <p:spPr>
              <a:xfrm>
                <a:off x="1905000" y="1295400"/>
                <a:ext cx="2362200" cy="2438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267200" y="1295400"/>
                <a:ext cx="2362200" cy="2438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057400" y="144780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419600" y="144780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495800" y="2727395"/>
                <a:ext cx="1763946" cy="1229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*****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533400" y="4201180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grpSp>
        <p:nvGrpSpPr>
          <p:cNvPr id="19" name="Group 62"/>
          <p:cNvGrpSpPr/>
          <p:nvPr/>
        </p:nvGrpSpPr>
        <p:grpSpPr>
          <a:xfrm>
            <a:off x="533400" y="2438400"/>
            <a:ext cx="685800" cy="685800"/>
            <a:chOff x="533400" y="2209800"/>
            <a:chExt cx="762000" cy="914400"/>
          </a:xfrm>
        </p:grpSpPr>
        <p:sp>
          <p:nvSpPr>
            <p:cNvPr id="59" name="Arc 58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19109636"/>
                <a:gd name="adj2" fmla="val 13123623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3894" y="266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grpSp>
        <p:nvGrpSpPr>
          <p:cNvPr id="20" name="Group 27"/>
          <p:cNvGrpSpPr/>
          <p:nvPr/>
        </p:nvGrpSpPr>
        <p:grpSpPr>
          <a:xfrm>
            <a:off x="2743200" y="5115581"/>
            <a:ext cx="2362200" cy="1132819"/>
            <a:chOff x="1905000" y="1295400"/>
            <a:chExt cx="4724400" cy="2661079"/>
          </a:xfrm>
        </p:grpSpPr>
        <p:pic>
          <p:nvPicPr>
            <p:cNvPr id="69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1474400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71" name="Rectangle 70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09800" y="2727395"/>
              <a:ext cx="1763946" cy="122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grpSp>
        <p:nvGrpSpPr>
          <p:cNvPr id="21" name="Group 94"/>
          <p:cNvGrpSpPr/>
          <p:nvPr/>
        </p:nvGrpSpPr>
        <p:grpSpPr>
          <a:xfrm>
            <a:off x="3429000" y="1981200"/>
            <a:ext cx="685800" cy="685800"/>
            <a:chOff x="533400" y="2209800"/>
            <a:chExt cx="762000" cy="914400"/>
          </a:xfrm>
        </p:grpSpPr>
        <p:sp>
          <p:nvSpPr>
            <p:cNvPr id="96" name="Arc 95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19109636"/>
                <a:gd name="adj2" fmla="val 13123623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3894" y="266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1905000" y="2590800"/>
            <a:ext cx="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524000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grpSp>
        <p:nvGrpSpPr>
          <p:cNvPr id="22" name="Group 101"/>
          <p:cNvGrpSpPr/>
          <p:nvPr/>
        </p:nvGrpSpPr>
        <p:grpSpPr>
          <a:xfrm>
            <a:off x="609600" y="4495800"/>
            <a:ext cx="685800" cy="762000"/>
            <a:chOff x="533400" y="2209800"/>
            <a:chExt cx="762000" cy="914400"/>
          </a:xfrm>
        </p:grpSpPr>
        <p:sp>
          <p:nvSpPr>
            <p:cNvPr id="103" name="Arc 102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19109636"/>
                <a:gd name="adj2" fmla="val 13123623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87400" y="25527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905000" y="51054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81" idx="2"/>
            <a:endCxn id="71" idx="1"/>
          </p:cNvCxnSpPr>
          <p:nvPr/>
        </p:nvCxnSpPr>
        <p:spPr>
          <a:xfrm>
            <a:off x="2117387" y="4714219"/>
            <a:ext cx="625813" cy="9203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09"/>
          <p:cNvGrpSpPr/>
          <p:nvPr/>
        </p:nvGrpSpPr>
        <p:grpSpPr>
          <a:xfrm>
            <a:off x="2971800" y="4572000"/>
            <a:ext cx="685800" cy="685801"/>
            <a:chOff x="533400" y="2209800"/>
            <a:chExt cx="762000" cy="914400"/>
          </a:xfrm>
        </p:grpSpPr>
        <p:sp>
          <p:nvSpPr>
            <p:cNvPr id="111" name="Arc 110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8993541"/>
                <a:gd name="adj2" fmla="val 188657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62000" y="2438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4" name="Group 27"/>
          <p:cNvGrpSpPr/>
          <p:nvPr/>
        </p:nvGrpSpPr>
        <p:grpSpPr>
          <a:xfrm>
            <a:off x="6019800" y="4876800"/>
            <a:ext cx="2362200" cy="1038025"/>
            <a:chOff x="1905000" y="1295400"/>
            <a:chExt cx="4724400" cy="2438400"/>
          </a:xfrm>
        </p:grpSpPr>
        <p:pic>
          <p:nvPicPr>
            <p:cNvPr id="114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7000" y="1653399"/>
              <a:ext cx="1219200" cy="1286093"/>
            </a:xfrm>
            <a:prstGeom prst="rect">
              <a:avLst/>
            </a:prstGeom>
            <a:noFill/>
          </p:spPr>
        </p:pic>
        <p:sp>
          <p:nvSpPr>
            <p:cNvPr id="115" name="Rectangle 114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26" name="Group 118"/>
          <p:cNvGrpSpPr/>
          <p:nvPr/>
        </p:nvGrpSpPr>
        <p:grpSpPr>
          <a:xfrm>
            <a:off x="4648200" y="1981200"/>
            <a:ext cx="685800" cy="685800"/>
            <a:chOff x="533400" y="2209800"/>
            <a:chExt cx="762000" cy="914400"/>
          </a:xfrm>
        </p:grpSpPr>
        <p:sp>
          <p:nvSpPr>
            <p:cNvPr id="120" name="Arc 119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19109636"/>
                <a:gd name="adj2" fmla="val 13123623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23900" y="25146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27" name="Group 124"/>
          <p:cNvGrpSpPr/>
          <p:nvPr/>
        </p:nvGrpSpPr>
        <p:grpSpPr>
          <a:xfrm>
            <a:off x="3429000" y="3124200"/>
            <a:ext cx="2362200" cy="1143000"/>
            <a:chOff x="381000" y="3581400"/>
            <a:chExt cx="2362200" cy="1143000"/>
          </a:xfrm>
        </p:grpSpPr>
        <p:grpSp>
          <p:nvGrpSpPr>
            <p:cNvPr id="28" name="Group 27"/>
            <p:cNvGrpSpPr/>
            <p:nvPr/>
          </p:nvGrpSpPr>
          <p:grpSpPr>
            <a:xfrm>
              <a:off x="381000" y="3581400"/>
              <a:ext cx="2362200" cy="1038025"/>
              <a:chOff x="1905000" y="1295400"/>
              <a:chExt cx="4724400" cy="2438400"/>
            </a:xfrm>
          </p:grpSpPr>
          <p:pic>
            <p:nvPicPr>
              <p:cNvPr id="128" name="Picture 2" descr="C:\Users\lipyeow\AppData\Local\Microsoft\Windows\Temporary Internet Files\Content.IE5\ZXK0QXX2\MC900015222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7000" y="1474400"/>
                <a:ext cx="1219200" cy="1286094"/>
              </a:xfrm>
              <a:prstGeom prst="rect">
                <a:avLst/>
              </a:prstGeom>
              <a:noFill/>
            </p:spPr>
          </p:pic>
          <p:sp>
            <p:nvSpPr>
              <p:cNvPr id="129" name="Rectangle 128"/>
              <p:cNvSpPr/>
              <p:nvPr/>
            </p:nvSpPr>
            <p:spPr>
              <a:xfrm>
                <a:off x="1905000" y="1295400"/>
                <a:ext cx="2362200" cy="2438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267200" y="1295400"/>
                <a:ext cx="2362200" cy="2438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57400" y="144780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419600" y="144780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533400" y="4201180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</a:t>
              </a: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 flipV="1">
            <a:off x="5029200" y="4191000"/>
            <a:ext cx="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021094" y="4419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grpSp>
        <p:nvGrpSpPr>
          <p:cNvPr id="29" name="Group 137"/>
          <p:cNvGrpSpPr/>
          <p:nvPr/>
        </p:nvGrpSpPr>
        <p:grpSpPr>
          <a:xfrm>
            <a:off x="3581400" y="4038600"/>
            <a:ext cx="609600" cy="609600"/>
            <a:chOff x="533400" y="2209800"/>
            <a:chExt cx="762000" cy="914400"/>
          </a:xfrm>
        </p:grpSpPr>
        <p:sp>
          <p:nvSpPr>
            <p:cNvPr id="139" name="Arc 138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19109636"/>
                <a:gd name="adj2" fmla="val 13123623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23900" y="25527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5943600" y="38100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43" name="Straight Arrow Connector 142"/>
          <p:cNvCxnSpPr>
            <a:stCxn id="130" idx="3"/>
          </p:cNvCxnSpPr>
          <p:nvPr/>
        </p:nvCxnSpPr>
        <p:spPr>
          <a:xfrm>
            <a:off x="5791200" y="3643213"/>
            <a:ext cx="457200" cy="1233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46"/>
          <p:cNvGrpSpPr/>
          <p:nvPr/>
        </p:nvGrpSpPr>
        <p:grpSpPr>
          <a:xfrm>
            <a:off x="4876800" y="4038600"/>
            <a:ext cx="1002041" cy="1447800"/>
            <a:chOff x="533400" y="2209800"/>
            <a:chExt cx="1113378" cy="914400"/>
          </a:xfrm>
        </p:grpSpPr>
        <p:sp>
          <p:nvSpPr>
            <p:cNvPr id="148" name="Arc 147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17425613"/>
                <a:gd name="adj2" fmla="val 58239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295400" y="2450432"/>
              <a:ext cx="351378" cy="24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31" name="Group 151"/>
          <p:cNvGrpSpPr/>
          <p:nvPr/>
        </p:nvGrpSpPr>
        <p:grpSpPr>
          <a:xfrm>
            <a:off x="6705600" y="838200"/>
            <a:ext cx="685800" cy="685801"/>
            <a:chOff x="533400" y="2209800"/>
            <a:chExt cx="762000" cy="914400"/>
          </a:xfrm>
        </p:grpSpPr>
        <p:sp>
          <p:nvSpPr>
            <p:cNvPr id="153" name="Arc 152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8993541"/>
                <a:gd name="adj2" fmla="val 188657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2438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 flipV="1">
            <a:off x="5638800" y="1828800"/>
            <a:ext cx="762000" cy="3048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791200" y="213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6858000" y="4267200"/>
            <a:ext cx="13335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400800" y="4495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086600" y="449580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7010400" y="4267200"/>
            <a:ext cx="1524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70"/>
          <p:cNvGrpSpPr/>
          <p:nvPr/>
        </p:nvGrpSpPr>
        <p:grpSpPr>
          <a:xfrm>
            <a:off x="4114800" y="4572000"/>
            <a:ext cx="685800" cy="685800"/>
            <a:chOff x="533400" y="2209800"/>
            <a:chExt cx="762000" cy="914400"/>
          </a:xfrm>
        </p:grpSpPr>
        <p:sp>
          <p:nvSpPr>
            <p:cNvPr id="172" name="Arc 171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8993541"/>
                <a:gd name="adj2" fmla="val 188657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2438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33" name="Group 173"/>
          <p:cNvGrpSpPr/>
          <p:nvPr/>
        </p:nvGrpSpPr>
        <p:grpSpPr>
          <a:xfrm>
            <a:off x="7467600" y="4343400"/>
            <a:ext cx="685800" cy="685800"/>
            <a:chOff x="533400" y="2209800"/>
            <a:chExt cx="762000" cy="914400"/>
          </a:xfrm>
        </p:grpSpPr>
        <p:sp>
          <p:nvSpPr>
            <p:cNvPr id="175" name="Arc 174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8993541"/>
                <a:gd name="adj2" fmla="val 188657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2438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34" name="Group 178"/>
          <p:cNvGrpSpPr/>
          <p:nvPr/>
        </p:nvGrpSpPr>
        <p:grpSpPr>
          <a:xfrm>
            <a:off x="6477000" y="5867400"/>
            <a:ext cx="609600" cy="609600"/>
            <a:chOff x="533400" y="2209800"/>
            <a:chExt cx="762000" cy="914400"/>
          </a:xfrm>
        </p:grpSpPr>
        <p:sp>
          <p:nvSpPr>
            <p:cNvPr id="180" name="Arc 179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19109636"/>
                <a:gd name="adj2" fmla="val 13123623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23900" y="25527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grpSp>
        <p:nvGrpSpPr>
          <p:cNvPr id="40" name="Group 184"/>
          <p:cNvGrpSpPr/>
          <p:nvPr/>
        </p:nvGrpSpPr>
        <p:grpSpPr>
          <a:xfrm>
            <a:off x="6705600" y="2667000"/>
            <a:ext cx="685800" cy="685801"/>
            <a:chOff x="533400" y="2209800"/>
            <a:chExt cx="762000" cy="914400"/>
          </a:xfrm>
        </p:grpSpPr>
        <p:sp>
          <p:nvSpPr>
            <p:cNvPr id="186" name="Arc 185"/>
            <p:cNvSpPr/>
            <p:nvPr/>
          </p:nvSpPr>
          <p:spPr>
            <a:xfrm>
              <a:off x="533400" y="2209800"/>
              <a:ext cx="762000" cy="914400"/>
            </a:xfrm>
            <a:prstGeom prst="arc">
              <a:avLst>
                <a:gd name="adj1" fmla="val 8993541"/>
                <a:gd name="adj2" fmla="val 188657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62000" y="2438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Example: Tic-</a:t>
            </a:r>
            <a:r>
              <a:rPr lang="en-US" dirty="0" err="1" smtClean="0"/>
              <a:t>Tac</a:t>
            </a:r>
            <a:r>
              <a:rPr lang="en-US" dirty="0" smtClean="0"/>
              <a:t>-Toe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 representation: </a:t>
            </a:r>
          </a:p>
          <a:p>
            <a:pPr lvl="1"/>
            <a:r>
              <a:rPr lang="en-US" dirty="0" smtClean="0"/>
              <a:t>Tic-tac-toe board</a:t>
            </a:r>
            <a:endParaRPr lang="en-US" dirty="0" smtClean="0"/>
          </a:p>
          <a:p>
            <a:pPr lvl="1"/>
            <a:r>
              <a:rPr lang="en-US" dirty="0" smtClean="0"/>
              <a:t>Location of X’s and 0’s</a:t>
            </a:r>
            <a:endParaRPr lang="en-US" dirty="0" smtClean="0"/>
          </a:p>
          <a:p>
            <a:r>
              <a:rPr lang="en-US" dirty="0" smtClean="0"/>
              <a:t>State Transitions (generating possibilities)</a:t>
            </a:r>
          </a:p>
          <a:p>
            <a:pPr lvl="1"/>
            <a:r>
              <a:rPr lang="en-US" dirty="0" smtClean="0"/>
              <a:t>Triggered </a:t>
            </a:r>
            <a:r>
              <a:rPr lang="en-US" dirty="0" smtClean="0"/>
              <a:t>by players putting X/0 on empty cells</a:t>
            </a:r>
            <a:endParaRPr lang="en-US" dirty="0" smtClean="0"/>
          </a:p>
          <a:p>
            <a:r>
              <a:rPr lang="en-US" dirty="0" smtClean="0"/>
              <a:t>Goal states (selecting solutions)</a:t>
            </a:r>
          </a:p>
          <a:p>
            <a:pPr lvl="1"/>
            <a:r>
              <a:rPr lang="en-US" dirty="0" smtClean="0"/>
              <a:t>Any state where </a:t>
            </a:r>
            <a:r>
              <a:rPr lang="en-US" dirty="0" smtClean="0"/>
              <a:t>symbols form a line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12192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7010400" y="1600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86600" y="2286000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467600" y="12192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91200" y="2819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5410200" y="3200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467600" y="2819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7010400" y="3200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791200" y="4519136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391400" y="4507468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7010400" y="4888468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0" y="3886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3886200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5650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B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334000" y="4900136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86600" y="5650468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A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391400" y="4495800"/>
            <a:ext cx="990600" cy="1143000"/>
          </a:xfrm>
          <a:prstGeom prst="line">
            <a:avLst/>
          </a:prstGeom>
          <a:ln w="114300"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7086600" y="6019800"/>
            <a:ext cx="1752600" cy="533400"/>
          </a:xfrm>
          <a:prstGeom prst="wedgeRoundRectCallout">
            <a:avLst>
              <a:gd name="adj1" fmla="val 16319"/>
              <a:gd name="adj2" fmla="val -9719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 A </a:t>
            </a:r>
            <a:r>
              <a:rPr lang="en-US" dirty="0" smtClean="0">
                <a:solidFill>
                  <a:schemeClr val="tx1"/>
                </a:solidFill>
              </a:rPr>
              <a:t>Wins 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15" grpId="0" animBg="1"/>
      <p:bldP spid="18" grpId="0" animBg="1"/>
      <p:bldP spid="19" grpId="0"/>
      <p:bldP spid="20" grpId="0"/>
      <p:bldP spid="21" grpId="0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State Space for Tic-</a:t>
            </a:r>
            <a:r>
              <a:rPr lang="en-US" dirty="0" err="1" smtClean="0"/>
              <a:t>Tac</a:t>
            </a:r>
            <a:r>
              <a:rPr lang="en-US" dirty="0" smtClean="0"/>
              <a:t>-Toe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86200" y="10668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764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718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438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0" y="31242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434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50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990600" y="2209800"/>
            <a:ext cx="33528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09800" y="2209800"/>
            <a:ext cx="21336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05200" y="2209800"/>
            <a:ext cx="8382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43400" y="2209800"/>
            <a:ext cx="6096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43400" y="2209800"/>
            <a:ext cx="18288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19600" y="2209800"/>
            <a:ext cx="25908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3400" y="2209800"/>
            <a:ext cx="36576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10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526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480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6200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934200" y="5334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4196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7912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>
            <a:off x="685800" y="4038600"/>
            <a:ext cx="28194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133600" y="4038600"/>
            <a:ext cx="137160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429000" y="4038600"/>
            <a:ext cx="762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05200" y="4038600"/>
            <a:ext cx="14478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05200" y="4038600"/>
            <a:ext cx="28194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581400" y="4038600"/>
            <a:ext cx="35814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05200" y="4038600"/>
            <a:ext cx="46482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228600" y="4038600"/>
            <a:ext cx="6858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33400" y="4038600"/>
            <a:ext cx="3810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52400" y="41148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1447800" y="4038600"/>
            <a:ext cx="6858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752600" y="4038600"/>
            <a:ext cx="3810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66800" y="41148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084494" y="4038600"/>
            <a:ext cx="3810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084494" y="4038600"/>
            <a:ext cx="68580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458200" y="4038600"/>
            <a:ext cx="52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324600" y="3962400"/>
            <a:ext cx="52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110" grpId="0"/>
      <p:bldP spid="113" grpId="0"/>
      <p:bldP spid="116" grpId="0"/>
      <p:bldP spid="1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Four different approaches to AI</a:t>
            </a:r>
          </a:p>
          <a:p>
            <a:pPr lvl="1"/>
            <a:r>
              <a:rPr lang="en-US" dirty="0" smtClean="0"/>
              <a:t>Acting </a:t>
            </a:r>
            <a:r>
              <a:rPr lang="en-US" dirty="0" err="1" smtClean="0"/>
              <a:t>vs</a:t>
            </a:r>
            <a:r>
              <a:rPr lang="en-US" dirty="0" smtClean="0"/>
              <a:t> Thinking</a:t>
            </a:r>
          </a:p>
          <a:p>
            <a:pPr lvl="1"/>
            <a:r>
              <a:rPr lang="en-US" dirty="0" smtClean="0"/>
              <a:t>Human-oriented </a:t>
            </a:r>
            <a:r>
              <a:rPr lang="en-US" dirty="0" err="1" smtClean="0"/>
              <a:t>vs</a:t>
            </a:r>
            <a:r>
              <a:rPr lang="en-US" dirty="0" smtClean="0"/>
              <a:t> Rationalist</a:t>
            </a:r>
          </a:p>
          <a:p>
            <a:r>
              <a:rPr lang="en-US" dirty="0" smtClean="0"/>
              <a:t>Intelligent Agents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Actuators</a:t>
            </a:r>
          </a:p>
          <a:p>
            <a:pPr lvl="1"/>
            <a:r>
              <a:rPr lang="en-US" dirty="0" smtClean="0"/>
              <a:t>Agent Program</a:t>
            </a:r>
          </a:p>
          <a:p>
            <a:r>
              <a:rPr lang="en-US" dirty="0" smtClean="0"/>
              <a:t>Representation and Search</a:t>
            </a:r>
          </a:p>
          <a:p>
            <a:pPr lvl="1"/>
            <a:r>
              <a:rPr lang="en-US" dirty="0" smtClean="0"/>
              <a:t>Representing the state of the problem</a:t>
            </a:r>
          </a:p>
          <a:p>
            <a:pPr lvl="1"/>
            <a:r>
              <a:rPr lang="en-US" dirty="0" smtClean="0"/>
              <a:t>Generating the state space</a:t>
            </a:r>
          </a:p>
          <a:p>
            <a:pPr lvl="1"/>
            <a:r>
              <a:rPr lang="en-US" dirty="0" smtClean="0"/>
              <a:t>Searching the state space for goal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Approaches to A.I.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75260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Human-oriented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1752600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Rationalist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8956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Thinking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19100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Acting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438400"/>
            <a:ext cx="27432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Thinking Humanly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876800" y="2438400"/>
            <a:ext cx="27432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Thinking Rationally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3810000"/>
            <a:ext cx="2743200" cy="13716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Acting Humanly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3810000"/>
            <a:ext cx="27432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Acting Rationally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Acting Humanly: Turing Test (1950)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Operational test of intelligence</a:t>
            </a:r>
          </a:p>
          <a:p>
            <a:r>
              <a:rPr lang="en-US" dirty="0" smtClean="0"/>
              <a:t>Anticipated all major arguments against AI in following 50 years</a:t>
            </a:r>
          </a:p>
          <a:p>
            <a:r>
              <a:rPr lang="en-US" dirty="0" smtClean="0"/>
              <a:t>Suggested major components of AI: knowledge, reasoning, language understanding,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Lipyeow</a:t>
            </a:r>
            <a:r>
              <a:rPr lang="en-US" dirty="0" smtClean="0"/>
              <a:t> Lim -- 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45336"/>
            <a:ext cx="1869034" cy="1773936"/>
          </a:xfrm>
          <a:prstGeom prst="rect">
            <a:avLst/>
          </a:prstGeom>
          <a:noFill/>
        </p:spPr>
      </p:pic>
      <p:pic>
        <p:nvPicPr>
          <p:cNvPr id="8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766" y="1066800"/>
            <a:ext cx="1869034" cy="177393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7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3766" y="2938882"/>
            <a:ext cx="1824228" cy="112105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962400" y="1240536"/>
            <a:ext cx="228600" cy="29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297936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 </a:t>
            </a:r>
          </a:p>
          <a:p>
            <a:r>
              <a:rPr lang="en-US" sz="2400" dirty="0" smtClean="0"/>
              <a:t>Interrogator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392936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2800" y="322173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A.I.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971800" y="2764536"/>
            <a:ext cx="14478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2459736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cxnSp>
        <p:nvCxnSpPr>
          <p:cNvPr id="17" name="Straight Connector 16"/>
          <p:cNvCxnSpPr>
            <a:stCxn id="16" idx="3"/>
            <a:endCxn id="8" idx="1"/>
          </p:cNvCxnSpPr>
          <p:nvPr/>
        </p:nvCxnSpPr>
        <p:spPr>
          <a:xfrm flipV="1">
            <a:off x="4854334" y="1953768"/>
            <a:ext cx="439432" cy="7983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1027" idx="1"/>
          </p:cNvCxnSpPr>
          <p:nvPr/>
        </p:nvCxnSpPr>
        <p:spPr>
          <a:xfrm>
            <a:off x="4854334" y="2752124"/>
            <a:ext cx="439432" cy="7472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Humanly : Cognitive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thinks like humans do</a:t>
            </a:r>
          </a:p>
          <a:p>
            <a:r>
              <a:rPr lang="en-US" dirty="0" smtClean="0"/>
              <a:t>How do humans think ?</a:t>
            </a:r>
          </a:p>
          <a:p>
            <a:r>
              <a:rPr lang="en-US" dirty="0" smtClean="0"/>
              <a:t>How can we find out ?</a:t>
            </a:r>
          </a:p>
          <a:p>
            <a:pPr lvl="1"/>
            <a:r>
              <a:rPr lang="en-US" dirty="0" smtClean="0"/>
              <a:t>Introspection</a:t>
            </a:r>
          </a:p>
          <a:p>
            <a:pPr lvl="1"/>
            <a:r>
              <a:rPr lang="en-US" dirty="0" smtClean="0"/>
              <a:t>Psychological experiments</a:t>
            </a:r>
          </a:p>
          <a:p>
            <a:pPr lvl="1"/>
            <a:r>
              <a:rPr lang="en-US" dirty="0" smtClean="0"/>
              <a:t>Brain imaging</a:t>
            </a:r>
          </a:p>
          <a:p>
            <a:r>
              <a:rPr lang="en-US" dirty="0" smtClean="0"/>
              <a:t>The goal is to formulate computer programs that mimic how humans think and hence achieve AI!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 descr="C:\Users\lipyeow\AppData\Local\Microsoft\Windows\Temporary Internet Files\Content.IE5\624ZX99Z\MP90038580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76400"/>
            <a:ext cx="2895600" cy="2068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Aristotle: what are correct arguments/thought processes?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Syllogism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Socrates is a man;</a:t>
            </a:r>
          </a:p>
          <a:p>
            <a:pPr lvl="2"/>
            <a:r>
              <a:rPr lang="en-US" dirty="0" smtClean="0"/>
              <a:t>All men are mortal</a:t>
            </a:r>
          </a:p>
          <a:p>
            <a:pPr lvl="2"/>
            <a:r>
              <a:rPr lang="en-US" dirty="0" smtClean="0"/>
              <a:t>Therefore Socrates is mortal</a:t>
            </a:r>
          </a:p>
          <a:p>
            <a:pPr lvl="1"/>
            <a:r>
              <a:rPr lang="en-US" dirty="0" smtClean="0"/>
              <a:t>Field of logic</a:t>
            </a:r>
          </a:p>
          <a:p>
            <a:r>
              <a:rPr lang="en-US" dirty="0" smtClean="0"/>
              <a:t>AI programs represent knowledge using formal logic and solves problems using logical inference/reasoning.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Acting rationally == doing the </a:t>
            </a:r>
            <a:r>
              <a:rPr lang="en-US" b="1" i="1" dirty="0" smtClean="0">
                <a:solidFill>
                  <a:schemeClr val="accent2"/>
                </a:solidFill>
              </a:rPr>
              <a:t>right thing</a:t>
            </a:r>
          </a:p>
          <a:p>
            <a:r>
              <a:rPr lang="en-US" dirty="0" smtClean="0"/>
              <a:t>What is the “right thing” ?</a:t>
            </a:r>
          </a:p>
          <a:p>
            <a:pPr lvl="1"/>
            <a:r>
              <a:rPr lang="en-US" dirty="0" smtClean="0"/>
              <a:t>Logical / rational</a:t>
            </a:r>
          </a:p>
          <a:p>
            <a:pPr lvl="1"/>
            <a:r>
              <a:rPr lang="en-US" dirty="0" smtClean="0"/>
              <a:t>maximize goal achievement, given the available information</a:t>
            </a:r>
          </a:p>
          <a:p>
            <a:r>
              <a:rPr lang="en-US" dirty="0" smtClean="0"/>
              <a:t>This approach is the focus of many AI efforts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33400" y="4648200"/>
            <a:ext cx="7848600" cy="1524000"/>
          </a:xfrm>
          <a:prstGeom prst="wedgeRoundRectCallout">
            <a:avLst>
              <a:gd name="adj1" fmla="val 21336"/>
              <a:gd name="adj2" fmla="val -7132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AI programs are </a:t>
            </a:r>
            <a:r>
              <a:rPr lang="en-US" sz="2800" b="1" dirty="0" smtClean="0">
                <a:solidFill>
                  <a:schemeClr val="tx1"/>
                </a:solidFill>
              </a:rPr>
              <a:t>rational agents </a:t>
            </a:r>
            <a:r>
              <a:rPr lang="en-US" sz="2800" dirty="0" smtClean="0">
                <a:solidFill>
                  <a:schemeClr val="tx1"/>
                </a:solidFill>
              </a:rPr>
              <a:t>: programs that act so as to achieve the best outcome or best expected outcome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Intelligent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Perceives its environment through sensors</a:t>
            </a:r>
          </a:p>
          <a:p>
            <a:r>
              <a:rPr lang="en-US" dirty="0" smtClean="0"/>
              <a:t>Acts upon the environment through actuators</a:t>
            </a:r>
          </a:p>
          <a:p>
            <a:r>
              <a:rPr lang="en-US" b="1" dirty="0" smtClean="0"/>
              <a:t>Percepts</a:t>
            </a:r>
            <a:r>
              <a:rPr lang="en-US" dirty="0" smtClean="0"/>
              <a:t> – perceptual input at any given instant</a:t>
            </a:r>
          </a:p>
          <a:p>
            <a:r>
              <a:rPr lang="en-US" b="1" dirty="0" smtClean="0"/>
              <a:t>Agent program</a:t>
            </a:r>
            <a:r>
              <a:rPr lang="en-US" dirty="0" smtClean="0"/>
              <a:t> implements how to map a sequence of percepts to an action to achieve some goal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295400"/>
            <a:ext cx="2743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29540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Agent</a:t>
            </a:r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5562600" y="1600200"/>
            <a:ext cx="2895600" cy="14478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Environment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3352800" y="1295400"/>
            <a:ext cx="2667000" cy="1219200"/>
          </a:xfrm>
          <a:prstGeom prst="arc">
            <a:avLst>
              <a:gd name="adj1" fmla="val 11887803"/>
              <a:gd name="adj2" fmla="val 20779548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H="1" flipV="1">
            <a:off x="3352800" y="1981200"/>
            <a:ext cx="2895600" cy="1219200"/>
          </a:xfrm>
          <a:prstGeom prst="arc">
            <a:avLst>
              <a:gd name="adj1" fmla="val 11782126"/>
              <a:gd name="adj2" fmla="val 2057107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71600" y="1828800"/>
            <a:ext cx="114300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 Program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00" y="1371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74508" y="2667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flipH="1" flipV="1">
            <a:off x="2057400" y="2286000"/>
            <a:ext cx="762000" cy="609600"/>
          </a:xfrm>
          <a:prstGeom prst="arc">
            <a:avLst>
              <a:gd name="adj1" fmla="val 14352474"/>
              <a:gd name="adj2" fmla="val 2057107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H="1" flipV="1">
            <a:off x="2057400" y="1524000"/>
            <a:ext cx="762000" cy="609600"/>
          </a:xfrm>
          <a:prstGeom prst="arc">
            <a:avLst>
              <a:gd name="adj1" fmla="val 339360"/>
              <a:gd name="adj2" fmla="val 6219631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2743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1447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Percepts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Example: Vacuum Robot (“Agent”)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b="1" dirty="0" smtClean="0"/>
              <a:t>Goal/outcome</a:t>
            </a:r>
            <a:r>
              <a:rPr lang="en-US" dirty="0" smtClean="0"/>
              <a:t>: keep two rooms A &amp; B clean. </a:t>
            </a:r>
          </a:p>
          <a:p>
            <a:r>
              <a:rPr lang="en-US" b="1" dirty="0" smtClean="0"/>
              <a:t>Percepts</a:t>
            </a:r>
            <a:r>
              <a:rPr lang="en-US" dirty="0" smtClean="0"/>
              <a:t>: which room it is in and whether the carpet in that room is dirty. </a:t>
            </a:r>
          </a:p>
          <a:p>
            <a:r>
              <a:rPr lang="en-US" b="1" dirty="0" smtClean="0"/>
              <a:t>Actions</a:t>
            </a:r>
            <a:r>
              <a:rPr lang="en-US" dirty="0" smtClean="0"/>
              <a:t>: go Right, go Left, or Suck.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" name="Rectangular Callout 35"/>
          <p:cNvSpPr/>
          <p:nvPr/>
        </p:nvSpPr>
        <p:spPr>
          <a:xfrm>
            <a:off x="304800" y="1219200"/>
            <a:ext cx="4800600" cy="2286000"/>
          </a:xfrm>
          <a:prstGeom prst="wedgeRectCallout">
            <a:avLst>
              <a:gd name="adj1" fmla="val 61881"/>
              <a:gd name="adj2" fmla="val -32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457200" y="1295400"/>
            <a:ext cx="4419601" cy="2057400"/>
            <a:chOff x="1566219" y="1066800"/>
            <a:chExt cx="5793260" cy="2514600"/>
          </a:xfrm>
        </p:grpSpPr>
        <p:sp>
          <p:nvSpPr>
            <p:cNvPr id="38" name="Rectangle 37"/>
            <p:cNvSpPr/>
            <p:nvPr/>
          </p:nvSpPr>
          <p:spPr>
            <a:xfrm>
              <a:off x="1566219" y="1600200"/>
              <a:ext cx="2243782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66103" y="1066800"/>
              <a:ext cx="1120378" cy="48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Agent</a:t>
              </a:r>
              <a:endParaRPr lang="en-US" sz="2000" dirty="0"/>
            </a:p>
          </p:txBody>
        </p:sp>
        <p:sp>
          <p:nvSpPr>
            <p:cNvPr id="40" name="Cloud 39"/>
            <p:cNvSpPr/>
            <p:nvPr/>
          </p:nvSpPr>
          <p:spPr>
            <a:xfrm>
              <a:off x="4762501" y="1811867"/>
              <a:ext cx="2596978" cy="144780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Environment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>
              <a:off x="3352800" y="1600200"/>
              <a:ext cx="2108886" cy="1219200"/>
            </a:xfrm>
            <a:prstGeom prst="arc">
              <a:avLst>
                <a:gd name="adj1" fmla="val 12576832"/>
                <a:gd name="adj2" fmla="val 20023209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3352799" y="2285997"/>
              <a:ext cx="2208770" cy="1219200"/>
            </a:xfrm>
            <a:prstGeom prst="arc">
              <a:avLst>
                <a:gd name="adj1" fmla="val 12008195"/>
                <a:gd name="adj2" fmla="val 2012100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721709" y="2133600"/>
              <a:ext cx="1142999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Agent Program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0800" y="1676400"/>
              <a:ext cx="1103568" cy="37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Sensors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74508" y="2971800"/>
              <a:ext cx="1233844" cy="37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Actuators</a:t>
              </a:r>
              <a:endParaRPr lang="en-US" sz="1400" dirty="0"/>
            </a:p>
          </p:txBody>
        </p:sp>
        <p:sp>
          <p:nvSpPr>
            <p:cNvPr id="46" name="Arc 45"/>
            <p:cNvSpPr/>
            <p:nvPr/>
          </p:nvSpPr>
          <p:spPr>
            <a:xfrm flipH="1" flipV="1">
              <a:off x="2165520" y="2590800"/>
              <a:ext cx="653878" cy="609600"/>
            </a:xfrm>
            <a:prstGeom prst="arc">
              <a:avLst>
                <a:gd name="adj1" fmla="val 14352474"/>
                <a:gd name="adj2" fmla="val 20571070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flipH="1" flipV="1">
              <a:off x="2165520" y="1828801"/>
              <a:ext cx="653878" cy="541866"/>
            </a:xfrm>
            <a:prstGeom prst="arc">
              <a:avLst>
                <a:gd name="adj1" fmla="val 339360"/>
                <a:gd name="adj2" fmla="val 621963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63430" y="292946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63430" y="115993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Percepts</a:t>
              </a:r>
              <a:endParaRPr lang="en-US" dirty="0"/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5257800" y="1143000"/>
            <a:ext cx="3581400" cy="1618595"/>
            <a:chOff x="1905000" y="1295400"/>
            <a:chExt cx="4724400" cy="2589752"/>
          </a:xfrm>
        </p:grpSpPr>
        <p:pic>
          <p:nvPicPr>
            <p:cNvPr id="51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447801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52" name="Rectangle 51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33601" y="3048000"/>
              <a:ext cx="1899334" cy="83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*********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95801" y="3048000"/>
              <a:ext cx="1899334" cy="83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*********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ular Callout 28"/>
          <p:cNvSpPr/>
          <p:nvPr/>
        </p:nvSpPr>
        <p:spPr>
          <a:xfrm>
            <a:off x="304800" y="1219200"/>
            <a:ext cx="4800600" cy="2286000"/>
          </a:xfrm>
          <a:prstGeom prst="wedgeRectCallout">
            <a:avLst>
              <a:gd name="adj1" fmla="val 61881"/>
              <a:gd name="adj2" fmla="val -32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Vacuum Robot Agent Program</a:t>
            </a:r>
            <a:endParaRPr lang="en-US" sz="36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</p:nvPr>
        </p:nvGraphicFramePr>
        <p:xfrm>
          <a:off x="457200" y="3657600"/>
          <a:ext cx="8229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Percept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A,Clean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Right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[A,</a:t>
                      </a:r>
                      <a:r>
                        <a:rPr lang="en-US" baseline="0" dirty="0" smtClean="0"/>
                        <a:t> Dirty]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Suck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[B,</a:t>
                      </a:r>
                      <a:r>
                        <a:rPr lang="en-US" baseline="0" dirty="0" smtClean="0"/>
                        <a:t> Clean]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Left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[B, Dirty]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Suck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[A, Clean], [A, Clean]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Lipyeow</a:t>
            </a:r>
            <a:r>
              <a:rPr lang="en-US" dirty="0" smtClean="0"/>
              <a:t> Lim -- 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18"/>
          <p:cNvGrpSpPr/>
          <p:nvPr/>
        </p:nvGrpSpPr>
        <p:grpSpPr>
          <a:xfrm>
            <a:off x="457200" y="1295400"/>
            <a:ext cx="4419601" cy="2057400"/>
            <a:chOff x="1566219" y="1066800"/>
            <a:chExt cx="5793260" cy="2514600"/>
          </a:xfrm>
        </p:grpSpPr>
        <p:sp>
          <p:nvSpPr>
            <p:cNvPr id="7" name="Rectangle 6"/>
            <p:cNvSpPr/>
            <p:nvPr/>
          </p:nvSpPr>
          <p:spPr>
            <a:xfrm>
              <a:off x="1566219" y="1600200"/>
              <a:ext cx="2243782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6103" y="1066800"/>
              <a:ext cx="1120378" cy="48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Agent</a:t>
              </a:r>
              <a:endParaRPr lang="en-US" sz="2000" dirty="0"/>
            </a:p>
          </p:txBody>
        </p:sp>
        <p:sp>
          <p:nvSpPr>
            <p:cNvPr id="9" name="Cloud 8"/>
            <p:cNvSpPr/>
            <p:nvPr/>
          </p:nvSpPr>
          <p:spPr>
            <a:xfrm>
              <a:off x="4762501" y="1811867"/>
              <a:ext cx="2596978" cy="144780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Environment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>
            <a:xfrm>
              <a:off x="3352800" y="1600200"/>
              <a:ext cx="2108886" cy="1219200"/>
            </a:xfrm>
            <a:prstGeom prst="arc">
              <a:avLst>
                <a:gd name="adj1" fmla="val 12576832"/>
                <a:gd name="adj2" fmla="val 20023209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H="1" flipV="1">
              <a:off x="3352799" y="2285997"/>
              <a:ext cx="2208770" cy="1219200"/>
            </a:xfrm>
            <a:prstGeom prst="arc">
              <a:avLst>
                <a:gd name="adj1" fmla="val 12008195"/>
                <a:gd name="adj2" fmla="val 2012100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21709" y="2133600"/>
              <a:ext cx="1142999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Agent Program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1676400"/>
              <a:ext cx="1103568" cy="37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Sensors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4508" y="2971800"/>
              <a:ext cx="1233844" cy="37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Actuators</a:t>
              </a:r>
              <a:endParaRPr lang="en-US" sz="1400" dirty="0"/>
            </a:p>
          </p:txBody>
        </p:sp>
        <p:sp>
          <p:nvSpPr>
            <p:cNvPr id="15" name="Arc 14"/>
            <p:cNvSpPr/>
            <p:nvPr/>
          </p:nvSpPr>
          <p:spPr>
            <a:xfrm flipH="1" flipV="1">
              <a:off x="2165520" y="2590800"/>
              <a:ext cx="653878" cy="609600"/>
            </a:xfrm>
            <a:prstGeom prst="arc">
              <a:avLst>
                <a:gd name="adj1" fmla="val 14352474"/>
                <a:gd name="adj2" fmla="val 20571070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flipH="1" flipV="1">
              <a:off x="2165520" y="1828801"/>
              <a:ext cx="653878" cy="541866"/>
            </a:xfrm>
            <a:prstGeom prst="arc">
              <a:avLst>
                <a:gd name="adj1" fmla="val 339360"/>
                <a:gd name="adj2" fmla="val 621963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3430" y="292946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3430" y="115993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Percepts</a:t>
              </a:r>
              <a:endParaRPr lang="en-US" dirty="0"/>
            </a:p>
          </p:txBody>
        </p:sp>
      </p:grpSp>
      <p:grpSp>
        <p:nvGrpSpPr>
          <p:cNvPr id="19" name="Group 27"/>
          <p:cNvGrpSpPr/>
          <p:nvPr/>
        </p:nvGrpSpPr>
        <p:grpSpPr>
          <a:xfrm>
            <a:off x="5257800" y="1143000"/>
            <a:ext cx="3581400" cy="1618595"/>
            <a:chOff x="1905000" y="1295400"/>
            <a:chExt cx="4724400" cy="2589752"/>
          </a:xfrm>
        </p:grpSpPr>
        <p:pic>
          <p:nvPicPr>
            <p:cNvPr id="21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447801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22" name="Rectangle 21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33601" y="3048000"/>
              <a:ext cx="1899334" cy="83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*********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95801" y="3048000"/>
              <a:ext cx="1899334" cy="83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*********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0</TotalTime>
  <Words>970</Words>
  <Application>Microsoft Office PowerPoint</Application>
  <PresentationFormat>On-screen Show (4:3)</PresentationFormat>
  <Paragraphs>325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ICS 624 Spring 2011</vt:lpstr>
      <vt:lpstr>Podcast Supplement</vt:lpstr>
      <vt:lpstr>Approaches to A.I.</vt:lpstr>
      <vt:lpstr>Acting Humanly: Turing Test (1950)</vt:lpstr>
      <vt:lpstr>Thinking Humanly : Cognitive Science</vt:lpstr>
      <vt:lpstr>Thinking Rationally</vt:lpstr>
      <vt:lpstr>Acting Rationally</vt:lpstr>
      <vt:lpstr>Intelligent Agents</vt:lpstr>
      <vt:lpstr>Example: Vacuum Robot (“Agent”)</vt:lpstr>
      <vt:lpstr>Example: Vacuum Robot Agent Program</vt:lpstr>
      <vt:lpstr>Example: Tic-Tac-Toe Agent</vt:lpstr>
      <vt:lpstr>Example: Car Driving Agent</vt:lpstr>
      <vt:lpstr>Representation &amp; Search</vt:lpstr>
      <vt:lpstr>Example: Vacuum Robot </vt:lpstr>
      <vt:lpstr>Example: Vacuum Robot State Space </vt:lpstr>
      <vt:lpstr>Example: Tic-Tac-Toe</vt:lpstr>
      <vt:lpstr>Example: State Space for Tic-Tac-Toe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Supplement</dc:title>
  <dc:creator>Lipyeow Lim</dc:creator>
  <cp:lastModifiedBy>Lipyeow Lim</cp:lastModifiedBy>
  <cp:revision>1</cp:revision>
  <dcterms:created xsi:type="dcterms:W3CDTF">2011-10-12T06:40:26Z</dcterms:created>
  <dcterms:modified xsi:type="dcterms:W3CDTF">2011-10-12T06:41:14Z</dcterms:modified>
</cp:coreProperties>
</file>