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4" r:id="rId4"/>
    <p:sldId id="265" r:id="rId5"/>
    <p:sldId id="260" r:id="rId6"/>
    <p:sldId id="258" r:id="rId7"/>
    <p:sldId id="259" r:id="rId8"/>
    <p:sldId id="261" r:id="rId9"/>
    <p:sldId id="266" r:id="rId10"/>
    <p:sldId id="267" r:id="rId11"/>
    <p:sldId id="268" r:id="rId12"/>
    <p:sldId id="262" r:id="rId13"/>
    <p:sldId id="269" r:id="rId14"/>
    <p:sldId id="271" r:id="rId15"/>
    <p:sldId id="274" r:id="rId16"/>
    <p:sldId id="270" r:id="rId17"/>
    <p:sldId id="273" r:id="rId18"/>
    <p:sldId id="275" r:id="rId19"/>
    <p:sldId id="27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9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10/10/2011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ICS 101 Fall 2011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Introduction to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Thinking Rationally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Aristotle: what are correct arguments/thought processes?</a:t>
            </a:r>
          </a:p>
          <a:p>
            <a:pPr lvl="1"/>
            <a:r>
              <a:rPr lang="en-US" b="1" dirty="0" smtClean="0">
                <a:solidFill>
                  <a:schemeClr val="accent2"/>
                </a:solidFill>
              </a:rPr>
              <a:t>Syllogism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Socrates is a man;</a:t>
            </a:r>
          </a:p>
          <a:p>
            <a:pPr lvl="2"/>
            <a:r>
              <a:rPr lang="en-US" dirty="0" smtClean="0"/>
              <a:t>All men are mortal</a:t>
            </a:r>
          </a:p>
          <a:p>
            <a:pPr lvl="2"/>
            <a:r>
              <a:rPr lang="en-US" dirty="0" smtClean="0"/>
              <a:t>Therefore Socrates is mortal</a:t>
            </a:r>
          </a:p>
          <a:p>
            <a:pPr lvl="1"/>
            <a:r>
              <a:rPr lang="en-US" dirty="0" smtClean="0"/>
              <a:t>Field of logic</a:t>
            </a:r>
          </a:p>
          <a:p>
            <a:r>
              <a:rPr lang="en-US" dirty="0" smtClean="0"/>
              <a:t>AI programs represent knowledge using formal logic and solves problems using logical inference/reasoning.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Acting Rationally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Acting rationally == doing the </a:t>
            </a:r>
            <a:r>
              <a:rPr lang="en-US" b="1" i="1" dirty="0" smtClean="0">
                <a:solidFill>
                  <a:schemeClr val="accent2"/>
                </a:solidFill>
              </a:rPr>
              <a:t>right thing</a:t>
            </a:r>
          </a:p>
          <a:p>
            <a:r>
              <a:rPr lang="en-US" dirty="0" smtClean="0"/>
              <a:t>What is the “right thing” ?</a:t>
            </a:r>
          </a:p>
          <a:p>
            <a:pPr lvl="1"/>
            <a:r>
              <a:rPr lang="en-US" dirty="0" smtClean="0"/>
              <a:t>Logical / rational</a:t>
            </a:r>
          </a:p>
          <a:p>
            <a:pPr lvl="1"/>
            <a:r>
              <a:rPr lang="en-US" dirty="0" smtClean="0"/>
              <a:t>maximize goal achievement, given the available information</a:t>
            </a:r>
          </a:p>
          <a:p>
            <a:r>
              <a:rPr lang="en-US" dirty="0" smtClean="0"/>
              <a:t>This approach is the focus of many AI efforts!</a:t>
            </a:r>
          </a:p>
          <a:p>
            <a:r>
              <a:rPr lang="en-US" dirty="0" smtClean="0"/>
              <a:t>AI programs are </a:t>
            </a:r>
            <a:r>
              <a:rPr lang="en-US" b="1" dirty="0" smtClean="0"/>
              <a:t>rational agents </a:t>
            </a:r>
            <a:r>
              <a:rPr lang="en-US" dirty="0" smtClean="0"/>
              <a:t>: programs that act so as to achieve the best outcome or best expected outcome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AI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Robotic Vehicles: Google Self-Drive Car</a:t>
            </a:r>
          </a:p>
          <a:p>
            <a:r>
              <a:rPr lang="en-US" dirty="0" smtClean="0"/>
              <a:t>Speech Recognition: Call routing, Call center</a:t>
            </a:r>
          </a:p>
          <a:p>
            <a:r>
              <a:rPr lang="en-US" dirty="0" smtClean="0"/>
              <a:t>Autonomous planning: Mars Rover</a:t>
            </a:r>
          </a:p>
          <a:p>
            <a:r>
              <a:rPr lang="en-US" dirty="0" smtClean="0"/>
              <a:t>Game Playing: Deep Blue, Watson</a:t>
            </a:r>
          </a:p>
          <a:p>
            <a:r>
              <a:rPr lang="en-US" dirty="0" smtClean="0"/>
              <a:t>Spam Fighting</a:t>
            </a:r>
          </a:p>
          <a:p>
            <a:r>
              <a:rPr lang="en-US" dirty="0" smtClean="0"/>
              <a:t>Logistic Planning: Dynamic Analysis &amp; </a:t>
            </a:r>
            <a:r>
              <a:rPr lang="en-US" dirty="0" err="1" smtClean="0"/>
              <a:t>Replanning</a:t>
            </a:r>
            <a:r>
              <a:rPr lang="en-US" dirty="0" smtClean="0"/>
              <a:t> Tool (DART)</a:t>
            </a:r>
          </a:p>
          <a:p>
            <a:r>
              <a:rPr lang="en-US" dirty="0" smtClean="0"/>
              <a:t>Robotics : </a:t>
            </a:r>
            <a:r>
              <a:rPr lang="en-US" dirty="0" err="1" smtClean="0"/>
              <a:t>Roomba</a:t>
            </a:r>
            <a:endParaRPr lang="en-US" dirty="0" smtClean="0"/>
          </a:p>
          <a:p>
            <a:r>
              <a:rPr lang="en-US" dirty="0" smtClean="0"/>
              <a:t>Machine Translation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Intelligent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Perceives its environment through sensors</a:t>
            </a:r>
          </a:p>
          <a:p>
            <a:r>
              <a:rPr lang="en-US" dirty="0" smtClean="0"/>
              <a:t>Acts upon the environment through actuators</a:t>
            </a:r>
          </a:p>
          <a:p>
            <a:r>
              <a:rPr lang="en-US" b="1" dirty="0" smtClean="0"/>
              <a:t>Percepts</a:t>
            </a:r>
            <a:r>
              <a:rPr lang="en-US" dirty="0" smtClean="0"/>
              <a:t> – perceptual input at any given instant</a:t>
            </a:r>
          </a:p>
          <a:p>
            <a:r>
              <a:rPr lang="en-US" b="1" dirty="0" smtClean="0"/>
              <a:t>Agent program</a:t>
            </a:r>
            <a:r>
              <a:rPr lang="en-US" dirty="0" smtClean="0"/>
              <a:t> implements how to map a sequence of percepts to an 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1600200"/>
            <a:ext cx="27432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66800" y="106680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Agent</a:t>
            </a:r>
            <a:endParaRPr lang="en-US" sz="2400" dirty="0"/>
          </a:p>
        </p:txBody>
      </p:sp>
      <p:sp>
        <p:nvSpPr>
          <p:cNvPr id="9" name="Cloud 8"/>
          <p:cNvSpPr/>
          <p:nvPr/>
        </p:nvSpPr>
        <p:spPr>
          <a:xfrm>
            <a:off x="5562600" y="1905000"/>
            <a:ext cx="2895600" cy="1447800"/>
          </a:xfrm>
          <a:prstGeom prst="clou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Environment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Arc 9"/>
          <p:cNvSpPr/>
          <p:nvPr/>
        </p:nvSpPr>
        <p:spPr>
          <a:xfrm>
            <a:off x="3352800" y="1600200"/>
            <a:ext cx="2667000" cy="1219200"/>
          </a:xfrm>
          <a:prstGeom prst="arc">
            <a:avLst>
              <a:gd name="adj1" fmla="val 11887803"/>
              <a:gd name="adj2" fmla="val 20779548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/>
          <p:cNvSpPr/>
          <p:nvPr/>
        </p:nvSpPr>
        <p:spPr>
          <a:xfrm flipH="1" flipV="1">
            <a:off x="3352800" y="2286000"/>
            <a:ext cx="2895600" cy="1219200"/>
          </a:xfrm>
          <a:prstGeom prst="arc">
            <a:avLst>
              <a:gd name="adj1" fmla="val 11782126"/>
              <a:gd name="adj2" fmla="val 2057107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371600" y="2133600"/>
            <a:ext cx="1143000" cy="838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Agent Program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0800" y="1676400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Sensors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574508" y="297180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Actuators</a:t>
            </a:r>
            <a:endParaRPr lang="en-US" dirty="0"/>
          </a:p>
        </p:txBody>
      </p:sp>
      <p:sp>
        <p:nvSpPr>
          <p:cNvPr id="16" name="Arc 15"/>
          <p:cNvSpPr/>
          <p:nvPr/>
        </p:nvSpPr>
        <p:spPr>
          <a:xfrm flipH="1" flipV="1">
            <a:off x="2057400" y="2590800"/>
            <a:ext cx="762000" cy="609600"/>
          </a:xfrm>
          <a:prstGeom prst="arc">
            <a:avLst>
              <a:gd name="adj1" fmla="val 14352474"/>
              <a:gd name="adj2" fmla="val 20571070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/>
          <p:cNvSpPr/>
          <p:nvPr/>
        </p:nvSpPr>
        <p:spPr>
          <a:xfrm flipH="1" flipV="1">
            <a:off x="2057400" y="1828800"/>
            <a:ext cx="762000" cy="609600"/>
          </a:xfrm>
          <a:prstGeom prst="arc">
            <a:avLst>
              <a:gd name="adj1" fmla="val 339360"/>
              <a:gd name="adj2" fmla="val 6219631"/>
            </a:avLst>
          </a:prstGeom>
          <a:ln w="381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191000" y="304800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1143000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Percepts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Example: Vacuum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6200"/>
            <a:ext cx="8229600" cy="2239963"/>
          </a:xfrm>
        </p:spPr>
        <p:txBody>
          <a:bodyPr/>
          <a:lstStyle/>
          <a:p>
            <a:r>
              <a:rPr lang="en-US" dirty="0" smtClean="0"/>
              <a:t>Vacuum Robot (“agent”) needs to keep two rooms A &amp; B clean. It can sense which room it is in and whether the carpet in that room is dirty. It can either go Right, go Left, or Suck.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5058" name="Picture 2" descr="C:\Users\lipyeow\AppData\Local\Microsoft\Windows\Temporary Internet Files\Content.IE5\ZXK0QXX2\MC900015222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1447801"/>
            <a:ext cx="1219200" cy="1286094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905000" y="1295400"/>
            <a:ext cx="2362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67200" y="1295400"/>
            <a:ext cx="2362200" cy="2438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057400" y="1447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19600" y="144780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33600" y="3048000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************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5800" y="3048000"/>
            <a:ext cx="1858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************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ular Callout 28"/>
          <p:cNvSpPr/>
          <p:nvPr/>
        </p:nvSpPr>
        <p:spPr>
          <a:xfrm>
            <a:off x="304800" y="1219200"/>
            <a:ext cx="4800600" cy="2286000"/>
          </a:xfrm>
          <a:prstGeom prst="wedgeRectCallout">
            <a:avLst>
              <a:gd name="adj1" fmla="val 61881"/>
              <a:gd name="adj2" fmla="val -32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Example: Vacuum Robot Agent Program</a:t>
            </a:r>
            <a:endParaRPr lang="en-US" sz="3600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</p:nvPr>
        </p:nvGraphicFramePr>
        <p:xfrm>
          <a:off x="457200" y="3657600"/>
          <a:ext cx="82296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Percept Sequence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A,Clean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Right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[A,</a:t>
                      </a:r>
                      <a:r>
                        <a:rPr lang="en-US" baseline="0" dirty="0" smtClean="0"/>
                        <a:t> Dirty]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Suck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[B,</a:t>
                      </a:r>
                      <a:r>
                        <a:rPr lang="en-US" baseline="0" dirty="0" smtClean="0"/>
                        <a:t> Clean]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Left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[B, Dirty]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Suck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[A, Clean], [A, Clean]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 Right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Lipyeow</a:t>
            </a:r>
            <a:r>
              <a:rPr lang="en-US" dirty="0" smtClean="0"/>
              <a:t> Lim -- University of Hawaii at </a:t>
            </a:r>
            <a:r>
              <a:rPr lang="en-US" dirty="0" err="1" smtClean="0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457200" y="1295400"/>
            <a:ext cx="4419601" cy="2057400"/>
            <a:chOff x="1566219" y="1066800"/>
            <a:chExt cx="5793260" cy="2514600"/>
          </a:xfrm>
        </p:grpSpPr>
        <p:sp>
          <p:nvSpPr>
            <p:cNvPr id="7" name="Rectangle 6"/>
            <p:cNvSpPr/>
            <p:nvPr/>
          </p:nvSpPr>
          <p:spPr>
            <a:xfrm>
              <a:off x="1566219" y="1600200"/>
              <a:ext cx="2243782" cy="1981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666103" y="1066800"/>
              <a:ext cx="1120378" cy="489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Agent</a:t>
              </a:r>
              <a:endParaRPr lang="en-US" sz="2000" dirty="0"/>
            </a:p>
          </p:txBody>
        </p:sp>
        <p:sp>
          <p:nvSpPr>
            <p:cNvPr id="9" name="Cloud 8"/>
            <p:cNvSpPr/>
            <p:nvPr/>
          </p:nvSpPr>
          <p:spPr>
            <a:xfrm>
              <a:off x="4762501" y="1811867"/>
              <a:ext cx="2596978" cy="1447800"/>
            </a:xfrm>
            <a:prstGeom prst="clou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Environment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Arc 9"/>
            <p:cNvSpPr/>
            <p:nvPr/>
          </p:nvSpPr>
          <p:spPr>
            <a:xfrm>
              <a:off x="3352800" y="1600200"/>
              <a:ext cx="2108886" cy="1219200"/>
            </a:xfrm>
            <a:prstGeom prst="arc">
              <a:avLst>
                <a:gd name="adj1" fmla="val 12576832"/>
                <a:gd name="adj2" fmla="val 20023209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c 10"/>
            <p:cNvSpPr/>
            <p:nvPr/>
          </p:nvSpPr>
          <p:spPr>
            <a:xfrm flipH="1" flipV="1">
              <a:off x="3352799" y="2285997"/>
              <a:ext cx="2208770" cy="1219200"/>
            </a:xfrm>
            <a:prstGeom prst="arc">
              <a:avLst>
                <a:gd name="adj1" fmla="val 12008195"/>
                <a:gd name="adj2" fmla="val 20121001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721709" y="2133600"/>
              <a:ext cx="1142999" cy="8382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>
                  <a:solidFill>
                    <a:schemeClr val="tx1"/>
                  </a:solidFill>
                </a:rPr>
                <a:t>Agent Program</a:t>
              </a:r>
              <a:endParaRPr 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90800" y="1676400"/>
              <a:ext cx="1103568" cy="37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Sensors</a:t>
              </a:r>
              <a:endParaRPr lang="en-US" sz="14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74508" y="2971800"/>
              <a:ext cx="1233844" cy="3761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Actuators</a:t>
              </a:r>
              <a:endParaRPr lang="en-US" sz="1400" dirty="0"/>
            </a:p>
          </p:txBody>
        </p:sp>
        <p:sp>
          <p:nvSpPr>
            <p:cNvPr id="15" name="Arc 14"/>
            <p:cNvSpPr/>
            <p:nvPr/>
          </p:nvSpPr>
          <p:spPr>
            <a:xfrm flipH="1" flipV="1">
              <a:off x="2165520" y="2590800"/>
              <a:ext cx="653878" cy="609600"/>
            </a:xfrm>
            <a:prstGeom prst="arc">
              <a:avLst>
                <a:gd name="adj1" fmla="val 14352474"/>
                <a:gd name="adj2" fmla="val 20571070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flipH="1" flipV="1">
              <a:off x="2165520" y="1828801"/>
              <a:ext cx="653878" cy="541866"/>
            </a:xfrm>
            <a:prstGeom prst="arc">
              <a:avLst>
                <a:gd name="adj1" fmla="val 339360"/>
                <a:gd name="adj2" fmla="val 6219631"/>
              </a:avLst>
            </a:prstGeom>
            <a:ln w="381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963430" y="2929467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Actions</a:t>
              </a:r>
              <a:endParaRPr 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63430" y="1159933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Percepts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257800" y="1143000"/>
            <a:ext cx="3581400" cy="1618595"/>
            <a:chOff x="1905000" y="1295400"/>
            <a:chExt cx="4724400" cy="2589752"/>
          </a:xfrm>
        </p:grpSpPr>
        <p:pic>
          <p:nvPicPr>
            <p:cNvPr id="21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1447801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22" name="Rectangle 21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133601" y="3048000"/>
              <a:ext cx="1899334" cy="83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*********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495801" y="3048000"/>
              <a:ext cx="1899334" cy="83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*********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Representation &amp;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91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Newell &amp; Simon argue that intelligent activity (human or machine) is achieved by: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8" name="Picture 2" descr="http://diva.library.cmu.edu/Newell/newell-sim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362200"/>
            <a:ext cx="3638550" cy="2800351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0" y="2209800"/>
            <a:ext cx="4953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Representing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significant aspects of a problem using symbol patterns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Generating potential solutions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applying operations on the representation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Selecting a solution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searching among these possibilities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Example: Tic-</a:t>
            </a:r>
            <a:r>
              <a:rPr lang="en-US" dirty="0" err="1" smtClean="0"/>
              <a:t>Tac</a:t>
            </a:r>
            <a:r>
              <a:rPr lang="en-US" dirty="0" smtClean="0"/>
              <a:t>-Toe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14478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2 Player Game: Each gets a symbol 0 or X</a:t>
            </a:r>
          </a:p>
          <a:p>
            <a:r>
              <a:rPr lang="en-US" dirty="0" smtClean="0"/>
              <a:t>Each player tries to get 3 of his/her symbol in a row/column/diagonal in a 3 by 3 grid.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9718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1905000" y="3352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81200" y="4126468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A</a:t>
            </a:r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362200" y="29718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962400" y="29718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ight Arrow 12"/>
          <p:cNvSpPr/>
          <p:nvPr/>
        </p:nvSpPr>
        <p:spPr>
          <a:xfrm>
            <a:off x="3505200" y="3352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638800" y="29718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5181600" y="3352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315200" y="29718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038600" y="4724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ight Arrow 17"/>
          <p:cNvSpPr/>
          <p:nvPr/>
        </p:nvSpPr>
        <p:spPr>
          <a:xfrm>
            <a:off x="3581400" y="51816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57600" y="4114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B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34000" y="4114800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41148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B</a:t>
            </a:r>
            <a:endParaRPr lang="en-US" dirty="0"/>
          </a:p>
        </p:txBody>
      </p:sp>
      <p:sp>
        <p:nvSpPr>
          <p:cNvPr id="22" name="Right Arrow 21"/>
          <p:cNvSpPr/>
          <p:nvPr/>
        </p:nvSpPr>
        <p:spPr>
          <a:xfrm>
            <a:off x="6858000" y="33528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895600" y="5486400"/>
            <a:ext cx="104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A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4038600" y="4724400"/>
            <a:ext cx="990600" cy="1143000"/>
          </a:xfrm>
          <a:prstGeom prst="line">
            <a:avLst/>
          </a:prstGeom>
          <a:ln w="114300">
            <a:solidFill>
              <a:schemeClr val="accent1">
                <a:shade val="95000"/>
                <a:satMod val="10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638800" y="5105400"/>
            <a:ext cx="173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Player A Wins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  <p:bldP spid="15" grpId="0" animBg="1"/>
      <p:bldP spid="18" grpId="0" animBg="1"/>
      <p:bldP spid="19" grpId="0"/>
      <p:bldP spid="20" grpId="0"/>
      <p:bldP spid="21" grpId="0"/>
      <p:bldP spid="22" grpId="0" animBg="1"/>
      <p:bldP spid="23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Example: State Space for Tic-</a:t>
            </a:r>
            <a:r>
              <a:rPr lang="en-US" dirty="0" err="1" smtClean="0"/>
              <a:t>Tac</a:t>
            </a:r>
            <a:r>
              <a:rPr lang="en-US" dirty="0" smtClean="0"/>
              <a:t>-Toe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86200" y="10668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6764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718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438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58000" y="31242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43434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715000" y="28956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H="1">
            <a:off x="990600" y="2209800"/>
            <a:ext cx="33528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209800" y="2209800"/>
            <a:ext cx="21336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05200" y="2209800"/>
            <a:ext cx="8382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4343400" y="2209800"/>
            <a:ext cx="6096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343400" y="2209800"/>
            <a:ext cx="18288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419600" y="2209800"/>
            <a:ext cx="25908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343400" y="2209800"/>
            <a:ext cx="3657600" cy="609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3810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7526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30480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76200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6934200" y="53340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4196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5791200" y="5105400"/>
          <a:ext cx="10668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600"/>
                <a:gridCol w="355600"/>
                <a:gridCol w="355600"/>
              </a:tblGrid>
              <a:tr h="3556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556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4" name="Straight Arrow Connector 43"/>
          <p:cNvCxnSpPr/>
          <p:nvPr/>
        </p:nvCxnSpPr>
        <p:spPr>
          <a:xfrm flipH="1">
            <a:off x="685800" y="4038600"/>
            <a:ext cx="28194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133600" y="4038600"/>
            <a:ext cx="1371600" cy="9144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3429000" y="4038600"/>
            <a:ext cx="762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505200" y="4038600"/>
            <a:ext cx="14478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3505200" y="4038600"/>
            <a:ext cx="28194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581400" y="4038600"/>
            <a:ext cx="35814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505200" y="4038600"/>
            <a:ext cx="4648200" cy="990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H="1">
            <a:off x="228600" y="4038600"/>
            <a:ext cx="6858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533400" y="4038600"/>
            <a:ext cx="3810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52400" y="41148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cxnSp>
        <p:nvCxnSpPr>
          <p:cNvPr id="111" name="Straight Arrow Connector 110"/>
          <p:cNvCxnSpPr/>
          <p:nvPr/>
        </p:nvCxnSpPr>
        <p:spPr>
          <a:xfrm flipH="1">
            <a:off x="1447800" y="4038600"/>
            <a:ext cx="6858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1752600" y="4038600"/>
            <a:ext cx="3810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66800" y="4114800"/>
            <a:ext cx="526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084494" y="4038600"/>
            <a:ext cx="381000" cy="3048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084494" y="4038600"/>
            <a:ext cx="685800" cy="228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458200" y="4038600"/>
            <a:ext cx="52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  <p:sp>
        <p:nvSpPr>
          <p:cNvPr id="125" name="TextBox 124"/>
          <p:cNvSpPr txBox="1"/>
          <p:nvPr/>
        </p:nvSpPr>
        <p:spPr>
          <a:xfrm>
            <a:off x="6324600" y="3962400"/>
            <a:ext cx="526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...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110" grpId="0"/>
      <p:bldP spid="113" grpId="0"/>
      <p:bldP spid="116" grpId="0"/>
      <p:bldP spid="1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524001"/>
          </a:xfrm>
        </p:spPr>
        <p:txBody>
          <a:bodyPr/>
          <a:lstStyle/>
          <a:p>
            <a:r>
              <a:rPr lang="en-US" dirty="0" smtClean="0"/>
              <a:t>Draw the state space for the vacuum robot starting from the following initial state for the next two state transitions.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19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362200" y="2895600"/>
            <a:ext cx="4724400" cy="2438400"/>
            <a:chOff x="1905000" y="1295400"/>
            <a:chExt cx="4724400" cy="2438400"/>
          </a:xfrm>
        </p:grpSpPr>
        <p:pic>
          <p:nvPicPr>
            <p:cNvPr id="7" name="Picture 2" descr="C:\Users\lipyeow\AppData\Local\Microsoft\Windows\Temporary Internet Files\Content.IE5\ZXK0QXX2\MC900015222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1447801"/>
              <a:ext cx="1219200" cy="1286094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19050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267200" y="1295400"/>
              <a:ext cx="2362200" cy="2438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0574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19600" y="144780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133600" y="3048000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************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95800" y="3048000"/>
              <a:ext cx="185820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************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is Artificial Intelligence ?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B2EE0-5229-4FFC-B0D4-221A66BDB768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1"/>
            <a:r>
              <a:rPr lang="en-US" dirty="0" smtClean="0"/>
              <a:t>What is human intelligence ?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1"/>
            <a:r>
              <a:rPr lang="en-US" dirty="0" smtClean="0"/>
              <a:t>What are signs (activities, abilities etc) of human intelligence ?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143000"/>
          </a:xfrm>
        </p:spPr>
        <p:txBody>
          <a:bodyPr/>
          <a:lstStyle/>
          <a:p>
            <a:r>
              <a:rPr lang="en-US" i="1" dirty="0" smtClean="0">
                <a:solidFill>
                  <a:schemeClr val="tx1"/>
                </a:solidFill>
              </a:rPr>
              <a:t>Exercise 1:  Write down four examples in your worksheet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 to A.I.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05000" y="1828800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Human-oriented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105400" y="1828800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Rationalist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2971800"/>
            <a:ext cx="13500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Thinking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267200"/>
            <a:ext cx="1040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Acting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905000" y="2514600"/>
            <a:ext cx="2743200" cy="1371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Thinking Humanly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648200" y="2514600"/>
            <a:ext cx="2743200" cy="13716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Thinking Rationally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1905000" y="3886200"/>
            <a:ext cx="2743200" cy="1371600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Acting Humanly</a:t>
            </a:r>
            <a:endParaRPr lang="en-US" sz="2400" dirty="0"/>
          </a:p>
        </p:txBody>
      </p:sp>
      <p:sp>
        <p:nvSpPr>
          <p:cNvPr id="15" name="Rectangle 14"/>
          <p:cNvSpPr/>
          <p:nvPr/>
        </p:nvSpPr>
        <p:spPr>
          <a:xfrm>
            <a:off x="4648200" y="3886200"/>
            <a:ext cx="2743200" cy="13716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Acting Rationally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Definitions of AI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“The exciting new effort to make computer think ... machines with minds, in the full and literal sense.” (</a:t>
            </a:r>
            <a:r>
              <a:rPr lang="en-US" dirty="0" err="1" smtClean="0"/>
              <a:t>Haugeland</a:t>
            </a:r>
            <a:r>
              <a:rPr lang="en-US" dirty="0" smtClean="0"/>
              <a:t>, 1985)</a:t>
            </a:r>
          </a:p>
          <a:p>
            <a:endParaRPr lang="en-US" dirty="0" smtClean="0"/>
          </a:p>
          <a:p>
            <a:r>
              <a:rPr lang="en-US" dirty="0" smtClean="0"/>
              <a:t>“[The automation of] activities that associate with human thinking, activities such as decision-making, problem solving, learning ...” (Bellman, 1978)</a:t>
            </a:r>
          </a:p>
          <a:p>
            <a:endParaRPr lang="en-US" dirty="0" smtClean="0"/>
          </a:p>
          <a:p>
            <a:r>
              <a:rPr lang="en-US" dirty="0" smtClean="0"/>
              <a:t>“The art of creating machines that perform functions that require intelligence when performed by people.” (</a:t>
            </a:r>
            <a:r>
              <a:rPr lang="en-US" dirty="0" err="1" smtClean="0"/>
              <a:t>Kurzweil</a:t>
            </a:r>
            <a:r>
              <a:rPr lang="en-US" dirty="0" smtClean="0"/>
              <a:t>, 1990)</a:t>
            </a:r>
          </a:p>
          <a:p>
            <a:endParaRPr lang="en-US" dirty="0" smtClean="0"/>
          </a:p>
          <a:p>
            <a:r>
              <a:rPr lang="en-US" dirty="0" smtClean="0"/>
              <a:t>“The study of how to make computers do things, at the moment, people are better.” (Rich and Knight, 1991)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Definitions of AI (b)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“The study of mental faculties through the use of computational models.” (</a:t>
            </a:r>
            <a:r>
              <a:rPr lang="en-US" dirty="0" err="1" smtClean="0"/>
              <a:t>Charniak</a:t>
            </a:r>
            <a:r>
              <a:rPr lang="en-US" dirty="0" smtClean="0"/>
              <a:t> and McDermott, 1985)</a:t>
            </a:r>
          </a:p>
          <a:p>
            <a:endParaRPr lang="en-US" dirty="0" smtClean="0"/>
          </a:p>
          <a:p>
            <a:r>
              <a:rPr lang="en-US" dirty="0" smtClean="0"/>
              <a:t>“The study of the computations that make it possible to perceive, reason, and act.” (Winston, 1992)</a:t>
            </a:r>
          </a:p>
          <a:p>
            <a:endParaRPr lang="en-US" dirty="0" smtClean="0"/>
          </a:p>
          <a:p>
            <a:r>
              <a:rPr lang="en-US" dirty="0" smtClean="0"/>
              <a:t>“Computational Intelligence is the study of the design of intelligent agents.”(Poole et al., 1998)</a:t>
            </a:r>
          </a:p>
          <a:p>
            <a:endParaRPr lang="en-US" dirty="0" smtClean="0"/>
          </a:p>
          <a:p>
            <a:r>
              <a:rPr lang="en-US" dirty="0" smtClean="0"/>
              <a:t>“AI ... is concerned with intelligent behavior in artifacts.” (Nilsson, 1998)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Acting Humanly: Turing Test (1950)</a:t>
            </a:r>
            <a:endParaRPr lang="en-US" dirty="0"/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Operational test of intelligence</a:t>
            </a:r>
          </a:p>
          <a:p>
            <a:r>
              <a:rPr lang="en-US" dirty="0" smtClean="0"/>
              <a:t>Anticipated all major arguments against AI in following 50 years</a:t>
            </a:r>
          </a:p>
          <a:p>
            <a:r>
              <a:rPr lang="en-US" dirty="0" smtClean="0"/>
              <a:t>Suggested major components of AI: knowledge, reasoning, language understanding,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err="1" smtClean="0"/>
              <a:t>Lipyeow</a:t>
            </a:r>
            <a:r>
              <a:rPr lang="en-US" dirty="0" smtClean="0"/>
              <a:t> Lim -- University of Hawaii at </a:t>
            </a:r>
            <a:r>
              <a:rPr lang="en-US" dirty="0" err="1" smtClean="0"/>
              <a:t>Manoa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545336"/>
            <a:ext cx="1869034" cy="1773936"/>
          </a:xfrm>
          <a:prstGeom prst="rect">
            <a:avLst/>
          </a:prstGeom>
          <a:noFill/>
        </p:spPr>
      </p:pic>
      <p:pic>
        <p:nvPicPr>
          <p:cNvPr id="8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3766" y="1066800"/>
            <a:ext cx="1869034" cy="177393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1027" name="Picture 3" descr="C:\Program Files (x86)\Microsoft Office\MEDIA\CAGCAT10\j028575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93766" y="2938882"/>
            <a:ext cx="1824228" cy="1121054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962400" y="1240536"/>
            <a:ext cx="228600" cy="29504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3297936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 </a:t>
            </a:r>
          </a:p>
          <a:p>
            <a:r>
              <a:rPr lang="en-US" sz="2400" dirty="0" smtClean="0"/>
              <a:t>Interrogator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7086600" y="1392936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Human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62800" y="3221736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A.I.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971800" y="2764536"/>
            <a:ext cx="144780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419600" y="2459736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?</a:t>
            </a:r>
            <a:endParaRPr lang="en-US" sz="3200" b="1" dirty="0"/>
          </a:p>
        </p:txBody>
      </p:sp>
      <p:cxnSp>
        <p:nvCxnSpPr>
          <p:cNvPr id="17" name="Straight Connector 16"/>
          <p:cNvCxnSpPr>
            <a:stCxn id="16" idx="3"/>
            <a:endCxn id="8" idx="1"/>
          </p:cNvCxnSpPr>
          <p:nvPr/>
        </p:nvCxnSpPr>
        <p:spPr>
          <a:xfrm flipV="1">
            <a:off x="4854334" y="1953768"/>
            <a:ext cx="439432" cy="79835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6" idx="3"/>
            <a:endCxn id="1027" idx="1"/>
          </p:cNvCxnSpPr>
          <p:nvPr/>
        </p:nvCxnSpPr>
        <p:spPr>
          <a:xfrm>
            <a:off x="4854334" y="2752124"/>
            <a:ext cx="439432" cy="7472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Thinking Humanly : Cognitive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 thinks like humans do</a:t>
            </a:r>
          </a:p>
          <a:p>
            <a:r>
              <a:rPr lang="en-US" dirty="0" smtClean="0"/>
              <a:t>How do humans think ?</a:t>
            </a:r>
          </a:p>
          <a:p>
            <a:r>
              <a:rPr lang="en-US" dirty="0" smtClean="0"/>
              <a:t>How can we find out ?</a:t>
            </a:r>
          </a:p>
          <a:p>
            <a:pPr lvl="1"/>
            <a:r>
              <a:rPr lang="en-US" dirty="0" smtClean="0"/>
              <a:t>Introspection</a:t>
            </a:r>
          </a:p>
          <a:p>
            <a:pPr lvl="1"/>
            <a:r>
              <a:rPr lang="en-US" dirty="0" smtClean="0"/>
              <a:t>Psychological experiments</a:t>
            </a:r>
          </a:p>
          <a:p>
            <a:pPr lvl="1"/>
            <a:r>
              <a:rPr lang="en-US" dirty="0" smtClean="0"/>
              <a:t>Brain imaging</a:t>
            </a:r>
          </a:p>
          <a:p>
            <a:r>
              <a:rPr lang="en-US" dirty="0" smtClean="0"/>
              <a:t>The goal is to formulate computer programs that mimic how humans think and hence achieve AI!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10/11/2011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2EA0A-7120-44ED-85C4-2A1ED99A75B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1" name="Picture 3" descr="C:\Users\lipyeow\AppData\Local\Microsoft\Windows\Temporary Internet Files\Content.IE5\624ZX99Z\MP900385807[1]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1676400"/>
            <a:ext cx="2895600" cy="206828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CS 624 Spring 20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624 Spring 2011</Template>
  <TotalTime>3084</TotalTime>
  <Words>1015</Words>
  <Application>Microsoft Office PowerPoint</Application>
  <PresentationFormat>On-screen Show (4:3)</PresentationFormat>
  <Paragraphs>252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ICS 624 Spring 2011</vt:lpstr>
      <vt:lpstr>ICS 101 Fall 2011 Introduction to Artificial Intelligence</vt:lpstr>
      <vt:lpstr>What is Artificial Intelligence ?</vt:lpstr>
      <vt:lpstr>What is human intelligence ?</vt:lpstr>
      <vt:lpstr>What are signs (activities, abilities etc) of human intelligence ?</vt:lpstr>
      <vt:lpstr>Approaches to A.I.</vt:lpstr>
      <vt:lpstr>Definitions of AI (a)</vt:lpstr>
      <vt:lpstr>Definitions of AI (b)</vt:lpstr>
      <vt:lpstr>Acting Humanly: Turing Test (1950)</vt:lpstr>
      <vt:lpstr>Thinking Humanly : Cognitive Science</vt:lpstr>
      <vt:lpstr>Thinking Rationally</vt:lpstr>
      <vt:lpstr>Acting Rationally</vt:lpstr>
      <vt:lpstr>AI Today</vt:lpstr>
      <vt:lpstr>Intelligent Agents</vt:lpstr>
      <vt:lpstr>Example: Vacuum Robot</vt:lpstr>
      <vt:lpstr>Example: Vacuum Robot Agent Program</vt:lpstr>
      <vt:lpstr>Representation &amp; Search</vt:lpstr>
      <vt:lpstr>Example: Tic-Tac-Toe</vt:lpstr>
      <vt:lpstr>Example: State Space for Tic-Tac-Toe</vt:lpstr>
      <vt:lpstr>Exercise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101 Fall 2011 Introduction to Artificial Intelligence</dc:title>
  <dc:creator>Lipyeow Lim</dc:creator>
  <cp:lastModifiedBy>Lipyeow Lim</cp:lastModifiedBy>
  <cp:revision>73</cp:revision>
  <dcterms:created xsi:type="dcterms:W3CDTF">2011-10-05T19:52:20Z</dcterms:created>
  <dcterms:modified xsi:type="dcterms:W3CDTF">2011-10-10T23:43:26Z</dcterms:modified>
</cp:coreProperties>
</file>