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6" r:id="rId3"/>
    <p:sldId id="282" r:id="rId4"/>
    <p:sldId id="258" r:id="rId5"/>
    <p:sldId id="283" r:id="rId6"/>
    <p:sldId id="284" r:id="rId7"/>
    <p:sldId id="285" r:id="rId8"/>
    <p:sldId id="257" r:id="rId9"/>
    <p:sldId id="259" r:id="rId10"/>
    <p:sldId id="261" r:id="rId11"/>
    <p:sldId id="262" r:id="rId12"/>
    <p:sldId id="279" r:id="rId13"/>
    <p:sldId id="266" r:id="rId14"/>
    <p:sldId id="280" r:id="rId15"/>
    <p:sldId id="281" r:id="rId16"/>
    <p:sldId id="268" r:id="rId17"/>
    <p:sldId id="260" r:id="rId18"/>
    <p:sldId id="288" r:id="rId19"/>
    <p:sldId id="271" r:id="rId20"/>
    <p:sldId id="272" r:id="rId21"/>
    <p:sldId id="273" r:id="rId22"/>
    <p:sldId id="274" r:id="rId23"/>
    <p:sldId id="275" r:id="rId24"/>
    <p:sldId id="276" r:id="rId25"/>
    <p:sldId id="287" r:id="rId26"/>
    <p:sldId id="277" r:id="rId27"/>
    <p:sldId id="278" r:id="rId28"/>
    <p:sldId id="289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82" y="-60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10/15/2012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2FE0F-F71E-4199-88A8-769C447C8D8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2FE0F-F71E-4199-88A8-769C447C8D8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wmf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wmf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2.doc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ICS </a:t>
            </a:r>
            <a:r>
              <a:rPr lang="en-US" sz="3200" dirty="0" smtClean="0"/>
              <a:t>10</a:t>
            </a:r>
            <a:r>
              <a:rPr lang="en-US" sz="3200" dirty="0" smtClean="0"/>
              <a:t>1 </a:t>
            </a:r>
            <a:r>
              <a:rPr lang="en-US" sz="3200" dirty="0" smtClean="0"/>
              <a:t>Fall 2012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to </a:t>
            </a:r>
            <a:r>
              <a:rPr lang="en-US" dirty="0" smtClean="0"/>
              <a:t>Data Management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of History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85000" lnSpcReduction="10000"/>
          </a:bodyPr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1970 </a:t>
            </a:r>
            <a:r>
              <a:rPr lang="en-US" dirty="0" smtClean="0">
                <a:solidFill>
                  <a:srgbClr val="FF0000"/>
                </a:solidFill>
              </a:rPr>
              <a:t>Edgar F </a:t>
            </a:r>
            <a:r>
              <a:rPr lang="en-US" dirty="0" err="1" smtClean="0">
                <a:solidFill>
                  <a:srgbClr val="FF0000"/>
                </a:solidFill>
              </a:rPr>
              <a:t>Codd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(aka “Ted”) invented the </a:t>
            </a:r>
            <a:r>
              <a:rPr lang="en-US" dirty="0" smtClean="0">
                <a:solidFill>
                  <a:srgbClr val="FF0000"/>
                </a:solidFill>
              </a:rPr>
              <a:t>relational model </a:t>
            </a:r>
            <a:r>
              <a:rPr lang="en-US" dirty="0" smtClean="0"/>
              <a:t>in the seminal paper “</a:t>
            </a:r>
            <a:r>
              <a:rPr lang="en-US" dirty="0" smtClean="0">
                <a:ea typeface="Arial" pitchFamily="-111" charset="0"/>
                <a:cs typeface="Arial" pitchFamily="-111" charset="0"/>
              </a:rPr>
              <a:t>A Relational Model of Data for Large Shared Data Banks”</a:t>
            </a:r>
          </a:p>
          <a:p>
            <a:pPr marL="741363" lvl="1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Main concept:  </a:t>
            </a:r>
            <a:r>
              <a:rPr lang="en-US" i="1" u="sng" dirty="0" smtClean="0">
                <a:solidFill>
                  <a:srgbClr val="FC0128"/>
                </a:solidFill>
              </a:rPr>
              <a:t>relation</a:t>
            </a:r>
            <a:r>
              <a:rPr lang="en-US" dirty="0" smtClean="0"/>
              <a:t> = a table with rows and columns.</a:t>
            </a:r>
          </a:p>
          <a:p>
            <a:pPr marL="741363" lvl="1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Every relation has a </a:t>
            </a:r>
            <a:r>
              <a:rPr lang="en-US" i="1" u="sng" dirty="0" smtClean="0">
                <a:solidFill>
                  <a:srgbClr val="FC0128"/>
                </a:solidFill>
              </a:rPr>
              <a:t>schema</a:t>
            </a:r>
            <a:r>
              <a:rPr lang="en-US" dirty="0" smtClean="0"/>
              <a:t>, which describes the columns.</a:t>
            </a:r>
            <a:endParaRPr lang="en-US" dirty="0" smtClean="0">
              <a:ea typeface="Arial" pitchFamily="-111" charset="0"/>
              <a:cs typeface="Arial" pitchFamily="-111" charset="0"/>
            </a:endParaRP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ea typeface="Arial" pitchFamily="-111" charset="0"/>
                <a:cs typeface="Arial" pitchFamily="-111" charset="0"/>
              </a:rPr>
              <a:t>Prior 1970, no standard data model. </a:t>
            </a: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ea typeface="Arial" pitchFamily="-111" charset="0"/>
                <a:cs typeface="Arial" pitchFamily="-111" charset="0"/>
              </a:rPr>
              <a:t>Network model used by </a:t>
            </a:r>
            <a:r>
              <a:rPr lang="en-US" dirty="0" err="1" smtClean="0">
                <a:ea typeface="Arial" pitchFamily="-111" charset="0"/>
                <a:cs typeface="Arial" pitchFamily="-111" charset="0"/>
              </a:rPr>
              <a:t>Codasyl</a:t>
            </a:r>
            <a:endParaRPr lang="en-US" dirty="0" smtClean="0">
              <a:ea typeface="Arial" pitchFamily="-111" charset="0"/>
              <a:cs typeface="Arial" pitchFamily="-111" charset="0"/>
            </a:endParaRP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ea typeface="Arial" pitchFamily="-111" charset="0"/>
                <a:cs typeface="Arial" pitchFamily="-111" charset="0"/>
              </a:rPr>
              <a:t>Hierarchical model used by IMS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ea typeface="Arial" pitchFamily="-111" charset="0"/>
                <a:cs typeface="Arial" pitchFamily="-111" charset="0"/>
              </a:rPr>
              <a:t>After 1970, IBM built System R as proof-of-concept for relational model and used </a:t>
            </a:r>
            <a:r>
              <a:rPr lang="en-US" b="1" dirty="0" smtClean="0">
                <a:solidFill>
                  <a:srgbClr val="FF0000"/>
                </a:solidFill>
                <a:ea typeface="Arial" pitchFamily="-111" charset="0"/>
                <a:cs typeface="Arial" pitchFamily="-111" charset="0"/>
              </a:rPr>
              <a:t>SQL</a:t>
            </a:r>
            <a:r>
              <a:rPr lang="en-US" dirty="0" smtClean="0">
                <a:ea typeface="Arial" pitchFamily="-111" charset="0"/>
                <a:cs typeface="Arial" pitchFamily="-111" charset="0"/>
              </a:rPr>
              <a:t> as the query language. SQL eventually became a standard.  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B78-1450-44D0-A5BD-445BF452B4A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DBMS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Large datasets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Concurrency/ multi-user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Crash recovery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Declarative query language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No need to figure out what low level data structure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Data independence and efficient access.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Reduced application development time.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Data integrity and security.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Uniform data administration.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B78-1450-44D0-A5BD-445BF452B4A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Transactions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u="sng" dirty="0" smtClean="0">
                <a:solidFill>
                  <a:schemeClr val="accent2"/>
                </a:solidFill>
              </a:rPr>
              <a:t>transaction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is the DBMS’s abstract view of a user program:  a sequence of reads and writes.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User 1 views available seats and reserves seat 22A.</a:t>
            </a:r>
          </a:p>
          <a:p>
            <a:r>
              <a:rPr lang="en-US" dirty="0" smtClean="0"/>
              <a:t>A DBMS supports </a:t>
            </a:r>
            <a:r>
              <a:rPr lang="en-US" dirty="0" smtClean="0">
                <a:solidFill>
                  <a:schemeClr val="accent2"/>
                </a:solidFill>
              </a:rPr>
              <a:t>multiple users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, multiple transactions may be running </a:t>
            </a:r>
            <a:r>
              <a:rPr lang="en-US" dirty="0" smtClean="0">
                <a:solidFill>
                  <a:schemeClr val="accent2"/>
                </a:solidFill>
              </a:rPr>
              <a:t>concurrently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User 2 views available seats and reserves seat 22A.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User 3 views available seats and reserves seat 23D.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EE0-5229-4FFC-B0D4-221A66BDB768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</a:t>
            </a:r>
            <a:r>
              <a:rPr lang="en-US" dirty="0" smtClean="0"/>
              <a:t>Properties of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tomicity</a:t>
            </a:r>
            <a:r>
              <a:rPr lang="en-US" dirty="0" smtClean="0"/>
              <a:t> : all-or-nothing execution of transactions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onsistency</a:t>
            </a:r>
            <a:r>
              <a:rPr lang="en-US" dirty="0" smtClean="0"/>
              <a:t>:  constraints on data elements is preserved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solation</a:t>
            </a:r>
            <a:r>
              <a:rPr lang="en-US" dirty="0" smtClean="0"/>
              <a:t>: each transaction executes as if no other transaction is executing concurrently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urability</a:t>
            </a:r>
            <a:r>
              <a:rPr lang="en-US" dirty="0" smtClean="0"/>
              <a:t>: effect of an executed transaction must never be lost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transaction might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commit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after completing all its actions, or it could </a:t>
            </a:r>
            <a:r>
              <a:rPr lang="en-US" i="1" dirty="0" smtClean="0">
                <a:solidFill>
                  <a:schemeClr val="accent2"/>
                </a:solidFill>
              </a:rPr>
              <a:t>abort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(or be aborted by the DBMS) after executing some actions.</a:t>
            </a:r>
          </a:p>
          <a:p>
            <a:r>
              <a:rPr lang="en-US" dirty="0" smtClean="0"/>
              <a:t>A very important property guaranteed by the DBMS for all transactions is that they are </a:t>
            </a:r>
            <a:r>
              <a:rPr lang="en-US" i="1" u="sng" dirty="0" smtClean="0">
                <a:solidFill>
                  <a:schemeClr val="accent2"/>
                </a:solidFill>
              </a:rPr>
              <a:t>atomic</a:t>
            </a:r>
            <a:r>
              <a:rPr lang="en-US" u="sng" dirty="0" smtClean="0">
                <a:solidFill>
                  <a:schemeClr val="accent2"/>
                </a:solidFill>
              </a:rPr>
              <a:t>.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dirty="0" smtClean="0"/>
              <a:t>That is, a user can think of a </a:t>
            </a:r>
            <a:r>
              <a:rPr lang="en-US" dirty="0" err="1" smtClean="0"/>
              <a:t>Xact</a:t>
            </a:r>
            <a:r>
              <a:rPr lang="en-US" dirty="0" smtClean="0"/>
              <a:t> as always executing all its actions in one step, or not executing any actions at all.</a:t>
            </a:r>
          </a:p>
          <a:p>
            <a:pPr lvl="1">
              <a:buSzPct val="75000"/>
            </a:pPr>
            <a:r>
              <a:rPr lang="en-US" dirty="0" smtClean="0"/>
              <a:t>DBMS </a:t>
            </a:r>
            <a:r>
              <a:rPr lang="en-US" i="1" dirty="0" smtClean="0">
                <a:solidFill>
                  <a:schemeClr val="accent2"/>
                </a:solidFill>
              </a:rPr>
              <a:t>logs</a:t>
            </a:r>
            <a:r>
              <a:rPr lang="en-US" dirty="0" smtClean="0"/>
              <a:t> all actions so that it can </a:t>
            </a:r>
            <a:r>
              <a:rPr lang="en-US" i="1" dirty="0" smtClean="0">
                <a:solidFill>
                  <a:schemeClr val="accent2"/>
                </a:solidFill>
              </a:rPr>
              <a:t>undo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the actions of aborted transactions.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D2E-D906-4160-A3D6-0FE8A3CF41F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Example (Atomicity)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first transaction is transferring $100 from B’s account to A’s account.  </a:t>
            </a:r>
          </a:p>
          <a:p>
            <a:r>
              <a:rPr lang="en-US" dirty="0" smtClean="0"/>
              <a:t>The second is crediting both accounts with a 6% interest payment</a:t>
            </a:r>
          </a:p>
          <a:p>
            <a:r>
              <a:rPr lang="en-US" dirty="0" smtClean="0"/>
              <a:t>There is no guarantee that T1 will execute before T2 or vice-versa, if both are submitted together.  However, the net effect must be equivalent to these two transactions running serially in some order.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D2E-D906-4160-A3D6-0FE8A3CF41F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4400" y="990600"/>
            <a:ext cx="2514600" cy="156709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 smtClean="0">
                <a:latin typeface="+mn-lt"/>
              </a:rPr>
              <a:t>T1:	BEGIN   </a:t>
            </a:r>
          </a:p>
          <a:p>
            <a:r>
              <a:rPr lang="en-US" sz="2400" dirty="0" smtClean="0">
                <a:latin typeface="+mn-lt"/>
              </a:rPr>
              <a:t>	A=A+100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B=B-100   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END</a:t>
            </a:r>
            <a:endParaRPr lang="en-US" sz="2400" dirty="0">
              <a:latin typeface="+mn-lt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800600" y="990600"/>
            <a:ext cx="2743200" cy="156709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 smtClean="0">
                <a:latin typeface="+mn-lt"/>
              </a:rPr>
              <a:t>T2</a:t>
            </a:r>
            <a:r>
              <a:rPr lang="en-US" sz="2400" dirty="0">
                <a:latin typeface="+mn-lt"/>
              </a:rPr>
              <a:t>:	BEGIN   </a:t>
            </a:r>
            <a:endParaRPr lang="en-US" sz="2400" dirty="0" smtClean="0">
              <a:latin typeface="+mn-lt"/>
            </a:endParaRP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A=1.06*A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B=1.06*B   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END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Ensuring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Scheduling concurrent transactions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DBMS ensures that execution of {T1, ... , </a:t>
            </a:r>
            <a:r>
              <a:rPr lang="en-US" dirty="0" err="1" smtClean="0"/>
              <a:t>Tn</a:t>
            </a:r>
            <a:r>
              <a:rPr lang="en-US" dirty="0" smtClean="0"/>
              <a:t>} is equivalent to some </a:t>
            </a:r>
            <a:r>
              <a:rPr lang="en-US" i="1" u="sng" dirty="0" smtClean="0">
                <a:solidFill>
                  <a:srgbClr val="FF0000"/>
                </a:solidFill>
              </a:rPr>
              <a:t>serial</a:t>
            </a:r>
            <a:r>
              <a:rPr lang="en-US" dirty="0" smtClean="0"/>
              <a:t> execution T1’ ... </a:t>
            </a:r>
            <a:r>
              <a:rPr lang="en-US" dirty="0" err="1" smtClean="0"/>
              <a:t>Tn</a:t>
            </a:r>
            <a:r>
              <a:rPr lang="en-US" dirty="0" smtClean="0"/>
              <a:t>’.</a:t>
            </a:r>
          </a:p>
          <a:p>
            <a:pPr marL="341313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Idea</a:t>
            </a:r>
            <a:r>
              <a:rPr lang="en-US" dirty="0" smtClean="0"/>
              <a:t>: use </a:t>
            </a:r>
            <a:r>
              <a:rPr lang="en-US" dirty="0" smtClean="0">
                <a:solidFill>
                  <a:srgbClr val="FF0000"/>
                </a:solidFill>
              </a:rPr>
              <a:t>locks</a:t>
            </a:r>
            <a:r>
              <a:rPr lang="en-US" dirty="0" smtClean="0"/>
              <a:t> to serialize access to </a:t>
            </a:r>
            <a:r>
              <a:rPr lang="en-US" dirty="0" smtClean="0">
                <a:solidFill>
                  <a:srgbClr val="FF0000"/>
                </a:solidFill>
              </a:rPr>
              <a:t>shared</a:t>
            </a:r>
            <a:r>
              <a:rPr lang="en-US" dirty="0" smtClean="0"/>
              <a:t> objects</a:t>
            </a:r>
          </a:p>
          <a:p>
            <a:pPr marL="341313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Strict 2 Phase locking protocol:</a:t>
            </a:r>
          </a:p>
          <a:p>
            <a:pPr marL="741363" lvl="1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Before reading/writing an object, a transaction requests a lock on the object, and waits till the DBMS gives it the lock.  </a:t>
            </a:r>
          </a:p>
          <a:p>
            <a:pPr marL="741363" lvl="1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All locks are released at the end of the transaction.  </a:t>
            </a:r>
            <a:endParaRPr lang="en-US" dirty="0" smtClean="0">
              <a:solidFill>
                <a:srgbClr val="FC0128"/>
              </a:solidFill>
            </a:endParaRPr>
          </a:p>
          <a:p>
            <a:pPr marL="741363" lvl="1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dirty="0" smtClean="0"/>
              <a:t>What if </a:t>
            </a:r>
            <a:r>
              <a:rPr lang="en-US" dirty="0" err="1" smtClean="0"/>
              <a:t>Tj</a:t>
            </a:r>
            <a:r>
              <a:rPr lang="en-US" dirty="0" smtClean="0"/>
              <a:t> already has a lock on Y and Ti later requests a lock on Y?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u="sng" dirty="0" smtClean="0">
                <a:solidFill>
                  <a:srgbClr val="FF0000"/>
                </a:solidFill>
              </a:rPr>
              <a:t>Deadlock</a:t>
            </a:r>
            <a:r>
              <a:rPr lang="en-US" dirty="0" smtClean="0">
                <a:solidFill>
                  <a:srgbClr val="FF0000"/>
                </a:solidFill>
              </a:rPr>
              <a:t>!) </a:t>
            </a:r>
            <a:r>
              <a:rPr lang="en-US" dirty="0" smtClean="0"/>
              <a:t>Ti or </a:t>
            </a:r>
            <a:r>
              <a:rPr lang="en-US" dirty="0" err="1" smtClean="0"/>
              <a:t>Tj</a:t>
            </a:r>
            <a:r>
              <a:rPr lang="en-US" dirty="0" smtClean="0"/>
              <a:t> is </a:t>
            </a:r>
            <a:r>
              <a:rPr lang="en-US" u="sng" dirty="0" smtClean="0">
                <a:solidFill>
                  <a:srgbClr val="FF0000"/>
                </a:solidFill>
              </a:rPr>
              <a:t>aborted</a:t>
            </a:r>
            <a:r>
              <a:rPr lang="en-US" dirty="0" smtClean="0">
                <a:solidFill>
                  <a:srgbClr val="FC0128"/>
                </a:solidFill>
              </a:rPr>
              <a:t> </a:t>
            </a:r>
            <a:r>
              <a:rPr lang="en-US" dirty="0" smtClean="0"/>
              <a:t>and restarted!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Files </a:t>
            </a:r>
            <a:r>
              <a:rPr lang="en-US" dirty="0" err="1" smtClean="0"/>
              <a:t>vs</a:t>
            </a:r>
            <a:r>
              <a:rPr lang="en-US" dirty="0" smtClean="0"/>
              <a:t>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Swapping data between memory and files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Difficult to add records to files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Security &amp; access control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Do optimization manually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Good for small data/files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Run out of pointers (32bit) 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Code your own search algorithm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Search on different fields is difficult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Must protect data from inconsistency due to concurrency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Fault tolerance – crash recovery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B78-1450-44D0-A5BD-445BF452B4A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The Data Management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6" name="Picture 4" descr="C:\Users\lipyeow\AppData\Local\Microsoft\Windows\Temporary Internet Files\Content.IE5\624ZX99Z\MC90044152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066800"/>
            <a:ext cx="1873250" cy="1600200"/>
          </a:xfrm>
          <a:prstGeom prst="rect">
            <a:avLst/>
          </a:prstGeom>
          <a:noFill/>
        </p:spPr>
      </p:pic>
      <p:pic>
        <p:nvPicPr>
          <p:cNvPr id="3077" name="Picture 5" descr="C:\Users\lipyeow\AppData\Local\Microsoft\Windows\Temporary Internet Files\Content.IE5\WA81XVWV\MP900448290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343400"/>
            <a:ext cx="1143000" cy="1719558"/>
          </a:xfrm>
          <a:prstGeom prst="rect">
            <a:avLst/>
          </a:prstGeom>
          <a:noFill/>
        </p:spPr>
      </p:pic>
      <p:pic>
        <p:nvPicPr>
          <p:cNvPr id="3079" name="Picture 7" descr="http://www.preservebeachaccess.org/media/collage_of_photo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495800"/>
            <a:ext cx="1185083" cy="1440417"/>
          </a:xfrm>
          <a:prstGeom prst="rect">
            <a:avLst/>
          </a:prstGeom>
          <a:noFill/>
        </p:spPr>
      </p:pic>
      <p:pic>
        <p:nvPicPr>
          <p:cNvPr id="3080" name="Picture 8" descr="C:\Users\lipyeow\AppData\Local\Microsoft\Windows\Temporary Internet Files\Content.IE5\624ZX99Z\MP900400656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4572000"/>
            <a:ext cx="1436370" cy="1149096"/>
          </a:xfrm>
          <a:prstGeom prst="rect">
            <a:avLst/>
          </a:prstGeom>
          <a:noFill/>
        </p:spPr>
      </p:pic>
      <p:pic>
        <p:nvPicPr>
          <p:cNvPr id="3083" name="Picture 11" descr="http://www.jkcreative.com/assets/businessform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05400" y="4419600"/>
            <a:ext cx="1464174" cy="1476376"/>
          </a:xfrm>
          <a:prstGeom prst="rect">
            <a:avLst/>
          </a:prstGeom>
          <a:noFill/>
        </p:spPr>
      </p:pic>
      <p:pic>
        <p:nvPicPr>
          <p:cNvPr id="3085" name="Picture 13" descr="http://x.digitalavenues.com/uploads/OAK%20Analytic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1800" y="4572000"/>
            <a:ext cx="1841682" cy="1163609"/>
          </a:xfrm>
          <a:prstGeom prst="rect">
            <a:avLst/>
          </a:prstGeom>
          <a:noFill/>
        </p:spPr>
      </p:pic>
      <p:sp>
        <p:nvSpPr>
          <p:cNvPr id="16" name="Rounded Rectangular Callout 15"/>
          <p:cNvSpPr/>
          <p:nvPr/>
        </p:nvSpPr>
        <p:spPr>
          <a:xfrm>
            <a:off x="457200" y="1219200"/>
            <a:ext cx="2590800" cy="685800"/>
          </a:xfrm>
          <a:prstGeom prst="wedgeRoundRectCallout">
            <a:avLst>
              <a:gd name="adj1" fmla="val 87472"/>
              <a:gd name="adj2" fmla="val 754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is the photo </a:t>
            </a:r>
            <a:r>
              <a:rPr lang="en-US" dirty="0" smtClean="0"/>
              <a:t>I</a:t>
            </a:r>
            <a:r>
              <a:rPr lang="en-US" dirty="0" smtClean="0"/>
              <a:t> took last </a:t>
            </a:r>
            <a:r>
              <a:rPr lang="en-US" dirty="0" smtClean="0"/>
              <a:t>C</a:t>
            </a:r>
            <a:r>
              <a:rPr lang="en-US" dirty="0" smtClean="0"/>
              <a:t>hristmas ?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457200" y="1981200"/>
            <a:ext cx="2667000" cy="609600"/>
          </a:xfrm>
          <a:prstGeom prst="wedgeRoundRectCallout">
            <a:avLst>
              <a:gd name="adj1" fmla="val 80417"/>
              <a:gd name="adj2" fmla="val 328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did I read about  “Turing Machines” ?</a:t>
            </a:r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457200" y="2667000"/>
            <a:ext cx="2667000" cy="609600"/>
          </a:xfrm>
          <a:prstGeom prst="wedgeRoundRectCallout">
            <a:avLst>
              <a:gd name="adj1" fmla="val 80912"/>
              <a:gd name="adj2" fmla="val -442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is the invoice for this computer ?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457200" y="3352800"/>
            <a:ext cx="2743200" cy="609600"/>
          </a:xfrm>
          <a:prstGeom prst="wedgeRoundRectCallout">
            <a:avLst>
              <a:gd name="adj1" fmla="val 90041"/>
              <a:gd name="adj2" fmla="val -889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Which product is the most profitable ?</a:t>
            </a:r>
            <a:endParaRPr lang="en-US" dirty="0"/>
          </a:p>
        </p:txBody>
      </p:sp>
      <p:sp>
        <p:nvSpPr>
          <p:cNvPr id="20" name="Line Callout 1 19"/>
          <p:cNvSpPr/>
          <p:nvPr/>
        </p:nvSpPr>
        <p:spPr>
          <a:xfrm>
            <a:off x="6324600" y="1219200"/>
            <a:ext cx="2286000" cy="685800"/>
          </a:xfrm>
          <a:prstGeom prst="borderCallout1">
            <a:avLst>
              <a:gd name="adj1" fmla="val 54211"/>
              <a:gd name="adj2" fmla="val -3227"/>
              <a:gd name="adj3" fmla="val 54344"/>
              <a:gd name="adj4" fmla="val -302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Line Callout 1 20"/>
          <p:cNvSpPr/>
          <p:nvPr/>
        </p:nvSpPr>
        <p:spPr>
          <a:xfrm>
            <a:off x="6324600" y="2057400"/>
            <a:ext cx="2286000" cy="685800"/>
          </a:xfrm>
          <a:prstGeom prst="borderCallout1">
            <a:avLst>
              <a:gd name="adj1" fmla="val 86835"/>
              <a:gd name="adj2" fmla="val -4078"/>
              <a:gd name="adj3" fmla="val 133777"/>
              <a:gd name="adj4" fmla="val -87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Line Callout 1 21"/>
          <p:cNvSpPr/>
          <p:nvPr/>
        </p:nvSpPr>
        <p:spPr>
          <a:xfrm>
            <a:off x="6324600" y="3581400"/>
            <a:ext cx="2286000" cy="685800"/>
          </a:xfrm>
          <a:prstGeom prst="borderCallout1">
            <a:avLst>
              <a:gd name="adj1" fmla="val 64140"/>
              <a:gd name="adj2" fmla="val -4078"/>
              <a:gd name="adj3" fmla="val 111082"/>
              <a:gd name="adj4" fmla="val -6258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Up-Down Arrow 23"/>
          <p:cNvSpPr/>
          <p:nvPr/>
        </p:nvSpPr>
        <p:spPr>
          <a:xfrm>
            <a:off x="7239000" y="2819400"/>
            <a:ext cx="457200" cy="609600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Unstructured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What are some examples of unstructured data? </a:t>
            </a:r>
          </a:p>
          <a:p>
            <a:r>
              <a:rPr lang="en-US" dirty="0" smtClean="0"/>
              <a:t>How do we model unstructured data ?</a:t>
            </a:r>
          </a:p>
          <a:p>
            <a:r>
              <a:rPr lang="en-US" dirty="0" smtClean="0"/>
              <a:t>How do we query unstructured data ?</a:t>
            </a:r>
          </a:p>
          <a:p>
            <a:r>
              <a:rPr lang="en-US" dirty="0" smtClean="0"/>
              <a:t>How do we process queries on unstructured data ?</a:t>
            </a:r>
          </a:p>
          <a:p>
            <a:r>
              <a:rPr lang="en-US" dirty="0" smtClean="0"/>
              <a:t>How do we index unstructured data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The Data Management Problem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076" name="Picture 4" descr="C:\Users\lipyeow\AppData\Local\Microsoft\Windows\Temporary Internet Files\Content.IE5\624ZX99Z\MC90044152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066800"/>
            <a:ext cx="1873250" cy="1600200"/>
          </a:xfrm>
          <a:prstGeom prst="rect">
            <a:avLst/>
          </a:prstGeom>
          <a:noFill/>
        </p:spPr>
      </p:pic>
      <p:pic>
        <p:nvPicPr>
          <p:cNvPr id="3077" name="Picture 5" descr="C:\Users\lipyeow\AppData\Local\Microsoft\Windows\Temporary Internet Files\Content.IE5\WA81XVWV\MP900448290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343400"/>
            <a:ext cx="1143000" cy="1719558"/>
          </a:xfrm>
          <a:prstGeom prst="rect">
            <a:avLst/>
          </a:prstGeom>
          <a:noFill/>
        </p:spPr>
      </p:pic>
      <p:pic>
        <p:nvPicPr>
          <p:cNvPr id="3079" name="Picture 7" descr="http://www.preservebeachaccess.org/media/collage_of_photo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495800"/>
            <a:ext cx="1185083" cy="1440417"/>
          </a:xfrm>
          <a:prstGeom prst="rect">
            <a:avLst/>
          </a:prstGeom>
          <a:noFill/>
        </p:spPr>
      </p:pic>
      <p:pic>
        <p:nvPicPr>
          <p:cNvPr id="3080" name="Picture 8" descr="C:\Users\lipyeow\AppData\Local\Microsoft\Windows\Temporary Internet Files\Content.IE5\624ZX99Z\MP900400656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4572000"/>
            <a:ext cx="1436370" cy="1149096"/>
          </a:xfrm>
          <a:prstGeom prst="rect">
            <a:avLst/>
          </a:prstGeom>
          <a:noFill/>
        </p:spPr>
      </p:pic>
      <p:pic>
        <p:nvPicPr>
          <p:cNvPr id="3083" name="Picture 11" descr="http://www.jkcreative.com/assets/businessform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05400" y="4419600"/>
            <a:ext cx="1464174" cy="1476376"/>
          </a:xfrm>
          <a:prstGeom prst="rect">
            <a:avLst/>
          </a:prstGeom>
          <a:noFill/>
        </p:spPr>
      </p:pic>
      <p:pic>
        <p:nvPicPr>
          <p:cNvPr id="3085" name="Picture 13" descr="http://x.digitalavenues.com/uploads/OAK%20Analytic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1800" y="4572000"/>
            <a:ext cx="1841682" cy="1163609"/>
          </a:xfrm>
          <a:prstGeom prst="rect">
            <a:avLst/>
          </a:prstGeom>
          <a:noFill/>
        </p:spPr>
      </p:pic>
      <p:sp>
        <p:nvSpPr>
          <p:cNvPr id="16" name="Rounded Rectangular Callout 15"/>
          <p:cNvSpPr/>
          <p:nvPr/>
        </p:nvSpPr>
        <p:spPr>
          <a:xfrm>
            <a:off x="457200" y="1219200"/>
            <a:ext cx="2590800" cy="685800"/>
          </a:xfrm>
          <a:prstGeom prst="wedgeRoundRectCallout">
            <a:avLst>
              <a:gd name="adj1" fmla="val 87472"/>
              <a:gd name="adj2" fmla="val 754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is the photo </a:t>
            </a:r>
            <a:r>
              <a:rPr lang="en-US" dirty="0" smtClean="0"/>
              <a:t>I</a:t>
            </a:r>
            <a:r>
              <a:rPr lang="en-US" dirty="0" smtClean="0"/>
              <a:t> took last </a:t>
            </a:r>
            <a:r>
              <a:rPr lang="en-US" dirty="0" smtClean="0"/>
              <a:t>C</a:t>
            </a:r>
            <a:r>
              <a:rPr lang="en-US" dirty="0" smtClean="0"/>
              <a:t>hristmas ?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457200" y="1981200"/>
            <a:ext cx="2667000" cy="609600"/>
          </a:xfrm>
          <a:prstGeom prst="wedgeRoundRectCallout">
            <a:avLst>
              <a:gd name="adj1" fmla="val 80417"/>
              <a:gd name="adj2" fmla="val 328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did I read about  “Turing Machines” ?</a:t>
            </a:r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457200" y="2667000"/>
            <a:ext cx="2667000" cy="609600"/>
          </a:xfrm>
          <a:prstGeom prst="wedgeRoundRectCallout">
            <a:avLst>
              <a:gd name="adj1" fmla="val 80912"/>
              <a:gd name="adj2" fmla="val -442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is the invoice for this computer ?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457200" y="3352800"/>
            <a:ext cx="2743200" cy="609600"/>
          </a:xfrm>
          <a:prstGeom prst="wedgeRoundRectCallout">
            <a:avLst>
              <a:gd name="adj1" fmla="val 90041"/>
              <a:gd name="adj2" fmla="val -889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Which product is the most profitable ?</a:t>
            </a:r>
            <a:endParaRPr lang="en-US" dirty="0"/>
          </a:p>
        </p:txBody>
      </p:sp>
      <p:sp>
        <p:nvSpPr>
          <p:cNvPr id="20" name="Line Callout 1 19"/>
          <p:cNvSpPr/>
          <p:nvPr/>
        </p:nvSpPr>
        <p:spPr>
          <a:xfrm>
            <a:off x="6324600" y="1219200"/>
            <a:ext cx="2286000" cy="685800"/>
          </a:xfrm>
          <a:prstGeom prst="borderCallout1">
            <a:avLst>
              <a:gd name="adj1" fmla="val 54211"/>
              <a:gd name="adj2" fmla="val -3227"/>
              <a:gd name="adj3" fmla="val 54344"/>
              <a:gd name="adj4" fmla="val -302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Line Callout 1 20"/>
          <p:cNvSpPr/>
          <p:nvPr/>
        </p:nvSpPr>
        <p:spPr>
          <a:xfrm>
            <a:off x="6324600" y="2057400"/>
            <a:ext cx="2286000" cy="685800"/>
          </a:xfrm>
          <a:prstGeom prst="borderCallout1">
            <a:avLst>
              <a:gd name="adj1" fmla="val 86835"/>
              <a:gd name="adj2" fmla="val -4078"/>
              <a:gd name="adj3" fmla="val 133777"/>
              <a:gd name="adj4" fmla="val -87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Line Callout 1 21"/>
          <p:cNvSpPr/>
          <p:nvPr/>
        </p:nvSpPr>
        <p:spPr>
          <a:xfrm>
            <a:off x="6324600" y="3581400"/>
            <a:ext cx="2286000" cy="685800"/>
          </a:xfrm>
          <a:prstGeom prst="borderCallout1">
            <a:avLst>
              <a:gd name="adj1" fmla="val 64140"/>
              <a:gd name="adj2" fmla="val -4078"/>
              <a:gd name="adj3" fmla="val 111082"/>
              <a:gd name="adj4" fmla="val -6258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Up-Down Arrow 23"/>
          <p:cNvSpPr/>
          <p:nvPr/>
        </p:nvSpPr>
        <p:spPr>
          <a:xfrm>
            <a:off x="7239000" y="2819400"/>
            <a:ext cx="457200" cy="609600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Unstructured Text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 of 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Information Retrieval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Data Model</a:t>
            </a:r>
          </a:p>
          <a:p>
            <a:pPr lvl="1"/>
            <a:r>
              <a:rPr lang="en-US" dirty="0" smtClean="0"/>
              <a:t>Collection of documents</a:t>
            </a:r>
          </a:p>
          <a:p>
            <a:pPr lvl="1"/>
            <a:r>
              <a:rPr lang="en-US" dirty="0" smtClean="0"/>
              <a:t>Each document is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bag of words (aka terms)</a:t>
            </a:r>
          </a:p>
          <a:p>
            <a:r>
              <a:rPr lang="en-US" dirty="0" smtClean="0"/>
              <a:t>Query Model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Keyword</a:t>
            </a:r>
            <a:r>
              <a:rPr lang="en-US" dirty="0" smtClean="0"/>
              <a:t> + Boolean Combinations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DBMS and SQL and tutorial </a:t>
            </a:r>
          </a:p>
          <a:p>
            <a:r>
              <a:rPr lang="en-US" dirty="0" smtClean="0"/>
              <a:t>Details:</a:t>
            </a:r>
          </a:p>
          <a:p>
            <a:pPr lvl="1"/>
            <a:r>
              <a:rPr lang="en-US" dirty="0" smtClean="0"/>
              <a:t>Not all words are equal. 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Stop words</a:t>
            </a:r>
            <a:r>
              <a:rPr lang="en-US" dirty="0" smtClean="0"/>
              <a:t>” (</a:t>
            </a:r>
            <a:r>
              <a:rPr lang="en-US" dirty="0" err="1" smtClean="0"/>
              <a:t>eg</a:t>
            </a:r>
            <a:r>
              <a:rPr lang="en-US" dirty="0" smtClean="0"/>
              <a:t>. “the”, “a”, “his” ...) are ignored.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Stemming</a:t>
            </a:r>
            <a:r>
              <a:rPr lang="en-US" dirty="0" smtClean="0"/>
              <a:t> : convert words to their basic form. </a:t>
            </a:r>
            <a:r>
              <a:rPr lang="en-US" dirty="0" err="1" smtClean="0"/>
              <a:t>Eg</a:t>
            </a:r>
            <a:r>
              <a:rPr lang="en-US" dirty="0" smtClean="0"/>
              <a:t>. “Surfing”, “surfed” becomes “surf”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Inverted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666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Recall: an index is a mapping of search key to data entries</a:t>
            </a:r>
          </a:p>
          <a:p>
            <a:pPr lvl="1"/>
            <a:r>
              <a:rPr lang="en-US" dirty="0" smtClean="0"/>
              <a:t>What is the search key ?</a:t>
            </a:r>
          </a:p>
          <a:p>
            <a:pPr lvl="1"/>
            <a:r>
              <a:rPr lang="en-US" dirty="0" smtClean="0"/>
              <a:t>What is the data entry ?</a:t>
            </a:r>
          </a:p>
          <a:p>
            <a:r>
              <a:rPr lang="en-US" dirty="0" smtClean="0"/>
              <a:t>Inverted Index: </a:t>
            </a:r>
          </a:p>
          <a:p>
            <a:pPr lvl="1"/>
            <a:r>
              <a:rPr lang="en-US" dirty="0" smtClean="0"/>
              <a:t>For each term store a list of postings</a:t>
            </a:r>
          </a:p>
          <a:p>
            <a:pPr lvl="1"/>
            <a:r>
              <a:rPr lang="en-US" dirty="0" smtClean="0"/>
              <a:t>A posting consists of &lt;</a:t>
            </a:r>
            <a:r>
              <a:rPr lang="en-US" dirty="0" err="1" smtClean="0"/>
              <a:t>docid,position</a:t>
            </a:r>
            <a:r>
              <a:rPr lang="en-US" dirty="0" smtClean="0"/>
              <a:t>&gt; pairs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5" name="Group 50"/>
          <p:cNvGrpSpPr/>
          <p:nvPr/>
        </p:nvGrpSpPr>
        <p:grpSpPr>
          <a:xfrm>
            <a:off x="228600" y="3897868"/>
            <a:ext cx="8534400" cy="2274332"/>
            <a:chOff x="228600" y="3897868"/>
            <a:chExt cx="8534400" cy="2274332"/>
          </a:xfrm>
        </p:grpSpPr>
        <p:sp>
          <p:nvSpPr>
            <p:cNvPr id="7" name="Rectangle 6"/>
            <p:cNvSpPr/>
            <p:nvPr/>
          </p:nvSpPr>
          <p:spPr>
            <a:xfrm>
              <a:off x="457200" y="4343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DBMS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098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18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4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910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006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722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8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doc03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7" idx="3"/>
              <a:endCxn id="8" idx="1"/>
            </p:cNvCxnSpPr>
            <p:nvPr/>
          </p:nvCxnSpPr>
          <p:spPr>
            <a:xfrm>
              <a:off x="1447800" y="45339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57200" y="48006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SQL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98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718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910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530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626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722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342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2" idx="3"/>
              <a:endCxn id="23" idx="1"/>
            </p:cNvCxnSpPr>
            <p:nvPr/>
          </p:nvCxnSpPr>
          <p:spPr>
            <a:xfrm>
              <a:off x="1447800" y="49911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457200" y="52578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trigger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098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718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814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910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530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626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7818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438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33" idx="3"/>
              <a:endCxn id="34" idx="1"/>
            </p:cNvCxnSpPr>
            <p:nvPr/>
          </p:nvCxnSpPr>
          <p:spPr>
            <a:xfrm>
              <a:off x="1447800" y="54483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1722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1534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6376" y="5638800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57600" y="5638800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4267200"/>
              <a:ext cx="1295400" cy="1905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8600" y="3897868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lexicon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09800" y="3962400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Posting lists</a:t>
              </a:r>
              <a:endParaRPr lang="en-US" dirty="0"/>
            </a:p>
          </p:txBody>
        </p:sp>
      </p:grpSp>
      <p:sp>
        <p:nvSpPr>
          <p:cNvPr id="50" name="Rounded Rectangular Callout 49"/>
          <p:cNvSpPr/>
          <p:nvPr/>
        </p:nvSpPr>
        <p:spPr>
          <a:xfrm>
            <a:off x="5715000" y="2133600"/>
            <a:ext cx="3200400" cy="838200"/>
          </a:xfrm>
          <a:prstGeom prst="wedgeRoundRectCallout">
            <a:avLst>
              <a:gd name="adj1" fmla="val 16494"/>
              <a:gd name="adj2" fmla="val 16983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data in an inverted index sorted on 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Lookups using Inverted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895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Given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single keyword query “k”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  SQL)</a:t>
            </a:r>
          </a:p>
          <a:p>
            <a:pPr lvl="1"/>
            <a:r>
              <a:rPr lang="en-US" dirty="0" smtClean="0"/>
              <a:t>Find k in the lexicon</a:t>
            </a:r>
          </a:p>
          <a:p>
            <a:pPr lvl="1"/>
            <a:r>
              <a:rPr lang="en-US" dirty="0" smtClean="0"/>
              <a:t>Retrieve the posting list for k</a:t>
            </a:r>
          </a:p>
          <a:p>
            <a:pPr lvl="1"/>
            <a:r>
              <a:rPr lang="en-US" dirty="0" smtClean="0"/>
              <a:t>Scan posting list for document IDs [and positions]</a:t>
            </a:r>
          </a:p>
          <a:p>
            <a:r>
              <a:rPr lang="en-US" dirty="0" smtClean="0"/>
              <a:t>What if the query is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“k1 and k2”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Retrieve document IDs for k1 and k2</a:t>
            </a:r>
          </a:p>
          <a:p>
            <a:pPr lvl="1"/>
            <a:r>
              <a:rPr lang="en-US" dirty="0" smtClean="0"/>
              <a:t>Perform intersection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5" name="Group 49"/>
          <p:cNvGrpSpPr/>
          <p:nvPr/>
        </p:nvGrpSpPr>
        <p:grpSpPr>
          <a:xfrm>
            <a:off x="228600" y="1066800"/>
            <a:ext cx="8534400" cy="2274332"/>
            <a:chOff x="228600" y="3897868"/>
            <a:chExt cx="8534400" cy="2274332"/>
          </a:xfrm>
        </p:grpSpPr>
        <p:sp>
          <p:nvSpPr>
            <p:cNvPr id="7" name="Rectangle 6"/>
            <p:cNvSpPr/>
            <p:nvPr/>
          </p:nvSpPr>
          <p:spPr>
            <a:xfrm>
              <a:off x="457200" y="4343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DBMS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098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18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4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910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006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722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8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7" idx="3"/>
              <a:endCxn id="8" idx="1"/>
            </p:cNvCxnSpPr>
            <p:nvPr/>
          </p:nvCxnSpPr>
          <p:spPr>
            <a:xfrm>
              <a:off x="1447800" y="45339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57200" y="48006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SQL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98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718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910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530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626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722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342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2" idx="3"/>
              <a:endCxn id="23" idx="1"/>
            </p:cNvCxnSpPr>
            <p:nvPr/>
          </p:nvCxnSpPr>
          <p:spPr>
            <a:xfrm>
              <a:off x="1447800" y="49911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457200" y="52578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trigger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098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718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814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910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530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626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7818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438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33" idx="3"/>
              <a:endCxn id="34" idx="1"/>
            </p:cNvCxnSpPr>
            <p:nvPr/>
          </p:nvCxnSpPr>
          <p:spPr>
            <a:xfrm>
              <a:off x="1447800" y="54483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1722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1534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6376" y="5638800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57600" y="5638800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4267200"/>
              <a:ext cx="1295400" cy="1905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8600" y="3897868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lexicon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09800" y="3962400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Posting lists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Too Many Matching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56388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Rank the results by “relevance”!</a:t>
            </a:r>
          </a:p>
          <a:p>
            <a:r>
              <a:rPr lang="en-US" dirty="0" smtClean="0"/>
              <a:t>Vector-Space Model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Documents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vectors</a:t>
            </a:r>
            <a:r>
              <a:rPr lang="en-US" dirty="0" smtClean="0"/>
              <a:t> in hi-dimensional space</a:t>
            </a:r>
          </a:p>
          <a:p>
            <a:pPr lvl="1"/>
            <a:r>
              <a:rPr lang="en-US" dirty="0" smtClean="0"/>
              <a:t>Each dimension in the vector represents a term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Queries</a:t>
            </a:r>
            <a:r>
              <a:rPr lang="en-US" dirty="0" smtClean="0"/>
              <a:t> are represented as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vectors</a:t>
            </a:r>
            <a:r>
              <a:rPr lang="en-US" dirty="0" smtClean="0"/>
              <a:t> similarly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Vector distance </a:t>
            </a:r>
            <a:r>
              <a:rPr lang="en-US" dirty="0" smtClean="0"/>
              <a:t>(dot product) between query vector and document vector gives ranking criteria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Weights </a:t>
            </a:r>
            <a:r>
              <a:rPr lang="en-US" dirty="0" smtClean="0"/>
              <a:t>can be used to tweak relevance</a:t>
            </a:r>
          </a:p>
          <a:p>
            <a:r>
              <a:rPr lang="en-US" dirty="0" err="1" smtClean="0"/>
              <a:t>PageRank</a:t>
            </a:r>
            <a:r>
              <a:rPr lang="en-US" dirty="0" smtClean="0"/>
              <a:t> (later)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867400" y="1295400"/>
            <a:ext cx="2871014" cy="2743200"/>
            <a:chOff x="1371600" y="1676400"/>
            <a:chExt cx="6431966" cy="4079875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2225158" y="2356379"/>
              <a:ext cx="60842" cy="29014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2286000" y="5257800"/>
              <a:ext cx="464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371600" y="1676400"/>
              <a:ext cx="674688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Star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6918325" y="5299075"/>
              <a:ext cx="70802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Diet</a:t>
              </a: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2286000" y="2971800"/>
              <a:ext cx="381000" cy="2209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2286000" y="4953000"/>
              <a:ext cx="34290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2286000" y="2819400"/>
              <a:ext cx="3429000" cy="2438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514599" y="3122965"/>
              <a:ext cx="2152649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Doc about astronomy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3078716" y="2243049"/>
              <a:ext cx="2235200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Doc about movie stars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908006" y="4396317"/>
              <a:ext cx="4895560" cy="549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Doc about </a:t>
              </a:r>
              <a:r>
                <a:rPr lang="en-US" sz="1800" dirty="0" smtClean="0"/>
                <a:t>behavior</a:t>
              </a:r>
              <a:endParaRPr 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Internet Search Engines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228600" y="1219200"/>
            <a:ext cx="2895600" cy="16764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World Wide Web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762000" y="4648200"/>
            <a:ext cx="1828800" cy="1447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Web Page Repository</a:t>
            </a:r>
            <a:endParaRPr lang="en-US" sz="2800" dirty="0"/>
          </a:p>
        </p:txBody>
      </p:sp>
      <p:sp>
        <p:nvSpPr>
          <p:cNvPr id="9" name="Can 8"/>
          <p:cNvSpPr/>
          <p:nvPr/>
        </p:nvSpPr>
        <p:spPr>
          <a:xfrm>
            <a:off x="6248400" y="4648200"/>
            <a:ext cx="1828800" cy="1447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Inverted  </a:t>
            </a:r>
          </a:p>
          <a:p>
            <a:pPr algn="ctr"/>
            <a:r>
              <a:rPr lang="en-US" sz="2800" dirty="0" smtClean="0"/>
              <a:t>Index</a:t>
            </a:r>
            <a:endParaRPr lang="en-US" sz="2800" dirty="0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914400"/>
            <a:ext cx="1488034" cy="1412322"/>
          </a:xfrm>
          <a:prstGeom prst="rect">
            <a:avLst/>
          </a:prstGeom>
          <a:noFill/>
        </p:spPr>
      </p:pic>
      <p:sp>
        <p:nvSpPr>
          <p:cNvPr id="11" name="Rounded Rectangle 10"/>
          <p:cNvSpPr/>
          <p:nvPr/>
        </p:nvSpPr>
        <p:spPr>
          <a:xfrm>
            <a:off x="990600" y="3352800"/>
            <a:ext cx="1371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Web Crawler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38600" y="2209800"/>
            <a:ext cx="2057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Search Engine Web Server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00" y="14478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Keyword Query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26" idx="1"/>
          </p:cNvCxnSpPr>
          <p:nvPr/>
        </p:nvCxnSpPr>
        <p:spPr>
          <a:xfrm rot="10800000" flipV="1">
            <a:off x="6096000" y="1620560"/>
            <a:ext cx="1295400" cy="5892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9" idx="1"/>
          </p:cNvCxnSpPr>
          <p:nvPr/>
        </p:nvCxnSpPr>
        <p:spPr>
          <a:xfrm rot="16200000" flipH="1">
            <a:off x="5391150" y="2876550"/>
            <a:ext cx="1447800" cy="2095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19800" y="34290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4800600" y="3276600"/>
            <a:ext cx="1905000" cy="1371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2552700" y="3238500"/>
            <a:ext cx="1752600" cy="1676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2705100" y="3314700"/>
            <a:ext cx="1905000" cy="1828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1"/>
            <a:endCxn id="11" idx="0"/>
          </p:cNvCxnSpPr>
          <p:nvPr/>
        </p:nvCxnSpPr>
        <p:spPr>
          <a:xfrm rot="5400000">
            <a:off x="1446908" y="3123307"/>
            <a:ext cx="458985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8" idx="1"/>
          </p:cNvCxnSpPr>
          <p:nvPr/>
        </p:nvCxnSpPr>
        <p:spPr>
          <a:xfrm rot="5400000">
            <a:off x="1447800" y="4419600"/>
            <a:ext cx="4572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3886200" y="4953000"/>
            <a:ext cx="1371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Indexer</a:t>
            </a:r>
            <a:endParaRPr lang="en-US" sz="2400" dirty="0"/>
          </a:p>
        </p:txBody>
      </p:sp>
      <p:cxnSp>
        <p:nvCxnSpPr>
          <p:cNvPr id="47" name="Straight Arrow Connector 46"/>
          <p:cNvCxnSpPr>
            <a:stCxn id="8" idx="4"/>
            <a:endCxn id="46" idx="1"/>
          </p:cNvCxnSpPr>
          <p:nvPr/>
        </p:nvCxnSpPr>
        <p:spPr>
          <a:xfrm>
            <a:off x="2590800" y="5372100"/>
            <a:ext cx="12954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3"/>
            <a:endCxn id="9" idx="2"/>
          </p:cNvCxnSpPr>
          <p:nvPr/>
        </p:nvCxnSpPr>
        <p:spPr>
          <a:xfrm>
            <a:off x="5257800" y="5372100"/>
            <a:ext cx="9906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172200" y="1828800"/>
            <a:ext cx="1296195" cy="6103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24600" y="23622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Ranked Results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38556" y="4078069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Postings </a:t>
            </a:r>
          </a:p>
          <a:p>
            <a:pPr algn="ctr"/>
            <a:r>
              <a:rPr lang="en-US" dirty="0" smtClean="0"/>
              <a:t>etc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505200" y="4343400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Doc IDs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819400" y="3200400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Snipplets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Web Search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066800"/>
          </a:xfrm>
        </p:spPr>
        <p:txBody>
          <a:bodyPr/>
          <a:lstStyle/>
          <a:p>
            <a:r>
              <a:rPr lang="en-US" dirty="0" smtClean="0"/>
              <a:t>http://www.googleguide.com/advanced_operators_reference.html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DB97-3F65-4F9D-86E1-1EDC69DB3651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2362200"/>
          <a:ext cx="800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4831"/>
                <a:gridCol w="42261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it means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Biking </a:t>
                      </a:r>
                      <a:r>
                        <a:rPr lang="en-US" dirty="0" err="1" smtClean="0"/>
                        <a:t>italy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Biking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italy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Recycle steel OR iron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Recycle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dirty="0" smtClean="0"/>
                        <a:t> (steel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OR</a:t>
                      </a:r>
                      <a:r>
                        <a:rPr lang="en-US" baseline="0" dirty="0" smtClean="0"/>
                        <a:t> iron)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“I have a dream”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“I have a dream”</a:t>
                      </a:r>
                      <a:r>
                        <a:rPr lang="en-US" baseline="0" dirty="0" smtClean="0"/>
                        <a:t> treated as one term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Salsa </a:t>
                      </a:r>
                      <a:r>
                        <a:rPr lang="en-US" b="1" dirty="0" smtClean="0"/>
                        <a:t>-</a:t>
                      </a:r>
                      <a:r>
                        <a:rPr lang="en-US" dirty="0" smtClean="0"/>
                        <a:t>dance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Salsa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AND NOT </a:t>
                      </a:r>
                      <a:r>
                        <a:rPr lang="en-US" dirty="0" smtClean="0"/>
                        <a:t>dance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4876800"/>
          <a:ext cx="8001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4831"/>
                <a:gridCol w="422616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Other</a:t>
                      </a:r>
                      <a:r>
                        <a:rPr lang="en-US" baseline="0" dirty="0" smtClean="0"/>
                        <a:t> nifty expressions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it means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 + 34 - 56 * 7 /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Evaluates the arithmetic</a:t>
                      </a:r>
                      <a:r>
                        <a:rPr lang="en-US" baseline="0" dirty="0" smtClean="0"/>
                        <a:t> expression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300 Euros in USD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Converts 300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euros</a:t>
                      </a:r>
                      <a:r>
                        <a:rPr lang="en-US" baseline="0" dirty="0" smtClean="0"/>
                        <a:t> to US currency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Ranking Web Pages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36637"/>
            <a:ext cx="4876800" cy="5287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Google’s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PageRank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Links in web pages provide clues to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how important a webpage </a:t>
            </a:r>
            <a:r>
              <a:rPr lang="en-US" dirty="0" smtClean="0"/>
              <a:t>is.</a:t>
            </a:r>
          </a:p>
          <a:p>
            <a:r>
              <a:rPr lang="en-US" dirty="0" smtClean="0"/>
              <a:t>Take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random walk</a:t>
            </a:r>
          </a:p>
          <a:p>
            <a:pPr lvl="1"/>
            <a:r>
              <a:rPr lang="en-US" dirty="0" smtClean="0"/>
              <a:t>Start at some webpage p</a:t>
            </a:r>
          </a:p>
          <a:p>
            <a:pPr lvl="1"/>
            <a:r>
              <a:rPr lang="en-US" dirty="0" smtClean="0"/>
              <a:t>Randomly pick one of the links and go to that webpage</a:t>
            </a:r>
          </a:p>
          <a:p>
            <a:pPr lvl="1"/>
            <a:r>
              <a:rPr lang="en-US" dirty="0" smtClean="0"/>
              <a:t>Repeat for all eternity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number of times </a:t>
            </a:r>
            <a:r>
              <a:rPr lang="en-US" dirty="0" smtClean="0"/>
              <a:t>the walker visits a page is an indication of how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important</a:t>
            </a:r>
            <a:r>
              <a:rPr lang="en-US" dirty="0" smtClean="0"/>
              <a:t> the page is.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DB97-3F65-4F9D-86E1-1EDC69DB365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72200" y="1371600"/>
            <a:ext cx="4572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2600" y="2514600"/>
            <a:ext cx="4572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01000" y="1295400"/>
            <a:ext cx="4572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62800" y="2667000"/>
            <a:ext cx="4572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7400" y="4038600"/>
            <a:ext cx="4572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53400" y="4419600"/>
            <a:ext cx="4572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 flipV="1">
            <a:off x="6629400" y="1600200"/>
            <a:ext cx="1371600" cy="114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  <a:endCxn id="8" idx="0"/>
          </p:cNvCxnSpPr>
          <p:nvPr/>
        </p:nvCxnSpPr>
        <p:spPr>
          <a:xfrm rot="10800000" flipV="1">
            <a:off x="5791200" y="1714500"/>
            <a:ext cx="381000" cy="800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9" idx="2"/>
          </p:cNvCxnSpPr>
          <p:nvPr/>
        </p:nvCxnSpPr>
        <p:spPr>
          <a:xfrm flipV="1">
            <a:off x="7620000" y="1905000"/>
            <a:ext cx="609600" cy="1104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2" idx="0"/>
          </p:cNvCxnSpPr>
          <p:nvPr/>
        </p:nvCxnSpPr>
        <p:spPr>
          <a:xfrm rot="16200000" flipH="1">
            <a:off x="7048500" y="3086100"/>
            <a:ext cx="2514600" cy="152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0" idx="1"/>
          </p:cNvCxnSpPr>
          <p:nvPr/>
        </p:nvCxnSpPr>
        <p:spPr>
          <a:xfrm rot="5400000" flipH="1" flipV="1">
            <a:off x="6381750" y="2419350"/>
            <a:ext cx="190500" cy="1371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2" idx="1"/>
          </p:cNvCxnSpPr>
          <p:nvPr/>
        </p:nvCxnSpPr>
        <p:spPr>
          <a:xfrm rot="16200000" flipH="1">
            <a:off x="7067550" y="3676650"/>
            <a:ext cx="1409700" cy="762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10" idx="2"/>
          </p:cNvCxnSpPr>
          <p:nvPr/>
        </p:nvCxnSpPr>
        <p:spPr>
          <a:xfrm flipV="1">
            <a:off x="6324600" y="3352800"/>
            <a:ext cx="1066800" cy="10287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  <a:endCxn id="10" idx="0"/>
          </p:cNvCxnSpPr>
          <p:nvPr/>
        </p:nvCxnSpPr>
        <p:spPr>
          <a:xfrm rot="16200000" flipH="1">
            <a:off x="6591300" y="1866900"/>
            <a:ext cx="609600" cy="990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1"/>
            <a:endCxn id="10" idx="0"/>
          </p:cNvCxnSpPr>
          <p:nvPr/>
        </p:nvCxnSpPr>
        <p:spPr>
          <a:xfrm rot="10800000" flipV="1">
            <a:off x="7391400" y="1600200"/>
            <a:ext cx="609600" cy="1066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ular Callout 42"/>
          <p:cNvSpPr/>
          <p:nvPr/>
        </p:nvSpPr>
        <p:spPr>
          <a:xfrm>
            <a:off x="5410200" y="5410200"/>
            <a:ext cx="3505200" cy="914400"/>
          </a:xfrm>
          <a:prstGeom prst="wedgeRoundRectCallout">
            <a:avLst>
              <a:gd name="adj1" fmla="val 18647"/>
              <a:gd name="adj2" fmla="val -8968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Vertices represent web pages.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Edges represent web links.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Semi-structured Search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2683"/>
                <a:gridCol w="43469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 Expression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it means</a:t>
                      </a:r>
                      <a:endParaRPr lang="en-US" dirty="0"/>
                    </a:p>
                  </a:txBody>
                  <a:tcPr marL="94053" marR="9405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define: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dirty="0" err="1" smtClean="0"/>
                        <a:t>mbroglio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definitions of “imbroglio”</a:t>
                      </a:r>
                      <a:endParaRPr lang="en-US" dirty="0"/>
                    </a:p>
                  </a:txBody>
                  <a:tcPr marL="94053" marR="9405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Halloween </a:t>
                      </a:r>
                      <a:r>
                        <a:rPr lang="en-US" b="1" dirty="0" err="1" smtClean="0"/>
                        <a:t>site:</a:t>
                      </a:r>
                      <a:r>
                        <a:rPr lang="en-US" dirty="0" err="1" smtClean="0"/>
                        <a:t>www.census.gov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Restrict</a:t>
                      </a:r>
                      <a:r>
                        <a:rPr lang="en-US" baseline="0" dirty="0" smtClean="0"/>
                        <a:t> search for “</a:t>
                      </a:r>
                      <a:r>
                        <a:rPr lang="en-US" baseline="0" dirty="0" err="1" smtClean="0"/>
                        <a:t>halloween</a:t>
                      </a:r>
                      <a:r>
                        <a:rPr lang="en-US" baseline="0" dirty="0" smtClean="0"/>
                        <a:t>” to US census website</a:t>
                      </a:r>
                      <a:endParaRPr lang="en-US" dirty="0"/>
                    </a:p>
                  </a:txBody>
                  <a:tcPr marL="94053" marR="9405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 1098-T IRS </a:t>
                      </a:r>
                      <a:r>
                        <a:rPr lang="en-US" b="1" dirty="0" err="1" smtClean="0"/>
                        <a:t>filetype:</a:t>
                      </a:r>
                      <a:r>
                        <a:rPr lang="en-US" dirty="0" err="1" smtClean="0"/>
                        <a:t>pdf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 the US tax form 1098-T in PDF format</a:t>
                      </a:r>
                      <a:endParaRPr lang="en-US" dirty="0"/>
                    </a:p>
                  </a:txBody>
                  <a:tcPr marL="94053" marR="9405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link:</a:t>
                      </a:r>
                      <a:r>
                        <a:rPr lang="en-US" dirty="0" err="1" smtClean="0"/>
                        <a:t>warriorlibrarian.com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 pages that link to Warrior Librarian's website</a:t>
                      </a:r>
                      <a:endParaRPr lang="en-US" dirty="0"/>
                    </a:p>
                  </a:txBody>
                  <a:tcPr marL="94053" marR="94053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Dan </a:t>
                      </a:r>
                      <a:r>
                        <a:rPr lang="en-US" dirty="0" err="1" smtClean="0"/>
                        <a:t>Shugar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err="1" smtClean="0"/>
                        <a:t>intext:</a:t>
                      </a:r>
                      <a:r>
                        <a:rPr lang="en-US" dirty="0" err="1" smtClean="0"/>
                        <a:t>Powerlight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 pages mentioning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Shugar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where his company, 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Powerlight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is included in the text of the page, i.e., less likely to be from the corporate website.</a:t>
                      </a:r>
                      <a:endParaRPr lang="en-US" dirty="0"/>
                    </a:p>
                  </a:txBody>
                  <a:tcPr marL="94053" marR="94053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allintitle</a:t>
                      </a:r>
                      <a:r>
                        <a:rPr lang="en-US" b="1" dirty="0" smtClean="0"/>
                        <a:t>:</a:t>
                      </a:r>
                      <a:r>
                        <a:rPr lang="en-US" dirty="0" smtClean="0"/>
                        <a:t> Google Advanced Operators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for pages with titles containing "Google," "Advanced,", and "Operators"</a:t>
                      </a:r>
                      <a:endParaRPr lang="en-US" dirty="0"/>
                    </a:p>
                  </a:txBody>
                  <a:tcPr marL="94053" marR="94053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1447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pages are not really unstructured! Click “view source” to view HTML.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Data Management Problem</a:t>
            </a:r>
          </a:p>
          <a:p>
            <a:pPr lvl="1"/>
            <a:r>
              <a:rPr lang="en-US" dirty="0" smtClean="0"/>
              <a:t>How do we pose and answer queries on data?</a:t>
            </a:r>
          </a:p>
          <a:p>
            <a:r>
              <a:rPr lang="en-US" dirty="0" smtClean="0"/>
              <a:t>Structured data</a:t>
            </a:r>
          </a:p>
          <a:p>
            <a:pPr lvl="1"/>
            <a:r>
              <a:rPr lang="en-US" dirty="0" smtClean="0"/>
              <a:t>Relational Data Model </a:t>
            </a:r>
          </a:p>
          <a:p>
            <a:pPr lvl="1"/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Relational DBMS</a:t>
            </a:r>
          </a:p>
          <a:p>
            <a:pPr lvl="1"/>
            <a:r>
              <a:rPr lang="en-US" dirty="0" smtClean="0"/>
              <a:t>Transactions</a:t>
            </a:r>
          </a:p>
          <a:p>
            <a:r>
              <a:rPr lang="en-US" dirty="0" smtClean="0"/>
              <a:t>Unstructured data</a:t>
            </a:r>
          </a:p>
          <a:p>
            <a:pPr lvl="1"/>
            <a:r>
              <a:rPr lang="en-US" dirty="0" smtClean="0"/>
              <a:t>Bag of terms</a:t>
            </a:r>
          </a:p>
          <a:p>
            <a:pPr lvl="1"/>
            <a:r>
              <a:rPr lang="en-US" dirty="0" smtClean="0"/>
              <a:t>Boolean combination of keyword queries</a:t>
            </a:r>
          </a:p>
          <a:p>
            <a:pPr lvl="1"/>
            <a:r>
              <a:rPr lang="en-US" dirty="0" smtClean="0"/>
              <a:t>Inverted Indexes (Web Search Engines)</a:t>
            </a:r>
          </a:p>
          <a:p>
            <a:r>
              <a:rPr lang="en-US" dirty="0" smtClean="0"/>
              <a:t>Semi-structured data</a:t>
            </a:r>
          </a:p>
          <a:p>
            <a:pPr lvl="1"/>
            <a:r>
              <a:rPr lang="en-US" dirty="0" smtClean="0"/>
              <a:t>Could use techniques from either structured or unstructured</a:t>
            </a:r>
          </a:p>
          <a:p>
            <a:pPr lvl="1"/>
            <a:r>
              <a:rPr lang="en-US" dirty="0" smtClean="0"/>
              <a:t>More sophisticated keyword queries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What is ``data’’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smtClean="0">
                <a:solidFill>
                  <a:srgbClr val="FF0000"/>
                </a:solidFill>
              </a:rPr>
              <a:t>Data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are known facts that can be recorded and that have implicit meaning.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Three broad categories of data</a:t>
            </a:r>
          </a:p>
          <a:p>
            <a:pPr marL="831850" lvl="1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Structured data </a:t>
            </a:r>
          </a:p>
          <a:p>
            <a:pPr marL="831850" lvl="1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Semi-structured data</a:t>
            </a:r>
          </a:p>
          <a:p>
            <a:pPr marL="831850" lvl="1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Unstructured data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``</a:t>
            </a:r>
            <a:r>
              <a:rPr lang="en-US" dirty="0" smtClean="0">
                <a:solidFill>
                  <a:srgbClr val="FF0000"/>
                </a:solidFill>
              </a:rPr>
              <a:t>Structure</a:t>
            </a:r>
            <a:r>
              <a:rPr lang="en-US" dirty="0" smtClean="0"/>
              <a:t>’’ of data refers to the organization within the data that is identifiable.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What is a database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database</a:t>
            </a:r>
            <a:r>
              <a:rPr lang="en-US" dirty="0" smtClean="0"/>
              <a:t> : a collection of related data.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Represents some aspect of the real world (aka universe of discourse).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Logically coherent collection of data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Designed and built for specific purpose 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data model</a:t>
            </a:r>
            <a:r>
              <a:rPr lang="en-US" b="1" i="1" dirty="0" smtClean="0">
                <a:solidFill>
                  <a:srgbClr val="FC0128"/>
                </a:solidFill>
              </a:rPr>
              <a:t> </a:t>
            </a:r>
            <a:r>
              <a:rPr lang="en-US" dirty="0" smtClean="0"/>
              <a:t>is a collection of concepts for </a:t>
            </a:r>
            <a:r>
              <a:rPr lang="en-US" dirty="0" smtClean="0"/>
              <a:t>describing/organizing the </a:t>
            </a:r>
            <a:r>
              <a:rPr lang="en-US" dirty="0" smtClean="0"/>
              <a:t>data.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A</a:t>
            </a:r>
            <a:r>
              <a:rPr lang="en-US" dirty="0" smtClean="0">
                <a:solidFill>
                  <a:srgbClr val="FC0128"/>
                </a:solidFill>
              </a:rPr>
              <a:t> </a:t>
            </a:r>
            <a:r>
              <a:rPr lang="en-US" b="1" dirty="0" smtClean="0">
                <a:solidFill>
                  <a:srgbClr val="FC0128"/>
                </a:solidFill>
              </a:rPr>
              <a:t>schema</a:t>
            </a:r>
            <a:r>
              <a:rPr lang="en-US" i="1" dirty="0" smtClean="0">
                <a:solidFill>
                  <a:srgbClr val="FC0128"/>
                </a:solidFill>
              </a:rPr>
              <a:t> </a:t>
            </a:r>
            <a:r>
              <a:rPr lang="en-US" dirty="0" smtClean="0"/>
              <a:t>is a description of a particular collection of data, using the a given data model.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</a:t>
            </a:r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 smtClean="0">
                <a:solidFill>
                  <a:srgbClr val="CF0E30"/>
                </a:solidFill>
              </a:rPr>
              <a:t>Relational database</a:t>
            </a:r>
            <a:r>
              <a:rPr lang="en-US" i="1" dirty="0" smtClean="0"/>
              <a:t>: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 set of </a:t>
            </a:r>
            <a:r>
              <a:rPr lang="en-US" i="1" dirty="0" smtClean="0">
                <a:solidFill>
                  <a:srgbClr val="C00000"/>
                </a:solidFill>
              </a:rPr>
              <a:t>relations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A</a:t>
            </a:r>
            <a:r>
              <a:rPr lang="en-US" i="1" dirty="0" smtClean="0">
                <a:solidFill>
                  <a:srgbClr val="CF0E30"/>
                </a:solidFill>
              </a:rPr>
              <a:t> relation</a:t>
            </a:r>
            <a:r>
              <a:rPr lang="en-US" dirty="0" smtClean="0"/>
              <a:t> is made up of 2 parts:</a:t>
            </a:r>
            <a:endParaRPr lang="en-US" i="1" dirty="0" smtClean="0">
              <a:solidFill>
                <a:srgbClr val="CF0E30"/>
              </a:solidFill>
            </a:endParaRPr>
          </a:p>
          <a:p>
            <a:pPr lvl="1">
              <a:lnSpc>
                <a:spcPct val="90000"/>
              </a:lnSpc>
              <a:buSzPct val="75000"/>
            </a:pPr>
            <a:r>
              <a:rPr lang="en-US" i="1" dirty="0" smtClean="0">
                <a:solidFill>
                  <a:srgbClr val="CF0E30"/>
                </a:solidFill>
              </a:rPr>
              <a:t>Instance</a:t>
            </a:r>
            <a:r>
              <a:rPr lang="en-US" dirty="0" smtClean="0"/>
              <a:t> : a </a:t>
            </a:r>
            <a:r>
              <a:rPr lang="en-US" i="1" dirty="0" smtClean="0">
                <a:solidFill>
                  <a:srgbClr val="CF0E30"/>
                </a:solidFill>
              </a:rPr>
              <a:t>table</a:t>
            </a:r>
            <a:r>
              <a:rPr lang="en-US" dirty="0" smtClean="0">
                <a:solidFill>
                  <a:srgbClr val="CF0E30"/>
                </a:solidFill>
              </a:rPr>
              <a:t>,</a:t>
            </a:r>
            <a:r>
              <a:rPr lang="en-US" dirty="0" smtClean="0"/>
              <a:t> with rows and columns. </a:t>
            </a:r>
            <a:br>
              <a:rPr lang="en-US" dirty="0" smtClean="0"/>
            </a:br>
            <a:r>
              <a:rPr lang="en-US" dirty="0" smtClean="0"/>
              <a:t>#Rows = </a:t>
            </a:r>
            <a:r>
              <a:rPr lang="en-US" i="1" dirty="0" smtClean="0">
                <a:solidFill>
                  <a:srgbClr val="CF0E30"/>
                </a:solidFill>
              </a:rPr>
              <a:t>cardinality</a:t>
            </a:r>
            <a:r>
              <a:rPr lang="en-US" dirty="0" smtClean="0">
                <a:solidFill>
                  <a:srgbClr val="CF0E30"/>
                </a:solidFill>
              </a:rPr>
              <a:t>, </a:t>
            </a:r>
            <a:r>
              <a:rPr lang="en-US" dirty="0" smtClean="0"/>
              <a:t>#fields = </a:t>
            </a:r>
            <a:r>
              <a:rPr lang="en-US" i="1" dirty="0" smtClean="0">
                <a:solidFill>
                  <a:srgbClr val="CF0E30"/>
                </a:solidFill>
              </a:rPr>
              <a:t>degree / </a:t>
            </a:r>
            <a:r>
              <a:rPr lang="en-US" i="1" dirty="0" err="1" smtClean="0">
                <a:solidFill>
                  <a:srgbClr val="CF0E30"/>
                </a:solidFill>
              </a:rPr>
              <a:t>arity</a:t>
            </a:r>
            <a:r>
              <a:rPr lang="en-US" i="1" dirty="0" smtClean="0">
                <a:solidFill>
                  <a:srgbClr val="CF0E30"/>
                </a:solidFill>
              </a:rPr>
              <a:t>.</a:t>
            </a:r>
            <a:endParaRPr lang="en-US" dirty="0" smtClean="0"/>
          </a:p>
          <a:p>
            <a:pPr lvl="1">
              <a:lnSpc>
                <a:spcPct val="90000"/>
              </a:lnSpc>
              <a:buSzPct val="75000"/>
            </a:pPr>
            <a:r>
              <a:rPr lang="en-US" i="1" dirty="0" smtClean="0">
                <a:solidFill>
                  <a:srgbClr val="CF0E30"/>
                </a:solidFill>
              </a:rPr>
              <a:t>Schema </a:t>
            </a:r>
            <a:r>
              <a:rPr lang="en-US" dirty="0" smtClean="0"/>
              <a:t>:</a:t>
            </a:r>
            <a:r>
              <a:rPr lang="en-US" i="1" dirty="0" smtClean="0"/>
              <a:t> </a:t>
            </a:r>
            <a:r>
              <a:rPr lang="en-US" dirty="0" smtClean="0"/>
              <a:t>specifies</a:t>
            </a:r>
            <a:r>
              <a:rPr lang="en-US" i="1" dirty="0" smtClean="0"/>
              <a:t> </a:t>
            </a:r>
            <a:r>
              <a:rPr lang="en-US" dirty="0" smtClean="0"/>
              <a:t>name of relation, plus name and </a:t>
            </a:r>
            <a:r>
              <a:rPr lang="en-US" dirty="0" smtClean="0">
                <a:solidFill>
                  <a:srgbClr val="C00000"/>
                </a:solidFill>
              </a:rPr>
              <a:t>domain/type</a:t>
            </a:r>
            <a:r>
              <a:rPr lang="en-US" dirty="0" smtClean="0"/>
              <a:t> of each column or attribute.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E.G. Students(</a:t>
            </a:r>
            <a:r>
              <a:rPr lang="en-US" dirty="0" err="1" smtClean="0"/>
              <a:t>sid</a:t>
            </a:r>
            <a:r>
              <a:rPr lang="en-US" dirty="0" smtClean="0"/>
              <a:t>: string, name: string, login: string,                        age: integer, </a:t>
            </a:r>
            <a:r>
              <a:rPr lang="en-US" dirty="0" err="1" smtClean="0"/>
              <a:t>gpa</a:t>
            </a:r>
            <a:r>
              <a:rPr lang="en-US" dirty="0" smtClean="0"/>
              <a:t>: real).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Can think of a relation as a </a:t>
            </a:r>
            <a:r>
              <a:rPr lang="en-US" i="1" dirty="0" smtClean="0">
                <a:solidFill>
                  <a:srgbClr val="CF0E30"/>
                </a:solidFill>
              </a:rPr>
              <a:t>set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of rows or </a:t>
            </a:r>
            <a:r>
              <a:rPr lang="en-US" i="1" dirty="0" err="1" smtClean="0">
                <a:solidFill>
                  <a:srgbClr val="CF0E30"/>
                </a:solidFill>
              </a:rPr>
              <a:t>tuples</a:t>
            </a:r>
            <a:r>
              <a:rPr lang="en-US" i="1" dirty="0" smtClean="0">
                <a:solidFill>
                  <a:srgbClr val="CF0E30"/>
                </a:solidFill>
              </a:rPr>
              <a:t> </a:t>
            </a:r>
            <a:r>
              <a:rPr lang="en-US" dirty="0" smtClean="0"/>
              <a:t>(i.e., all rows are distinct).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Instance of Students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392363"/>
          </a:xfrm>
        </p:spPr>
        <p:txBody>
          <a:bodyPr/>
          <a:lstStyle/>
          <a:p>
            <a:r>
              <a:rPr lang="en-US" dirty="0" smtClean="0"/>
              <a:t>Cardinality = 3,  degree=5, all rows distinct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050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66800" y="1447800"/>
          <a:ext cx="6791325" cy="2528888"/>
        </p:xfrm>
        <a:graphic>
          <a:graphicData uri="http://schemas.openxmlformats.org/presentationml/2006/ole">
            <p:oleObj spid="_x0000_s1026" name="Document" r:id="rId4" imgW="6792072" imgH="2529171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</a:t>
            </a:r>
            <a:r>
              <a:rPr lang="en-US" dirty="0" smtClean="0"/>
              <a:t>the relational </a:t>
            </a:r>
            <a:r>
              <a:rPr lang="en-US" dirty="0" smtClean="0"/>
              <a:t>model useful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828800"/>
          </a:xfrm>
        </p:spPr>
        <p:txBody>
          <a:bodyPr/>
          <a:lstStyle/>
          <a:p>
            <a:r>
              <a:rPr lang="en-US" dirty="0" smtClean="0"/>
              <a:t>Supports simple and powerful query capabilities!</a:t>
            </a:r>
          </a:p>
          <a:p>
            <a:r>
              <a:rPr lang="en-US" dirty="0" smtClean="0"/>
              <a:t>Structured Query Language (SQL)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3124200"/>
            <a:ext cx="41148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S.sname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</a:t>
            </a:r>
            <a:r>
              <a:rPr lang="en-US" sz="2400" dirty="0" smtClean="0"/>
              <a:t>Students S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</a:t>
            </a:r>
            <a:r>
              <a:rPr lang="en-US" sz="2400" dirty="0" smtClean="0"/>
              <a:t>S.gpa&gt;3.5</a:t>
            </a:r>
            <a:endParaRPr lang="en-US" sz="2400" i="1" dirty="0"/>
          </a:p>
        </p:txBody>
      </p:sp>
      <p:graphicFrame>
        <p:nvGraphicFramePr>
          <p:cNvPr id="2050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76600" y="4419600"/>
          <a:ext cx="5334000" cy="1828800"/>
        </p:xfrm>
        <a:graphic>
          <a:graphicData uri="http://schemas.openxmlformats.org/presentationml/2006/ole">
            <p:oleObj spid="_x0000_s2050" name="Document" r:id="rId4" imgW="6792072" imgH="2529171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What is a </a:t>
            </a:r>
            <a:r>
              <a:rPr lang="en-US" dirty="0" smtClean="0"/>
              <a:t>DBMS ?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database management system (DBMS)</a:t>
            </a:r>
            <a:r>
              <a:rPr lang="en-US" dirty="0" smtClean="0"/>
              <a:t> is a </a:t>
            </a:r>
            <a:r>
              <a:rPr lang="en-US" i="1" u="sng" dirty="0" smtClean="0"/>
              <a:t>collection of programs </a:t>
            </a:r>
            <a:r>
              <a:rPr lang="en-US" dirty="0" smtClean="0"/>
              <a:t>that enables users to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Create</a:t>
            </a:r>
            <a:r>
              <a:rPr lang="en-US" dirty="0" smtClean="0"/>
              <a:t> new DBs and specify the structure using data definition language (DDL)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Query</a:t>
            </a:r>
            <a:r>
              <a:rPr lang="en-US" dirty="0" smtClean="0"/>
              <a:t> data using a query language or data manipulation language (DML)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Store</a:t>
            </a:r>
            <a:r>
              <a:rPr lang="en-US" dirty="0" smtClean="0"/>
              <a:t> very large amounts of data</a:t>
            </a:r>
          </a:p>
          <a:p>
            <a:pPr lvl="1"/>
            <a:r>
              <a:rPr lang="en-US" dirty="0" smtClean="0"/>
              <a:t>Support </a:t>
            </a:r>
            <a:r>
              <a:rPr lang="en-US" dirty="0" smtClean="0">
                <a:solidFill>
                  <a:srgbClr val="FF0000"/>
                </a:solidFill>
              </a:rPr>
              <a:t>durability</a:t>
            </a:r>
            <a:r>
              <a:rPr lang="en-US" dirty="0" smtClean="0"/>
              <a:t> in the face of failures, errors, misuse</a:t>
            </a:r>
          </a:p>
          <a:p>
            <a:pPr lvl="1"/>
            <a:r>
              <a:rPr lang="en-US" dirty="0" smtClean="0"/>
              <a:t>Control </a:t>
            </a:r>
            <a:r>
              <a:rPr lang="en-US" dirty="0" smtClean="0">
                <a:solidFill>
                  <a:srgbClr val="FF0000"/>
                </a:solidFill>
              </a:rPr>
              <a:t>concurrent </a:t>
            </a:r>
            <a:r>
              <a:rPr lang="en-US" dirty="0" smtClean="0"/>
              <a:t>access to data from many users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EE0-5229-4FFC-B0D4-221A66BDB768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Types of Databases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191000" cy="5135563"/>
          </a:xfrm>
        </p:spPr>
        <p:txBody>
          <a:bodyPr>
            <a:normAutofit lnSpcReduction="10000"/>
          </a:bodyPr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On-line Transaction Processing (</a:t>
            </a:r>
            <a:r>
              <a:rPr lang="en-US" dirty="0" smtClean="0">
                <a:solidFill>
                  <a:srgbClr val="FF0000"/>
                </a:solidFill>
              </a:rPr>
              <a:t>OLTP</a:t>
            </a:r>
            <a:r>
              <a:rPr lang="en-US" dirty="0" smtClean="0"/>
              <a:t>)</a:t>
            </a: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Banking</a:t>
            </a: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Airline reservations</a:t>
            </a: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Corporate records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On-line Analytical Processing (</a:t>
            </a:r>
            <a:r>
              <a:rPr lang="en-US" dirty="0" smtClean="0">
                <a:solidFill>
                  <a:srgbClr val="FF0000"/>
                </a:solidFill>
              </a:rPr>
              <a:t>OLAP</a:t>
            </a:r>
            <a:r>
              <a:rPr lang="en-US" dirty="0" smtClean="0"/>
              <a:t>)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Data warehouses, data marts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Business intelligence (BI)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Specialized databases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Multimedia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267200" cy="5135563"/>
          </a:xfrm>
        </p:spPr>
        <p:txBody>
          <a:bodyPr/>
          <a:lstStyle/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XML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Geographical Information Systems (GIS)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Real-time databases (telecom industry)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Special Applications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Customer Relationship Management (CRM)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Enterprise Resource Planning (ERP)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Hosted DB Services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Amazon, </a:t>
            </a:r>
            <a:r>
              <a:rPr lang="en-US" dirty="0" err="1" smtClean="0"/>
              <a:t>Salesforce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10/16/2012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CS 321 Fall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321 Fall 2010</Template>
  <TotalTime>2529</TotalTime>
  <Words>2030</Words>
  <Application>Microsoft Office PowerPoint</Application>
  <PresentationFormat>On-screen Show (4:3)</PresentationFormat>
  <Paragraphs>448</Paragraphs>
  <Slides>28</Slides>
  <Notes>28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ICS 321 Fall 2010</vt:lpstr>
      <vt:lpstr>Document</vt:lpstr>
      <vt:lpstr>ICS 101 Fall 2012 Introduction to Data Management</vt:lpstr>
      <vt:lpstr>The Data Management Problem</vt:lpstr>
      <vt:lpstr>What is ``data’’ ?</vt:lpstr>
      <vt:lpstr>What is a database ?</vt:lpstr>
      <vt:lpstr>The Relational Data Model</vt:lpstr>
      <vt:lpstr>Example Instance of Students Relation</vt:lpstr>
      <vt:lpstr>Why is the relational model useful ?</vt:lpstr>
      <vt:lpstr>What is a DBMS ?</vt:lpstr>
      <vt:lpstr>Types of Databases</vt:lpstr>
      <vt:lpstr>A Bit of History</vt:lpstr>
      <vt:lpstr>Why use a DBMS ?</vt:lpstr>
      <vt:lpstr>Transactions</vt:lpstr>
      <vt:lpstr>ACID Properties of Transactions</vt:lpstr>
      <vt:lpstr>Atomicity</vt:lpstr>
      <vt:lpstr>Example (Atomicity)</vt:lpstr>
      <vt:lpstr>Ensuring Isolation</vt:lpstr>
      <vt:lpstr>Files vs DBMS</vt:lpstr>
      <vt:lpstr>The Data Management Problem</vt:lpstr>
      <vt:lpstr>Unstructured Data</vt:lpstr>
      <vt:lpstr>Unstructured Text Data</vt:lpstr>
      <vt:lpstr>Inverted Indexes</vt:lpstr>
      <vt:lpstr>Lookups using Inverted Indexes</vt:lpstr>
      <vt:lpstr>Too Many Matching Documents</vt:lpstr>
      <vt:lpstr>Internet Search Engines</vt:lpstr>
      <vt:lpstr>Basic Web Search</vt:lpstr>
      <vt:lpstr>Ranking Web Pages</vt:lpstr>
      <vt:lpstr>Semi-structured Search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321 Fall 2010 Introduction to Database Systems</dc:title>
  <dc:creator>Lipyeow Lim</dc:creator>
  <cp:lastModifiedBy>Lipyeow Lim</cp:lastModifiedBy>
  <cp:revision>50</cp:revision>
  <dcterms:created xsi:type="dcterms:W3CDTF">2010-08-24T01:05:11Z</dcterms:created>
  <dcterms:modified xsi:type="dcterms:W3CDTF">2012-10-16T18:26:05Z</dcterms:modified>
</cp:coreProperties>
</file>