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57" r:id="rId4"/>
    <p:sldId id="279" r:id="rId5"/>
    <p:sldId id="266" r:id="rId6"/>
    <p:sldId id="280" r:id="rId7"/>
    <p:sldId id="281" r:id="rId8"/>
    <p:sldId id="292" r:id="rId9"/>
    <p:sldId id="293" r:id="rId10"/>
    <p:sldId id="294" r:id="rId11"/>
    <p:sldId id="290" r:id="rId12"/>
    <p:sldId id="268" r:id="rId13"/>
    <p:sldId id="29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w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101 Fall </a:t>
            </a:r>
            <a:r>
              <a:rPr lang="en-US" sz="3200" dirty="0" smtClean="0"/>
              <a:t>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Scheduling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Serial schedule:</a:t>
            </a:r>
            <a:r>
              <a:rPr lang="en-US" dirty="0" smtClean="0"/>
              <a:t> Schedule that does not interleave the actions of different transactions.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Equivalent schedules</a:t>
            </a:r>
            <a:r>
              <a:rPr lang="en-US" u="sng" dirty="0" smtClean="0">
                <a:solidFill>
                  <a:schemeClr val="accent2"/>
                </a:solidFill>
              </a:rPr>
              <a:t>: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For any database state, the effect (on the set of objects in the database) of executing the first schedule is identical to the effect of executing the second schedule.</a:t>
            </a:r>
          </a:p>
          <a:p>
            <a:r>
              <a:rPr lang="en-US" i="1" u="sng" dirty="0" err="1" smtClean="0">
                <a:solidFill>
                  <a:schemeClr val="accent2"/>
                </a:solidFill>
              </a:rPr>
              <a:t>Serializable</a:t>
            </a:r>
            <a:r>
              <a:rPr lang="en-US" i="1" u="sng" dirty="0" smtClean="0">
                <a:solidFill>
                  <a:schemeClr val="accent2"/>
                </a:solidFill>
              </a:rPr>
              <a:t> schedule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A schedule that is equivalent to some serial execution of the transactions.</a:t>
            </a:r>
          </a:p>
          <a:p>
            <a:pPr>
              <a:buNone/>
            </a:pPr>
            <a:r>
              <a:rPr lang="en-US" dirty="0" smtClean="0"/>
              <a:t>(Note: If each transaction preserves consistency, every </a:t>
            </a:r>
            <a:r>
              <a:rPr lang="en-US" dirty="0" err="1" smtClean="0"/>
              <a:t>serializable</a:t>
            </a:r>
            <a:r>
              <a:rPr lang="en-US" dirty="0" smtClean="0"/>
              <a:t> schedule preserves consistency.)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A transaction must leave the database in a </a:t>
            </a:r>
            <a:r>
              <a:rPr lang="en-US" dirty="0" smtClean="0">
                <a:solidFill>
                  <a:srgbClr val="C00000"/>
                </a:solidFill>
              </a:rPr>
              <a:t>consistent</a:t>
            </a:r>
            <a:r>
              <a:rPr lang="en-US" dirty="0" smtClean="0"/>
              <a:t> state.</a:t>
            </a:r>
          </a:p>
          <a:p>
            <a:r>
              <a:rPr lang="en-US" dirty="0" smtClean="0"/>
              <a:t>Criteria for consistency is application dependent. Examples include</a:t>
            </a:r>
          </a:p>
          <a:p>
            <a:pPr lvl="1"/>
            <a:r>
              <a:rPr lang="en-US" dirty="0" smtClean="0"/>
              <a:t>Date of birth must be in YYYYMMDD format</a:t>
            </a:r>
          </a:p>
          <a:p>
            <a:pPr lvl="1"/>
            <a:r>
              <a:rPr lang="en-US" dirty="0" smtClean="0"/>
              <a:t>Name fields can only contain alphanumeric characters</a:t>
            </a:r>
          </a:p>
          <a:p>
            <a:pPr lvl="1"/>
            <a:r>
              <a:rPr lang="en-US" dirty="0" smtClean="0"/>
              <a:t>Bank account balances cannot be negative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Ensuring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Scheduling concurrent transactions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DBMS ensures that execution of {T1, ... , </a:t>
            </a:r>
            <a:r>
              <a:rPr lang="en-US" dirty="0" err="1" smtClean="0"/>
              <a:t>Tn</a:t>
            </a:r>
            <a:r>
              <a:rPr lang="en-US" dirty="0" smtClean="0"/>
              <a:t>} is equivalent to some </a:t>
            </a:r>
            <a:r>
              <a:rPr lang="en-US" i="1" u="sng" dirty="0" smtClean="0">
                <a:solidFill>
                  <a:srgbClr val="FF0000"/>
                </a:solidFill>
              </a:rPr>
              <a:t>serial</a:t>
            </a:r>
            <a:r>
              <a:rPr lang="en-US" dirty="0" smtClean="0"/>
              <a:t> execution T1’ ... </a:t>
            </a:r>
            <a:r>
              <a:rPr lang="en-US" dirty="0" err="1" smtClean="0"/>
              <a:t>Tn</a:t>
            </a:r>
            <a:r>
              <a:rPr lang="en-US" dirty="0" smtClean="0"/>
              <a:t>’.</a:t>
            </a:r>
          </a:p>
          <a:p>
            <a:pPr marL="341313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Idea</a:t>
            </a:r>
            <a:r>
              <a:rPr lang="en-US" dirty="0" smtClean="0"/>
              <a:t>: use 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  <a:r>
              <a:rPr lang="en-US" dirty="0" smtClean="0"/>
              <a:t> to serialize access to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objects</a:t>
            </a:r>
          </a:p>
          <a:p>
            <a:pPr marL="341313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Strict 2 Phase locking protocol: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Before reading/writing an object, a transaction requests a lock on the object, and waits till the DBMS gives it the lock.  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All locks are released at the end of the transaction.  </a:t>
            </a:r>
            <a:endParaRPr lang="en-US" dirty="0" smtClean="0">
              <a:solidFill>
                <a:srgbClr val="FC0128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What if </a:t>
            </a:r>
            <a:r>
              <a:rPr lang="en-US" dirty="0" err="1" smtClean="0"/>
              <a:t>Tj</a:t>
            </a:r>
            <a:r>
              <a:rPr lang="en-US" dirty="0" smtClean="0"/>
              <a:t> already has a lock on Y and Ti later requests a lock on Y?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u="sng" dirty="0" smtClean="0">
                <a:solidFill>
                  <a:srgbClr val="FF0000"/>
                </a:solidFill>
              </a:rPr>
              <a:t>Deadlock</a:t>
            </a:r>
            <a:r>
              <a:rPr lang="en-US" dirty="0" smtClean="0">
                <a:solidFill>
                  <a:srgbClr val="FF0000"/>
                </a:solidFill>
              </a:rPr>
              <a:t>!) </a:t>
            </a:r>
            <a:r>
              <a:rPr lang="en-US" dirty="0" smtClean="0"/>
              <a:t>Ti or </a:t>
            </a:r>
            <a:r>
              <a:rPr lang="en-US" dirty="0" err="1" smtClean="0"/>
              <a:t>Tj</a:t>
            </a:r>
            <a:r>
              <a:rPr lang="en-US" dirty="0" smtClean="0"/>
              <a:t> is </a:t>
            </a:r>
            <a:r>
              <a:rPr lang="en-US" u="sng" dirty="0" smtClean="0">
                <a:solidFill>
                  <a:srgbClr val="FF0000"/>
                </a:solidFill>
              </a:rPr>
              <a:t>aborted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and restarted!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Effects of completed transactions persists even if system crashes before all changes are written out to </a:t>
            </a:r>
            <a:r>
              <a:rPr lang="en-US" dirty="0" smtClean="0"/>
              <a:t>disk</a:t>
            </a:r>
          </a:p>
          <a:p>
            <a:r>
              <a:rPr lang="en-US" dirty="0" smtClean="0"/>
              <a:t>Use a Write Ahead Log to record:</a:t>
            </a:r>
            <a:endParaRPr lang="en-US" dirty="0" smtClean="0"/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T writes </a:t>
            </a:r>
            <a:r>
              <a:rPr lang="en-US" i="1" dirty="0" smtClean="0">
                <a:solidFill>
                  <a:schemeClr val="accent2"/>
                </a:solidFill>
              </a:rPr>
              <a:t>an object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the old value and the new value.</a:t>
            </a:r>
          </a:p>
          <a:p>
            <a:pPr lvl="2"/>
            <a:r>
              <a:rPr lang="en-US" dirty="0" smtClean="0"/>
              <a:t>Log record must go to disk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smtClean="0"/>
              <a:t>DB is changed! </a:t>
            </a:r>
            <a:r>
              <a:rPr lang="en-US" dirty="0" smtClean="0"/>
              <a:t>(Write Ahead Log property)</a:t>
            </a:r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T </a:t>
            </a:r>
            <a:r>
              <a:rPr lang="en-US" i="1" dirty="0" smtClean="0">
                <a:solidFill>
                  <a:schemeClr val="accent2"/>
                </a:solidFill>
              </a:rPr>
              <a:t>commits/aborts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a log record indicating this action.</a:t>
            </a:r>
          </a:p>
          <a:p>
            <a:r>
              <a:rPr lang="en-US" dirty="0" smtClean="0"/>
              <a:t>Log records are chained together by </a:t>
            </a:r>
            <a:r>
              <a:rPr lang="en-US" dirty="0" err="1" smtClean="0"/>
              <a:t>Xact</a:t>
            </a:r>
            <a:r>
              <a:rPr lang="en-US" dirty="0" smtClean="0"/>
              <a:t> id, so it’s easy to undo a specific </a:t>
            </a:r>
            <a:r>
              <a:rPr lang="en-US" dirty="0" err="1" smtClean="0"/>
              <a:t>Xact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 is often </a:t>
            </a:r>
            <a:r>
              <a:rPr lang="en-US" i="1" dirty="0" err="1" smtClean="0"/>
              <a:t>duplexed</a:t>
            </a:r>
            <a:r>
              <a:rPr lang="en-US" i="1" dirty="0" smtClean="0"/>
              <a:t> </a:t>
            </a:r>
            <a:r>
              <a:rPr lang="en-US" dirty="0" smtClean="0"/>
              <a:t>(i.e. replicated on a second disk) and </a:t>
            </a:r>
            <a:r>
              <a:rPr lang="en-US" i="1" dirty="0" smtClean="0"/>
              <a:t>archived</a:t>
            </a:r>
            <a:r>
              <a:rPr lang="en-US" dirty="0" smtClean="0"/>
              <a:t> on stable storage.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I took last Christmas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What is a DBMS 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Transactions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0292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2"/>
                </a:solidFill>
              </a:rPr>
              <a:t>transaction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DBMS’s abstract view of a </a:t>
            </a:r>
            <a:r>
              <a:rPr lang="en-US" dirty="0" smtClean="0"/>
              <a:t>user’s sequence </a:t>
            </a:r>
            <a:r>
              <a:rPr lang="en-US" dirty="0" smtClean="0"/>
              <a:t>of </a:t>
            </a:r>
            <a:r>
              <a:rPr lang="en-US" dirty="0" smtClean="0"/>
              <a:t>action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DBMS supports </a:t>
            </a:r>
            <a:r>
              <a:rPr lang="en-US" dirty="0" smtClean="0">
                <a:solidFill>
                  <a:schemeClr val="accent2"/>
                </a:solidFill>
              </a:rPr>
              <a:t>multiple </a:t>
            </a:r>
            <a:r>
              <a:rPr lang="en-US" dirty="0" smtClean="0">
                <a:solidFill>
                  <a:schemeClr val="accent2"/>
                </a:solidFill>
              </a:rPr>
              <a:t>users</a:t>
            </a:r>
            <a:r>
              <a:rPr lang="en-US" dirty="0" smtClean="0"/>
              <a:t>, hence 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transactions may be running </a:t>
            </a:r>
            <a:r>
              <a:rPr lang="en-US" dirty="0" smtClean="0">
                <a:solidFill>
                  <a:schemeClr val="accent2"/>
                </a:solidFill>
              </a:rPr>
              <a:t>concurrently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1 views available seats and reserves seat 22A.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2 views available seats and reserves seat 22A.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3 views available seats and reserves seat 23D.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4</a:t>
            </a:fld>
            <a:endParaRPr lang="en-US"/>
          </a:p>
        </p:txBody>
      </p:sp>
      <p:pic>
        <p:nvPicPr>
          <p:cNvPr id="2765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00200"/>
            <a:ext cx="1043705" cy="990600"/>
          </a:xfrm>
          <a:prstGeom prst="rect">
            <a:avLst/>
          </a:prstGeom>
          <a:noFill/>
        </p:spPr>
      </p:pic>
      <p:pic>
        <p:nvPicPr>
          <p:cNvPr id="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3000"/>
            <a:ext cx="1043705" cy="990600"/>
          </a:xfrm>
          <a:prstGeom prst="rect">
            <a:avLst/>
          </a:prstGeom>
          <a:noFill/>
        </p:spPr>
      </p:pic>
      <p:pic>
        <p:nvPicPr>
          <p:cNvPr id="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0"/>
            <a:ext cx="1043705" cy="990600"/>
          </a:xfrm>
          <a:prstGeom prst="rect">
            <a:avLst/>
          </a:prstGeom>
          <a:noFill/>
        </p:spPr>
      </p:pic>
      <p:sp>
        <p:nvSpPr>
          <p:cNvPr id="10" name="Flowchart: Magnetic Disk 9"/>
          <p:cNvSpPr/>
          <p:nvPr/>
        </p:nvSpPr>
        <p:spPr>
          <a:xfrm>
            <a:off x="5638800" y="3276600"/>
            <a:ext cx="3200400" cy="2819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Airline Reservation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27652" name="Picture 4" descr="http://3.bp.blogspot.com/-pfknKTKyeNA/TzKJbpoU4qI/AAAAAAAAA-w/mZVMlO9LEPo/s1600/nw+d10+seat+map+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6365" y="3581400"/>
            <a:ext cx="2850435" cy="1305856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6477000" y="2133600"/>
            <a:ext cx="674253" cy="2057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650" idx="2"/>
          </p:cNvCxnSpPr>
          <p:nvPr/>
        </p:nvCxnSpPr>
        <p:spPr>
          <a:xfrm>
            <a:off x="6084453" y="2590800"/>
            <a:ext cx="392547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7543800" y="2514600"/>
            <a:ext cx="826653" cy="167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800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tomicity</a:t>
            </a:r>
            <a:r>
              <a:rPr lang="en-US" dirty="0" smtClean="0"/>
              <a:t> : all-or-nothing execution of transactions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onsistency</a:t>
            </a:r>
            <a:r>
              <a:rPr lang="en-US" dirty="0" smtClean="0"/>
              <a:t>:  constraints on data elements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preserved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solation</a:t>
            </a:r>
            <a:r>
              <a:rPr lang="en-US" dirty="0" smtClean="0"/>
              <a:t>: each transaction executes as if no other transaction is executing concurrently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urability</a:t>
            </a:r>
            <a:r>
              <a:rPr lang="en-US" dirty="0" smtClean="0"/>
              <a:t>: effect of an executed transaction must never be lost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transaction might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after completing all its actions, or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abort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(or be aborted by the DBMS) after executing some actions.</a:t>
            </a:r>
          </a:p>
          <a:p>
            <a:r>
              <a:rPr lang="en-US" dirty="0" smtClean="0"/>
              <a:t>DBMS</a:t>
            </a:r>
            <a:r>
              <a:rPr lang="en-US" dirty="0" smtClean="0"/>
              <a:t> guarantees that </a:t>
            </a:r>
            <a:r>
              <a:rPr lang="en-US" dirty="0" smtClean="0"/>
              <a:t>all </a:t>
            </a:r>
            <a:r>
              <a:rPr lang="en-US" dirty="0" smtClean="0"/>
              <a:t>transactions </a:t>
            </a:r>
            <a:r>
              <a:rPr lang="en-US" dirty="0" smtClean="0"/>
              <a:t>are </a:t>
            </a:r>
            <a:r>
              <a:rPr lang="en-US" i="1" u="sng" dirty="0" smtClean="0">
                <a:solidFill>
                  <a:schemeClr val="accent2"/>
                </a:solidFill>
              </a:rPr>
              <a:t>atomic</a:t>
            </a:r>
            <a:endParaRPr lang="en-US" u="sng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user can think of a </a:t>
            </a:r>
            <a:r>
              <a:rPr lang="en-US" dirty="0" err="1" smtClean="0"/>
              <a:t>Xact</a:t>
            </a:r>
            <a:r>
              <a:rPr lang="en-US" dirty="0" smtClean="0"/>
              <a:t> as always executing all its actions in one step, or not executing any actions at all.</a:t>
            </a:r>
          </a:p>
          <a:p>
            <a:pPr>
              <a:buSzPct val="75000"/>
            </a:pPr>
            <a:r>
              <a:rPr lang="en-US" dirty="0" smtClean="0"/>
              <a:t>Key technique for ensuring atomicity is logging</a:t>
            </a:r>
          </a:p>
          <a:p>
            <a:pPr lvl="1">
              <a:buSzPct val="75000"/>
            </a:pPr>
            <a:r>
              <a:rPr lang="en-US" dirty="0" smtClean="0"/>
              <a:t>DBMS </a:t>
            </a:r>
            <a:r>
              <a:rPr lang="en-US" i="1" dirty="0" smtClean="0">
                <a:solidFill>
                  <a:schemeClr val="accent2"/>
                </a:solidFill>
              </a:rPr>
              <a:t>logs</a:t>
            </a:r>
            <a:r>
              <a:rPr lang="en-US" dirty="0" smtClean="0"/>
              <a:t> all actions so that it can </a:t>
            </a:r>
            <a:r>
              <a:rPr lang="en-US" i="1" dirty="0" smtClean="0">
                <a:solidFill>
                  <a:schemeClr val="accent2"/>
                </a:solidFill>
              </a:rPr>
              <a:t>undo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actions of aborted transactions.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Example (Atomicity)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transaction is transferring $100 from B’s account to A’s account.  </a:t>
            </a:r>
          </a:p>
          <a:p>
            <a:r>
              <a:rPr lang="en-US" dirty="0" smtClean="0"/>
              <a:t>The second is crediting both accounts with a 6% interest payment</a:t>
            </a:r>
          </a:p>
          <a:p>
            <a:r>
              <a:rPr lang="en-US" dirty="0" smtClean="0"/>
              <a:t>There is no guarantee that T1 will execute before T2 or vice-versa, if both are submitted together.  However, the net effect must be equivalent to these two transactions running serially in some order.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990600"/>
            <a:ext cx="2514600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T1:	BEGIN   </a:t>
            </a:r>
          </a:p>
          <a:p>
            <a:r>
              <a:rPr lang="en-US" sz="2400" dirty="0" smtClean="0">
                <a:latin typeface="+mn-lt"/>
              </a:rPr>
              <a:t>	A=A+100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B=B-100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00600" y="990600"/>
            <a:ext cx="2743200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T2</a:t>
            </a:r>
            <a:r>
              <a:rPr lang="en-US" sz="2400" dirty="0">
                <a:latin typeface="+mn-lt"/>
              </a:rPr>
              <a:t>:	BEGIN   </a:t>
            </a:r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A=1.06*A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B=1.06*B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Serial Executions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371600"/>
          <a:ext cx="2438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A=1.06*A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810000"/>
          <a:ext cx="2438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A=1.06*A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>
            <a:off x="4114800" y="9906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156944"/>
              <a:gd name="adj4" fmla="val -7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100,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114800" y="15240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131944"/>
              <a:gd name="adj4" fmla="val -11764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200,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114800" y="20574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95832"/>
              <a:gd name="adj4" fmla="val -1176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200, B = 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114800" y="25908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87498"/>
              <a:gd name="adj4" fmla="val -6821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212, B = 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114800" y="31242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51387"/>
              <a:gd name="adj4" fmla="val -676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212, B = 106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638800" y="37338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98611"/>
              <a:gd name="adj4" fmla="val -12396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100,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638800" y="42672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70833"/>
              <a:gd name="adj4" fmla="val -1366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106,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638800" y="48006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31944"/>
              <a:gd name="adj4" fmla="val -1354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106, B = 212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638800" y="53340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4166"/>
              <a:gd name="adj4" fmla="val -18488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206, B = 212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5638800" y="58674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4166"/>
              <a:gd name="adj4" fmla="val -18488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206, B = 112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Serializability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219200"/>
          <a:ext cx="2362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192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B=B-100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1219200"/>
          <a:ext cx="2362200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19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B=1.06*B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3657600"/>
          <a:ext cx="2438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A=1.06*A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Up-Down Arrow 11"/>
          <p:cNvSpPr/>
          <p:nvPr/>
        </p:nvSpPr>
        <p:spPr>
          <a:xfrm>
            <a:off x="838200" y="3276600"/>
            <a:ext cx="152400" cy="304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3276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2895600" y="12954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62500"/>
              <a:gd name="adj4" fmla="val -206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100,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2895600" y="18288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29166"/>
              <a:gd name="adj4" fmla="val -743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2895600" y="23622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9720"/>
              <a:gd name="adj4" fmla="val -223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2895600" y="28956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-29169"/>
              <a:gd name="adj4" fmla="val -7621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100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2895600" y="34290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-37502"/>
              <a:gd name="adj4" fmla="val -343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106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7010400" y="990600"/>
            <a:ext cx="1981200" cy="457200"/>
          </a:xfrm>
          <a:prstGeom prst="borderCallout1">
            <a:avLst>
              <a:gd name="adj1" fmla="val 60416"/>
              <a:gd name="adj2" fmla="val -4486"/>
              <a:gd name="adj3" fmla="val 118056"/>
              <a:gd name="adj4" fmla="val -2511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100,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7010400" y="1600200"/>
            <a:ext cx="1981200" cy="457200"/>
          </a:xfrm>
          <a:prstGeom prst="borderCallout1">
            <a:avLst>
              <a:gd name="adj1" fmla="val 79861"/>
              <a:gd name="adj2" fmla="val -1922"/>
              <a:gd name="adj3" fmla="val 73611"/>
              <a:gd name="adj4" fmla="val -49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7543800" y="2133600"/>
            <a:ext cx="1447800" cy="609600"/>
          </a:xfrm>
          <a:prstGeom prst="borderCallout1">
            <a:avLst>
              <a:gd name="adj1" fmla="val 46528"/>
              <a:gd name="adj2" fmla="val -2799"/>
              <a:gd name="adj3" fmla="val 43750"/>
              <a:gd name="adj4" fmla="val -2704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7543800" y="2819400"/>
            <a:ext cx="1447800" cy="609600"/>
          </a:xfrm>
          <a:prstGeom prst="borderCallout1">
            <a:avLst>
              <a:gd name="adj1" fmla="val 46528"/>
              <a:gd name="adj2" fmla="val -2799"/>
              <a:gd name="adj3" fmla="val -4167"/>
              <a:gd name="adj4" fmla="val -3055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 = 212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7010400" y="3505200"/>
            <a:ext cx="1981200" cy="533400"/>
          </a:xfrm>
          <a:prstGeom prst="borderCallout1">
            <a:avLst>
              <a:gd name="adj1" fmla="val 46528"/>
              <a:gd name="adj2" fmla="val -2799"/>
              <a:gd name="adj3" fmla="val -49405"/>
              <a:gd name="adj4" fmla="val -5298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112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2864</TotalTime>
  <Words>1053</Words>
  <Application>Microsoft Office PowerPoint</Application>
  <PresentationFormat>On-screen Show (4:3)</PresentationFormat>
  <Paragraphs>192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ICS 321 Fall 2010</vt:lpstr>
      <vt:lpstr>ICS 101 Fall 2013 Introduction to Data Management</vt:lpstr>
      <vt:lpstr>The Data Management Problem</vt:lpstr>
      <vt:lpstr>What is a DBMS ?</vt:lpstr>
      <vt:lpstr>Transactions</vt:lpstr>
      <vt:lpstr>ACID Properties of Transactions</vt:lpstr>
      <vt:lpstr>Atomicity</vt:lpstr>
      <vt:lpstr>Example (Atomicity)</vt:lpstr>
      <vt:lpstr>Serial Executions</vt:lpstr>
      <vt:lpstr>Example (Serializability)</vt:lpstr>
      <vt:lpstr>Scheduling Transactions</vt:lpstr>
      <vt:lpstr>Consistency</vt:lpstr>
      <vt:lpstr>Ensuring Isolation</vt:lpstr>
      <vt:lpstr>Durability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Introduction to Database Systems</dc:title>
  <dc:creator>Lipyeow Lim</dc:creator>
  <cp:lastModifiedBy>Lipyeow Lim</cp:lastModifiedBy>
  <cp:revision>60</cp:revision>
  <dcterms:created xsi:type="dcterms:W3CDTF">2010-08-24T01:05:11Z</dcterms:created>
  <dcterms:modified xsi:type="dcterms:W3CDTF">2013-10-23T02:06:08Z</dcterms:modified>
</cp:coreProperties>
</file>