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4" r:id="rId4"/>
    <p:sldId id="258" r:id="rId5"/>
    <p:sldId id="259" r:id="rId6"/>
    <p:sldId id="260" r:id="rId7"/>
    <p:sldId id="262" r:id="rId8"/>
    <p:sldId id="261" r:id="rId9"/>
    <p:sldId id="265" r:id="rId10"/>
    <p:sldId id="269" r:id="rId11"/>
    <p:sldId id="268" r:id="rId12"/>
    <p:sldId id="270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-76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DBDDD-F678-1047-866B-A1719FF4BCE5}" type="datetimeFigureOut">
              <a:rPr lang="en-US" smtClean="0"/>
              <a:pPr/>
              <a:t>1/12/15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ABEAF-2916-D849-BE63-5BC8AEBA8C6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553480A1-E68F-4B2B-927C-773AE3A5EAF6}" type="datetimeFigureOut">
              <a:rPr lang="en-US"/>
              <a:pPr/>
              <a:t>1/12/15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F610D87-0560-40F3-BA6C-AB9BCC06B04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10D87-0560-40F3-BA6C-AB9BCC06B0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10D87-0560-40F3-BA6C-AB9BCC06B04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10D87-0560-40F3-BA6C-AB9BCC06B04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10D87-0560-40F3-BA6C-AB9BCC06B04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10D87-0560-40F3-BA6C-AB9BCC06B04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10D87-0560-40F3-BA6C-AB9BCC06B04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10D87-0560-40F3-BA6C-AB9BCC06B04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10D87-0560-40F3-BA6C-AB9BCC06B04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10D87-0560-40F3-BA6C-AB9BCC06B04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10D87-0560-40F3-BA6C-AB9BCC06B04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10D87-0560-40F3-BA6C-AB9BCC06B04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8/26/2014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8720FA-BDCE-4418-9A67-E14196E1AD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14EC2-83A2-4C8C-AEDC-F09CF15149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42682-64CE-4388-B801-A789B93FBC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3131F2-CF91-4A58-8775-7BC138C60B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16C2A8-CB30-432B-B04A-4CC551BE2C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13AA79-787C-4C16-B36A-C999E9A1E2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06DDD-88D6-4EE0-ACB6-49C824380D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F129B2-4A30-42EB-AE31-F9B0AE83E2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39898-A40D-4CEF-A270-6A61A5FE0A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40AC68-124D-42D8-9066-97AF8A476E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90FE9A-A37A-49A4-A99F-CFCA6F1E47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8/26/2014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CF37AF2E-C2A6-4240-8F39-401D2B16DDE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ipyeow@hawaii.edu" TargetMode="External"/><Relationship Id="rId4" Type="http://schemas.openxmlformats.org/officeDocument/2006/relationships/hyperlink" Target="mailto:kendyll@hawaii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/>
          <a:lstStyle/>
          <a:p>
            <a:r>
              <a:rPr lang="en-US" sz="3200" dirty="0" smtClean="0"/>
              <a:t>Spring</a:t>
            </a:r>
            <a:r>
              <a:rPr lang="en-US" sz="3200" dirty="0" smtClean="0"/>
              <a:t> 2015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ICS321 Data Storage &amp; Retrieval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200" dirty="0" smtClean="0"/>
              <a:t>Mon</a:t>
            </a:r>
            <a:r>
              <a:rPr lang="en-US" sz="3200" dirty="0" smtClean="0"/>
              <a:t> </a:t>
            </a:r>
            <a:r>
              <a:rPr lang="en-US" sz="3200" dirty="0" smtClean="0"/>
              <a:t>&amp;</a:t>
            </a:r>
            <a:r>
              <a:rPr lang="en-US" sz="3200" dirty="0" smtClean="0"/>
              <a:t> </a:t>
            </a:r>
            <a:r>
              <a:rPr lang="en-US" sz="3200" dirty="0" smtClean="0"/>
              <a:t>Wed</a:t>
            </a:r>
            <a:r>
              <a:rPr lang="en-US" sz="3200" dirty="0" smtClean="0"/>
              <a:t> 9-10:</a:t>
            </a:r>
            <a:r>
              <a:rPr lang="en-US" sz="3200" dirty="0" smtClean="0"/>
              <a:t>15</a:t>
            </a:r>
            <a:r>
              <a:rPr lang="en-US" sz="3200" dirty="0" smtClean="0"/>
              <a:t> AM</a:t>
            </a:r>
            <a:endParaRPr lang="en-US" sz="32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Assoc. Prof.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8/26/2014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A815D-96FF-4148-B3E1-6573C66732E4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1: Querying Large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Input</a:t>
            </a:r>
          </a:p>
          <a:p>
            <a:pPr lvl="1"/>
            <a:r>
              <a:rPr lang="en-US" dirty="0" smtClean="0"/>
              <a:t>A CSV data file, </a:t>
            </a:r>
            <a:r>
              <a:rPr lang="en-US" dirty="0" err="1" smtClean="0"/>
              <a:t>eg</a:t>
            </a:r>
            <a:r>
              <a:rPr lang="en-US" dirty="0" smtClean="0"/>
              <a:t> order.csv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lang="en-US" sz="2000" dirty="0" smtClean="0">
                <a:solidFill>
                  <a:schemeClr val="tx2"/>
                </a:solidFill>
              </a:rPr>
              <a:t>1|3691|O|194029.55|1996-01-02|5-LOW|Clerk#000000951|0|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2|7801|O|60951.63|1996-12-01|1-URGENT|Clerk#000000880|0| 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3|12332|F|247296.05|1993-10-14|5-LOW|Clerk#000000955|0|</a:t>
            </a:r>
          </a:p>
          <a:p>
            <a:pPr>
              <a:buNone/>
            </a:pPr>
            <a:r>
              <a:rPr lang="en-US" sz="2000" dirty="0" smtClean="0">
                <a:solidFill>
                  <a:schemeClr val="tx2"/>
                </a:solidFill>
              </a:rPr>
              <a:t>		4|13678|O|53829.87|1995-10-11|5-LOW|Clerk#000000124|0|</a:t>
            </a:r>
          </a:p>
          <a:p>
            <a:pPr lvl="2"/>
            <a:endParaRPr lang="en-US" dirty="0" smtClean="0"/>
          </a:p>
          <a:p>
            <a:pPr lvl="1"/>
            <a:r>
              <a:rPr lang="en-US" dirty="0" smtClean="0"/>
              <a:t>A list of queries:</a:t>
            </a:r>
          </a:p>
          <a:p>
            <a:pPr lvl="2">
              <a:buNone/>
            </a:pPr>
            <a:r>
              <a:rPr lang="en-US" dirty="0" smtClean="0">
                <a:solidFill>
                  <a:schemeClr val="tx2"/>
                </a:solidFill>
              </a:rPr>
              <a:t>Load order.csv</a:t>
            </a:r>
          </a:p>
          <a:p>
            <a:pPr lvl="2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SearchEq</a:t>
            </a:r>
            <a:r>
              <a:rPr lang="en-US" dirty="0" smtClean="0">
                <a:solidFill>
                  <a:schemeClr val="tx2"/>
                </a:solidFill>
              </a:rPr>
              <a:t> 3 F</a:t>
            </a:r>
          </a:p>
          <a:p>
            <a:pPr lvl="2">
              <a:buNone/>
            </a:pPr>
            <a:r>
              <a:rPr lang="en-US" dirty="0" err="1" smtClean="0">
                <a:solidFill>
                  <a:schemeClr val="tx2"/>
                </a:solidFill>
              </a:rPr>
              <a:t>SearchGtr</a:t>
            </a:r>
            <a:r>
              <a:rPr lang="en-US" dirty="0" smtClean="0">
                <a:solidFill>
                  <a:schemeClr val="tx2"/>
                </a:solidFill>
              </a:rPr>
              <a:t> 4 200000</a:t>
            </a:r>
          </a:p>
          <a:p>
            <a:r>
              <a:rPr lang="en-US" b="1" dirty="0" smtClean="0"/>
              <a:t>Output:</a:t>
            </a:r>
            <a:r>
              <a:rPr lang="en-US" dirty="0" smtClean="0"/>
              <a:t> Prints the rows that matches the queries</a:t>
            </a:r>
          </a:p>
          <a:p>
            <a:r>
              <a:rPr lang="en-US" b="1" dirty="0" smtClean="0"/>
              <a:t>Constraint:</a:t>
            </a:r>
            <a:r>
              <a:rPr lang="en-US" dirty="0" smtClean="0"/>
              <a:t> Data is too big to fit into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31F2-CF91-4A58-8775-7BC138C60BE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Week 1</a:t>
            </a:r>
          </a:p>
          <a:p>
            <a:pPr lvl="1"/>
            <a:r>
              <a:rPr lang="en-US" dirty="0" smtClean="0"/>
              <a:t>Setup Java development environment</a:t>
            </a:r>
          </a:p>
          <a:p>
            <a:pPr lvl="1"/>
            <a:r>
              <a:rPr lang="en-US" dirty="0" smtClean="0"/>
              <a:t>Start working on Assignment 1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Week </a:t>
            </a:r>
            <a:r>
              <a:rPr lang="en-US" dirty="0" smtClean="0">
                <a:solidFill>
                  <a:schemeClr val="accent2"/>
                </a:solidFill>
              </a:rPr>
              <a:t>2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IF laptop has less than 4 GB of ram, install natively</a:t>
            </a:r>
            <a:endParaRPr lang="en-US" dirty="0" smtClean="0">
              <a:solidFill>
                <a:schemeClr val="accent2"/>
              </a:solidFill>
            </a:endParaRPr>
          </a:p>
          <a:p>
            <a:pPr lvl="1"/>
            <a:r>
              <a:rPr lang="en-US" dirty="0" smtClean="0"/>
              <a:t>Install </a:t>
            </a:r>
            <a:r>
              <a:rPr lang="en-US" dirty="0" err="1" smtClean="0"/>
              <a:t>VirtualBox</a:t>
            </a:r>
            <a:r>
              <a:rPr lang="en-US" dirty="0" smtClean="0"/>
              <a:t> on your laptop </a:t>
            </a:r>
          </a:p>
          <a:p>
            <a:pPr lvl="1"/>
            <a:r>
              <a:rPr lang="en-US" dirty="0" smtClean="0"/>
              <a:t>Download </a:t>
            </a:r>
            <a:r>
              <a:rPr lang="en-US" dirty="0" err="1" smtClean="0"/>
              <a:t>Ubuntu</a:t>
            </a:r>
            <a:r>
              <a:rPr lang="en-US" dirty="0" smtClean="0"/>
              <a:t> 14.04 Desktop Edition (64 bits) image to your laptop</a:t>
            </a:r>
          </a:p>
          <a:p>
            <a:pPr lvl="1"/>
            <a:r>
              <a:rPr lang="en-US" dirty="0" smtClean="0"/>
              <a:t>Create a Virtual Machine and Install </a:t>
            </a:r>
            <a:r>
              <a:rPr lang="en-US" dirty="0" err="1" smtClean="0"/>
              <a:t>Ubuntu</a:t>
            </a:r>
            <a:r>
              <a:rPr lang="en-US" dirty="0" smtClean="0"/>
              <a:t> on it </a:t>
            </a:r>
          </a:p>
          <a:p>
            <a:pPr lvl="1"/>
            <a:r>
              <a:rPr lang="en-US" dirty="0" smtClean="0"/>
              <a:t>Download Oracle Express Edition 11g Release 2 to your laptop</a:t>
            </a:r>
          </a:p>
          <a:p>
            <a:pPr lvl="1"/>
            <a:r>
              <a:rPr lang="en-US" dirty="0" smtClean="0"/>
              <a:t>Install Oracle on the </a:t>
            </a:r>
            <a:r>
              <a:rPr lang="en-US" dirty="0" err="1" smtClean="0"/>
              <a:t>Ubuntu</a:t>
            </a:r>
            <a:r>
              <a:rPr lang="en-US" dirty="0" smtClean="0"/>
              <a:t> Virtual Machine</a:t>
            </a:r>
          </a:p>
          <a:p>
            <a:r>
              <a:rPr lang="en-US" dirty="0" smtClean="0"/>
              <a:t>See </a:t>
            </a:r>
            <a:r>
              <a:rPr lang="en-US" dirty="0" err="1" smtClean="0"/>
              <a:t>screencast</a:t>
            </a:r>
            <a:r>
              <a:rPr lang="en-US" dirty="0" smtClean="0"/>
              <a:t> on the course website for more info.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AA79-787C-4C16-B36A-C999E9A1E29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Picture Roster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8/26/2014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31F2-CF91-4A58-8775-7BC138C60BE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Instructor: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lvl="1"/>
            <a:r>
              <a:rPr lang="en-US" dirty="0" err="1" smtClean="0"/>
              <a:t>Firstname</a:t>
            </a:r>
            <a:r>
              <a:rPr lang="en-US" dirty="0" smtClean="0"/>
              <a:t> is fine!</a:t>
            </a:r>
          </a:p>
          <a:p>
            <a:pPr lvl="1"/>
            <a:r>
              <a:rPr lang="en-US" dirty="0" smtClean="0"/>
              <a:t>www2.hawaii.edu/~lipyeow/</a:t>
            </a:r>
          </a:p>
          <a:p>
            <a:pPr lvl="1"/>
            <a:r>
              <a:rPr lang="en-US" dirty="0" smtClean="0"/>
              <a:t>POST 303E, </a:t>
            </a:r>
            <a:r>
              <a:rPr lang="en-US" dirty="0" smtClean="0">
                <a:hlinkClick r:id="rId3"/>
              </a:rPr>
              <a:t>lipyeow@hawaii.edu</a:t>
            </a:r>
            <a:r>
              <a:rPr lang="en-US" dirty="0" smtClean="0"/>
              <a:t>, 808-956-3495</a:t>
            </a:r>
          </a:p>
          <a:p>
            <a:pPr lvl="1"/>
            <a:r>
              <a:rPr lang="en-US" dirty="0" smtClean="0"/>
              <a:t>Office Hours </a:t>
            </a:r>
            <a:r>
              <a:rPr lang="en-US" dirty="0" err="1" smtClean="0"/>
              <a:t>TTh</a:t>
            </a:r>
            <a:r>
              <a:rPr lang="en-US" dirty="0" smtClean="0"/>
              <a:t> 1:30-2:30 pm</a:t>
            </a:r>
          </a:p>
          <a:p>
            <a:r>
              <a:rPr lang="en-US" dirty="0" smtClean="0"/>
              <a:t>Teaching </a:t>
            </a:r>
            <a:r>
              <a:rPr lang="en-US" dirty="0" smtClean="0"/>
              <a:t>Assistants:</a:t>
            </a:r>
          </a:p>
          <a:p>
            <a:pPr lvl="1"/>
            <a:r>
              <a:rPr lang="en-US" dirty="0" err="1" smtClean="0"/>
              <a:t>Kendyll</a:t>
            </a:r>
            <a:r>
              <a:rPr lang="en-US" dirty="0" smtClean="0"/>
              <a:t> </a:t>
            </a:r>
            <a:r>
              <a:rPr lang="en-US" dirty="0" err="1" smtClean="0"/>
              <a:t>Doi</a:t>
            </a:r>
            <a:r>
              <a:rPr lang="en-US" dirty="0" smtClean="0"/>
              <a:t> (</a:t>
            </a:r>
            <a:r>
              <a:rPr lang="en-US" dirty="0" smtClean="0">
                <a:hlinkClick r:id="rId4"/>
              </a:rPr>
              <a:t>kendyll@hawaii.edu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Jon </a:t>
            </a:r>
            <a:r>
              <a:rPr lang="en-US" dirty="0" err="1" smtClean="0"/>
              <a:t>Moroney</a:t>
            </a:r>
            <a:r>
              <a:rPr lang="en-US" dirty="0" smtClean="0"/>
              <a:t> (</a:t>
            </a:r>
            <a:r>
              <a:rPr lang="en-US" dirty="0" err="1" smtClean="0"/>
              <a:t>jmoroney@hawaii.edu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31F2-CF91-4A58-8775-7BC138C60BE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dirty="0" smtClean="0"/>
              <a:t>How many of you have: </a:t>
            </a:r>
          </a:p>
          <a:p>
            <a:pPr lvl="1"/>
            <a:r>
              <a:rPr lang="en-US" dirty="0" smtClean="0"/>
              <a:t>Taken Discrete Math I (ICS141) at UHM?</a:t>
            </a:r>
          </a:p>
          <a:p>
            <a:pPr lvl="1"/>
            <a:r>
              <a:rPr lang="en-US" dirty="0" smtClean="0"/>
              <a:t>Programmed in Java in the past 1 year?</a:t>
            </a:r>
          </a:p>
          <a:p>
            <a:pPr lvl="1"/>
            <a:r>
              <a:rPr lang="en-US" dirty="0" smtClean="0"/>
              <a:t>Programmed in C ?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unix</a:t>
            </a:r>
            <a:r>
              <a:rPr lang="en-US" dirty="0" smtClean="0"/>
              <a:t> shell commands ?</a:t>
            </a:r>
          </a:p>
          <a:p>
            <a:pPr lvl="1"/>
            <a:r>
              <a:rPr lang="en-US" dirty="0" smtClean="0"/>
              <a:t>Used a database before ?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linux</a:t>
            </a:r>
            <a:r>
              <a:rPr lang="en-US" dirty="0" smtClean="0"/>
              <a:t> ?</a:t>
            </a:r>
          </a:p>
          <a:p>
            <a:pPr lvl="1"/>
            <a:r>
              <a:rPr lang="en-US" dirty="0" smtClean="0"/>
              <a:t>Used virtualization technology like </a:t>
            </a:r>
            <a:r>
              <a:rPr lang="en-US" dirty="0" err="1" smtClean="0"/>
              <a:t>Vmware</a:t>
            </a:r>
            <a:r>
              <a:rPr lang="en-US" dirty="0" smtClean="0"/>
              <a:t>, </a:t>
            </a:r>
            <a:r>
              <a:rPr lang="en-US" dirty="0" err="1" smtClean="0"/>
              <a:t>Xen</a:t>
            </a:r>
            <a:r>
              <a:rPr lang="en-US" dirty="0" smtClean="0"/>
              <a:t>, KVM, </a:t>
            </a:r>
            <a:r>
              <a:rPr lang="en-US" dirty="0" err="1" smtClean="0"/>
              <a:t>virtualBox</a:t>
            </a:r>
            <a:r>
              <a:rPr lang="en-US" dirty="0" smtClean="0"/>
              <a:t> 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31F2-CF91-4A58-8775-7BC138C60BE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Communications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Webpage: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www2.hawaii.edu/~lipyeow/ics321/</a:t>
            </a:r>
            <a:r>
              <a:rPr lang="en-US" dirty="0" smtClean="0">
                <a:solidFill>
                  <a:schemeClr val="accent2"/>
                </a:solidFill>
              </a:rPr>
              <a:t>2015spr/</a:t>
            </a:r>
            <a:endParaRPr lang="en-US" dirty="0" smtClean="0">
              <a:solidFill>
                <a:schemeClr val="accent2"/>
              </a:solidFill>
            </a:endParaRPr>
          </a:p>
          <a:p>
            <a:r>
              <a:rPr lang="en-US" dirty="0" err="1" smtClean="0"/>
              <a:t>Laulima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>
                <a:solidFill>
                  <a:schemeClr val="accent2"/>
                </a:solidFill>
              </a:rPr>
              <a:t>laulima.hawaii.edu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Grades of quizzes, homework, exams will be posted there</a:t>
            </a:r>
          </a:p>
          <a:p>
            <a:pPr lvl="1"/>
            <a:r>
              <a:rPr lang="en-US" dirty="0" smtClean="0"/>
              <a:t>Discussions</a:t>
            </a:r>
          </a:p>
          <a:p>
            <a:r>
              <a:rPr lang="en-US" dirty="0" smtClean="0"/>
              <a:t>Emails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31F2-CF91-4A58-8775-7BC138C60BE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Textbook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Required:  </a:t>
            </a:r>
          </a:p>
          <a:p>
            <a:pPr lvl="1"/>
            <a:r>
              <a:rPr lang="en-US" b="1" dirty="0" smtClean="0"/>
              <a:t>Database Systems: The Complete Book (2nd Edition)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Hector Garcia-Molina, Jeff </a:t>
            </a:r>
            <a:r>
              <a:rPr lang="en-US" dirty="0" err="1" smtClean="0"/>
              <a:t>Ullman</a:t>
            </a:r>
            <a:r>
              <a:rPr lang="en-US" dirty="0" smtClean="0"/>
              <a:t>, and Jennifer </a:t>
            </a:r>
            <a:r>
              <a:rPr lang="en-US" dirty="0" err="1" smtClean="0"/>
              <a:t>Widom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ISBN-13: 978-0-13-187325-4.</a:t>
            </a:r>
          </a:p>
          <a:p>
            <a:r>
              <a:rPr lang="en-US" dirty="0" smtClean="0"/>
              <a:t>Alternate: </a:t>
            </a:r>
          </a:p>
          <a:p>
            <a:pPr lvl="1"/>
            <a:r>
              <a:rPr lang="en-US" b="1" dirty="0" smtClean="0"/>
              <a:t>A First Course in Database Systems (3nd Edition). </a:t>
            </a:r>
          </a:p>
          <a:p>
            <a:pPr lvl="1"/>
            <a:r>
              <a:rPr lang="en-US" dirty="0" smtClean="0"/>
              <a:t>Jeff </a:t>
            </a:r>
            <a:r>
              <a:rPr lang="en-US" dirty="0" err="1" smtClean="0"/>
              <a:t>Ullman</a:t>
            </a:r>
            <a:r>
              <a:rPr lang="en-US" dirty="0" smtClean="0"/>
              <a:t>, and Jennifer </a:t>
            </a:r>
            <a:r>
              <a:rPr lang="en-US" dirty="0" err="1" smtClean="0"/>
              <a:t>Widom</a:t>
            </a:r>
            <a:endParaRPr lang="en-US" dirty="0" smtClean="0"/>
          </a:p>
          <a:p>
            <a:r>
              <a:rPr lang="en-US" dirty="0" smtClean="0"/>
              <a:t>Previous: </a:t>
            </a:r>
          </a:p>
          <a:p>
            <a:pPr lvl="1"/>
            <a:r>
              <a:rPr lang="en-US" b="1" dirty="0" smtClean="0"/>
              <a:t>Database Management Systems, Third Edition. </a:t>
            </a:r>
          </a:p>
          <a:p>
            <a:pPr lvl="1"/>
            <a:r>
              <a:rPr lang="en-US" dirty="0" err="1" smtClean="0"/>
              <a:t>Raghu</a:t>
            </a:r>
            <a:r>
              <a:rPr lang="en-US" dirty="0" smtClean="0"/>
              <a:t> </a:t>
            </a:r>
            <a:r>
              <a:rPr lang="en-US" dirty="0" err="1" smtClean="0"/>
              <a:t>Ramakrishnan</a:t>
            </a:r>
            <a:r>
              <a:rPr lang="en-US" dirty="0" smtClean="0"/>
              <a:t> and Johannes </a:t>
            </a:r>
            <a:r>
              <a:rPr lang="en-US" dirty="0" err="1" smtClean="0"/>
              <a:t>Gehrke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31F2-CF91-4A58-8775-7BC138C60BE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Class time:</a:t>
            </a:r>
            <a:r>
              <a:rPr lang="en-US" dirty="0" smtClean="0"/>
              <a:t> </a:t>
            </a:r>
            <a:r>
              <a:rPr lang="en-US" dirty="0" smtClean="0"/>
              <a:t>Mon</a:t>
            </a:r>
            <a:r>
              <a:rPr lang="en-US" dirty="0" smtClean="0"/>
              <a:t> </a:t>
            </a:r>
            <a:r>
              <a:rPr lang="en-US" dirty="0" smtClean="0"/>
              <a:t>&amp;</a:t>
            </a:r>
            <a:r>
              <a:rPr lang="en-US" dirty="0" smtClean="0"/>
              <a:t> </a:t>
            </a:r>
            <a:r>
              <a:rPr lang="en-US" dirty="0" smtClean="0"/>
              <a:t>Wed</a:t>
            </a:r>
            <a:r>
              <a:rPr lang="en-US" dirty="0" smtClean="0"/>
              <a:t> 9-10:</a:t>
            </a:r>
            <a:r>
              <a:rPr lang="en-US" dirty="0" smtClean="0"/>
              <a:t>15</a:t>
            </a:r>
            <a:r>
              <a:rPr lang="en-US" dirty="0" smtClean="0"/>
              <a:t> AM</a:t>
            </a:r>
            <a:endParaRPr lang="en-US" dirty="0" smtClean="0"/>
          </a:p>
          <a:p>
            <a:pPr lvl="1"/>
            <a:r>
              <a:rPr lang="en-US" dirty="0" smtClean="0"/>
              <a:t>Summary, Q &amp; A</a:t>
            </a:r>
          </a:p>
          <a:p>
            <a:pPr lvl="1"/>
            <a:r>
              <a:rPr lang="en-US" dirty="0" smtClean="0"/>
              <a:t>Group discussion &amp; problem solving</a:t>
            </a:r>
          </a:p>
          <a:p>
            <a:pPr lvl="1"/>
            <a:r>
              <a:rPr lang="en-US" dirty="0" smtClean="0"/>
              <a:t>Hands-on Session (TBA) – </a:t>
            </a:r>
            <a:r>
              <a:rPr lang="en-US" i="1" dirty="0" smtClean="0">
                <a:solidFill>
                  <a:schemeClr val="accent2"/>
                </a:solidFill>
              </a:rPr>
              <a:t>Please bring your computer</a:t>
            </a:r>
            <a:r>
              <a:rPr lang="en-US" i="1" dirty="0" smtClean="0"/>
              <a:t>.</a:t>
            </a:r>
          </a:p>
          <a:p>
            <a:r>
              <a:rPr lang="en-US" dirty="0" smtClean="0"/>
              <a:t>Quizzes before every class (15%) – </a:t>
            </a:r>
            <a:r>
              <a:rPr lang="en-US" i="1" dirty="0" smtClean="0">
                <a:solidFill>
                  <a:schemeClr val="accent2"/>
                </a:solidFill>
              </a:rPr>
              <a:t>online in </a:t>
            </a:r>
            <a:r>
              <a:rPr lang="en-US" i="1" dirty="0" err="1" smtClean="0">
                <a:solidFill>
                  <a:schemeClr val="accent2"/>
                </a:solidFill>
              </a:rPr>
              <a:t>laulima</a:t>
            </a:r>
            <a:endParaRPr lang="en-US" i="1" dirty="0" smtClean="0">
              <a:solidFill>
                <a:schemeClr val="accent2"/>
              </a:solidFill>
            </a:endParaRPr>
          </a:p>
          <a:p>
            <a:r>
              <a:rPr lang="en-US" dirty="0" smtClean="0"/>
              <a:t>4-5</a:t>
            </a:r>
            <a:r>
              <a:rPr lang="en-US" dirty="0" smtClean="0"/>
              <a:t> </a:t>
            </a:r>
            <a:r>
              <a:rPr lang="en-US" dirty="0" smtClean="0"/>
              <a:t>Homework assignments </a:t>
            </a:r>
            <a:r>
              <a:rPr lang="en-US" dirty="0" smtClean="0"/>
              <a:t>(45</a:t>
            </a:r>
            <a:r>
              <a:rPr lang="en-US" dirty="0" smtClean="0"/>
              <a:t>%)</a:t>
            </a:r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 smtClean="0"/>
              <a:t>mid-term exam </a:t>
            </a:r>
            <a:r>
              <a:rPr lang="en-US" dirty="0" smtClean="0"/>
              <a:t>(</a:t>
            </a:r>
            <a:r>
              <a:rPr lang="en-US" dirty="0" smtClean="0"/>
              <a:t>20</a:t>
            </a:r>
            <a:r>
              <a:rPr lang="en-US" dirty="0" smtClean="0"/>
              <a:t>%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letter size sheet of notes allowed (2 sided)</a:t>
            </a:r>
          </a:p>
          <a:p>
            <a:r>
              <a:rPr lang="en-US" dirty="0" smtClean="0"/>
              <a:t>One final Exam </a:t>
            </a:r>
            <a:r>
              <a:rPr lang="en-US" dirty="0" smtClean="0"/>
              <a:t>(</a:t>
            </a:r>
            <a:r>
              <a:rPr lang="en-US" dirty="0" smtClean="0"/>
              <a:t>20</a:t>
            </a:r>
            <a:r>
              <a:rPr lang="en-US" dirty="0" smtClean="0"/>
              <a:t>%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One letter size sheet of notes allowed (2 sided)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31F2-CF91-4A58-8775-7BC138C60BE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Pre-requisites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Understand set theory (ICS 141 Discrete Math)</a:t>
            </a:r>
          </a:p>
          <a:p>
            <a:r>
              <a:rPr lang="en-US" dirty="0" smtClean="0"/>
              <a:t>Understand propositional logic ( ICS 141 Discrete Math &amp; ICS 111 Intro to CS)</a:t>
            </a:r>
          </a:p>
          <a:p>
            <a:r>
              <a:rPr lang="en-US" dirty="0" smtClean="0"/>
              <a:t>Be able to write a program in Java (ICS 111+211)</a:t>
            </a:r>
          </a:p>
          <a:p>
            <a:pPr lvl="1"/>
            <a:r>
              <a:rPr lang="en-US" dirty="0" smtClean="0"/>
              <a:t>Use an editor to edit java code</a:t>
            </a:r>
          </a:p>
          <a:p>
            <a:pPr lvl="1"/>
            <a:r>
              <a:rPr lang="en-US" dirty="0" smtClean="0"/>
              <a:t>Command shell</a:t>
            </a:r>
          </a:p>
          <a:p>
            <a:pPr lvl="1"/>
            <a:r>
              <a:rPr lang="en-US" dirty="0" smtClean="0"/>
              <a:t>Compile and run programs</a:t>
            </a:r>
          </a:p>
          <a:p>
            <a:r>
              <a:rPr lang="en-US" dirty="0" smtClean="0"/>
              <a:t>Have access to a computer (preferably a laptop)</a:t>
            </a:r>
          </a:p>
          <a:p>
            <a:r>
              <a:rPr lang="en-US" dirty="0" smtClean="0"/>
              <a:t>Have internet access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31F2-CF91-4A58-8775-7BC138C60BE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To do well in this class 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Read the assigned reading </a:t>
            </a:r>
            <a:r>
              <a:rPr lang="en-US" dirty="0" smtClean="0">
                <a:solidFill>
                  <a:schemeClr val="accent2"/>
                </a:solidFill>
              </a:rPr>
              <a:t>BEFORE</a:t>
            </a:r>
            <a:r>
              <a:rPr lang="en-US" dirty="0" smtClean="0"/>
              <a:t> class! </a:t>
            </a:r>
          </a:p>
          <a:p>
            <a:r>
              <a:rPr lang="en-US" dirty="0" smtClean="0"/>
              <a:t>Keep up with the readings</a:t>
            </a:r>
          </a:p>
          <a:p>
            <a:r>
              <a:rPr lang="en-US" dirty="0" smtClean="0"/>
              <a:t>Attend class and participate</a:t>
            </a:r>
          </a:p>
          <a:p>
            <a:r>
              <a:rPr lang="en-US" dirty="0" smtClean="0"/>
              <a:t>Review the material for the quizzes, mid-term, and final</a:t>
            </a:r>
          </a:p>
          <a:p>
            <a:r>
              <a:rPr lang="en-US" dirty="0" smtClean="0"/>
              <a:t>Do the homework assignments</a:t>
            </a:r>
            <a:endParaRPr lang="en-US" dirty="0" smtClean="0"/>
          </a:p>
          <a:p>
            <a:r>
              <a:rPr lang="en-US" dirty="0" smtClean="0"/>
              <a:t>Take </a:t>
            </a:r>
            <a:r>
              <a:rPr lang="en-US" dirty="0" smtClean="0"/>
              <a:t>charge of the learning process</a:t>
            </a:r>
          </a:p>
          <a:p>
            <a:pPr lvl="1"/>
            <a:r>
              <a:rPr lang="en-US" dirty="0" smtClean="0"/>
              <a:t>Try out the commands on the DBMS</a:t>
            </a:r>
          </a:p>
          <a:p>
            <a:pPr lvl="1"/>
            <a:r>
              <a:rPr lang="en-US" dirty="0" smtClean="0"/>
              <a:t>Make use of the exercises in the textbook</a:t>
            </a:r>
          </a:p>
          <a:p>
            <a:pPr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Focus on understanding the material to the point that you can apply it in different contexts!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31F2-CF91-4A58-8775-7BC138C60BE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take this course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Database-related jobs </a:t>
            </a:r>
            <a:r>
              <a:rPr lang="en-US" dirty="0" err="1" smtClean="0"/>
              <a:t>eg</a:t>
            </a:r>
            <a:r>
              <a:rPr lang="en-US" dirty="0" smtClean="0"/>
              <a:t>. DBA</a:t>
            </a:r>
          </a:p>
          <a:p>
            <a:endParaRPr lang="en-US" dirty="0" smtClean="0"/>
          </a:p>
          <a:p>
            <a:r>
              <a:rPr lang="en-US" dirty="0" smtClean="0"/>
              <a:t>You’ll likely deal with data management in your (future) jobs</a:t>
            </a:r>
          </a:p>
          <a:p>
            <a:endParaRPr lang="en-US" dirty="0" smtClean="0"/>
          </a:p>
          <a:p>
            <a:r>
              <a:rPr lang="en-US" dirty="0" smtClean="0"/>
              <a:t>Database technology is behind almost all internet technology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...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8/26/2014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131F2-CF91-4A58-8775-7BC138C60BE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CS321-2009fal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ICS321-2009fall</Template>
  <TotalTime>3310</TotalTime>
  <Words>949</Words>
  <Application>Microsoft Macintosh PowerPoint</Application>
  <PresentationFormat>On-screen Show (4:3)</PresentationFormat>
  <Paragraphs>152</Paragraphs>
  <Slides>12</Slides>
  <Notes>11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ICS321-2009fall</vt:lpstr>
      <vt:lpstr>Spring 2015 ICS321 Data Storage &amp; Retrieval Mon &amp; Wed 9-10:15 AM</vt:lpstr>
      <vt:lpstr>Staff</vt:lpstr>
      <vt:lpstr>Poll</vt:lpstr>
      <vt:lpstr>Communications</vt:lpstr>
      <vt:lpstr>Textbook</vt:lpstr>
      <vt:lpstr>Format</vt:lpstr>
      <vt:lpstr>Pre-requisites</vt:lpstr>
      <vt:lpstr>To do well in this class ...</vt:lpstr>
      <vt:lpstr>Why take this course ?</vt:lpstr>
      <vt:lpstr>Assignment 1: Querying Large Files</vt:lpstr>
      <vt:lpstr>Homework</vt:lpstr>
      <vt:lpstr>Picture Roster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Data Storage &amp; Retrieval</dc:title>
  <dc:creator>Lipyeow Lim</dc:creator>
  <cp:lastModifiedBy>Lipyeow Lim</cp:lastModifiedBy>
  <cp:revision>191</cp:revision>
  <dcterms:created xsi:type="dcterms:W3CDTF">2015-01-12T18:21:22Z</dcterms:created>
  <dcterms:modified xsi:type="dcterms:W3CDTF">2015-01-12T18:29:13Z</dcterms:modified>
</cp:coreProperties>
</file>