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1" r:id="rId6"/>
    <p:sldId id="271" r:id="rId7"/>
    <p:sldId id="264" r:id="rId8"/>
    <p:sldId id="263" r:id="rId9"/>
    <p:sldId id="266" r:id="rId10"/>
    <p:sldId id="268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 showScrollbar="0"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5E42-20F6-1945-B7AB-23BB6D5B8754}" type="datetimeFigureOut">
              <a:rPr lang="en-US" smtClean="0"/>
              <a:t>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DD2FA-0BCC-F34E-8528-BBE7B5166A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8/28/2013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</a:t>
            </a:r>
            <a:r>
              <a:rPr lang="en-US" sz="3200" dirty="0" smtClean="0"/>
              <a:t>321 Data Storage &amp; Retrieval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Ensuring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Scheduling concurrent transactions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DBMS ensures that execution of {T1, ... , </a:t>
            </a:r>
            <a:r>
              <a:rPr lang="en-US" dirty="0" err="1" smtClean="0"/>
              <a:t>Tn</a:t>
            </a:r>
            <a:r>
              <a:rPr lang="en-US" dirty="0" smtClean="0"/>
              <a:t>} is equivalent to some </a:t>
            </a:r>
            <a:r>
              <a:rPr lang="en-US" i="1" u="sng" dirty="0" smtClean="0">
                <a:solidFill>
                  <a:srgbClr val="FF0000"/>
                </a:solidFill>
              </a:rPr>
              <a:t>serial</a:t>
            </a:r>
            <a:r>
              <a:rPr lang="en-US" dirty="0" smtClean="0"/>
              <a:t> execution T1’ ... </a:t>
            </a:r>
            <a:r>
              <a:rPr lang="en-US" dirty="0" err="1" smtClean="0"/>
              <a:t>Tn</a:t>
            </a:r>
            <a:r>
              <a:rPr lang="en-US" dirty="0" smtClean="0"/>
              <a:t>’.</a:t>
            </a:r>
          </a:p>
          <a:p>
            <a:pPr marL="341313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Idea</a:t>
            </a:r>
            <a:r>
              <a:rPr lang="en-US" dirty="0" smtClean="0"/>
              <a:t>: use 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  <a:r>
              <a:rPr lang="en-US" dirty="0" smtClean="0"/>
              <a:t> to serialize access to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objects</a:t>
            </a:r>
          </a:p>
          <a:p>
            <a:pPr marL="341313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Strict 2 Phase locking protocol: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Before reading/writing an object, a transaction requests a lock on the object, and waits till the DBMS gives it the lock.  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All locks are released at the end of the transaction.  </a:t>
            </a:r>
            <a:endParaRPr lang="en-US" dirty="0" smtClean="0">
              <a:solidFill>
                <a:srgbClr val="FC0128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What if </a:t>
            </a:r>
            <a:r>
              <a:rPr lang="en-US" dirty="0" err="1" smtClean="0"/>
              <a:t>Tj</a:t>
            </a:r>
            <a:r>
              <a:rPr lang="en-US" dirty="0" smtClean="0"/>
              <a:t> already has a lock on Y and Ti later requests a lock on Y?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u="sng" dirty="0" smtClean="0">
                <a:solidFill>
                  <a:srgbClr val="FF0000"/>
                </a:solidFill>
              </a:rPr>
              <a:t>Deadlock</a:t>
            </a:r>
            <a:r>
              <a:rPr lang="en-US" dirty="0" smtClean="0">
                <a:solidFill>
                  <a:srgbClr val="FF0000"/>
                </a:solidFill>
              </a:rPr>
              <a:t>!) </a:t>
            </a:r>
            <a:r>
              <a:rPr lang="en-US" dirty="0" smtClean="0"/>
              <a:t>Ti or </a:t>
            </a:r>
            <a:r>
              <a:rPr lang="en-US" dirty="0" err="1" smtClean="0"/>
              <a:t>Tj</a:t>
            </a:r>
            <a:r>
              <a:rPr lang="en-US" dirty="0" smtClean="0"/>
              <a:t> is </a:t>
            </a:r>
            <a:r>
              <a:rPr lang="en-US" u="sng" dirty="0" smtClean="0">
                <a:solidFill>
                  <a:srgbClr val="FF0000"/>
                </a:solidFill>
              </a:rPr>
              <a:t>aborted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and restarted!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Ensuring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DBMS ensures </a:t>
            </a:r>
            <a:r>
              <a:rPr lang="en-US" i="1" dirty="0" smtClean="0">
                <a:solidFill>
                  <a:srgbClr val="FC0128"/>
                </a:solidFill>
              </a:rPr>
              <a:t>atomicity</a:t>
            </a:r>
            <a:r>
              <a:rPr lang="en-US" i="1" dirty="0" smtClean="0"/>
              <a:t> </a:t>
            </a:r>
            <a:r>
              <a:rPr lang="en-US" dirty="0" smtClean="0"/>
              <a:t>even if system crashes in the middle of a </a:t>
            </a:r>
            <a:r>
              <a:rPr lang="en-US" dirty="0" err="1" smtClean="0"/>
              <a:t>Xact</a:t>
            </a:r>
            <a:r>
              <a:rPr lang="en-US" dirty="0" smtClean="0"/>
              <a:t>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C0128"/>
                </a:solidFill>
              </a:rPr>
              <a:t>Idea: </a:t>
            </a:r>
            <a:r>
              <a:rPr lang="en-US" dirty="0" smtClean="0"/>
              <a:t>Keep a </a:t>
            </a:r>
            <a:r>
              <a:rPr lang="en-US" i="1" u="sng" dirty="0" smtClean="0">
                <a:solidFill>
                  <a:srgbClr val="FC0128"/>
                </a:solidFill>
              </a:rPr>
              <a:t>log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(history) of all actions carried out by the DBMS while executing a set of </a:t>
            </a:r>
            <a:r>
              <a:rPr lang="en-US" dirty="0" err="1" smtClean="0"/>
              <a:t>Xacts</a:t>
            </a:r>
            <a:r>
              <a:rPr lang="en-US" dirty="0" smtClean="0"/>
              <a:t>.</a:t>
            </a:r>
          </a:p>
          <a:p>
            <a:pPr marL="341313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C0128"/>
                </a:solidFill>
              </a:rPr>
              <a:t>Write Ahead Log (WAL) protocol</a:t>
            </a:r>
            <a:endParaRPr lang="en-US" dirty="0" smtClean="0"/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C0128"/>
                </a:solidFill>
              </a:rPr>
              <a:t>Before</a:t>
            </a:r>
            <a:r>
              <a:rPr lang="en-US" dirty="0" smtClean="0"/>
              <a:t> a change is made to the database, the corresponding log entry is forced to disk. 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After a crash, the effects of partially executed transactions are </a:t>
            </a:r>
            <a:r>
              <a:rPr lang="en-US" i="1" u="sng" dirty="0" smtClean="0">
                <a:solidFill>
                  <a:srgbClr val="FC0128"/>
                </a:solidFill>
              </a:rPr>
              <a:t>undone</a:t>
            </a:r>
            <a:r>
              <a:rPr lang="en-US" dirty="0" smtClean="0"/>
              <a:t> using the log. 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WAL property: if log entry wasn’t saved before the crash, corresponding change was not applied to database!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Definitions of data, databases, data models, schema</a:t>
            </a:r>
          </a:p>
          <a:p>
            <a:r>
              <a:rPr lang="en-US" dirty="0" smtClean="0"/>
              <a:t>When to use or not use a DBMS</a:t>
            </a:r>
          </a:p>
          <a:p>
            <a:r>
              <a:rPr lang="en-US" dirty="0" smtClean="0"/>
              <a:t>DBMS major components</a:t>
            </a:r>
          </a:p>
          <a:p>
            <a:r>
              <a:rPr lang="en-US" dirty="0" smtClean="0"/>
              <a:t>Transactions and concurrency</a:t>
            </a:r>
          </a:p>
          <a:p>
            <a:r>
              <a:rPr lang="en-US" dirty="0" smtClean="0"/>
              <a:t>ACID properties of transactions</a:t>
            </a:r>
          </a:p>
          <a:p>
            <a:r>
              <a:rPr lang="en-US" dirty="0" smtClean="0"/>
              <a:t>Techniques for ensuring ACID properties in DBMSs.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Data, Database,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: a collection of related data.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Represents some aspect of the real world (aka universe of discourse).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Logically coherent collection of data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Designed and built for specific purpose 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known facts that can be recorded and that have implicit meaning.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model</a:t>
            </a:r>
            <a:r>
              <a:rPr lang="en-US" b="1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describing data.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dirty="0" smtClean="0">
                <a:solidFill>
                  <a:srgbClr val="FC0128"/>
                </a:solidFill>
              </a:rPr>
              <a:t>schema</a:t>
            </a:r>
            <a:r>
              <a:rPr lang="en-US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description of a particular collection of data, using the a given data model.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DBMS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1355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Transaction Processing (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Banking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Airline reservations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Corporate records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Analytical Processing (</a:t>
            </a:r>
            <a:r>
              <a:rPr lang="en-US" dirty="0" smtClean="0">
                <a:solidFill>
                  <a:srgbClr val="FF00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warehouses, data marts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Business intelligence (BI)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Specialized databases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Multimedia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135563"/>
          </a:xfrm>
        </p:spPr>
        <p:txBody>
          <a:bodyPr/>
          <a:lstStyle/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XML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Geographical Information Systems (GIS)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Real-time databases (telecom industry)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 Applications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Customer Relationship Management (CRM)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Enterprise Resource Planning (ERP)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Hosted DB Services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Amazon,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1970 </a:t>
            </a:r>
            <a:r>
              <a:rPr lang="en-US" dirty="0" smtClean="0">
                <a:solidFill>
                  <a:srgbClr val="FF0000"/>
                </a:solidFill>
              </a:rPr>
              <a:t>Edgar F </a:t>
            </a:r>
            <a:r>
              <a:rPr lang="en-US" dirty="0" err="1" smtClean="0">
                <a:solidFill>
                  <a:srgbClr val="FF0000"/>
                </a:solidFill>
              </a:rPr>
              <a:t>Codd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(aka “Ted”) invented the </a:t>
            </a:r>
            <a:r>
              <a:rPr lang="en-US" dirty="0" smtClean="0">
                <a:solidFill>
                  <a:srgbClr val="FF0000"/>
                </a:solidFill>
              </a:rPr>
              <a:t>relational model </a:t>
            </a:r>
            <a:r>
              <a:rPr lang="en-US" dirty="0" smtClean="0"/>
              <a:t>in the seminal paper “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A Relational Model of Data for Large Shared Data Banks”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Main concept:  </a:t>
            </a:r>
            <a:r>
              <a:rPr lang="en-US" i="1" u="sng" dirty="0" smtClean="0">
                <a:solidFill>
                  <a:srgbClr val="FC0128"/>
                </a:solidFill>
              </a:rPr>
              <a:t>relation</a:t>
            </a:r>
            <a:r>
              <a:rPr lang="en-US" dirty="0" smtClean="0"/>
              <a:t> = a table with rows and columns.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relation has a </a:t>
            </a:r>
            <a:r>
              <a:rPr lang="en-US" i="1" u="sng" dirty="0" smtClean="0">
                <a:solidFill>
                  <a:srgbClr val="FC0128"/>
                </a:solidFill>
              </a:rPr>
              <a:t>schema</a:t>
            </a:r>
            <a:r>
              <a:rPr lang="en-US" dirty="0" smtClean="0"/>
              <a:t>, which describes the columns.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Prior 1970, no standard data model. 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Network model used by </a:t>
            </a:r>
            <a:r>
              <a:rPr lang="en-US" dirty="0" err="1" smtClean="0">
                <a:ea typeface="Arial" pitchFamily="-111" charset="0"/>
                <a:cs typeface="Arial" pitchFamily="-111" charset="0"/>
              </a:rPr>
              <a:t>Codasyl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Hierarchical model used by IMS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After 1970, IBM built System R as proof-of-concept for relational model and used </a:t>
            </a:r>
            <a:r>
              <a:rPr lang="en-US" b="1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SQL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 as the query language. SQL eventually became a standard.  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DBMS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DBMS Components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074777" y="5638800"/>
            <a:ext cx="12954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977" y="4876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9977" y="4114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 Manager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9977" y="32004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Index/file/record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9977" y="2362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9977" y="1600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Compiler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8377" y="1676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8377" y="3124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&amp; Recovery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08777" y="1600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DDL compiler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8777" y="2743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20" name="Flowchart: Internal Storage 19"/>
          <p:cNvSpPr/>
          <p:nvPr/>
        </p:nvSpPr>
        <p:spPr>
          <a:xfrm>
            <a:off x="6561177" y="3733800"/>
            <a:ext cx="1447800" cy="7620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Table</a:t>
            </a:r>
            <a:endParaRPr lang="en-US" dirty="0"/>
          </a:p>
        </p:txBody>
      </p:sp>
      <p:sp>
        <p:nvSpPr>
          <p:cNvPr id="22" name="Flowchart: Internal Storage 21"/>
          <p:cNvSpPr/>
          <p:nvPr/>
        </p:nvSpPr>
        <p:spPr>
          <a:xfrm>
            <a:off x="3589377" y="4267200"/>
            <a:ext cx="1371600" cy="7620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2"/>
            <a:endCxn id="13" idx="0"/>
          </p:cNvCxnSpPr>
          <p:nvPr/>
        </p:nvCxnSpPr>
        <p:spPr>
          <a:xfrm rot="5400000">
            <a:off x="1570077" y="2209800"/>
            <a:ext cx="304800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1"/>
          </p:cNvCxnSpPr>
          <p:nvPr/>
        </p:nvCxnSpPr>
        <p:spPr>
          <a:xfrm rot="5400000">
            <a:off x="1570077" y="5486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0" idx="0"/>
          </p:cNvCxnSpPr>
          <p:nvPr/>
        </p:nvCxnSpPr>
        <p:spPr>
          <a:xfrm rot="5400000">
            <a:off x="1570077" y="4724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0"/>
          </p:cNvCxnSpPr>
          <p:nvPr/>
        </p:nvCxnSpPr>
        <p:spPr>
          <a:xfrm rot="5400000">
            <a:off x="1570077" y="3962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2" idx="0"/>
          </p:cNvCxnSpPr>
          <p:nvPr/>
        </p:nvCxnSpPr>
        <p:spPr>
          <a:xfrm rot="5400000">
            <a:off x="1570077" y="30480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0364" y="914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User/Application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1577" y="990600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2"/>
            <a:endCxn id="14" idx="0"/>
          </p:cNvCxnSpPr>
          <p:nvPr/>
        </p:nvCxnSpPr>
        <p:spPr>
          <a:xfrm rot="5400000">
            <a:off x="1574340" y="1431869"/>
            <a:ext cx="316468" cy="20194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16" idx="0"/>
          </p:cNvCxnSpPr>
          <p:nvPr/>
        </p:nvCxnSpPr>
        <p:spPr>
          <a:xfrm rot="5400000">
            <a:off x="3817977" y="2628900"/>
            <a:ext cx="990600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3"/>
            <a:endCxn id="16" idx="1"/>
          </p:cNvCxnSpPr>
          <p:nvPr/>
        </p:nvCxnSpPr>
        <p:spPr>
          <a:xfrm>
            <a:off x="2674977" y="2628900"/>
            <a:ext cx="533400" cy="72390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3" idx="3"/>
          </p:cNvCxnSpPr>
          <p:nvPr/>
        </p:nvCxnSpPr>
        <p:spPr>
          <a:xfrm rot="5400000">
            <a:off x="4694277" y="38100"/>
            <a:ext cx="571500" cy="4610100"/>
          </a:xfrm>
          <a:prstGeom prst="straightConnector1">
            <a:avLst/>
          </a:prstGeom>
          <a:ln w="15875"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2"/>
            <a:endCxn id="17" idx="0"/>
          </p:cNvCxnSpPr>
          <p:nvPr/>
        </p:nvCxnSpPr>
        <p:spPr>
          <a:xfrm rot="16200000" flipH="1">
            <a:off x="7143899" y="1459022"/>
            <a:ext cx="240268" cy="420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2"/>
            <a:endCxn id="20" idx="0"/>
          </p:cNvCxnSpPr>
          <p:nvPr/>
        </p:nvCxnSpPr>
        <p:spPr>
          <a:xfrm rot="5400000">
            <a:off x="7113627" y="3524250"/>
            <a:ext cx="381000" cy="381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22" idx="0"/>
          </p:cNvCxnSpPr>
          <p:nvPr/>
        </p:nvCxnSpPr>
        <p:spPr>
          <a:xfrm rot="5400000">
            <a:off x="3951327" y="3905250"/>
            <a:ext cx="685800" cy="38100"/>
          </a:xfrm>
          <a:prstGeom prst="straightConnector1">
            <a:avLst/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37" idx="2"/>
            <a:endCxn id="15" idx="0"/>
          </p:cNvCxnSpPr>
          <p:nvPr/>
        </p:nvCxnSpPr>
        <p:spPr>
          <a:xfrm rot="16200000" flipH="1">
            <a:off x="2831640" y="194763"/>
            <a:ext cx="392668" cy="2570606"/>
          </a:xfrm>
          <a:prstGeom prst="curvedConnector3">
            <a:avLst>
              <a:gd name="adj1" fmla="val 3091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5" idx="2"/>
            <a:endCxn id="18" idx="0"/>
          </p:cNvCxnSpPr>
          <p:nvPr/>
        </p:nvCxnSpPr>
        <p:spPr>
          <a:xfrm rot="16200000" flipH="1">
            <a:off x="5513427" y="933450"/>
            <a:ext cx="609600" cy="30099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22" idx="1"/>
          </p:cNvCxnSpPr>
          <p:nvPr/>
        </p:nvCxnSpPr>
        <p:spPr>
          <a:xfrm>
            <a:off x="2674977" y="4343400"/>
            <a:ext cx="914400" cy="3048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6" idx="2"/>
            <a:endCxn id="11" idx="0"/>
          </p:cNvCxnSpPr>
          <p:nvPr/>
        </p:nvCxnSpPr>
        <p:spPr>
          <a:xfrm rot="5400000">
            <a:off x="2751177" y="2552700"/>
            <a:ext cx="533400" cy="2590800"/>
          </a:xfrm>
          <a:prstGeom prst="curvedConnector3">
            <a:avLst>
              <a:gd name="adj1" fmla="val 584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4" idx="3"/>
            <a:endCxn id="22" idx="1"/>
          </p:cNvCxnSpPr>
          <p:nvPr/>
        </p:nvCxnSpPr>
        <p:spPr>
          <a:xfrm>
            <a:off x="2674977" y="1828800"/>
            <a:ext cx="914400" cy="2819400"/>
          </a:xfrm>
          <a:prstGeom prst="curvedConnector3">
            <a:avLst>
              <a:gd name="adj1" fmla="val 35246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13" idx="3"/>
            <a:endCxn id="22" idx="1"/>
          </p:cNvCxnSpPr>
          <p:nvPr/>
        </p:nvCxnSpPr>
        <p:spPr>
          <a:xfrm>
            <a:off x="2674977" y="2628900"/>
            <a:ext cx="914400" cy="2019300"/>
          </a:xfrm>
          <a:prstGeom prst="curvedConnector3">
            <a:avLst>
              <a:gd name="adj1" fmla="val 27049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7" idx="1"/>
            <a:endCxn id="22" idx="3"/>
          </p:cNvCxnSpPr>
          <p:nvPr/>
        </p:nvCxnSpPr>
        <p:spPr>
          <a:xfrm rot="10800000" flipV="1">
            <a:off x="4960977" y="1828800"/>
            <a:ext cx="1447800" cy="2819400"/>
          </a:xfrm>
          <a:prstGeom prst="curvedConnector3">
            <a:avLst>
              <a:gd name="adj1" fmla="val 50000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3" idx="3"/>
            <a:endCxn id="18" idx="1"/>
          </p:cNvCxnSpPr>
          <p:nvPr/>
        </p:nvCxnSpPr>
        <p:spPr>
          <a:xfrm>
            <a:off x="2674977" y="2628900"/>
            <a:ext cx="3733800" cy="419100"/>
          </a:xfrm>
          <a:prstGeom prst="curvedConnector3">
            <a:avLst>
              <a:gd name="adj1" fmla="val 6445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Transaction: An Execution of a DB Program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i="1" u="sng" dirty="0" smtClean="0">
                <a:solidFill>
                  <a:srgbClr val="FC0128"/>
                </a:solidFill>
              </a:rPr>
              <a:t>transaction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atomic</a:t>
            </a:r>
            <a:r>
              <a:rPr lang="en-US" dirty="0" smtClean="0">
                <a:solidFill>
                  <a:srgbClr val="BC3700"/>
                </a:solidFill>
              </a:rPr>
              <a:t> </a:t>
            </a:r>
            <a:r>
              <a:rPr lang="en-US" dirty="0" smtClean="0"/>
              <a:t>sequence of database actions (reads/writes).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Each transaction, executed completely, must leave the DB in a </a:t>
            </a:r>
            <a:r>
              <a:rPr lang="en-US" dirty="0" smtClean="0">
                <a:solidFill>
                  <a:srgbClr val="FF0000"/>
                </a:solidFill>
              </a:rPr>
              <a:t>consistent state </a:t>
            </a:r>
            <a:r>
              <a:rPr lang="en-US" dirty="0" smtClean="0"/>
              <a:t>if DB is consistent when the transaction begins.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DBMS executes multiple transactions </a:t>
            </a:r>
            <a:r>
              <a:rPr lang="en-US" dirty="0" smtClean="0">
                <a:solidFill>
                  <a:srgbClr val="FF0000"/>
                </a:solidFill>
              </a:rPr>
              <a:t>concurrently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Instead of </a:t>
            </a:r>
            <a:r>
              <a:rPr lang="en-US" dirty="0" smtClean="0">
                <a:solidFill>
                  <a:srgbClr val="FF0000"/>
                </a:solidFill>
              </a:rPr>
              <a:t>serially</a:t>
            </a:r>
            <a:r>
              <a:rPr lang="en-US" dirty="0" smtClean="0"/>
              <a:t> one after another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Results in better DBMS performance. Why ?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Interleaving actions of different transactions can lead to inconsistency e.g., check is cleared while account balance is being computed.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DBMS ensures such problems don’t arise:  users can pretend they are using a single-user system.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tomicity</a:t>
            </a:r>
            <a:r>
              <a:rPr lang="en-US" dirty="0" smtClean="0"/>
              <a:t> : all-or-nothing execution of transactions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onsistency</a:t>
            </a:r>
            <a:r>
              <a:rPr lang="en-US" dirty="0" smtClean="0"/>
              <a:t>:  constraints on data elements is preserved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solation</a:t>
            </a:r>
            <a:r>
              <a:rPr lang="en-US" dirty="0" smtClean="0"/>
              <a:t>: each transaction executes as if no other transaction is executing concurrently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urability</a:t>
            </a:r>
            <a:r>
              <a:rPr lang="en-US" dirty="0" smtClean="0"/>
              <a:t>: effect of an executed transaction must never be lost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3083</TotalTime>
  <Words>994</Words>
  <Application>Microsoft Macintosh PowerPoint</Application>
  <PresentationFormat>On-screen Show (4:3)</PresentationFormat>
  <Paragraphs>138</Paragraphs>
  <Slides>12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ICS 321 Fall 2010</vt:lpstr>
      <vt:lpstr>ICS 321 Data Storage &amp; Retrieval  Introduction to Database Systems</vt:lpstr>
      <vt:lpstr>Data, Database, DBMS</vt:lpstr>
      <vt:lpstr>DBMS</vt:lpstr>
      <vt:lpstr>Types of Databases</vt:lpstr>
      <vt:lpstr>A Bit of History</vt:lpstr>
      <vt:lpstr>DBMS</vt:lpstr>
      <vt:lpstr>DBMS Components</vt:lpstr>
      <vt:lpstr>Transaction: An Execution of a DB Program</vt:lpstr>
      <vt:lpstr>ACID Properties</vt:lpstr>
      <vt:lpstr>Ensuring Isolation</vt:lpstr>
      <vt:lpstr>Ensuring Atomicity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Introduction to Database Systems</dc:title>
  <dc:creator>Lipyeow Lim</dc:creator>
  <cp:lastModifiedBy>Lipyeow Lim</cp:lastModifiedBy>
  <cp:revision>28</cp:revision>
  <dcterms:created xsi:type="dcterms:W3CDTF">2014-01-11T00:29:18Z</dcterms:created>
  <dcterms:modified xsi:type="dcterms:W3CDTF">2014-01-12T06:44:19Z</dcterms:modified>
</cp:coreProperties>
</file>