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Override PartName="/ppt/embeddings/oleObject8.bin" ContentType="application/vnd.openxmlformats-officedocument.oleObject"/>
  <Override PartName="/ppt/embeddings/oleObject1.bin" ContentType="application/vnd.openxmlformats-officedocument.oleObject"/>
  <Default Extension="xml" ContentType="application/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1.xml" ContentType="application/vnd.openxmlformats-officedocument.presentationml.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embeddings/oleObject7.bin" ContentType="application/vnd.openxmlformats-officedocument.oleObject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handoutMasters/handoutMaster1.xml" ContentType="application/vnd.openxmlformats-officedocument.presentationml.handoutMaster+xml"/>
  <Default Extension="vml" ContentType="application/vnd.openxmlformats-officedocument.vmlDrawing"/>
  <Override PartName="/ppt/slides/slide20.xml" ContentType="application/vnd.openxmlformats-officedocument.presentationml.slide+xml"/>
  <Default Extension="emf" ContentType="image/x-emf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embeddings/oleObject6.bin" ContentType="application/vnd.openxmlformats-officedocument.oleObject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embeddings/Microsoft_Equation3.bin" ContentType="application/vnd.openxmlformats-officedocument.oleObject"/>
  <Override PartName="/ppt/presProps.xml" ContentType="application/vnd.openxmlformats-officedocument.presentationml.presProps+xml"/>
  <Override PartName="/ppt/embeddings/oleObject12.bin" ContentType="application/vnd.openxmlformats-officedocument.oleObject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embeddings/oleObject5.bin" ContentType="application/vnd.openxmlformats-officedocument.oleObject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3.bin" ContentType="application/vnd.openxmlformats-officedocument.oleObject"/>
  <Override PartName="/ppt/embeddings/Microsoft_Equation2.bin" ContentType="application/vnd.openxmlformats-officedocument.oleObject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20.xml" ContentType="application/vnd.openxmlformats-officedocument.presentationml.notesSlide+xml"/>
  <Override PartName="/ppt/slides/slide2.xml" ContentType="application/vnd.openxmlformats-officedocument.presentationml.slide+xml"/>
  <Override PartName="/ppt/embeddings/oleObject11.bin" ContentType="application/vnd.openxmlformats-officedocument.oleObject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embeddings/oleObject4.bin" ContentType="application/vnd.openxmlformats-officedocument.oleObject"/>
  <Override PartName="/ppt/notesSlides/notesSlide12.xml" ContentType="application/vnd.openxmlformats-officedocument.presentationml.notesSlide+xml"/>
  <Default Extension="wmf" ContentType="image/x-wmf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theme/theme3.xml" ContentType="application/vnd.openxmlformats-officedocument.them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embeddings/oleObject10.bin" ContentType="application/vnd.openxmlformats-officedocument.oleObject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jpeg" ContentType="image/jpeg"/>
  <Override PartName="/ppt/viewProps.xml" ContentType="application/vnd.openxmlformats-officedocument.presentationml.viewProps+xml"/>
  <Override PartName="/ppt/embeddings/oleObject3.bin" ContentType="application/vnd.openxmlformats-officedocument.oleObject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embeddings/oleObject9.bin" ContentType="application/vnd.openxmlformats-officedocument.oleObject"/>
  <Override PartName="/ppt/notesSlides/notesSlide17.xml" ContentType="application/vnd.openxmlformats-officedocument.presentationml.notesSlide+xml"/>
  <Default Extension="doc" ContentType="application/msword"/>
  <Override PartName="/ppt/embeddings/oleObject2.bin" ContentType="application/vnd.openxmlformats-officedocument.oleObject"/>
  <Override PartName="/ppt/notesSlides/notesSlide2.xml" ContentType="application/vnd.openxmlformats-officedocument.presentationml.notesSlide+xml"/>
  <Override PartName="/ppt/theme/theme1.xml" ContentType="application/vnd.openxmlformats-officedocument.theme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6.xml" ContentType="application/vnd.openxmlformats-officedocument.presentationml.slide+xml"/>
  <Default Extension="rels" ContentType="application/vnd.openxmlformats-package.relationships+xml"/>
  <Override PartName="/ppt/slideLayouts/slideLayout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59" r:id="rId4"/>
    <p:sldId id="261" r:id="rId5"/>
    <p:sldId id="257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7" r:id="rId17"/>
    <p:sldId id="284" r:id="rId18"/>
    <p:sldId id="278" r:id="rId19"/>
    <p:sldId id="279" r:id="rId20"/>
    <p:sldId id="280" r:id="rId21"/>
    <p:sldId id="283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browse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7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5" Type="http://schemas.openxmlformats.org/officeDocument/2006/relationships/image" Target="../media/image9.wmf"/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Relationship Id="rId3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67223-A5E8-7B4B-9EF2-882FE6B8913A}" type="datetimeFigureOut">
              <a:rPr lang="en-US" smtClean="0"/>
              <a:pPr/>
              <a:t>9/2/14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4F578-E026-2045-9048-8B3397D73F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184E237-03FE-4607-90B1-C8ED41784FC9}" type="datetimeFigureOut">
              <a:rPr lang="en-US"/>
              <a:pPr/>
              <a:t>9/2/14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1033B4F8-ECA2-4162-820E-F3D910BB2DA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A89B4-17EC-4809-8B0B-562B947BAE1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A89B4-17EC-4809-8B0B-562B947BAE1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10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253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A89B4-17EC-4809-8B0B-562B947BAE1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A89B4-17EC-4809-8B0B-562B947BAE1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A89B4-17EC-4809-8B0B-562B947BAE1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A89B4-17EC-4809-8B0B-562B947BAE1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A89B4-17EC-4809-8B0B-562B947BAE1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A89B4-17EC-4809-8B0B-562B947BAE1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A89B4-17EC-4809-8B0B-562B947BAE1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A89B4-17EC-4809-8B0B-562B947BAE1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A89B4-17EC-4809-8B0B-562B947BAE1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A89B4-17EC-4809-8B0B-562B947BAE1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A89B4-17EC-4809-8B0B-562B947BAE1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A89B4-17EC-4809-8B0B-562B947BAE1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43892B-9FF0-428B-BF2D-1FD596A237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1D95E0-830B-442E-B1C5-B8C947C166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B50C40-804F-4609-909D-C951D16895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85596-13C1-4CB9-B2C0-B82D4E28DE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8138BF-7420-43BC-9144-7CF19DFE06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9/4/2013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C6F9EC-B40D-4F24-B519-433C35C775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9/4/2013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6BD72A-C715-4E4C-8E0C-AAF0EF65CB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9/4/2013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431DCD-F7CC-4C1E-9F1E-5AEAF1A1BE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9/4/2013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FA691D-217B-408C-871A-90E0EFA8B1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9/4/2013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51A71C-6EB5-4A3D-9CBB-D04F654BFB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9/4/2013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CD56E-E8D4-4C02-84CF-33C1A36738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9/4/2013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err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0BF951B5-251F-4B27-B385-4E7980F43C0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Microsoft_Equation2.bin"/><Relationship Id="rId5" Type="http://schemas.openxmlformats.org/officeDocument/2006/relationships/oleObject" Target="../embeddings/oleObject1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4.bin"/><Relationship Id="rId6" Type="http://schemas.openxmlformats.org/officeDocument/2006/relationships/oleObject" Target="../embeddings/Microsoft_Equation3.bin"/><Relationship Id="rId7" Type="http://schemas.openxmlformats.org/officeDocument/2006/relationships/oleObject" Target="../embeddings/oleObject5.bin"/><Relationship Id="rId8" Type="http://schemas.openxmlformats.org/officeDocument/2006/relationships/oleObject" Target="../embeddings/oleObject6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4" Type="http://schemas.openxmlformats.org/officeDocument/2006/relationships/oleObject" Target="../embeddings/oleObject7.bin"/><Relationship Id="rId5" Type="http://schemas.openxmlformats.org/officeDocument/2006/relationships/oleObject" Target="../embeddings/oleObject8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9.bin"/><Relationship Id="rId5" Type="http://schemas.openxmlformats.org/officeDocument/2006/relationships/oleObject" Target="../embeddings/oleObject10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11.bin"/><Relationship Id="rId5" Type="http://schemas.openxmlformats.org/officeDocument/2006/relationships/oleObject" Target="../embeddings/oleObject12.bin"/><Relationship Id="rId6" Type="http://schemas.openxmlformats.org/officeDocument/2006/relationships/oleObject" Target="../embeddings/oleObject13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Microsoft_Word_97_-_2004_Document1.doc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771650"/>
          </a:xfrm>
        </p:spPr>
        <p:txBody>
          <a:bodyPr/>
          <a:lstStyle/>
          <a:p>
            <a:r>
              <a:rPr lang="en-US" sz="3200" dirty="0" smtClean="0"/>
              <a:t>ICS 321 Data Storage &amp; Retrieval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Relational Model of Data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Prof</a:t>
            </a:r>
            <a:r>
              <a:rPr lang="en-US" dirty="0" smtClean="0"/>
              <a:t>.  </a:t>
            </a:r>
            <a:r>
              <a:rPr lang="en-US" dirty="0" err="1" smtClean="0"/>
              <a:t>Lipyeow</a:t>
            </a:r>
            <a:r>
              <a:rPr lang="en-US" dirty="0" smtClean="0"/>
              <a:t> Lim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Information &amp; Computer Science Department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University of Hawaii at </a:t>
            </a:r>
            <a:r>
              <a:rPr lang="en-US" dirty="0" err="1" smtClean="0"/>
              <a:t>Manoa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4DFB-2F48-4B87-B35E-334202384CD7}" type="slidenum">
              <a:rPr lang="en-US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Union, Intersection, Set-Difference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5105400" cy="32765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All of these operations take two input relations, which must be </a:t>
            </a:r>
            <a:r>
              <a:rPr lang="en-US" dirty="0" smtClean="0">
                <a:solidFill>
                  <a:schemeClr val="accent2"/>
                </a:solidFill>
              </a:rPr>
              <a:t>union-compatible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Same number of fields.</a:t>
            </a:r>
          </a:p>
          <a:p>
            <a:pPr lvl="1"/>
            <a:r>
              <a:rPr lang="en-US" dirty="0" smtClean="0"/>
              <a:t>`Corresponding’ fields have the same type.</a:t>
            </a:r>
          </a:p>
          <a:p>
            <a:r>
              <a:rPr lang="en-US" dirty="0" smtClean="0"/>
              <a:t>What is the </a:t>
            </a:r>
            <a:r>
              <a:rPr lang="en-US" dirty="0" smtClean="0">
                <a:solidFill>
                  <a:schemeClr val="accent2"/>
                </a:solidFill>
              </a:rPr>
              <a:t>schema</a:t>
            </a:r>
            <a:r>
              <a:rPr lang="en-US" dirty="0" smtClean="0"/>
              <a:t> of result?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C63-6BE4-47B5-9225-AE268625E08D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4400" y="4648200"/>
          <a:ext cx="2667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200"/>
                <a:gridCol w="762000"/>
                <a:gridCol w="6096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Dustin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46482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</a:t>
            </a:r>
            <a:r>
              <a:rPr lang="en-US" b="1" dirty="0" smtClean="0">
                <a:solidFill>
                  <a:schemeClr val="tx2"/>
                </a:solidFill>
              </a:rPr>
              <a:t>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05400" y="46482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</a:t>
            </a:r>
            <a:r>
              <a:rPr lang="en-US" b="1" dirty="0">
                <a:solidFill>
                  <a:schemeClr val="tx2"/>
                </a:solidFill>
              </a:rPr>
              <a:t>2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715000" y="4343400"/>
          <a:ext cx="2667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200"/>
                <a:gridCol w="762000"/>
                <a:gridCol w="6096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Yuppy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Guppy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15000" y="1143000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S1 U S2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715000" y="1676400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200"/>
                <a:gridCol w="762000"/>
                <a:gridCol w="6096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Dustin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Yuppy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Guppy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Intersection &amp; Set-Difference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C63-6BE4-47B5-9225-AE268625E08D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4400" y="4648200"/>
          <a:ext cx="2667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200"/>
                <a:gridCol w="762000"/>
                <a:gridCol w="6096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Dustin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46482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</a:t>
            </a:r>
            <a:r>
              <a:rPr lang="en-US" b="1" dirty="0" smtClean="0">
                <a:solidFill>
                  <a:schemeClr val="tx2"/>
                </a:solidFill>
              </a:rPr>
              <a:t>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05400" y="46482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</a:t>
            </a:r>
            <a:r>
              <a:rPr lang="en-US" b="1" dirty="0">
                <a:solidFill>
                  <a:schemeClr val="tx2"/>
                </a:solidFill>
              </a:rPr>
              <a:t>2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715000" y="4343400"/>
          <a:ext cx="2667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200"/>
                <a:gridCol w="762000"/>
                <a:gridCol w="6096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Yuppy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Guppy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15000" y="1524000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S1 </a:t>
            </a:r>
            <a:r>
              <a:rPr lang="en-US" sz="2800" b="1" dirty="0" smtClean="0">
                <a:solidFill>
                  <a:schemeClr val="tx2"/>
                </a:solidFill>
              </a:rPr>
              <a:t>−</a:t>
            </a:r>
            <a:r>
              <a:rPr lang="en-US" sz="2400" b="1" dirty="0" smtClean="0">
                <a:solidFill>
                  <a:schemeClr val="tx2"/>
                </a:solidFill>
              </a:rPr>
              <a:t> S2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715000" y="2057400"/>
          <a:ext cx="2667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200"/>
                <a:gridCol w="762000"/>
                <a:gridCol w="6096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Dustin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14400" y="1493520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S1 </a:t>
            </a:r>
            <a:r>
              <a:rPr lang="en-US" sz="2800" b="1" dirty="0" smtClean="0">
                <a:solidFill>
                  <a:schemeClr val="tx2"/>
                </a:solidFill>
              </a:rPr>
              <a:t>∩</a:t>
            </a:r>
            <a:r>
              <a:rPr lang="en-US" sz="2400" b="1" dirty="0" smtClean="0">
                <a:solidFill>
                  <a:schemeClr val="tx2"/>
                </a:solidFill>
              </a:rPr>
              <a:t> S2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14400" y="2026920"/>
          <a:ext cx="2667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200"/>
                <a:gridCol w="762000"/>
                <a:gridCol w="6096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66700"/>
            <a:ext cx="7772400" cy="876300"/>
          </a:xfrm>
          <a:noFill/>
          <a:ln/>
        </p:spPr>
        <p:txBody>
          <a:bodyPr/>
          <a:lstStyle/>
          <a:p>
            <a:r>
              <a:rPr lang="en-US" dirty="0"/>
              <a:t>Cross-Product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34400" cy="2133600"/>
          </a:xfrm>
          <a:noFill/>
          <a:ln/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Consider the cross product of S1 with R1</a:t>
            </a:r>
          </a:p>
          <a:p>
            <a:r>
              <a:rPr lang="en-US" dirty="0" smtClean="0"/>
              <a:t>Each </a:t>
            </a:r>
            <a:r>
              <a:rPr lang="en-US" dirty="0"/>
              <a:t>row of S1 is paired with each row of R1.</a:t>
            </a:r>
          </a:p>
          <a:p>
            <a:r>
              <a:rPr lang="en-US" i="1" dirty="0">
                <a:solidFill>
                  <a:schemeClr val="accent2"/>
                </a:solidFill>
              </a:rPr>
              <a:t>Result schema </a:t>
            </a:r>
            <a:r>
              <a:rPr lang="en-US" dirty="0"/>
              <a:t>has one field per field of S1 and R1, with field names `inherited’ if possible.</a:t>
            </a:r>
          </a:p>
          <a:p>
            <a:pPr lvl="1">
              <a:buSzPct val="75000"/>
            </a:pPr>
            <a:r>
              <a:rPr lang="en-US" sz="2800" i="1" dirty="0"/>
              <a:t>Conflict</a:t>
            </a:r>
            <a:r>
              <a:rPr lang="en-US" sz="2800" dirty="0"/>
              <a:t>:  Both S1 and R1 have a field called </a:t>
            </a:r>
            <a:r>
              <a:rPr lang="en-US" sz="2800" i="1" dirty="0" err="1"/>
              <a:t>sid</a:t>
            </a:r>
            <a:r>
              <a:rPr lang="en-US" sz="2800" dirty="0" smtClean="0"/>
              <a:t>.</a:t>
            </a:r>
          </a:p>
          <a:p>
            <a:pPr lvl="1">
              <a:buSzPct val="75000"/>
            </a:pPr>
            <a:r>
              <a:rPr lang="en-US" dirty="0" smtClean="0"/>
              <a:t>Rename to sid1 and sid2   </a:t>
            </a:r>
            <a:endParaRPr lang="en-US" sz="2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733801" y="3657600"/>
          <a:ext cx="4952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199"/>
                <a:gridCol w="838200"/>
                <a:gridCol w="762000"/>
                <a:gridCol w="691516"/>
                <a:gridCol w="563880"/>
                <a:gridCol w="563880"/>
                <a:gridCol w="10763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Dustin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10/10/96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Dustin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11/12/96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10/10/96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11/12/96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10/10/96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11/12/96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733801" y="3276600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S1 × R1</a:t>
            </a:r>
            <a:endParaRPr 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15" name="Content Placeholder 9"/>
          <p:cNvGraphicFramePr>
            <a:graphicFrameLocks/>
          </p:cNvGraphicFramePr>
          <p:nvPr/>
        </p:nvGraphicFramePr>
        <p:xfrm>
          <a:off x="1143000" y="3429000"/>
          <a:ext cx="20574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533400"/>
                <a:gridCol w="1066800"/>
              </a:tblGrid>
              <a:tr h="33020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bid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day</a:t>
                      </a:r>
                      <a:endParaRPr lang="en-US" u="sng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10/10/96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11/12/96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85800" y="4724400"/>
          <a:ext cx="2667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200"/>
                <a:gridCol w="762000"/>
                <a:gridCol w="6096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Dustin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85800" y="34290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47244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</a:t>
            </a:r>
            <a:r>
              <a:rPr lang="en-US" b="1" dirty="0" smtClean="0">
                <a:solidFill>
                  <a:schemeClr val="tx2"/>
                </a:solidFill>
              </a:rPr>
              <a:t>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C63-6BE4-47B5-9225-AE268625E08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Renaming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7525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expression: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l-GR" dirty="0" smtClean="0"/>
              <a:t>ρ</a:t>
            </a:r>
            <a:r>
              <a:rPr lang="en-US" dirty="0" smtClean="0"/>
              <a:t> ( C (1 → sid1, 5 → sid2), S1 × R1 )</a:t>
            </a:r>
          </a:p>
          <a:p>
            <a:r>
              <a:rPr lang="en-US" dirty="0" smtClean="0"/>
              <a:t>Renames the result of the cross product of S1 and R1 to “C”</a:t>
            </a:r>
          </a:p>
          <a:p>
            <a:r>
              <a:rPr lang="en-US" dirty="0" smtClean="0"/>
              <a:t>Renames column 1 to sid1 and column 5 to sid2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C63-6BE4-47B5-9225-AE268625E08D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47800" y="3657600"/>
          <a:ext cx="57911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905020"/>
                <a:gridCol w="890954"/>
                <a:gridCol w="808542"/>
                <a:gridCol w="659306"/>
                <a:gridCol w="659306"/>
                <a:gridCol w="12584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Dustin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10/10/96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Dustin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11/12/96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10/10/96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11/12/96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10/10/96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11/12/96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00200" y="3048000"/>
            <a:ext cx="5338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tx2"/>
                </a:solidFill>
              </a:rPr>
              <a:t>ρ ( C (1 → sid1, 5 → sid2), S1 × R1 )</a:t>
            </a:r>
            <a:endParaRPr lang="en-US" sz="2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lnSpcReduction="10000"/>
          </a:bodyPr>
          <a:lstStyle/>
          <a:p>
            <a:r>
              <a:rPr lang="en-US" i="1" u="sng" dirty="0" smtClean="0">
                <a:solidFill>
                  <a:schemeClr val="accent2"/>
                </a:solidFill>
              </a:rPr>
              <a:t>Condition Join</a:t>
            </a:r>
            <a:r>
              <a:rPr lang="en-US" dirty="0" smtClean="0"/>
              <a:t>:    </a:t>
            </a:r>
            <a:endParaRPr lang="en-US" i="1" dirty="0" smtClean="0"/>
          </a:p>
          <a:p>
            <a:r>
              <a:rPr lang="en-US" i="1" dirty="0" smtClean="0">
                <a:solidFill>
                  <a:schemeClr val="accent2"/>
                </a:solidFill>
              </a:rPr>
              <a:t>Result schema </a:t>
            </a:r>
            <a:r>
              <a:rPr lang="en-US" dirty="0" smtClean="0"/>
              <a:t>same as that of cross-product.</a:t>
            </a:r>
          </a:p>
          <a:p>
            <a:r>
              <a:rPr lang="en-US" dirty="0" smtClean="0"/>
              <a:t>Fewer </a:t>
            </a:r>
            <a:r>
              <a:rPr lang="en-US" dirty="0" err="1" smtClean="0"/>
              <a:t>tuples</a:t>
            </a:r>
            <a:r>
              <a:rPr lang="en-US" dirty="0" smtClean="0"/>
              <a:t> than cross-product, might be able to compute more efficiently</a:t>
            </a:r>
          </a:p>
          <a:p>
            <a:r>
              <a:rPr lang="en-US" dirty="0" smtClean="0"/>
              <a:t>Sometimes called a </a:t>
            </a:r>
            <a:r>
              <a:rPr lang="en-US" i="1" dirty="0" smtClean="0">
                <a:solidFill>
                  <a:schemeClr val="accent2"/>
                </a:solidFill>
              </a:rPr>
              <a:t>theta-join</a:t>
            </a:r>
            <a:r>
              <a:rPr lang="en-US" dirty="0" smtClean="0"/>
              <a:t>. 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C63-6BE4-47B5-9225-AE268625E08D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27654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3505200" y="1676400"/>
          <a:ext cx="2908300" cy="508000"/>
        </p:xfrm>
        <a:graphic>
          <a:graphicData uri="http://schemas.openxmlformats.org/presentationml/2006/ole">
            <p:oleObj spid="_x0000_s3074" name="Equation" r:id="rId4" imgW="2908080" imgH="507960" progId="Equation.3">
              <p:embed/>
            </p:oleObj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209800" y="5029200"/>
          <a:ext cx="4952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199"/>
                <a:gridCol w="838200"/>
                <a:gridCol w="762000"/>
                <a:gridCol w="691516"/>
                <a:gridCol w="563880"/>
                <a:gridCol w="563880"/>
                <a:gridCol w="10763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Dustin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11/12/96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11/12/96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655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2667000" y="4267200"/>
          <a:ext cx="4295775" cy="942975"/>
        </p:xfrm>
        <a:graphic>
          <a:graphicData uri="http://schemas.openxmlformats.org/presentationml/2006/ole">
            <p:oleObj spid="_x0000_s3075" name="Equation" r:id="rId5" imgW="4295520" imgH="942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err="1" smtClean="0"/>
              <a:t>Equi</a:t>
            </a:r>
            <a:r>
              <a:rPr lang="en-US" dirty="0" smtClean="0"/>
              <a:t>-Joins &amp; Natural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5146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Equi</a:t>
            </a:r>
            <a:r>
              <a:rPr lang="en-US" dirty="0" smtClean="0">
                <a:solidFill>
                  <a:schemeClr val="accent2"/>
                </a:solidFill>
              </a:rPr>
              <a:t>-join</a:t>
            </a:r>
            <a:r>
              <a:rPr lang="en-US" dirty="0" smtClean="0"/>
              <a:t>: A special case of condition join where the condition c contains only </a:t>
            </a:r>
            <a:r>
              <a:rPr lang="en-US" i="1" dirty="0" smtClean="0"/>
              <a:t>equalities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Result schema </a:t>
            </a:r>
            <a:r>
              <a:rPr lang="en-US" dirty="0" smtClean="0"/>
              <a:t>similar to cross-product, but only one copy of fields for which equality is specified.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Natural Join</a:t>
            </a:r>
            <a:r>
              <a:rPr lang="en-US" dirty="0" smtClean="0"/>
              <a:t>:  </a:t>
            </a:r>
            <a:r>
              <a:rPr lang="en-US" dirty="0" err="1" smtClean="0"/>
              <a:t>Equi</a:t>
            </a:r>
            <a:r>
              <a:rPr lang="en-US" dirty="0" smtClean="0"/>
              <a:t>-join on </a:t>
            </a:r>
            <a:r>
              <a:rPr lang="en-US" i="1" dirty="0" smtClean="0"/>
              <a:t>all</a:t>
            </a:r>
            <a:r>
              <a:rPr lang="en-US" dirty="0" smtClean="0"/>
              <a:t> common fields.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C63-6BE4-47B5-9225-AE268625E08D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52600" y="4678680"/>
          <a:ext cx="513189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905020"/>
                <a:gridCol w="890954"/>
                <a:gridCol w="808542"/>
                <a:gridCol w="659306"/>
                <a:gridCol w="12584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Dustin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10/10/96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11/12/96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674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3124200" y="3916680"/>
          <a:ext cx="2314575" cy="790575"/>
        </p:xfrm>
        <a:graphic>
          <a:graphicData uri="http://schemas.openxmlformats.org/presentationml/2006/ole">
            <p:oleObj spid="_x0000_s4098" name="Equation" r:id="rId4" imgW="2314440" imgH="790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 names of sailors who’ve reserved boat #103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C63-6BE4-47B5-9225-AE268625E08D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29698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270125" y="1752600"/>
          <a:ext cx="6340475" cy="774700"/>
        </p:xfrm>
        <a:graphic>
          <a:graphicData uri="http://schemas.openxmlformats.org/presentationml/2006/ole">
            <p:oleObj spid="_x0000_s5122" name="Equation" r:id="rId4" imgW="6340320" imgH="774360" progId="Equation.3">
              <p:embed/>
            </p:oleObj>
          </a:graphicData>
        </a:graphic>
      </p:graphicFrame>
      <p:graphicFrame>
        <p:nvGraphicFramePr>
          <p:cNvPr id="8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2209800" y="2743200"/>
          <a:ext cx="6154738" cy="822325"/>
        </p:xfrm>
        <a:graphic>
          <a:graphicData uri="http://schemas.openxmlformats.org/presentationml/2006/ole">
            <p:oleObj spid="_x0000_s5123" name="Equation" r:id="rId5" imgW="6154560" imgH="822240" progId="Equation.3">
              <p:embed/>
            </p:oleObj>
          </a:graphicData>
        </a:graphic>
      </p:graphicFrame>
      <p:graphicFrame>
        <p:nvGraphicFramePr>
          <p:cNvPr id="9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2222500" y="3505200"/>
          <a:ext cx="4330700" cy="431800"/>
        </p:xfrm>
        <a:graphic>
          <a:graphicData uri="http://schemas.openxmlformats.org/presentationml/2006/ole">
            <p:oleObj spid="_x0000_s5124" name="Equation" r:id="rId6" imgW="4330440" imgH="431640" progId="Equation.3">
              <p:embed/>
            </p:oleObj>
          </a:graphicData>
        </a:graphic>
      </p:graphicFrame>
      <p:graphicFrame>
        <p:nvGraphicFramePr>
          <p:cNvPr id="10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2292350" y="4175125"/>
          <a:ext cx="3270250" cy="701675"/>
        </p:xfrm>
        <a:graphic>
          <a:graphicData uri="http://schemas.openxmlformats.org/presentationml/2006/ole">
            <p:oleObj spid="_x0000_s5125" name="Equation" r:id="rId7" imgW="3270240" imgH="701640" progId="Equation.3">
              <p:embed/>
            </p:oleObj>
          </a:graphicData>
        </a:graphic>
      </p:graphicFrame>
      <p:graphicFrame>
        <p:nvGraphicFramePr>
          <p:cNvPr id="11" name="Object 13">
            <a:hlinkClick r:id="" action="ppaction://ole?verb=0"/>
          </p:cNvPr>
          <p:cNvGraphicFramePr>
            <a:graphicFrameLocks/>
          </p:cNvGraphicFramePr>
          <p:nvPr/>
        </p:nvGraphicFramePr>
        <p:xfrm>
          <a:off x="2286000" y="4960937"/>
          <a:ext cx="6553200" cy="830263"/>
        </p:xfrm>
        <a:graphic>
          <a:graphicData uri="http://schemas.openxmlformats.org/presentationml/2006/ole">
            <p:oleObj spid="_x0000_s5126" name="Equation" r:id="rId8" imgW="6553080" imgH="830160" progId="Equation.3">
              <p:embed/>
            </p:oleObj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52400" y="1676400"/>
            <a:ext cx="188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Solution 1: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3551" y="2743200"/>
            <a:ext cx="188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Solution 2: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8600" y="4886980"/>
            <a:ext cx="188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Solution 3: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Query Formulation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 </a:t>
            </a:r>
            <a:r>
              <a:rPr lang="en-US" dirty="0" smtClean="0">
                <a:solidFill>
                  <a:srgbClr val="FF0000"/>
                </a:solidFill>
              </a:rPr>
              <a:t>tables/relations</a:t>
            </a:r>
            <a:r>
              <a:rPr lang="en-US" dirty="0" smtClean="0"/>
              <a:t> are needed to answer the query ?</a:t>
            </a:r>
          </a:p>
          <a:p>
            <a:pPr lvl="1"/>
            <a:r>
              <a:rPr lang="en-US" dirty="0" smtClean="0"/>
              <a:t>What columns are needed ?</a:t>
            </a:r>
          </a:p>
          <a:p>
            <a:pPr lvl="1"/>
            <a:r>
              <a:rPr lang="en-US" dirty="0" smtClean="0"/>
              <a:t>Which tables do they belong to ?</a:t>
            </a:r>
          </a:p>
          <a:p>
            <a:r>
              <a:rPr lang="en-US" dirty="0" smtClean="0"/>
              <a:t>How should the tables be </a:t>
            </a:r>
            <a:r>
              <a:rPr lang="en-US" dirty="0" smtClean="0">
                <a:solidFill>
                  <a:srgbClr val="FF0000"/>
                </a:solidFill>
              </a:rPr>
              <a:t>linked together 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Joins, cross-product etc </a:t>
            </a:r>
          </a:p>
          <a:p>
            <a:r>
              <a:rPr lang="en-US" dirty="0" smtClean="0"/>
              <a:t>What columns are needed in the </a:t>
            </a:r>
            <a:r>
              <a:rPr lang="en-US" dirty="0" smtClean="0">
                <a:solidFill>
                  <a:srgbClr val="FF0000"/>
                </a:solidFill>
              </a:rPr>
              <a:t>final output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Projection operator</a:t>
            </a:r>
          </a:p>
          <a:p>
            <a:r>
              <a:rPr lang="en-US" dirty="0" smtClean="0"/>
              <a:t>What </a:t>
            </a:r>
            <a:r>
              <a:rPr lang="en-US" dirty="0" smtClean="0">
                <a:solidFill>
                  <a:srgbClr val="FF0000"/>
                </a:solidFill>
              </a:rPr>
              <a:t>filtering conditions </a:t>
            </a:r>
            <a:r>
              <a:rPr lang="en-US" dirty="0" smtClean="0"/>
              <a:t>are needed ?</a:t>
            </a:r>
          </a:p>
          <a:p>
            <a:pPr lvl="1"/>
            <a:r>
              <a:rPr lang="en-US" dirty="0" smtClean="0"/>
              <a:t>Selection operator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Find names of sailors who’ve reserved a red boat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/>
          <a:lstStyle/>
          <a:p>
            <a:r>
              <a:rPr lang="en-US" dirty="0" smtClean="0"/>
              <a:t>Information about boat color only available in Boats; so need an extra join: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C63-6BE4-47B5-9225-AE268625E08D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30723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609600" y="2778125"/>
          <a:ext cx="7904163" cy="727075"/>
        </p:xfrm>
        <a:graphic>
          <a:graphicData uri="http://schemas.openxmlformats.org/presentationml/2006/ole">
            <p:oleObj spid="_x0000_s6146" name="Equation" r:id="rId4" imgW="7903800" imgH="726840" progId="Equation.3">
              <p:embed/>
            </p:oleObj>
          </a:graphicData>
        </a:graphic>
      </p:graphicFrame>
      <p:graphicFrame>
        <p:nvGraphicFramePr>
          <p:cNvPr id="9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584200" y="4572000"/>
          <a:ext cx="8102600" cy="692150"/>
        </p:xfrm>
        <a:graphic>
          <a:graphicData uri="http://schemas.openxmlformats.org/presentationml/2006/ole">
            <p:oleObj spid="_x0000_s6147" name="Equation" r:id="rId5" imgW="8102520" imgH="691920" progId="Equation.3">
              <p:embed/>
            </p:oleObj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33400" y="3886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more efficient solution: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Find sailors who’ve reserved a red or a green boat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1143000"/>
          </a:xfrm>
        </p:spPr>
        <p:txBody>
          <a:bodyPr/>
          <a:lstStyle/>
          <a:p>
            <a:r>
              <a:rPr lang="en-US" dirty="0" smtClean="0"/>
              <a:t>First find all red or green boats, then find sailors who’ve reserved one of these boats: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C63-6BE4-47B5-9225-AE268625E08D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31746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838200" y="2784475"/>
          <a:ext cx="8316913" cy="842963"/>
        </p:xfrm>
        <a:graphic>
          <a:graphicData uri="http://schemas.openxmlformats.org/presentationml/2006/ole">
            <p:oleObj spid="_x0000_s7170" name="Equation" r:id="rId4" imgW="8316720" imgH="842760" progId="Equation.3">
              <p:embed/>
            </p:oleObj>
          </a:graphicData>
        </a:graphic>
      </p:graphicFrame>
      <p:graphicFrame>
        <p:nvGraphicFramePr>
          <p:cNvPr id="31747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914400" y="3648075"/>
          <a:ext cx="7391400" cy="619125"/>
        </p:xfrm>
        <a:graphic>
          <a:graphicData uri="http://schemas.openxmlformats.org/presentationml/2006/ole">
            <p:oleObj spid="_x0000_s7171" name="Equation" r:id="rId5" imgW="7507080" imgH="760320" progId="Equation.3">
              <p:embed/>
            </p:oleObj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81000" y="4419600"/>
            <a:ext cx="8229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</a:t>
            </a:r>
            <a:r>
              <a:rPr lang="en-US" sz="2800" dirty="0" smtClean="0">
                <a:latin typeface="+mn-lt"/>
              </a:rPr>
              <a:t>also define </a:t>
            </a:r>
            <a:r>
              <a:rPr lang="en-US" sz="2800" dirty="0" err="1" smtClean="0">
                <a:latin typeface="+mn-lt"/>
              </a:rPr>
              <a:t>Tempboats</a:t>
            </a:r>
            <a:r>
              <a:rPr lang="en-US" sz="2800" dirty="0" smtClean="0">
                <a:latin typeface="+mn-lt"/>
              </a:rPr>
              <a:t> using union!  (How?)</a:t>
            </a:r>
          </a:p>
          <a:p>
            <a:pPr marL="342900" lvl="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What happens if </a:t>
            </a:r>
            <a:r>
              <a:rPr lang="en-US" sz="2800" dirty="0" smtClean="0">
                <a:latin typeface="Book Antiqua" pitchFamily="18" charset="0"/>
                <a:sym typeface="Symbol"/>
              </a:rPr>
              <a:t> </a:t>
            </a:r>
            <a:r>
              <a:rPr lang="en-US" sz="2800" dirty="0" smtClean="0">
                <a:latin typeface="+mn-lt"/>
              </a:rPr>
              <a:t>is replaced by </a:t>
            </a:r>
            <a:r>
              <a:rPr lang="en-US" sz="2800" dirty="0" smtClean="0">
                <a:latin typeface="+mn-lt"/>
                <a:sym typeface="Symbol"/>
              </a:rPr>
              <a:t></a:t>
            </a:r>
            <a:r>
              <a:rPr lang="en-US" sz="2800" dirty="0" smtClean="0">
                <a:latin typeface="+mn-lt"/>
              </a:rPr>
              <a:t> in this query?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A </a:t>
            </a:r>
            <a:r>
              <a:rPr lang="en-US" u="sng" dirty="0" smtClean="0">
                <a:solidFill>
                  <a:srgbClr val="FC0128"/>
                </a:solidFill>
              </a:rPr>
              <a:t>data model</a:t>
            </a:r>
            <a:r>
              <a:rPr lang="en-US" dirty="0" smtClean="0">
                <a:solidFill>
                  <a:srgbClr val="FC0128"/>
                </a:solidFill>
              </a:rPr>
              <a:t> </a:t>
            </a:r>
            <a:r>
              <a:rPr lang="en-US" dirty="0" smtClean="0"/>
              <a:t>is a collection of concepts for describing data</a:t>
            </a:r>
          </a:p>
          <a:p>
            <a:r>
              <a:rPr lang="en-US" dirty="0" smtClean="0"/>
              <a:t>Structure of the data.</a:t>
            </a:r>
          </a:p>
          <a:p>
            <a:pPr lvl="1"/>
            <a:r>
              <a:rPr lang="en-US" dirty="0" smtClean="0"/>
              <a:t>More of a </a:t>
            </a:r>
            <a:r>
              <a:rPr lang="en-US" i="1" dirty="0" smtClean="0">
                <a:solidFill>
                  <a:srgbClr val="FF0000"/>
                </a:solidFill>
              </a:rPr>
              <a:t>conceptual  model  </a:t>
            </a:r>
            <a:r>
              <a:rPr lang="en-US" dirty="0" smtClean="0"/>
              <a:t>rather than a </a:t>
            </a:r>
            <a:r>
              <a:rPr lang="en-US" i="1" dirty="0" smtClean="0">
                <a:solidFill>
                  <a:srgbClr val="FF0000"/>
                </a:solidFill>
              </a:rPr>
              <a:t>physical data model</a:t>
            </a:r>
            <a:r>
              <a:rPr lang="en-US" dirty="0" smtClean="0"/>
              <a:t>. </a:t>
            </a:r>
            <a:r>
              <a:rPr lang="en-US" dirty="0" err="1" smtClean="0"/>
              <a:t>Eg</a:t>
            </a:r>
            <a:r>
              <a:rPr lang="en-US" dirty="0" smtClean="0"/>
              <a:t>. Arrays, objects in C/C++</a:t>
            </a:r>
          </a:p>
          <a:p>
            <a:r>
              <a:rPr lang="en-US" dirty="0" smtClean="0"/>
              <a:t>Operations on the data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Queries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rgbClr val="FF0000"/>
                </a:solidFill>
              </a:rPr>
              <a:t>modifications</a:t>
            </a:r>
            <a:r>
              <a:rPr lang="en-US" dirty="0" smtClean="0"/>
              <a:t> only</a:t>
            </a:r>
          </a:p>
          <a:p>
            <a:r>
              <a:rPr lang="en-US" dirty="0" smtClean="0"/>
              <a:t>Constraints on the data</a:t>
            </a:r>
          </a:p>
          <a:p>
            <a:pPr lvl="1"/>
            <a:r>
              <a:rPr lang="en-US" dirty="0" smtClean="0"/>
              <a:t>Limitations on the data. </a:t>
            </a:r>
            <a:r>
              <a:rPr lang="en-US" dirty="0" err="1" smtClean="0"/>
              <a:t>Eg</a:t>
            </a:r>
            <a:r>
              <a:rPr lang="en-US" dirty="0" smtClean="0"/>
              <a:t>. Data type etc.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Examples: the relational model and the semi-structured model (XML)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Find sailors who’ve reserved a red </a:t>
            </a:r>
            <a:r>
              <a:rPr lang="en-US" u="sng" dirty="0" smtClean="0"/>
              <a:t>and</a:t>
            </a:r>
            <a:r>
              <a:rPr lang="en-US" dirty="0" smtClean="0"/>
              <a:t> a green boat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5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Previous approach won’t work!  Must identify sailors who’ve reserved red boats, sailors who’ve reserved green boats, then find the intersection </a:t>
            </a:r>
            <a:r>
              <a:rPr lang="en-US" dirty="0" smtClean="0">
                <a:solidFill>
                  <a:schemeClr val="accent2"/>
                </a:solidFill>
              </a:rPr>
              <a:t>(note that </a:t>
            </a:r>
            <a:r>
              <a:rPr lang="en-US" i="1" dirty="0" err="1" smtClean="0">
                <a:solidFill>
                  <a:schemeClr val="accent2"/>
                </a:solidFill>
              </a:rPr>
              <a:t>sid</a:t>
            </a:r>
            <a:r>
              <a:rPr lang="en-US" dirty="0" smtClean="0">
                <a:solidFill>
                  <a:schemeClr val="accent2"/>
                </a:solidFill>
              </a:rPr>
              <a:t> is a key for Sailors)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C63-6BE4-47B5-9225-AE268625E08D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3277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376238" y="3713163"/>
          <a:ext cx="8715375" cy="787400"/>
        </p:xfrm>
        <a:graphic>
          <a:graphicData uri="http://schemas.openxmlformats.org/presentationml/2006/ole">
            <p:oleObj spid="_x0000_s8194" name="Equation" r:id="rId4" imgW="8715240" imgH="787320" progId="Equation.3">
              <p:embed/>
            </p:oleObj>
          </a:graphicData>
        </a:graphic>
      </p:graphicFrame>
      <p:graphicFrame>
        <p:nvGraphicFramePr>
          <p:cNvPr id="32771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228600" y="5557838"/>
          <a:ext cx="7747000" cy="760412"/>
        </p:xfrm>
        <a:graphic>
          <a:graphicData uri="http://schemas.openxmlformats.org/presentationml/2006/ole">
            <p:oleObj spid="_x0000_s8195" name="Equation" r:id="rId5" imgW="7746840" imgH="760320" progId="Equation.3">
              <p:embed/>
            </p:oleObj>
          </a:graphicData>
        </a:graphic>
      </p:graphicFrame>
      <p:graphicFrame>
        <p:nvGraphicFramePr>
          <p:cNvPr id="32772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04800" y="4567238"/>
          <a:ext cx="8839200" cy="919162"/>
        </p:xfrm>
        <a:graphic>
          <a:graphicData uri="http://schemas.openxmlformats.org/presentationml/2006/ole">
            <p:oleObj spid="_x0000_s8196" name="Equation" r:id="rId6" imgW="8839080" imgH="919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Relational Data Model</a:t>
            </a:r>
          </a:p>
          <a:p>
            <a:r>
              <a:rPr lang="en-US" dirty="0" smtClean="0"/>
              <a:t>Two theoretical relational query languages: relational algebra &amp; relational calculus</a:t>
            </a:r>
          </a:p>
          <a:p>
            <a:r>
              <a:rPr lang="en-US" dirty="0" smtClean="0"/>
              <a:t>Relational Algebra (RA) operators: selection, projection, cross-product, set difference, union, intersection, join, division, renaming</a:t>
            </a:r>
          </a:p>
          <a:p>
            <a:r>
              <a:rPr lang="en-US" dirty="0" smtClean="0"/>
              <a:t>Operators are closed and can be composed</a:t>
            </a:r>
          </a:p>
          <a:p>
            <a:r>
              <a:rPr lang="en-US" dirty="0" smtClean="0"/>
              <a:t>RA is more operational and could be used as internal representation for query evaluation plans.</a:t>
            </a:r>
          </a:p>
          <a:p>
            <a:r>
              <a:rPr lang="en-US" dirty="0" smtClean="0"/>
              <a:t>For the same query, the RA expression is not unique.</a:t>
            </a:r>
          </a:p>
          <a:p>
            <a:r>
              <a:rPr lang="en-US" dirty="0" smtClean="0"/>
              <a:t>Query optimizer can choose the most efficient version.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C63-6BE4-47B5-9225-AE268625E08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i="1" dirty="0" smtClean="0">
                <a:solidFill>
                  <a:srgbClr val="CF0E30"/>
                </a:solidFill>
              </a:rPr>
              <a:t>Relational database</a:t>
            </a:r>
            <a:r>
              <a:rPr lang="en-US" i="1" dirty="0" smtClean="0"/>
              <a:t>:</a:t>
            </a:r>
            <a:r>
              <a:rPr lang="en-US" i="1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a set of </a:t>
            </a:r>
            <a:r>
              <a:rPr lang="en-US" i="1" dirty="0" smtClean="0">
                <a:solidFill>
                  <a:srgbClr val="C00000"/>
                </a:solidFill>
              </a:rPr>
              <a:t>relations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smtClean="0"/>
              <a:t>A</a:t>
            </a:r>
            <a:r>
              <a:rPr lang="en-US" i="1" dirty="0" smtClean="0">
                <a:solidFill>
                  <a:srgbClr val="CF0E30"/>
                </a:solidFill>
              </a:rPr>
              <a:t> relation</a:t>
            </a:r>
            <a:r>
              <a:rPr lang="en-US" dirty="0" smtClean="0"/>
              <a:t> is made up of 2 parts:</a:t>
            </a:r>
            <a:endParaRPr lang="en-US" i="1" dirty="0" smtClean="0">
              <a:solidFill>
                <a:srgbClr val="CF0E30"/>
              </a:solidFill>
            </a:endParaRPr>
          </a:p>
          <a:p>
            <a:pPr lvl="1">
              <a:lnSpc>
                <a:spcPct val="90000"/>
              </a:lnSpc>
              <a:buSzPct val="75000"/>
            </a:pPr>
            <a:r>
              <a:rPr lang="en-US" i="1" dirty="0" smtClean="0">
                <a:solidFill>
                  <a:srgbClr val="CF0E30"/>
                </a:solidFill>
              </a:rPr>
              <a:t>Instance</a:t>
            </a:r>
            <a:r>
              <a:rPr lang="en-US" dirty="0" smtClean="0"/>
              <a:t> : a </a:t>
            </a:r>
            <a:r>
              <a:rPr lang="en-US" i="1" dirty="0" smtClean="0">
                <a:solidFill>
                  <a:srgbClr val="CF0E30"/>
                </a:solidFill>
              </a:rPr>
              <a:t>table</a:t>
            </a:r>
            <a:r>
              <a:rPr lang="en-US" dirty="0" smtClean="0">
                <a:solidFill>
                  <a:srgbClr val="CF0E30"/>
                </a:solidFill>
              </a:rPr>
              <a:t>,</a:t>
            </a:r>
            <a:r>
              <a:rPr lang="en-US" dirty="0" smtClean="0"/>
              <a:t> with rows and columns. </a:t>
            </a:r>
            <a:br>
              <a:rPr lang="en-US" dirty="0" smtClean="0"/>
            </a:br>
            <a:r>
              <a:rPr lang="en-US" dirty="0" smtClean="0"/>
              <a:t>#Rows = </a:t>
            </a:r>
            <a:r>
              <a:rPr lang="en-US" i="1" dirty="0" smtClean="0">
                <a:solidFill>
                  <a:srgbClr val="CF0E30"/>
                </a:solidFill>
              </a:rPr>
              <a:t>cardinality</a:t>
            </a:r>
            <a:r>
              <a:rPr lang="en-US" dirty="0" smtClean="0">
                <a:solidFill>
                  <a:srgbClr val="CF0E30"/>
                </a:solidFill>
              </a:rPr>
              <a:t>, </a:t>
            </a:r>
            <a:r>
              <a:rPr lang="en-US" dirty="0" smtClean="0"/>
              <a:t>#fields = </a:t>
            </a:r>
            <a:r>
              <a:rPr lang="en-US" i="1" dirty="0" smtClean="0">
                <a:solidFill>
                  <a:srgbClr val="CF0E30"/>
                </a:solidFill>
              </a:rPr>
              <a:t>degree / </a:t>
            </a:r>
            <a:r>
              <a:rPr lang="en-US" i="1" dirty="0" err="1" smtClean="0">
                <a:solidFill>
                  <a:srgbClr val="CF0E30"/>
                </a:solidFill>
              </a:rPr>
              <a:t>arity</a:t>
            </a:r>
            <a:r>
              <a:rPr lang="en-US" i="1" dirty="0" smtClean="0">
                <a:solidFill>
                  <a:srgbClr val="CF0E30"/>
                </a:solidFill>
              </a:rPr>
              <a:t>.</a:t>
            </a:r>
            <a:endParaRPr lang="en-US" dirty="0" smtClean="0"/>
          </a:p>
          <a:p>
            <a:pPr lvl="1">
              <a:lnSpc>
                <a:spcPct val="90000"/>
              </a:lnSpc>
              <a:buSzPct val="75000"/>
            </a:pPr>
            <a:r>
              <a:rPr lang="en-US" i="1" dirty="0" smtClean="0">
                <a:solidFill>
                  <a:srgbClr val="CF0E30"/>
                </a:solidFill>
              </a:rPr>
              <a:t>Schema </a:t>
            </a:r>
            <a:r>
              <a:rPr lang="en-US" dirty="0" smtClean="0"/>
              <a:t>:</a:t>
            </a:r>
            <a:r>
              <a:rPr lang="en-US" i="1" dirty="0" smtClean="0"/>
              <a:t> </a:t>
            </a:r>
            <a:r>
              <a:rPr lang="en-US" dirty="0" smtClean="0"/>
              <a:t>specifies</a:t>
            </a:r>
            <a:r>
              <a:rPr lang="en-US" i="1" dirty="0" smtClean="0"/>
              <a:t> </a:t>
            </a:r>
            <a:r>
              <a:rPr lang="en-US" dirty="0" smtClean="0"/>
              <a:t>name of relation, plus name and </a:t>
            </a:r>
            <a:r>
              <a:rPr lang="en-US" dirty="0" smtClean="0">
                <a:solidFill>
                  <a:srgbClr val="C00000"/>
                </a:solidFill>
              </a:rPr>
              <a:t>domain/type</a:t>
            </a:r>
            <a:r>
              <a:rPr lang="en-US" dirty="0" smtClean="0"/>
              <a:t> of each column or attribute.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E.G. Students(</a:t>
            </a:r>
            <a:r>
              <a:rPr lang="en-US" dirty="0" err="1" smtClean="0"/>
              <a:t>sid</a:t>
            </a:r>
            <a:r>
              <a:rPr lang="en-US" dirty="0" smtClean="0"/>
              <a:t>: string, name: string, login: string,                        age: integer, </a:t>
            </a:r>
            <a:r>
              <a:rPr lang="en-US" dirty="0" err="1" smtClean="0"/>
              <a:t>gpa</a:t>
            </a:r>
            <a:r>
              <a:rPr lang="en-US" dirty="0" smtClean="0"/>
              <a:t>: real).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Can think of a relation as a </a:t>
            </a:r>
            <a:r>
              <a:rPr lang="en-US" i="1" dirty="0" smtClean="0">
                <a:solidFill>
                  <a:srgbClr val="CF0E30"/>
                </a:solidFill>
              </a:rPr>
              <a:t>set</a:t>
            </a:r>
            <a:r>
              <a:rPr lang="en-US" i="1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of rows or </a:t>
            </a:r>
            <a:r>
              <a:rPr lang="en-US" i="1" dirty="0" err="1" smtClean="0">
                <a:solidFill>
                  <a:srgbClr val="CF0E30"/>
                </a:solidFill>
              </a:rPr>
              <a:t>tuples</a:t>
            </a:r>
            <a:r>
              <a:rPr lang="en-US" i="1" dirty="0" smtClean="0">
                <a:solidFill>
                  <a:srgbClr val="CF0E30"/>
                </a:solidFill>
              </a:rPr>
              <a:t> </a:t>
            </a:r>
            <a:r>
              <a:rPr lang="en-US" dirty="0" smtClean="0"/>
              <a:t>(i.e., all rows are distinct).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Instance of Students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2392363"/>
          </a:xfrm>
        </p:spPr>
        <p:txBody>
          <a:bodyPr/>
          <a:lstStyle/>
          <a:p>
            <a:r>
              <a:rPr lang="en-US" dirty="0" smtClean="0"/>
              <a:t>Cardinality = 3,  degree=5, all rows distinct</a:t>
            </a:r>
          </a:p>
          <a:p>
            <a:r>
              <a:rPr lang="en-US" dirty="0" smtClean="0"/>
              <a:t>Do all columns in a relation instance have to be distinct?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2050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1066800" y="1447800"/>
          <a:ext cx="6791325" cy="2528888"/>
        </p:xfrm>
        <a:graphic>
          <a:graphicData uri="http://schemas.openxmlformats.org/presentationml/2006/ole">
            <p:oleObj spid="_x0000_s2050" name="Document" r:id="rId4" imgW="6807200" imgH="254000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Relational Query Languages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The relational model supports simple, powerful </a:t>
            </a:r>
            <a:r>
              <a:rPr lang="en-US" i="1" dirty="0" smtClean="0">
                <a:solidFill>
                  <a:srgbClr val="C00000"/>
                </a:solidFill>
              </a:rPr>
              <a:t>querying</a:t>
            </a:r>
            <a:r>
              <a:rPr lang="en-US" dirty="0" smtClean="0"/>
              <a:t> of data. </a:t>
            </a:r>
          </a:p>
          <a:p>
            <a:r>
              <a:rPr lang="en-US" dirty="0" smtClean="0"/>
              <a:t>Queries are written declaratively in </a:t>
            </a:r>
            <a:r>
              <a:rPr lang="en-US" dirty="0" smtClean="0">
                <a:solidFill>
                  <a:srgbClr val="C00000"/>
                </a:solidFill>
              </a:rPr>
              <a:t>SQL</a:t>
            </a:r>
            <a:r>
              <a:rPr lang="en-US" dirty="0" smtClean="0"/>
              <a:t>, and the DBMS finds an efficient execution plan.</a:t>
            </a:r>
          </a:p>
          <a:p>
            <a:r>
              <a:rPr lang="en-US" dirty="0" smtClean="0"/>
              <a:t>Query Languages </a:t>
            </a:r>
            <a:r>
              <a:rPr lang="en-US" b="1" dirty="0" smtClean="0">
                <a:solidFill>
                  <a:schemeClr val="accent2"/>
                </a:solidFill>
              </a:rPr>
              <a:t>!=</a:t>
            </a:r>
            <a:r>
              <a:rPr lang="en-US" dirty="0" smtClean="0"/>
              <a:t> programming languages!</a:t>
            </a:r>
          </a:p>
          <a:p>
            <a:r>
              <a:rPr lang="en-US" dirty="0" smtClean="0"/>
              <a:t>Two mathematical query languages</a:t>
            </a:r>
          </a:p>
          <a:p>
            <a:pPr lvl="1"/>
            <a:r>
              <a:rPr lang="en-US" i="1" u="sng" dirty="0" smtClean="0">
                <a:solidFill>
                  <a:schemeClr val="accent2"/>
                </a:solidFill>
              </a:rPr>
              <a:t>Relational Algebra</a:t>
            </a:r>
            <a:r>
              <a:rPr lang="en-US" dirty="0" smtClean="0">
                <a:solidFill>
                  <a:schemeClr val="accent2"/>
                </a:solidFill>
              </a:rPr>
              <a:t>:  </a:t>
            </a:r>
            <a:r>
              <a:rPr lang="en-US" dirty="0" smtClean="0"/>
              <a:t>More </a:t>
            </a:r>
            <a:r>
              <a:rPr lang="en-US" dirty="0" smtClean="0">
                <a:solidFill>
                  <a:schemeClr val="accent2"/>
                </a:solidFill>
              </a:rPr>
              <a:t>operational</a:t>
            </a:r>
            <a:r>
              <a:rPr lang="en-US" dirty="0" smtClean="0"/>
              <a:t>, useful for representing query execution plans.</a:t>
            </a:r>
          </a:p>
          <a:p>
            <a:pPr lvl="1"/>
            <a:r>
              <a:rPr lang="en-US" i="1" u="sng" dirty="0" smtClean="0">
                <a:solidFill>
                  <a:schemeClr val="accent2"/>
                </a:solidFill>
              </a:rPr>
              <a:t>Relational Calculus</a:t>
            </a:r>
            <a:r>
              <a:rPr lang="en-US" dirty="0" smtClean="0">
                <a:solidFill>
                  <a:schemeClr val="accent2"/>
                </a:solidFill>
              </a:rPr>
              <a:t>:  </a:t>
            </a:r>
            <a:r>
              <a:rPr lang="en-US" dirty="0" smtClean="0"/>
              <a:t>More declarative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A45B-C466-4210-93D7-2D371B090AF2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Preliminaries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5720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query takes </a:t>
            </a:r>
            <a:r>
              <a:rPr lang="en-US" i="1" dirty="0" smtClean="0">
                <a:solidFill>
                  <a:schemeClr val="accent2"/>
                </a:solidFill>
              </a:rPr>
              <a:t>relation instances</a:t>
            </a:r>
            <a:r>
              <a:rPr lang="en-US" dirty="0" smtClean="0"/>
              <a:t> as input and outputs a relation instance.</a:t>
            </a:r>
          </a:p>
          <a:p>
            <a:r>
              <a:rPr lang="en-US" dirty="0" smtClean="0"/>
              <a:t>Positional vs. named-field notation:  </a:t>
            </a:r>
          </a:p>
          <a:p>
            <a:pPr lvl="1">
              <a:buSzPct val="75000"/>
            </a:pPr>
            <a:r>
              <a:rPr lang="en-US" dirty="0" smtClean="0"/>
              <a:t>Named-field notation more readable.  </a:t>
            </a:r>
          </a:p>
          <a:p>
            <a:pPr lvl="1">
              <a:buSzPct val="75000"/>
            </a:pPr>
            <a:r>
              <a:rPr lang="en-US" dirty="0" smtClean="0"/>
              <a:t>Both used in SQL</a:t>
            </a:r>
          </a:p>
          <a:p>
            <a:pPr lvl="1"/>
            <a:r>
              <a:rPr lang="en-US" dirty="0" smtClean="0"/>
              <a:t>Field names in query results are `inherited’ from input relations</a:t>
            </a:r>
          </a:p>
          <a:p>
            <a:r>
              <a:rPr lang="en-US" dirty="0" smtClean="0"/>
              <a:t>“Sailors” and “Reserves” relations for our examples.</a:t>
            </a:r>
          </a:p>
          <a:p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</p:nvPr>
        </p:nvGraphicFramePr>
        <p:xfrm>
          <a:off x="6172200" y="1295400"/>
          <a:ext cx="20574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533400"/>
                <a:gridCol w="1066800"/>
              </a:tblGrid>
              <a:tr h="33020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bid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day</a:t>
                      </a:r>
                      <a:endParaRPr lang="en-US" u="sng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10/10/96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11/12/96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622C-FAB5-4722-BC1E-A4B8F0AB14B6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715000" y="2590800"/>
          <a:ext cx="2667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200"/>
                <a:gridCol w="762000"/>
                <a:gridCol w="6096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Dustin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715000" y="12954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81600" y="25908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</a:t>
            </a:r>
            <a:r>
              <a:rPr lang="en-US" b="1" dirty="0" smtClean="0">
                <a:solidFill>
                  <a:schemeClr val="tx2"/>
                </a:solidFill>
              </a:rPr>
              <a:t>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81599" y="41910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</a:t>
            </a:r>
            <a:r>
              <a:rPr lang="en-US" b="1" dirty="0">
                <a:solidFill>
                  <a:schemeClr val="tx2"/>
                </a:solidFill>
              </a:rPr>
              <a:t>2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715000" y="4343400"/>
          <a:ext cx="2667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200"/>
                <a:gridCol w="762000"/>
                <a:gridCol w="6096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Yuppy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Guppy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Basic operations:</a:t>
            </a:r>
          </a:p>
          <a:p>
            <a:pPr lvl="1">
              <a:buSzPct val="75000"/>
            </a:pPr>
            <a:r>
              <a:rPr lang="en-US" i="1" u="sng" dirty="0" smtClean="0">
                <a:solidFill>
                  <a:schemeClr val="accent2"/>
                </a:solidFill>
              </a:rPr>
              <a:t>Selection</a:t>
            </a:r>
            <a:r>
              <a:rPr lang="en-US" dirty="0" smtClean="0"/>
              <a:t>  (</a:t>
            </a:r>
            <a:r>
              <a:rPr lang="el-GR" sz="3300" dirty="0" smtClean="0"/>
              <a:t>σ</a:t>
            </a:r>
            <a:r>
              <a:rPr lang="en-US" dirty="0" smtClean="0"/>
              <a:t>)    Selects a subset of rows from relation.</a:t>
            </a:r>
          </a:p>
          <a:p>
            <a:pPr lvl="1">
              <a:buSzPct val="75000"/>
            </a:pPr>
            <a:r>
              <a:rPr lang="en-US" i="1" u="sng" dirty="0" smtClean="0">
                <a:solidFill>
                  <a:schemeClr val="accent2"/>
                </a:solidFill>
              </a:rPr>
              <a:t>Projection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 (</a:t>
            </a:r>
            <a:r>
              <a:rPr lang="el-GR" sz="3300" dirty="0" smtClean="0"/>
              <a:t>π</a:t>
            </a:r>
            <a:r>
              <a:rPr lang="en-US" dirty="0" smtClean="0"/>
              <a:t>)   Deletes unwanted columns from relation.</a:t>
            </a:r>
          </a:p>
          <a:p>
            <a:pPr lvl="1">
              <a:buSzPct val="75000"/>
            </a:pPr>
            <a:r>
              <a:rPr lang="en-US" i="1" u="sng" dirty="0" smtClean="0">
                <a:solidFill>
                  <a:schemeClr val="accent2"/>
                </a:solidFill>
              </a:rPr>
              <a:t>Cross-product</a:t>
            </a:r>
            <a:r>
              <a:rPr lang="en-US" dirty="0" smtClean="0">
                <a:solidFill>
                  <a:schemeClr val="accent2"/>
                </a:solidFill>
              </a:rPr>
              <a:t>  </a:t>
            </a:r>
            <a:r>
              <a:rPr lang="en-US" dirty="0" smtClean="0"/>
              <a:t>(</a:t>
            </a:r>
            <a:r>
              <a:rPr lang="en-US" sz="3300" dirty="0" smtClean="0"/>
              <a:t>×</a:t>
            </a:r>
            <a:r>
              <a:rPr lang="en-US" dirty="0" smtClean="0"/>
              <a:t>)  Allows us to combine two relations.</a:t>
            </a:r>
          </a:p>
          <a:p>
            <a:pPr lvl="1">
              <a:buSzPct val="75000"/>
            </a:pPr>
            <a:r>
              <a:rPr lang="en-US" i="1" u="sng" dirty="0" smtClean="0">
                <a:solidFill>
                  <a:schemeClr val="accent2"/>
                </a:solidFill>
              </a:rPr>
              <a:t>Set-difference</a:t>
            </a:r>
            <a:r>
              <a:rPr lang="en-US" dirty="0" smtClean="0"/>
              <a:t>  (</a:t>
            </a:r>
            <a:r>
              <a:rPr lang="en-US" sz="3300" dirty="0" smtClean="0"/>
              <a:t>−</a:t>
            </a:r>
            <a:r>
              <a:rPr lang="en-US" dirty="0" smtClean="0"/>
              <a:t>)  </a:t>
            </a:r>
            <a:r>
              <a:rPr lang="en-US" dirty="0" err="1" smtClean="0"/>
              <a:t>Tuples</a:t>
            </a:r>
            <a:r>
              <a:rPr lang="en-US" dirty="0" smtClean="0"/>
              <a:t> in </a:t>
            </a:r>
            <a:r>
              <a:rPr lang="en-US" dirty="0" err="1" smtClean="0"/>
              <a:t>reln</a:t>
            </a:r>
            <a:r>
              <a:rPr lang="en-US" dirty="0" smtClean="0"/>
              <a:t>. 1, but not in </a:t>
            </a:r>
            <a:r>
              <a:rPr lang="en-US" dirty="0" err="1" smtClean="0"/>
              <a:t>reln</a:t>
            </a:r>
            <a:r>
              <a:rPr lang="en-US" dirty="0" smtClean="0"/>
              <a:t>. 2.</a:t>
            </a:r>
          </a:p>
          <a:p>
            <a:pPr lvl="1">
              <a:buSzPct val="75000"/>
            </a:pPr>
            <a:r>
              <a:rPr lang="en-US" i="1" u="sng" dirty="0" smtClean="0">
                <a:solidFill>
                  <a:schemeClr val="accent2"/>
                </a:solidFill>
              </a:rPr>
              <a:t>Union</a:t>
            </a:r>
            <a:r>
              <a:rPr lang="en-US" dirty="0" smtClean="0">
                <a:solidFill>
                  <a:schemeClr val="accent2"/>
                </a:solidFill>
              </a:rPr>
              <a:t>  </a:t>
            </a:r>
            <a:r>
              <a:rPr lang="en-US" dirty="0" smtClean="0"/>
              <a:t>(</a:t>
            </a:r>
            <a:r>
              <a:rPr lang="en-US" sz="3300" dirty="0" smtClean="0"/>
              <a:t>U</a:t>
            </a:r>
            <a:r>
              <a:rPr lang="en-US" dirty="0" smtClean="0"/>
              <a:t>)  </a:t>
            </a:r>
            <a:r>
              <a:rPr lang="en-US" dirty="0" err="1" smtClean="0"/>
              <a:t>Tuples</a:t>
            </a:r>
            <a:r>
              <a:rPr lang="en-US" dirty="0" smtClean="0"/>
              <a:t> in </a:t>
            </a:r>
            <a:r>
              <a:rPr lang="en-US" dirty="0" err="1" smtClean="0"/>
              <a:t>reln</a:t>
            </a:r>
            <a:r>
              <a:rPr lang="en-US" dirty="0" smtClean="0"/>
              <a:t>. 1 and in </a:t>
            </a:r>
            <a:r>
              <a:rPr lang="en-US" dirty="0" err="1" smtClean="0"/>
              <a:t>reln</a:t>
            </a:r>
            <a:r>
              <a:rPr lang="en-US" dirty="0" smtClean="0"/>
              <a:t>. 2.</a:t>
            </a:r>
          </a:p>
          <a:p>
            <a:r>
              <a:rPr lang="en-US" dirty="0" smtClean="0"/>
              <a:t>Additional operations:</a:t>
            </a:r>
          </a:p>
          <a:p>
            <a:pPr lvl="1">
              <a:buSzPct val="75000"/>
            </a:pPr>
            <a:r>
              <a:rPr lang="en-US" dirty="0" smtClean="0"/>
              <a:t>Intersection, </a:t>
            </a:r>
            <a:r>
              <a:rPr lang="en-US" i="1" u="sng" dirty="0" smtClean="0">
                <a:solidFill>
                  <a:schemeClr val="accent2"/>
                </a:solidFill>
              </a:rPr>
              <a:t>join</a:t>
            </a:r>
            <a:r>
              <a:rPr lang="en-US" dirty="0" smtClean="0"/>
              <a:t>, division, renaming:  Not essential, but (very!) useful.</a:t>
            </a:r>
          </a:p>
          <a:p>
            <a:r>
              <a:rPr lang="en-US" dirty="0" smtClean="0"/>
              <a:t>Since each operation returns a relation, </a:t>
            </a:r>
            <a:r>
              <a:rPr lang="en-US" dirty="0" smtClean="0">
                <a:solidFill>
                  <a:schemeClr val="accent2"/>
                </a:solidFill>
              </a:rPr>
              <a:t>operations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can be </a:t>
            </a:r>
            <a:r>
              <a:rPr lang="en-US" i="1" dirty="0" smtClean="0">
                <a:solidFill>
                  <a:schemeClr val="accent2"/>
                </a:solidFill>
              </a:rPr>
              <a:t>composed</a:t>
            </a:r>
            <a:r>
              <a:rPr lang="en-US" dirty="0" smtClean="0"/>
              <a:t>! (Algebra is “closed”.)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C63-6BE4-47B5-9225-AE268625E08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864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Deletes attributes that are not in </a:t>
            </a:r>
            <a:r>
              <a:rPr lang="en-US" i="1" dirty="0" smtClean="0"/>
              <a:t>projection list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Schema</a:t>
            </a:r>
            <a:r>
              <a:rPr lang="en-US" dirty="0" smtClean="0"/>
              <a:t> of result contains exactly the fields in the projection list, with the same names that they had in the (only) input relation.</a:t>
            </a:r>
          </a:p>
          <a:p>
            <a:r>
              <a:rPr lang="en-US" dirty="0" smtClean="0"/>
              <a:t>Projection operator has to eliminate </a:t>
            </a:r>
            <a:r>
              <a:rPr lang="en-US" i="1" dirty="0" smtClean="0">
                <a:solidFill>
                  <a:srgbClr val="FF0000"/>
                </a:solidFill>
              </a:rPr>
              <a:t>duplicates</a:t>
            </a:r>
            <a:r>
              <a:rPr lang="en-US" dirty="0" smtClean="0"/>
              <a:t>!  (Why??)</a:t>
            </a:r>
          </a:p>
          <a:p>
            <a:r>
              <a:rPr lang="en-US" dirty="0" smtClean="0"/>
              <a:t>Note: real systems typically don’t do duplicate elimination unless the user explicitly asks for it.  (Why not?)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C63-6BE4-47B5-9225-AE268625E08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2200" y="9906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 smtClean="0">
                <a:solidFill>
                  <a:schemeClr val="tx2"/>
                </a:solidFill>
              </a:rPr>
              <a:t>π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sz="1400" b="1" dirty="0" err="1" smtClean="0">
                <a:solidFill>
                  <a:schemeClr val="tx2"/>
                </a:solidFill>
              </a:rPr>
              <a:t>sname</a:t>
            </a:r>
            <a:r>
              <a:rPr lang="en-US" sz="1400" b="1" dirty="0" smtClean="0">
                <a:solidFill>
                  <a:schemeClr val="tx2"/>
                </a:solidFill>
              </a:rPr>
              <a:t>, rating </a:t>
            </a:r>
            <a:r>
              <a:rPr lang="en-US" sz="2400" b="1" dirty="0" smtClean="0">
                <a:solidFill>
                  <a:schemeClr val="tx2"/>
                </a:solidFill>
              </a:rPr>
              <a:t>(S2)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477000" y="1676400"/>
          <a:ext cx="1600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7620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Yuppy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Guppy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72200" y="35814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 smtClean="0">
                <a:solidFill>
                  <a:schemeClr val="tx2"/>
                </a:solidFill>
              </a:rPr>
              <a:t>π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sz="1400" b="1" dirty="0" smtClean="0">
                <a:solidFill>
                  <a:schemeClr val="tx2"/>
                </a:solidFill>
              </a:rPr>
              <a:t>age </a:t>
            </a:r>
            <a:r>
              <a:rPr lang="en-US" sz="2400" b="1" dirty="0" smtClean="0">
                <a:solidFill>
                  <a:schemeClr val="tx2"/>
                </a:solidFill>
              </a:rPr>
              <a:t>(S2)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629400" y="4267200"/>
          <a:ext cx="60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648200" cy="4906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Selects rows that satisfy </a:t>
            </a:r>
            <a:r>
              <a:rPr lang="en-US" i="1" dirty="0" smtClean="0">
                <a:solidFill>
                  <a:schemeClr val="accent2"/>
                </a:solidFill>
              </a:rPr>
              <a:t>selection condition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duplicates in result!  (Why?)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Schema</a:t>
            </a:r>
            <a:r>
              <a:rPr lang="en-US" dirty="0" smtClean="0"/>
              <a:t> of result identical to schema of (only) input relation.</a:t>
            </a:r>
          </a:p>
          <a:p>
            <a:r>
              <a:rPr lang="en-US" i="1" dirty="0" smtClean="0"/>
              <a:t>Result </a:t>
            </a:r>
            <a:r>
              <a:rPr lang="en-US" dirty="0" smtClean="0"/>
              <a:t>relation can be the </a:t>
            </a:r>
            <a:r>
              <a:rPr lang="en-US" i="1" dirty="0" smtClean="0"/>
              <a:t>input </a:t>
            </a:r>
            <a:r>
              <a:rPr lang="en-US" dirty="0" smtClean="0"/>
              <a:t>for another relational algebra operation!  (</a:t>
            </a:r>
            <a:r>
              <a:rPr lang="en-US" i="1" dirty="0" smtClean="0"/>
              <a:t>Operator</a:t>
            </a:r>
            <a:r>
              <a:rPr lang="en-US" dirty="0" smtClean="0"/>
              <a:t> </a:t>
            </a:r>
            <a:r>
              <a:rPr lang="en-US" i="1" dirty="0" smtClean="0"/>
              <a:t>composition.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C63-6BE4-47B5-9225-AE268625E08D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715000" y="1600200"/>
          <a:ext cx="2667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200"/>
                <a:gridCol w="762000"/>
                <a:gridCol w="6096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Yuppy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Guppy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715000" y="4343400"/>
          <a:ext cx="2667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200"/>
                <a:gridCol w="762000"/>
                <a:gridCol w="6096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Yuppy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Guppy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15000" y="9144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 smtClean="0">
                <a:solidFill>
                  <a:schemeClr val="tx2"/>
                </a:solidFill>
              </a:rPr>
              <a:t>σ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sz="1400" b="1" dirty="0" smtClean="0">
                <a:solidFill>
                  <a:schemeClr val="tx2"/>
                </a:solidFill>
              </a:rPr>
              <a:t>rating &gt; 8 </a:t>
            </a:r>
            <a:r>
              <a:rPr lang="en-US" sz="2400" b="1" dirty="0" smtClean="0">
                <a:solidFill>
                  <a:schemeClr val="tx2"/>
                </a:solidFill>
              </a:rPr>
              <a:t>(S2)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57800" y="3581400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 smtClean="0">
                <a:solidFill>
                  <a:schemeClr val="tx2"/>
                </a:solidFill>
              </a:rPr>
              <a:t>π</a:t>
            </a:r>
            <a:r>
              <a:rPr lang="en-US" sz="1400" b="1" dirty="0">
                <a:solidFill>
                  <a:srgbClr val="1F497D"/>
                </a:solidFill>
              </a:rPr>
              <a:t> </a:t>
            </a:r>
            <a:r>
              <a:rPr lang="en-US" sz="1400" b="1" dirty="0" err="1">
                <a:solidFill>
                  <a:srgbClr val="1F497D"/>
                </a:solidFill>
              </a:rPr>
              <a:t>sname</a:t>
            </a:r>
            <a:r>
              <a:rPr lang="en-US" sz="1400" b="1" dirty="0">
                <a:solidFill>
                  <a:srgbClr val="1F497D"/>
                </a:solidFill>
              </a:rPr>
              <a:t>, rating </a:t>
            </a:r>
            <a:r>
              <a:rPr lang="en-US" sz="2400" b="1" dirty="0" smtClean="0">
                <a:solidFill>
                  <a:srgbClr val="1F497D"/>
                </a:solidFill>
              </a:rPr>
              <a:t>(</a:t>
            </a:r>
            <a:r>
              <a:rPr lang="el-GR" sz="3200" b="1" dirty="0" smtClean="0">
                <a:solidFill>
                  <a:schemeClr val="tx2"/>
                </a:solidFill>
              </a:rPr>
              <a:t>σ</a:t>
            </a:r>
            <a:r>
              <a:rPr lang="en-US" sz="1400" b="1" dirty="0" smtClean="0">
                <a:solidFill>
                  <a:schemeClr val="tx2"/>
                </a:solidFill>
              </a:rPr>
              <a:t>rating&gt;8 </a:t>
            </a:r>
            <a:r>
              <a:rPr lang="en-US" sz="2400" b="1" dirty="0" smtClean="0">
                <a:solidFill>
                  <a:schemeClr val="tx2"/>
                </a:solidFill>
              </a:rPr>
              <a:t>(S2))</a:t>
            </a:r>
            <a:endParaRPr lang="en-US" sz="2400" b="1" dirty="0">
              <a:solidFill>
                <a:schemeClr val="tx2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562600" y="2514600"/>
            <a:ext cx="29718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562600" y="2895600"/>
            <a:ext cx="29718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62600" y="5257800"/>
            <a:ext cx="29718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562600" y="5638800"/>
            <a:ext cx="29718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7010401" y="5257800"/>
            <a:ext cx="1981200" cy="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4952999" y="5257800"/>
            <a:ext cx="19812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CS 421 Spring 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 421 Spring 2010</Template>
  <TotalTime>1926</TotalTime>
  <Words>1886</Words>
  <Application>Microsoft Macintosh PowerPoint</Application>
  <PresentationFormat>On-screen Show (4:3)</PresentationFormat>
  <Paragraphs>574</Paragraphs>
  <Slides>21</Slides>
  <Notes>21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ICS 421 Spring 2010</vt:lpstr>
      <vt:lpstr>Document</vt:lpstr>
      <vt:lpstr>Equation</vt:lpstr>
      <vt:lpstr>ICS 321 Data Storage &amp; Retrieval The Relational Model of Data (i)</vt:lpstr>
      <vt:lpstr>Data Models</vt:lpstr>
      <vt:lpstr>The Relational Model</vt:lpstr>
      <vt:lpstr>Example Instance of Students Relation</vt:lpstr>
      <vt:lpstr>Relational Query Languages</vt:lpstr>
      <vt:lpstr>Preliminaries</vt:lpstr>
      <vt:lpstr>Relational Algebra</vt:lpstr>
      <vt:lpstr>Projection</vt:lpstr>
      <vt:lpstr>Selection</vt:lpstr>
      <vt:lpstr>Union, Intersection, Set-Difference</vt:lpstr>
      <vt:lpstr>Intersection &amp; Set-Difference</vt:lpstr>
      <vt:lpstr>Cross-Product</vt:lpstr>
      <vt:lpstr>Renaming</vt:lpstr>
      <vt:lpstr>Joins</vt:lpstr>
      <vt:lpstr>Equi-Joins &amp; Natural Joins</vt:lpstr>
      <vt:lpstr>Find names of sailors who’ve reserved boat #103</vt:lpstr>
      <vt:lpstr>Query Formulation Guide</vt:lpstr>
      <vt:lpstr>Find names of sailors who’ve reserved a red boat</vt:lpstr>
      <vt:lpstr>Find sailors who’ve reserved a red or a green boat</vt:lpstr>
      <vt:lpstr>Find sailors who’ve reserved a red and a green boat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421 Spring 2010 The Relational Model of Data</dc:title>
  <dc:creator>Lipyeow Lim</dc:creator>
  <cp:lastModifiedBy>Lipyeow Lim</cp:lastModifiedBy>
  <cp:revision>18</cp:revision>
  <dcterms:created xsi:type="dcterms:W3CDTF">2014-09-02T20:17:23Z</dcterms:created>
  <dcterms:modified xsi:type="dcterms:W3CDTF">2014-09-02T20:20:13Z</dcterms:modified>
</cp:coreProperties>
</file>