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Default Extension="jpeg" ContentType="image/jpeg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embeddings/oleObject1.bin" ContentType="application/vnd.openxmlformats-officedocument.oleObject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Override PartName="/ppt/theme/theme3.xml" ContentType="application/vnd.openxmlformats-officedocument.theme+xml"/>
  <Override PartName="/ppt/slideLayouts/slideLayout2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embeddings/oleObject2.bin" ContentType="application/vnd.openxmlformats-officedocument.oleObject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Default Extension="vml" ContentType="application/vnd.openxmlformats-officedocument.vmlDrawing"/>
  <Override PartName="/ppt/slides/slide3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58" r:id="rId4"/>
    <p:sldId id="270" r:id="rId5"/>
    <p:sldId id="259" r:id="rId6"/>
    <p:sldId id="271" r:id="rId7"/>
    <p:sldId id="260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3CF44-9878-2341-8FCB-ED44CC521FC4}" type="datetimeFigureOut">
              <a:rPr lang="en-US" smtClean="0"/>
              <a:pPr/>
              <a:t>9/3/14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C03CE-1DD5-FC4F-A69A-FB907600CF7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9/3/14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6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09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7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6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9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91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7</a:t>
            </a:r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3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5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7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13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14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9200" cy="4114800"/>
          </a:xfrm>
          <a:noFill/>
        </p:spPr>
        <p:txBody>
          <a:bodyPr wrap="square" lIns="93663" tIns="46038" rIns="93663" bIns="46038" numCol="1" anchor="t" anchorCtr="0" compatLnSpc="1">
            <a:prstTxWarp prst="textNoShape">
              <a:avLst/>
            </a:prstTxWarp>
          </a:bodyPr>
          <a:lstStyle/>
          <a:p>
            <a:pPr defTabSz="936625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Calibri" pitchFamily="34" charset="0"/>
              </a:rPr>
              <a:t>15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6871" name="Rectangle 7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3025" y="0"/>
            <a:ext cx="2974975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3025" y="8686800"/>
            <a:ext cx="2974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 defTabSz="936625"/>
            <a:r>
              <a:rPr lang="en-US" sz="1000" i="1">
                <a:latin typeface="Calibri" pitchFamily="34" charset="0"/>
              </a:rPr>
              <a:t>16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29200" cy="4114800"/>
          </a:xfrm>
          <a:noFill/>
        </p:spPr>
        <p:txBody>
          <a:bodyPr wrap="square" lIns="93663" tIns="46038" rIns="93663" bIns="46038" numCol="1" anchor="t" anchorCtr="0" compatLnSpc="1">
            <a:prstTxWarp prst="textNoShape">
              <a:avLst/>
            </a:prstTxWarp>
          </a:bodyPr>
          <a:lstStyle/>
          <a:p>
            <a:pPr defTabSz="936625"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10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10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89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9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lang="en-US" sz="1000" i="1">
                <a:latin typeface="Calibri" pitchFamily="34" charset="0"/>
              </a:rPr>
              <a:t>5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99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3" name="Rectangle 7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9100"/>
            <a:ext cx="7772400" cy="11049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81200"/>
            <a:ext cx="3810000" cy="4076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810000" cy="40767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9/9/2013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Relational Model of Data (ii)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Key Constraints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A set of fields is a </a:t>
            </a:r>
            <a:r>
              <a:rPr lang="en-US" i="1" u="sng">
                <a:solidFill>
                  <a:schemeClr val="accent2"/>
                </a:solidFill>
              </a:rPr>
              <a:t>key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for a relation if 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1. No two distinct tuples can have same values in all key fields, and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/>
              <a:t>2. This is not true for any subset of the key.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/>
              <a:t>Part 2 false? A </a:t>
            </a:r>
            <a:r>
              <a:rPr lang="en-US" i="1">
                <a:solidFill>
                  <a:schemeClr val="accent2"/>
                </a:solidFill>
              </a:rPr>
              <a:t>superkey</a:t>
            </a:r>
            <a:r>
              <a:rPr lang="en-US"/>
              <a:t>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/>
              <a:t>If there’s &gt;1 key for a relation, one of the keys is chosen (by DBA) to be the </a:t>
            </a:r>
            <a:r>
              <a:rPr lang="en-US" i="1">
                <a:solidFill>
                  <a:schemeClr val="accent2"/>
                </a:solidFill>
              </a:rPr>
              <a:t>primary key</a:t>
            </a:r>
            <a:r>
              <a:rPr lang="en-US"/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E.g., </a:t>
            </a:r>
            <a:r>
              <a:rPr lang="en-US" i="1"/>
              <a:t>sid </a:t>
            </a:r>
            <a:r>
              <a:rPr lang="en-US"/>
              <a:t>is a key for Students.  (What about </a:t>
            </a:r>
            <a:r>
              <a:rPr lang="en-US" i="1"/>
              <a:t>name</a:t>
            </a:r>
            <a:r>
              <a:rPr lang="en-US"/>
              <a:t>?)  The set {</a:t>
            </a:r>
            <a:r>
              <a:rPr lang="en-US" i="1"/>
              <a:t>sid, gpa</a:t>
            </a:r>
            <a:r>
              <a:rPr lang="en-US"/>
              <a:t>} is a superkey.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9716E-1CC7-4306-8B3C-0111D97720CE}" type="slidenum">
              <a:rPr lang="en-US"/>
              <a:pPr/>
              <a:t>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Primary and Candidate Keys in SQL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12192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Possibly many </a:t>
            </a:r>
            <a:r>
              <a:rPr lang="en-US" i="1" u="sng" dirty="0">
                <a:solidFill>
                  <a:schemeClr val="accent2"/>
                </a:solidFill>
              </a:rPr>
              <a:t>candidate keys</a:t>
            </a: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(specified using </a:t>
            </a:r>
            <a:r>
              <a:rPr lang="en-US" sz="2400" dirty="0">
                <a:solidFill>
                  <a:schemeClr val="accent2"/>
                </a:solidFill>
              </a:rPr>
              <a:t>UNIQUE</a:t>
            </a:r>
            <a:r>
              <a:rPr lang="en-US" dirty="0"/>
              <a:t>), one of which is chosen as the </a:t>
            </a:r>
            <a:r>
              <a:rPr lang="en-US" i="1" dirty="0"/>
              <a:t>primary key</a:t>
            </a:r>
            <a:r>
              <a:rPr lang="en-US" dirty="0"/>
              <a:t>.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09600" y="2743200"/>
            <a:ext cx="7924800" cy="258275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400" dirty="0">
                <a:latin typeface="+mn-lt"/>
              </a:rPr>
              <a:t>CREATE TABLE </a:t>
            </a:r>
            <a:r>
              <a:rPr lang="en-US" sz="2400" dirty="0" smtClean="0">
                <a:latin typeface="+mn-lt"/>
              </a:rPr>
              <a:t>Enrolled (</a:t>
            </a:r>
            <a:r>
              <a:rPr lang="en-US" sz="2400" dirty="0" err="1" smtClean="0">
                <a:latin typeface="+mn-lt"/>
              </a:rPr>
              <a:t>sid</a:t>
            </a:r>
            <a:r>
              <a:rPr lang="en-US" sz="2400" dirty="0" smtClean="0">
                <a:latin typeface="+mn-lt"/>
              </a:rPr>
              <a:t> CHAR(20), cid  </a:t>
            </a:r>
            <a:r>
              <a:rPr lang="en-US" sz="2400" dirty="0">
                <a:latin typeface="+mn-lt"/>
              </a:rPr>
              <a:t>CHAR(20</a:t>
            </a:r>
            <a:r>
              <a:rPr lang="en-US" sz="2400" dirty="0" smtClean="0">
                <a:latin typeface="+mn-lt"/>
              </a:rPr>
              <a:t>), </a:t>
            </a:r>
          </a:p>
          <a:p>
            <a:r>
              <a:rPr lang="en-US" sz="2400" dirty="0" smtClean="0">
                <a:latin typeface="+mn-lt"/>
              </a:rPr>
              <a:t>	grade </a:t>
            </a:r>
            <a:r>
              <a:rPr lang="en-US" sz="2400" dirty="0">
                <a:latin typeface="+mn-lt"/>
              </a:rPr>
              <a:t>CHAR(2</a:t>
            </a:r>
            <a:r>
              <a:rPr lang="en-US" sz="2400" dirty="0" smtClean="0">
                <a:latin typeface="+mn-lt"/>
              </a:rPr>
              <a:t>),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PRIMARY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KEY 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sid,cid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 smtClean="0">
                <a:latin typeface="+mn-lt"/>
              </a:rPr>
              <a:t>)</a:t>
            </a:r>
          </a:p>
          <a:p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CREATE TABLE Enrolled (</a:t>
            </a:r>
            <a:r>
              <a:rPr lang="en-US" sz="2400" dirty="0" err="1" smtClean="0">
                <a:latin typeface="+mn-lt"/>
              </a:rPr>
              <a:t>sid</a:t>
            </a:r>
            <a:r>
              <a:rPr lang="en-US" sz="2400" dirty="0" smtClean="0">
                <a:latin typeface="+mn-lt"/>
              </a:rPr>
              <a:t> CHAR(20)</a:t>
            </a:r>
          </a:p>
          <a:p>
            <a:r>
              <a:rPr lang="en-US" sz="2400" dirty="0" smtClean="0">
                <a:latin typeface="+mn-lt"/>
              </a:rPr>
              <a:t>	cid  CHAR(20), grade CHAR(2),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PRIMARY KEY  </a:t>
            </a:r>
            <a:r>
              <a:rPr lang="en-US" sz="2400" dirty="0" smtClean="0">
                <a:latin typeface="+mn-lt"/>
              </a:rPr>
              <a:t>(</a:t>
            </a:r>
            <a:r>
              <a:rPr lang="en-US" sz="2400" dirty="0" err="1" smtClean="0">
                <a:latin typeface="+mn-lt"/>
              </a:rPr>
              <a:t>sid</a:t>
            </a:r>
            <a:r>
              <a:rPr lang="en-US" sz="2400" dirty="0" smtClean="0">
                <a:latin typeface="+mn-lt"/>
              </a:rPr>
              <a:t>), 	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UNIQUE</a:t>
            </a:r>
            <a:r>
              <a:rPr lang="en-US" sz="2400" dirty="0" smtClean="0">
                <a:latin typeface="+mn-lt"/>
              </a:rPr>
              <a:t> (cid, grade) )</a:t>
            </a:r>
          </a:p>
          <a:p>
            <a:endParaRPr lang="en-US" dirty="0">
              <a:latin typeface="Book Antiqua" pitchFamily="18" charset="0"/>
            </a:endParaRP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6200" y="2743200"/>
            <a:ext cx="5181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v"/>
            </a:pPr>
            <a:endParaRPr lang="en-US" sz="2400">
              <a:latin typeface="Calibr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49EAB-23A2-4AA7-9100-EF6F5E74F3A6}" type="slidenum">
              <a:rPr lang="en-US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Foreign Keys, Referential Integrity</a:t>
            </a: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i="1" u="sng" dirty="0" smtClean="0">
                <a:solidFill>
                  <a:schemeClr val="accent2"/>
                </a:solidFill>
              </a:rPr>
              <a:t>Foreign key</a:t>
            </a:r>
            <a:r>
              <a:rPr lang="en-US" sz="3000" dirty="0" smtClean="0">
                <a:solidFill>
                  <a:schemeClr val="accent2"/>
                </a:solidFill>
              </a:rPr>
              <a:t> : </a:t>
            </a:r>
            <a:r>
              <a:rPr lang="en-US" sz="3000" dirty="0" smtClean="0"/>
              <a:t>Set of fields in one relation that is used to `refer’ to a </a:t>
            </a:r>
            <a:r>
              <a:rPr lang="en-US" sz="3000" dirty="0" err="1" smtClean="0"/>
              <a:t>tuple</a:t>
            </a:r>
            <a:r>
              <a:rPr lang="en-US" sz="3000" dirty="0" smtClean="0"/>
              <a:t> in another relation.  (Must correspond to primary key of the second relation.)  Like a `logical pointer’.</a:t>
            </a:r>
          </a:p>
          <a:p>
            <a:pPr>
              <a:lnSpc>
                <a:spcPct val="90000"/>
              </a:lnSpc>
            </a:pP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E.g. </a:t>
            </a:r>
            <a:r>
              <a:rPr lang="en-US" sz="3000" i="1" dirty="0" err="1" smtClean="0">
                <a:solidFill>
                  <a:srgbClr val="CF0E30"/>
                </a:solidFill>
              </a:rPr>
              <a:t>sid</a:t>
            </a:r>
            <a:r>
              <a:rPr lang="en-US" sz="3000" dirty="0" smtClean="0"/>
              <a:t> is a foreign key referring to </a:t>
            </a:r>
            <a:r>
              <a:rPr lang="en-US" sz="3000" dirty="0" smtClean="0">
                <a:solidFill>
                  <a:srgbClr val="CF0E30"/>
                </a:solidFill>
              </a:rPr>
              <a:t>Students</a:t>
            </a:r>
            <a:r>
              <a:rPr lang="en-US" sz="3000" dirty="0" smtClean="0"/>
              <a:t>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600" dirty="0" smtClean="0"/>
              <a:t>Enrolled(</a:t>
            </a:r>
            <a:r>
              <a:rPr lang="en-US" sz="2600" i="1" dirty="0" err="1" smtClean="0">
                <a:solidFill>
                  <a:srgbClr val="CF0E30"/>
                </a:solidFill>
              </a:rPr>
              <a:t>sid</a:t>
            </a:r>
            <a:r>
              <a:rPr lang="en-US" sz="2600" dirty="0" smtClean="0">
                <a:solidFill>
                  <a:srgbClr val="CF0E30"/>
                </a:solidFill>
              </a:rPr>
              <a:t>: </a:t>
            </a:r>
            <a:r>
              <a:rPr lang="en-US" sz="2600" dirty="0" smtClean="0"/>
              <a:t>string, </a:t>
            </a:r>
            <a:r>
              <a:rPr lang="en-US" sz="2600" i="1" dirty="0" smtClean="0"/>
              <a:t>cid</a:t>
            </a:r>
            <a:r>
              <a:rPr lang="en-US" sz="2600" dirty="0" smtClean="0"/>
              <a:t>: string, </a:t>
            </a:r>
            <a:r>
              <a:rPr lang="en-US" sz="2600" i="1" dirty="0" smtClean="0"/>
              <a:t>grade</a:t>
            </a:r>
            <a:r>
              <a:rPr lang="en-US" sz="2600" dirty="0" smtClean="0"/>
              <a:t>: string)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600" dirty="0" smtClean="0"/>
              <a:t>If all foreign key constraints are enforced,  </a:t>
            </a:r>
            <a:r>
              <a:rPr lang="en-US" sz="2600" i="1" u="sng" dirty="0" smtClean="0">
                <a:solidFill>
                  <a:schemeClr val="accent2"/>
                </a:solidFill>
              </a:rPr>
              <a:t>referential integrity</a:t>
            </a:r>
            <a:r>
              <a:rPr lang="en-US" sz="2600" dirty="0" smtClean="0"/>
              <a:t> is achieved, i.e., no dangling references.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sz="2600" dirty="0" smtClean="0"/>
              <a:t>Can you name a data model w/o referential integrity?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F819C-E71C-470C-BF17-AF254AFAC329}" type="slidenum">
              <a:rPr lang="en-US"/>
              <a:pPr/>
              <a:t>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1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Foreign Keys in SQL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990600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Only students listed in the Students relation should be allowed to enroll for courses.</a:t>
            </a: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1204913" y="2578100"/>
            <a:ext cx="6878231" cy="119776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latin typeface="+mn-lt"/>
              </a:rPr>
              <a:t>CREATE TABLE </a:t>
            </a:r>
            <a:r>
              <a:rPr lang="en-US" sz="2400" dirty="0" smtClean="0">
                <a:latin typeface="+mn-lt"/>
              </a:rPr>
              <a:t>Enrolled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</a:t>
            </a:r>
            <a:r>
              <a:rPr lang="en-US" sz="2400" dirty="0">
                <a:latin typeface="+mn-lt"/>
              </a:rPr>
              <a:t> CHAR(20),  cid CHAR(20),  </a:t>
            </a:r>
            <a:endParaRPr lang="en-US" sz="2400" dirty="0" smtClean="0">
              <a:latin typeface="+mn-lt"/>
            </a:endParaRPr>
          </a:p>
          <a:p>
            <a:r>
              <a:rPr lang="en-US" sz="2400" dirty="0" smtClean="0">
                <a:latin typeface="+mn-lt"/>
              </a:rPr>
              <a:t>	grade </a:t>
            </a:r>
            <a:r>
              <a:rPr lang="en-US" sz="2400" dirty="0">
                <a:latin typeface="+mn-lt"/>
              </a:rPr>
              <a:t>CHAR(2</a:t>
            </a:r>
            <a:r>
              <a:rPr lang="en-US" sz="2400" dirty="0" smtClean="0">
                <a:latin typeface="+mn-lt"/>
              </a:rPr>
              <a:t>), 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PRIMARY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KEY 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sid,cid</a:t>
            </a:r>
            <a:r>
              <a:rPr lang="en-US" sz="2400" dirty="0">
                <a:latin typeface="+mn-lt"/>
              </a:rPr>
              <a:t>),</a:t>
            </a:r>
          </a:p>
          <a:p>
            <a:r>
              <a:rPr lang="en-US" sz="2400" dirty="0">
                <a:latin typeface="+mn-lt"/>
              </a:rPr>
              <a:t>     </a:t>
            </a:r>
            <a:r>
              <a:rPr lang="en-US" sz="2400" dirty="0" smtClean="0">
                <a:latin typeface="+mn-lt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+mn-lt"/>
              </a:rPr>
              <a:t>FOREIGN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KEY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</a:t>
            </a:r>
            <a:r>
              <a:rPr lang="en-US" sz="2400" dirty="0">
                <a:latin typeface="+mn-lt"/>
              </a:rPr>
              <a:t>)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REFERENCES </a:t>
            </a:r>
            <a:r>
              <a:rPr lang="en-US" sz="2400" dirty="0">
                <a:latin typeface="+mn-lt"/>
              </a:rPr>
              <a:t>Students )</a:t>
            </a:r>
          </a:p>
        </p:txBody>
      </p:sp>
      <p:graphicFrame>
        <p:nvGraphicFramePr>
          <p:cNvPr id="4098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4572000" y="4745038"/>
          <a:ext cx="4583113" cy="1757362"/>
        </p:xfrm>
        <a:graphic>
          <a:graphicData uri="http://schemas.openxmlformats.org/presentationml/2006/ole">
            <p:oleObj spid="_x0000_s1026" name="Document" r:id="rId4" imgW="4582800" imgH="1757160" progId="Word.Document.8">
              <p:embed/>
            </p:oleObj>
          </a:graphicData>
        </a:graphic>
      </p:graphicFrame>
      <p:graphicFrame>
        <p:nvGraphicFramePr>
          <p:cNvPr id="4099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8138" y="4503738"/>
          <a:ext cx="3552825" cy="1900237"/>
        </p:xfrm>
        <a:graphic>
          <a:graphicData uri="http://schemas.openxmlformats.org/presentationml/2006/ole">
            <p:oleObj spid="_x0000_s1027" name="Document" r:id="rId5" imgW="3552480" imgH="1900080" progId="Word.Document.8">
              <p:embed/>
            </p:oleObj>
          </a:graphicData>
        </a:graphic>
      </p:graphicFrame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3429000" y="4953000"/>
            <a:ext cx="1143000" cy="3048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3505200" y="5334000"/>
            <a:ext cx="1066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 flipV="1">
            <a:off x="3429000" y="5410200"/>
            <a:ext cx="1143000" cy="609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429000" y="5715000"/>
            <a:ext cx="1143000" cy="2286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290513" y="4100513"/>
            <a:ext cx="1341437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Enrolled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4557713" y="4329113"/>
            <a:ext cx="136207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CF0E30"/>
                </a:solidFill>
                <a:latin typeface="Book Antiqua" pitchFamily="18" charset="0"/>
              </a:rPr>
              <a:t>Students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3FA4C-186E-40B2-9440-CD4D6C542212}" type="slidenum">
              <a:rPr lang="en-US"/>
              <a:pPr/>
              <a:t>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Enforcing Referential Integrity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5181600"/>
          </a:xfrm>
        </p:spPr>
        <p:txBody>
          <a:bodyPr rtlCol="0">
            <a:normAutofit fontScale="92500"/>
          </a:bodyPr>
          <a:lstStyle/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Consider Students and Enrolled;  </a:t>
            </a:r>
            <a:r>
              <a:rPr lang="en-US" i="1" dirty="0" err="1">
                <a:solidFill>
                  <a:schemeClr val="accent2"/>
                </a:solidFill>
              </a:rPr>
              <a:t>sid</a:t>
            </a:r>
            <a:r>
              <a:rPr lang="en-US" dirty="0"/>
              <a:t> in Enrolled is a foreign key that references Students.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What should be done if an Enrolled </a:t>
            </a:r>
            <a:r>
              <a:rPr lang="en-US" dirty="0" err="1"/>
              <a:t>tuple</a:t>
            </a:r>
            <a:r>
              <a:rPr lang="en-US" dirty="0"/>
              <a:t> with a non-existent student id is inserted?  </a:t>
            </a:r>
            <a:endParaRPr lang="en-US" dirty="0">
              <a:solidFill>
                <a:schemeClr val="accent2"/>
              </a:solidFill>
            </a:endParaRP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What should be done if a Students </a:t>
            </a:r>
            <a:r>
              <a:rPr lang="en-US" dirty="0" err="1"/>
              <a:t>tuple</a:t>
            </a:r>
            <a:r>
              <a:rPr lang="en-US" dirty="0"/>
              <a:t> is deleted?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Also delete all Enrolled </a:t>
            </a:r>
            <a:r>
              <a:rPr lang="en-US" dirty="0" err="1"/>
              <a:t>tuples</a:t>
            </a:r>
            <a:r>
              <a:rPr lang="en-US" dirty="0"/>
              <a:t> that refer to it.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Disallow deletion of a Students </a:t>
            </a:r>
            <a:r>
              <a:rPr lang="en-US" dirty="0" err="1"/>
              <a:t>tuple</a:t>
            </a:r>
            <a:r>
              <a:rPr lang="en-US" dirty="0"/>
              <a:t> that is referred to.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Set </a:t>
            </a:r>
            <a:r>
              <a:rPr lang="en-US" i="1" dirty="0" err="1">
                <a:solidFill>
                  <a:schemeClr val="accent2"/>
                </a:solidFill>
              </a:rPr>
              <a:t>sid</a:t>
            </a:r>
            <a:r>
              <a:rPr lang="en-US" dirty="0"/>
              <a:t> in Enrolled </a:t>
            </a:r>
            <a:r>
              <a:rPr lang="en-US" dirty="0" err="1"/>
              <a:t>tuples</a:t>
            </a:r>
            <a:r>
              <a:rPr lang="en-US" dirty="0"/>
              <a:t> that refer to it to a </a:t>
            </a:r>
            <a:r>
              <a:rPr lang="en-US" i="1" dirty="0"/>
              <a:t>default </a:t>
            </a:r>
            <a:r>
              <a:rPr lang="en-US" i="1" dirty="0" err="1"/>
              <a:t>sid</a:t>
            </a:r>
            <a:r>
              <a:rPr lang="en-US" dirty="0"/>
              <a:t>.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(In SQL, also: Set </a:t>
            </a:r>
            <a:r>
              <a:rPr lang="en-US" dirty="0" err="1"/>
              <a:t>sid</a:t>
            </a:r>
            <a:r>
              <a:rPr lang="en-US" dirty="0"/>
              <a:t> in Enrolled </a:t>
            </a:r>
            <a:r>
              <a:rPr lang="en-US" dirty="0" err="1"/>
              <a:t>tuples</a:t>
            </a:r>
            <a:r>
              <a:rPr lang="en-US" dirty="0"/>
              <a:t> that refer to it to a special value </a:t>
            </a:r>
            <a:r>
              <a:rPr lang="en-US" i="1" dirty="0">
                <a:solidFill>
                  <a:schemeClr val="accent2"/>
                </a:solidFill>
              </a:rPr>
              <a:t>null</a:t>
            </a:r>
            <a:r>
              <a:rPr lang="en-US" i="1" dirty="0"/>
              <a:t>, </a:t>
            </a:r>
            <a:r>
              <a:rPr lang="en-US" dirty="0"/>
              <a:t>denoting </a:t>
            </a:r>
            <a:r>
              <a:rPr lang="en-US" i="1" dirty="0"/>
              <a:t>`unknown’</a:t>
            </a:r>
            <a:r>
              <a:rPr lang="en-US" dirty="0"/>
              <a:t> or </a:t>
            </a:r>
            <a:r>
              <a:rPr lang="en-US" i="1" dirty="0"/>
              <a:t>`inapplicable’</a:t>
            </a:r>
            <a:r>
              <a:rPr lang="en-US" dirty="0"/>
              <a:t>.)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Similar if primary key of Students </a:t>
            </a:r>
            <a:r>
              <a:rPr lang="en-US" dirty="0" err="1"/>
              <a:t>tuple</a:t>
            </a:r>
            <a:r>
              <a:rPr lang="en-US" dirty="0"/>
              <a:t> is updated.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E08FB-1581-4A51-95EE-F84655FF02AC}" type="slidenum">
              <a:rPr lang="en-US"/>
              <a:pPr/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Referential Integrity in SQL</a:t>
            </a: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76400"/>
            <a:ext cx="4191000" cy="45720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SQL/92 and SQL:1999 support all 4 options on deletes and updates.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Default is </a:t>
            </a:r>
            <a:r>
              <a:rPr lang="en-US" sz="2000" dirty="0">
                <a:solidFill>
                  <a:schemeClr val="accent2"/>
                </a:solidFill>
              </a:rPr>
              <a:t>NO ACTION   </a:t>
            </a:r>
            <a:r>
              <a:rPr lang="en-US" dirty="0"/>
              <a:t>(</a:t>
            </a:r>
            <a:r>
              <a:rPr lang="en-US" i="1" dirty="0"/>
              <a:t>delete/update is rejected</a:t>
            </a:r>
            <a:r>
              <a:rPr lang="en-US" dirty="0"/>
              <a:t>)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accent2"/>
                </a:solidFill>
              </a:rPr>
              <a:t>CASCADE</a:t>
            </a:r>
            <a:r>
              <a:rPr lang="en-US" dirty="0"/>
              <a:t>  (also delete all </a:t>
            </a:r>
            <a:r>
              <a:rPr lang="en-US" dirty="0" err="1"/>
              <a:t>tuples</a:t>
            </a:r>
            <a:r>
              <a:rPr lang="en-US" dirty="0"/>
              <a:t> that refer to deleted </a:t>
            </a:r>
            <a:r>
              <a:rPr lang="en-US" dirty="0" err="1"/>
              <a:t>tuple</a:t>
            </a:r>
            <a:r>
              <a:rPr lang="en-US" dirty="0"/>
              <a:t>)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sz="2000" dirty="0">
                <a:solidFill>
                  <a:schemeClr val="accent2"/>
                </a:solidFill>
              </a:rPr>
              <a:t>SET NULL 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sz="2000" dirty="0">
                <a:solidFill>
                  <a:schemeClr val="accent2"/>
                </a:solidFill>
              </a:rPr>
              <a:t> SET DEFAULT</a:t>
            </a:r>
            <a:r>
              <a:rPr lang="en-US" sz="2000" dirty="0"/>
              <a:t>  </a:t>
            </a:r>
            <a:r>
              <a:rPr lang="en-US" dirty="0"/>
              <a:t>(sets foreign key value of referencing </a:t>
            </a:r>
            <a:r>
              <a:rPr lang="en-US" dirty="0" err="1"/>
              <a:t>tuple</a:t>
            </a:r>
            <a:r>
              <a:rPr lang="en-US" dirty="0"/>
              <a:t>)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252913" y="1738313"/>
            <a:ext cx="4407170" cy="341375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 sz="2400" dirty="0">
                <a:latin typeface="+mn-lt"/>
              </a:rPr>
              <a:t>CREATE TABLE Enrolled</a:t>
            </a:r>
          </a:p>
          <a:p>
            <a:r>
              <a:rPr lang="en-US" sz="2400" dirty="0">
                <a:latin typeface="+mn-lt"/>
              </a:rPr>
              <a:t>   (</a:t>
            </a:r>
            <a:r>
              <a:rPr lang="en-US" sz="2400" dirty="0" err="1">
                <a:latin typeface="+mn-lt"/>
              </a:rPr>
              <a:t>sid</a:t>
            </a:r>
            <a:r>
              <a:rPr lang="en-US" sz="2400" dirty="0">
                <a:latin typeface="+mn-lt"/>
              </a:rPr>
              <a:t> CHAR(20),</a:t>
            </a:r>
          </a:p>
          <a:p>
            <a:r>
              <a:rPr lang="en-US" sz="2400" dirty="0">
                <a:latin typeface="+mn-lt"/>
              </a:rPr>
              <a:t>    cid CHAR(20),</a:t>
            </a:r>
          </a:p>
          <a:p>
            <a:r>
              <a:rPr lang="en-US" sz="2400" dirty="0">
                <a:latin typeface="+mn-lt"/>
              </a:rPr>
              <a:t>    grade CHAR(2),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PRIMARY KEY 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sid,cid</a:t>
            </a:r>
            <a:r>
              <a:rPr lang="en-US" sz="2400" dirty="0">
                <a:latin typeface="+mn-lt"/>
              </a:rPr>
              <a:t>),</a:t>
            </a:r>
          </a:p>
          <a:p>
            <a:r>
              <a:rPr lang="en-US" sz="2400" dirty="0">
                <a:latin typeface="+mn-lt"/>
              </a:rPr>
              <a:t>   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FOREIGN KEY </a:t>
            </a:r>
            <a:r>
              <a:rPr lang="en-US" sz="2400" dirty="0">
                <a:latin typeface="+mn-lt"/>
              </a:rPr>
              <a:t>(</a:t>
            </a:r>
            <a:r>
              <a:rPr lang="en-US" sz="2400" dirty="0" err="1">
                <a:latin typeface="+mn-lt"/>
              </a:rPr>
              <a:t>sid</a:t>
            </a:r>
            <a:r>
              <a:rPr lang="en-US" sz="2400" dirty="0">
                <a:latin typeface="+mn-lt"/>
              </a:rPr>
              <a:t>)</a:t>
            </a:r>
          </a:p>
          <a:p>
            <a:r>
              <a:rPr lang="en-US" sz="2400" dirty="0">
                <a:latin typeface="+mn-lt"/>
              </a:rPr>
              <a:t>      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REFERENCES </a:t>
            </a:r>
            <a:r>
              <a:rPr lang="en-US" sz="2400" dirty="0">
                <a:latin typeface="+mn-lt"/>
              </a:rPr>
              <a:t>Students</a:t>
            </a:r>
          </a:p>
          <a:p>
            <a:r>
              <a:rPr lang="en-US" sz="2400" dirty="0">
                <a:latin typeface="+mn-lt"/>
              </a:rPr>
              <a:t>	</a:t>
            </a:r>
            <a:r>
              <a:rPr lang="en-US" sz="2400" dirty="0">
                <a:solidFill>
                  <a:schemeClr val="accent2"/>
                </a:solidFill>
                <a:latin typeface="+mn-lt"/>
              </a:rPr>
              <a:t>ON DELETE CASCADE</a:t>
            </a:r>
          </a:p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	ON UPDATE SET DEFAULT </a:t>
            </a:r>
            <a:r>
              <a:rPr lang="en-US" sz="2400" dirty="0">
                <a:latin typeface="+mn-lt"/>
              </a:rPr>
              <a:t>)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Where do ICs Come From?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876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ICs are based upon the semantics of the real-world enterprise that is being described in the database relations. 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We can check a database instance to see if an IC is violated, but we can </a:t>
            </a:r>
            <a:r>
              <a:rPr lang="en-US" dirty="0">
                <a:solidFill>
                  <a:schemeClr val="accent2"/>
                </a:solidFill>
              </a:rPr>
              <a:t>NEVER</a:t>
            </a:r>
            <a:r>
              <a:rPr lang="en-US" dirty="0"/>
              <a:t> infer that an IC is true by looking at an instance.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An IC is a statement about </a:t>
            </a:r>
            <a:r>
              <a:rPr lang="en-US" i="1" dirty="0">
                <a:solidFill>
                  <a:schemeClr val="accent2"/>
                </a:solidFill>
              </a:rPr>
              <a:t>all possible </a:t>
            </a:r>
            <a:r>
              <a:rPr lang="en-US" dirty="0"/>
              <a:t>instances!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From example, we know </a:t>
            </a:r>
            <a:r>
              <a:rPr lang="en-US" i="1" dirty="0"/>
              <a:t>name</a:t>
            </a:r>
            <a:r>
              <a:rPr lang="en-US" dirty="0"/>
              <a:t> is not a key, but the assertion that </a:t>
            </a:r>
            <a:r>
              <a:rPr lang="en-US" i="1" dirty="0" err="1"/>
              <a:t>sid</a:t>
            </a:r>
            <a:r>
              <a:rPr lang="en-US" dirty="0"/>
              <a:t> is a key is given to us</a:t>
            </a:r>
            <a:r>
              <a:rPr lang="en-US" dirty="0" smtClean="0"/>
              <a:t>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Key and foreign key ICs are the most common; more general ICs supported too.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9567E-CC44-467F-9A35-56CD480D8C22}" type="slidenum">
              <a:rPr lang="en-US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Defining Relational Schema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/>
          <a:p>
            <a:r>
              <a:rPr lang="en-US" dirty="0" smtClean="0"/>
              <a:t>Two aspects: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definition language </a:t>
            </a:r>
            <a:r>
              <a:rPr lang="en-US" dirty="0" smtClean="0"/>
              <a:t>– declaring database schemas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Data manipulation language </a:t>
            </a:r>
            <a:r>
              <a:rPr lang="en-US" dirty="0" smtClean="0"/>
              <a:t>– querying &amp; modifying the database</a:t>
            </a:r>
          </a:p>
          <a:p>
            <a:r>
              <a:rPr lang="en-US" dirty="0" smtClean="0"/>
              <a:t>Three kinds of relations</a:t>
            </a:r>
          </a:p>
          <a:p>
            <a:pPr lvl="1"/>
            <a:r>
              <a:rPr lang="en-US" dirty="0" smtClean="0"/>
              <a:t>Stored relations</a:t>
            </a:r>
          </a:p>
          <a:p>
            <a:pPr lvl="1"/>
            <a:r>
              <a:rPr lang="en-US" dirty="0" smtClean="0"/>
              <a:t>Views</a:t>
            </a:r>
          </a:p>
          <a:p>
            <a:pPr lvl="1"/>
            <a:r>
              <a:rPr lang="en-US" dirty="0" smtClean="0"/>
              <a:t> Temporary tables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CREATE TABLE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/>
            <a:r>
              <a:rPr lang="en-US" dirty="0" smtClean="0"/>
              <a:t>Creating Relations in SQL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4191000"/>
            <a:ext cx="8077200" cy="1676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type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smtClean="0">
                <a:solidFill>
                  <a:schemeClr val="accent2"/>
                </a:solidFill>
              </a:rPr>
              <a:t>domain) </a:t>
            </a:r>
            <a:r>
              <a:rPr lang="en-US" dirty="0" smtClean="0"/>
              <a:t>of </a:t>
            </a:r>
            <a:r>
              <a:rPr lang="en-US" dirty="0"/>
              <a:t>each field </a:t>
            </a:r>
            <a:r>
              <a:rPr lang="en-US" dirty="0" smtClean="0"/>
              <a:t>must be specified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The domain constraints are enforced by the </a:t>
            </a:r>
            <a:r>
              <a:rPr lang="en-US" dirty="0"/>
              <a:t>DBMS whenever </a:t>
            </a:r>
            <a:r>
              <a:rPr lang="en-US" dirty="0" err="1"/>
              <a:t>tuples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/>
              <a:t>added or modified. </a:t>
            </a: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533400" y="1219200"/>
            <a:ext cx="8093425" cy="26750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CREATE TABLE </a:t>
            </a:r>
            <a:r>
              <a:rPr lang="en-US" sz="2800" dirty="0" smtClean="0">
                <a:latin typeface="+mn-lt"/>
              </a:rPr>
              <a:t>Students</a:t>
            </a:r>
            <a:r>
              <a:rPr lang="en-US" sz="2800" dirty="0">
                <a:latin typeface="+mn-lt"/>
              </a:rPr>
              <a:t> </a:t>
            </a:r>
            <a:r>
              <a:rPr lang="en-US" sz="2800" dirty="0" smtClean="0">
                <a:latin typeface="+mn-lt"/>
              </a:rPr>
              <a:t>(</a:t>
            </a:r>
            <a:r>
              <a:rPr lang="en-US" sz="2800" dirty="0" err="1" smtClean="0">
                <a:latin typeface="+mn-lt"/>
              </a:rPr>
              <a:t>sid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CHAR(20), </a:t>
            </a:r>
            <a:r>
              <a:rPr lang="en-US" sz="2800" dirty="0" smtClean="0">
                <a:latin typeface="+mn-lt"/>
              </a:rPr>
              <a:t> </a:t>
            </a:r>
          </a:p>
          <a:p>
            <a:r>
              <a:rPr lang="en-US" sz="2800" dirty="0" smtClean="0">
                <a:latin typeface="+mn-lt"/>
              </a:rPr>
              <a:t>	name 	CHAR(20</a:t>
            </a:r>
            <a:r>
              <a:rPr lang="en-US" sz="2800" dirty="0">
                <a:latin typeface="+mn-lt"/>
              </a:rPr>
              <a:t>), </a:t>
            </a:r>
            <a:r>
              <a:rPr lang="en-US" sz="2800" dirty="0" smtClean="0">
                <a:latin typeface="+mn-lt"/>
              </a:rPr>
              <a:t> login </a:t>
            </a:r>
            <a:r>
              <a:rPr lang="en-US" sz="2800" dirty="0">
                <a:latin typeface="+mn-lt"/>
              </a:rPr>
              <a:t>CHAR(10</a:t>
            </a:r>
            <a:r>
              <a:rPr lang="en-US" sz="2800" dirty="0" smtClean="0">
                <a:latin typeface="+mn-lt"/>
              </a:rPr>
              <a:t>), </a:t>
            </a:r>
          </a:p>
          <a:p>
            <a:r>
              <a:rPr lang="en-US" sz="2800" dirty="0" smtClean="0">
                <a:latin typeface="+mn-lt"/>
              </a:rPr>
              <a:t>	age </a:t>
            </a:r>
            <a:r>
              <a:rPr lang="en-US" sz="2800" dirty="0">
                <a:latin typeface="+mn-lt"/>
              </a:rPr>
              <a:t>INTEGER</a:t>
            </a:r>
            <a:r>
              <a:rPr lang="en-US" sz="2800" dirty="0" smtClean="0">
                <a:latin typeface="+mn-lt"/>
              </a:rPr>
              <a:t>, </a:t>
            </a:r>
            <a:r>
              <a:rPr lang="en-US" sz="2800" dirty="0" err="1" smtClean="0">
                <a:latin typeface="+mn-lt"/>
              </a:rPr>
              <a:t>gpa</a:t>
            </a: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REAL</a:t>
            </a:r>
            <a:r>
              <a:rPr lang="en-US" sz="2800" dirty="0" smtClean="0">
                <a:latin typeface="+mn-lt"/>
              </a:rPr>
              <a:t>)</a:t>
            </a:r>
          </a:p>
          <a:p>
            <a:endParaRPr lang="en-US" sz="2800" dirty="0" smtClean="0">
              <a:latin typeface="+mn-lt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+mn-lt"/>
              </a:rPr>
              <a:t>CREATE TABLE </a:t>
            </a:r>
            <a:r>
              <a:rPr lang="en-US" sz="2800" dirty="0" smtClean="0">
                <a:latin typeface="+mn-lt"/>
              </a:rPr>
              <a:t>Enrolled (</a:t>
            </a:r>
            <a:r>
              <a:rPr lang="en-US" sz="2800" dirty="0" err="1" smtClean="0">
                <a:latin typeface="+mn-lt"/>
              </a:rPr>
              <a:t>sid</a:t>
            </a:r>
            <a:r>
              <a:rPr lang="en-US" sz="2800" dirty="0" smtClean="0">
                <a:latin typeface="+mn-lt"/>
              </a:rPr>
              <a:t> CHAR(20),  cid CHAR(20), </a:t>
            </a:r>
          </a:p>
          <a:p>
            <a:r>
              <a:rPr lang="en-US" sz="2800" dirty="0" smtClean="0">
                <a:latin typeface="+mn-lt"/>
              </a:rPr>
              <a:t>	 grade CHAR(2))  </a:t>
            </a:r>
            <a:r>
              <a:rPr lang="en-US" sz="2000" dirty="0" smtClean="0">
                <a:latin typeface="Book Antiqua" pitchFamily="18" charset="0"/>
              </a:rPr>
              <a:t> </a:t>
            </a:r>
            <a:endParaRPr lang="en-US" sz="2000" dirty="0">
              <a:latin typeface="Book Antiqua" pitchFamily="18" charset="0"/>
            </a:endParaRP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62000" y="4800600"/>
            <a:ext cx="7772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86127-6BF2-44E7-A9C1-3E96D85D16FC}" type="slidenum">
              <a:rPr lang="en-US"/>
              <a:pPr/>
              <a:t>3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SQL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Strings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CHAR(n), VARCHAR(n)</a:t>
            </a:r>
          </a:p>
          <a:p>
            <a:r>
              <a:rPr lang="en-US" dirty="0" smtClean="0"/>
              <a:t>Bit Strings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BIT(n), BIT VARYING(n)</a:t>
            </a:r>
          </a:p>
          <a:p>
            <a:r>
              <a:rPr lang="en-US" dirty="0" smtClean="0"/>
              <a:t>Boolean - BOOLEAN</a:t>
            </a:r>
          </a:p>
          <a:p>
            <a:r>
              <a:rPr lang="en-US" dirty="0" smtClean="0"/>
              <a:t>Integer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INT, INTEGER, SHORTINT, BIGINT</a:t>
            </a:r>
          </a:p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FLOAT, REAL, DOUBLE PRECISION, DECIMAL(</a:t>
            </a:r>
            <a:r>
              <a:rPr lang="en-US" dirty="0" err="1" smtClean="0">
                <a:solidFill>
                  <a:srgbClr val="FF0000"/>
                </a:solidFill>
              </a:rPr>
              <a:t>n,d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dirty="0" smtClean="0"/>
              <a:t>Dates and Times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DATE </a:t>
            </a: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. ‘1948-05-14’), </a:t>
            </a:r>
            <a:r>
              <a:rPr lang="en-US" dirty="0" smtClean="0">
                <a:solidFill>
                  <a:srgbClr val="FF0000"/>
                </a:solidFill>
              </a:rPr>
              <a:t>TIME </a:t>
            </a:r>
            <a:r>
              <a:rPr lang="en-US" dirty="0" smtClean="0"/>
              <a:t> (</a:t>
            </a:r>
            <a:r>
              <a:rPr lang="en-US" dirty="0" err="1" smtClean="0"/>
              <a:t>eg</a:t>
            </a:r>
            <a:r>
              <a:rPr lang="en-US" dirty="0" smtClean="0"/>
              <a:t>. ‘15:00:02.5’)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Destroying and Altering Relations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sz="2800" dirty="0" smtClean="0">
                <a:solidFill>
                  <a:schemeClr val="accent2"/>
                </a:solidFill>
              </a:rPr>
              <a:t>DROP TABLE  </a:t>
            </a:r>
            <a:r>
              <a:rPr lang="en-US" sz="2800" dirty="0" smtClean="0"/>
              <a:t>Students 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Destroys </a:t>
            </a:r>
            <a:r>
              <a:rPr lang="en-US" sz="2800" dirty="0"/>
              <a:t>the relation Students.  The schema </a:t>
            </a:r>
            <a:r>
              <a:rPr lang="en-US" sz="2800" dirty="0" smtClean="0"/>
              <a:t>information </a:t>
            </a:r>
            <a:r>
              <a:rPr lang="en-US" sz="2800" i="1" dirty="0" smtClean="0"/>
              <a:t>and</a:t>
            </a:r>
            <a:r>
              <a:rPr lang="en-US" sz="2800" dirty="0" smtClean="0"/>
              <a:t> the </a:t>
            </a:r>
            <a:r>
              <a:rPr lang="en-US" sz="2800" dirty="0" err="1" smtClean="0"/>
              <a:t>tuples</a:t>
            </a:r>
            <a:r>
              <a:rPr lang="en-US" sz="2800" dirty="0" smtClean="0"/>
              <a:t> are deleted.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sz="2800" dirty="0" smtClean="0">
                <a:solidFill>
                  <a:schemeClr val="accent2"/>
                </a:solidFill>
              </a:rPr>
              <a:t>ALTER TABLE  </a:t>
            </a:r>
            <a:r>
              <a:rPr lang="en-US" sz="2800" dirty="0" smtClean="0"/>
              <a:t>Students </a:t>
            </a:r>
            <a:r>
              <a:rPr lang="en-US" sz="2800" dirty="0" smtClean="0">
                <a:solidFill>
                  <a:schemeClr val="accent2"/>
                </a:solidFill>
              </a:rPr>
              <a:t>ADD </a:t>
            </a:r>
            <a:r>
              <a:rPr lang="en-US" sz="2800" dirty="0" err="1" smtClean="0"/>
              <a:t>firstYear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The schema of Students is altered by adding a new field; every </a:t>
            </a:r>
            <a:r>
              <a:rPr lang="en-US" sz="2800" dirty="0" err="1" smtClean="0"/>
              <a:t>tuple</a:t>
            </a:r>
            <a:r>
              <a:rPr lang="en-US" sz="2800" dirty="0" smtClean="0"/>
              <a:t> in the current instance is extended with a </a:t>
            </a:r>
            <a:r>
              <a:rPr lang="en-US" sz="2800" i="1" dirty="0" smtClean="0">
                <a:solidFill>
                  <a:schemeClr val="accent2"/>
                </a:solidFill>
              </a:rPr>
              <a:t>null</a:t>
            </a:r>
            <a:r>
              <a:rPr lang="en-US" sz="2800" dirty="0" smtClean="0"/>
              <a:t> value in the new field.</a:t>
            </a: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>
                <a:solidFill>
                  <a:schemeClr val="accent2"/>
                </a:solidFill>
              </a:rPr>
              <a:t>		</a:t>
            </a:r>
            <a:r>
              <a:rPr lang="en-US" sz="2800" dirty="0" smtClean="0">
                <a:solidFill>
                  <a:schemeClr val="accent2"/>
                </a:solidFill>
              </a:rPr>
              <a:t>ALTER TABLE  </a:t>
            </a:r>
            <a:r>
              <a:rPr lang="en-US" sz="2800" dirty="0" smtClean="0"/>
              <a:t>Students </a:t>
            </a:r>
            <a:r>
              <a:rPr lang="en-US" sz="2800" dirty="0" smtClean="0">
                <a:solidFill>
                  <a:schemeClr val="accent2"/>
                </a:solidFill>
              </a:rPr>
              <a:t>DROP </a:t>
            </a:r>
            <a:r>
              <a:rPr lang="en-US" sz="2800" dirty="0" smtClean="0"/>
              <a:t>age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/>
              <a:t>Deletes the age column</a:t>
            </a:r>
            <a:endParaRPr lang="en-US" sz="2800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99861-CBBE-4067-9DDE-2FACFB675935}" type="slidenum">
              <a:rPr lang="en-US"/>
              <a:pPr/>
              <a:t>5</a:t>
            </a:fld>
            <a:endParaRPr 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609600" y="4572000"/>
            <a:ext cx="7772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Default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sz="2800" dirty="0" smtClean="0"/>
              <a:t>Specify default values for fields in table declaration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CREATE TABLE </a:t>
            </a:r>
            <a:r>
              <a:rPr lang="en-US" sz="2800" dirty="0" err="1" smtClean="0"/>
              <a:t>MovieStar</a:t>
            </a:r>
            <a:r>
              <a:rPr lang="en-US" sz="2800" dirty="0" smtClean="0"/>
              <a:t> (...</a:t>
            </a:r>
          </a:p>
          <a:p>
            <a:pPr>
              <a:buNone/>
            </a:pPr>
            <a:r>
              <a:rPr lang="en-US" sz="2800" dirty="0" smtClean="0"/>
              <a:t>		gender </a:t>
            </a:r>
            <a:r>
              <a:rPr lang="en-US" sz="2800" dirty="0" smtClean="0">
                <a:solidFill>
                  <a:srgbClr val="FF0000"/>
                </a:solidFill>
              </a:rPr>
              <a:t>CHAR(1) DEFAULT </a:t>
            </a:r>
            <a:r>
              <a:rPr lang="en-US" sz="2800" dirty="0" smtClean="0"/>
              <a:t>‘?’, </a:t>
            </a:r>
          </a:p>
          <a:p>
            <a:pPr>
              <a:buNone/>
            </a:pPr>
            <a:r>
              <a:rPr lang="en-US" sz="2800" dirty="0" smtClean="0"/>
              <a:t>		</a:t>
            </a:r>
            <a:r>
              <a:rPr lang="en-US" sz="2800" dirty="0" err="1" smtClean="0"/>
              <a:t>birthdate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DATE DEFAULT DATE </a:t>
            </a:r>
            <a:r>
              <a:rPr lang="en-US" sz="2800" dirty="0" smtClean="0"/>
              <a:t>‘0000-00-00’)</a:t>
            </a:r>
          </a:p>
          <a:p>
            <a:endParaRPr lang="en-US" sz="2800" dirty="0" smtClean="0"/>
          </a:p>
          <a:p>
            <a:r>
              <a:rPr lang="en-US" sz="2800" dirty="0" smtClean="0"/>
              <a:t>Or in an alter table statement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FF0000"/>
                </a:solidFill>
              </a:rPr>
              <a:t>ALTER TABLE </a:t>
            </a:r>
            <a:r>
              <a:rPr lang="en-US" sz="2800" dirty="0" err="1" smtClean="0"/>
              <a:t>MovieStar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ADD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phone CHAR(16) DEFAULT</a:t>
            </a:r>
            <a:r>
              <a:rPr lang="en-US" sz="2800" dirty="0" smtClean="0"/>
              <a:t> ‘unlisted’;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/>
              <a:t>Adding and Deleting </a:t>
            </a:r>
            <a:r>
              <a:rPr lang="en-US" dirty="0" err="1" smtClean="0"/>
              <a:t>Tuples</a:t>
            </a:r>
            <a:endParaRPr lang="en-US" dirty="0" smtClean="0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Insert a single </a:t>
            </a:r>
            <a:r>
              <a:rPr lang="en-US" sz="3000" dirty="0" err="1" smtClean="0">
                <a:cs typeface="Arial" charset="0"/>
              </a:rPr>
              <a:t>tuple</a:t>
            </a:r>
            <a:r>
              <a:rPr lang="en-US" sz="3000" dirty="0" smtClean="0">
                <a:cs typeface="Arial" charset="0"/>
              </a:rPr>
              <a:t>:</a:t>
            </a: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cs typeface="Arial" charset="0"/>
              </a:rPr>
              <a:t>		</a:t>
            </a: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	INSERT  INTO  </a:t>
            </a:r>
            <a:r>
              <a:rPr lang="en-US" sz="2200" dirty="0" smtClean="0">
                <a:cs typeface="Arial" charset="0"/>
              </a:rPr>
              <a:t>Students (</a:t>
            </a:r>
            <a:r>
              <a:rPr lang="en-US" sz="2200" dirty="0" err="1" smtClean="0">
                <a:cs typeface="Arial" charset="0"/>
              </a:rPr>
              <a:t>sid</a:t>
            </a:r>
            <a:r>
              <a:rPr lang="en-US" sz="2200" dirty="0" smtClean="0">
                <a:cs typeface="Arial" charset="0"/>
              </a:rPr>
              <a:t>, name, login, age, </a:t>
            </a:r>
            <a:r>
              <a:rPr lang="en-US" sz="2200" dirty="0" err="1" smtClean="0">
                <a:cs typeface="Arial" charset="0"/>
              </a:rPr>
              <a:t>gpa</a:t>
            </a:r>
            <a:r>
              <a:rPr lang="en-US" sz="2200" dirty="0" smtClean="0">
                <a:cs typeface="Arial" charset="0"/>
              </a:rPr>
              <a:t>) </a:t>
            </a: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cs typeface="Aria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VALUES</a:t>
            </a:r>
            <a:r>
              <a:rPr lang="en-US" sz="2200" dirty="0" smtClean="0">
                <a:cs typeface="Arial" charset="0"/>
              </a:rPr>
              <a:t>  (53688, ‘Smith’, ‘</a:t>
            </a:r>
            <a:r>
              <a:rPr lang="en-US" sz="2200" dirty="0" err="1" smtClean="0">
                <a:cs typeface="Arial" charset="0"/>
              </a:rPr>
              <a:t>smith@ee</a:t>
            </a:r>
            <a:r>
              <a:rPr lang="en-US" sz="2200" dirty="0" smtClean="0">
                <a:cs typeface="Arial" charset="0"/>
              </a:rPr>
              <a:t>’, 18, 3.2)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For inserting a lot of </a:t>
            </a:r>
            <a:r>
              <a:rPr lang="en-US" sz="3000" dirty="0" err="1" smtClean="0">
                <a:cs typeface="Arial" charset="0"/>
              </a:rPr>
              <a:t>tuples</a:t>
            </a:r>
            <a:r>
              <a:rPr lang="en-US" sz="3000" dirty="0" smtClean="0">
                <a:cs typeface="Arial" charset="0"/>
              </a:rPr>
              <a:t> into a table, you should be using bulk loading commands like </a:t>
            </a:r>
            <a:r>
              <a:rPr lang="en-US" sz="3000" dirty="0" smtClean="0">
                <a:solidFill>
                  <a:srgbClr val="FF0000"/>
                </a:solidFill>
                <a:cs typeface="Arial" charset="0"/>
              </a:rPr>
              <a:t>LOAD</a:t>
            </a:r>
            <a:r>
              <a:rPr lang="en-US" sz="3000" dirty="0" smtClean="0">
                <a:cs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Can delete all </a:t>
            </a:r>
            <a:r>
              <a:rPr lang="en-US" sz="3000" dirty="0" err="1" smtClean="0">
                <a:cs typeface="Arial" charset="0"/>
              </a:rPr>
              <a:t>tuples</a:t>
            </a:r>
            <a:r>
              <a:rPr lang="en-US" sz="3000" dirty="0" smtClean="0">
                <a:cs typeface="Arial" charset="0"/>
              </a:rPr>
              <a:t> satisfying some condition (e.g., name = Smith):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3000" dirty="0" smtClean="0">
                <a:cs typeface="Aria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DELETE  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cs typeface="Aria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FROM</a:t>
            </a:r>
            <a:r>
              <a:rPr lang="en-US" sz="2200" dirty="0" smtClean="0">
                <a:cs typeface="Arial" charset="0"/>
              </a:rPr>
              <a:t> Students S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cs typeface="Arial" charset="0"/>
              </a:rPr>
              <a:t>		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WHERE</a:t>
            </a:r>
            <a:r>
              <a:rPr lang="en-US" sz="2200" dirty="0" smtClean="0">
                <a:cs typeface="Arial" charset="0"/>
              </a:rPr>
              <a:t> S.name = ‘Smith’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i="1" dirty="0" smtClean="0">
                <a:cs typeface="Arial" charset="0"/>
              </a:rPr>
              <a:t>Powerful variants of these commands are available; more later!</a:t>
            </a: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6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37D0-E7CD-4E81-8CA1-717052701E9A}" type="slidenum">
              <a:rPr lang="en-US"/>
              <a:pPr/>
              <a:t>7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dirty="0" smtClean="0"/>
              <a:t>Simple SQL Queries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Listing the contents of a table</a:t>
            </a:r>
            <a:r>
              <a:rPr lang="en-US" sz="2200" dirty="0" smtClean="0">
                <a:cs typeface="Arial" charset="0"/>
              </a:rPr>
              <a:t>		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SELECT </a:t>
            </a:r>
            <a:r>
              <a:rPr lang="en-US" sz="2200" dirty="0" smtClean="0">
                <a:cs typeface="Arial" charset="0"/>
              </a:rPr>
              <a:t>*</a:t>
            </a:r>
            <a:endParaRPr lang="en-US" sz="2200" dirty="0" smtClean="0">
              <a:solidFill>
                <a:srgbClr val="FF0000"/>
              </a:solidFill>
              <a:cs typeface="Arial" charset="0"/>
            </a:endParaRP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FROM </a:t>
            </a:r>
            <a:r>
              <a:rPr lang="en-US" sz="2200" dirty="0" smtClean="0">
                <a:cs typeface="Arial" charset="0"/>
              </a:rPr>
              <a:t>Students</a:t>
            </a:r>
            <a:endParaRPr lang="en-US" sz="3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If you want only the </a:t>
            </a:r>
            <a:r>
              <a:rPr lang="en-US" sz="3000" dirty="0" err="1" smtClean="0">
                <a:cs typeface="Arial" charset="0"/>
              </a:rPr>
              <a:t>sid</a:t>
            </a:r>
            <a:r>
              <a:rPr lang="en-US" sz="3000" dirty="0" smtClean="0">
                <a:cs typeface="Arial" charset="0"/>
              </a:rPr>
              <a:t>, name</a:t>
            </a: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cs typeface="Arial" charset="0"/>
              </a:rPr>
              <a:t>		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SELECT </a:t>
            </a:r>
            <a:r>
              <a:rPr lang="en-US" sz="2200" dirty="0" err="1" smtClean="0">
                <a:cs typeface="Arial" charset="0"/>
              </a:rPr>
              <a:t>sid</a:t>
            </a:r>
            <a:r>
              <a:rPr lang="en-US" sz="2200" dirty="0" smtClean="0">
                <a:cs typeface="Arial" charset="0"/>
              </a:rPr>
              <a:t>, name</a:t>
            </a:r>
            <a:endParaRPr lang="en-US" sz="2200" dirty="0" smtClean="0">
              <a:solidFill>
                <a:srgbClr val="FF0000"/>
              </a:solidFill>
              <a:cs typeface="Arial" charset="0"/>
            </a:endParaRP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FROM </a:t>
            </a:r>
            <a:r>
              <a:rPr lang="en-US" sz="2200" dirty="0" smtClean="0">
                <a:cs typeface="Arial" charset="0"/>
              </a:rPr>
              <a:t>Students</a:t>
            </a:r>
          </a:p>
          <a:p>
            <a:pPr marL="742950" lvl="2" indent="-342900" eaLnBrk="1" hangingPunct="1"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cs typeface="Arial" charset="0"/>
              </a:rPr>
              <a:t>If you want only the students with GPA 3.2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cs typeface="Arial" charset="0"/>
              </a:rPr>
              <a:t>		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SELECT </a:t>
            </a:r>
            <a:r>
              <a:rPr lang="en-US" sz="2200" dirty="0" err="1" smtClean="0">
                <a:cs typeface="Arial" charset="0"/>
              </a:rPr>
              <a:t>sid</a:t>
            </a:r>
            <a:r>
              <a:rPr lang="en-US" sz="2200" dirty="0" smtClean="0">
                <a:cs typeface="Arial" charset="0"/>
              </a:rPr>
              <a:t>, name</a:t>
            </a:r>
            <a:endParaRPr lang="en-US" sz="2200" dirty="0" smtClean="0">
              <a:solidFill>
                <a:srgbClr val="FF0000"/>
              </a:solidFill>
              <a:cs typeface="Arial" charset="0"/>
            </a:endParaRP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	FROM </a:t>
            </a:r>
            <a:r>
              <a:rPr lang="en-US" sz="2200" dirty="0" smtClean="0">
                <a:cs typeface="Arial" charset="0"/>
              </a:rPr>
              <a:t>Students</a:t>
            </a:r>
          </a:p>
          <a:p>
            <a:pPr marL="742950" lvl="2" indent="-342900">
              <a:lnSpc>
                <a:spcPct val="90000"/>
              </a:lnSpc>
              <a:buNone/>
            </a:pPr>
            <a:r>
              <a:rPr lang="en-US" sz="2200" dirty="0" smtClean="0">
                <a:cs typeface="Arial" charset="0"/>
              </a:rPr>
              <a:t>	</a:t>
            </a:r>
            <a:r>
              <a:rPr lang="en-US" sz="2200" dirty="0" smtClean="0">
                <a:solidFill>
                  <a:srgbClr val="FF0000"/>
                </a:solidFill>
                <a:cs typeface="Arial" charset="0"/>
              </a:rPr>
              <a:t>WHERE</a:t>
            </a:r>
            <a:r>
              <a:rPr lang="en-US" sz="2200" dirty="0" smtClean="0">
                <a:cs typeface="Arial" charset="0"/>
              </a:rPr>
              <a:t>  </a:t>
            </a:r>
            <a:r>
              <a:rPr lang="en-US" sz="2200" dirty="0" err="1" smtClean="0">
                <a:cs typeface="Arial" charset="0"/>
              </a:rPr>
              <a:t>gpa</a:t>
            </a:r>
            <a:r>
              <a:rPr lang="en-US" sz="2200" dirty="0" smtClean="0">
                <a:cs typeface="Arial" charset="0"/>
              </a:rPr>
              <a:t>=3.2</a:t>
            </a: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200" dirty="0" smtClean="0">
              <a:latin typeface="Arial" charset="0"/>
              <a:cs typeface="Arial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>
              <a:latin typeface="Arial" charset="0"/>
              <a:cs typeface="Arial" charset="0"/>
            </a:endParaRP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endParaRPr lang="en-US" sz="2600" dirty="0" smtClean="0">
              <a:latin typeface="Book Antiqua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30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637D0-E7CD-4E81-8CA1-717052701E9A}" type="slidenum">
              <a:rPr lang="en-US"/>
              <a:pPr/>
              <a:t>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Rounded Rectangular Callout 8"/>
          <p:cNvSpPr/>
          <p:nvPr/>
        </p:nvSpPr>
        <p:spPr>
          <a:xfrm>
            <a:off x="3657600" y="1752600"/>
            <a:ext cx="3886200" cy="609600"/>
          </a:xfrm>
          <a:prstGeom prst="wedgeRoundRectCallout">
            <a:avLst>
              <a:gd name="adj1" fmla="val -81898"/>
              <a:gd name="adj2" fmla="val -36905"/>
              <a:gd name="adj3" fmla="val 16667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Asterisk denotes a wildcard that matches all columns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Integrity Constraints (ICs)</a:t>
            </a:r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01000" cy="480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2"/>
                </a:solidFill>
              </a:rPr>
              <a:t>IC:</a:t>
            </a:r>
            <a:r>
              <a:rPr lang="en-US" dirty="0"/>
              <a:t> condition that must be true for </a:t>
            </a:r>
            <a:r>
              <a:rPr lang="en-US" i="1" dirty="0">
                <a:solidFill>
                  <a:schemeClr val="accent2"/>
                </a:solidFill>
              </a:rPr>
              <a:t>any </a:t>
            </a:r>
            <a:r>
              <a:rPr lang="en-US" dirty="0"/>
              <a:t>instance of the database; e.g., </a:t>
            </a:r>
            <a:r>
              <a:rPr lang="en-US" i="1" u="sng" dirty="0">
                <a:solidFill>
                  <a:schemeClr val="accent2"/>
                </a:solidFill>
              </a:rPr>
              <a:t>domain constraints.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ICs are specified when schema is defined.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ICs are </a:t>
            </a:r>
            <a:r>
              <a:rPr lang="en-US" dirty="0">
                <a:solidFill>
                  <a:srgbClr val="FF0000"/>
                </a:solidFill>
              </a:rPr>
              <a:t>checked</a:t>
            </a:r>
            <a:r>
              <a:rPr lang="en-US" dirty="0"/>
              <a:t> when relations are modified.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</a:t>
            </a:r>
            <a:r>
              <a:rPr lang="en-US" i="1" dirty="0">
                <a:solidFill>
                  <a:schemeClr val="accent2"/>
                </a:solidFill>
              </a:rPr>
              <a:t>legal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instance of a relation is one that satisfies all specified ICs.  </a:t>
            </a:r>
          </a:p>
          <a:p>
            <a:pPr lvl="1" fontAlgn="auto">
              <a:spcAft>
                <a:spcPts val="0"/>
              </a:spcAft>
              <a:buSzPct val="75000"/>
              <a:buFont typeface="Arial" pitchFamily="34" charset="0"/>
              <a:buChar char="–"/>
              <a:defRPr/>
            </a:pPr>
            <a:r>
              <a:rPr lang="en-US" dirty="0"/>
              <a:t>DBMS should not allow illegal instances.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Why are integrity constraints useful ?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B5D79-A2BD-4F19-9671-729A8BBE0EC2}" type="slidenum">
              <a:rPr lang="en-US"/>
              <a:pPr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1657</TotalTime>
  <Words>1480</Words>
  <Application>Microsoft Macintosh PowerPoint</Application>
  <PresentationFormat>On-screen Show (4:3)</PresentationFormat>
  <Paragraphs>196</Paragraphs>
  <Slides>16</Slides>
  <Notes>16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ICS 321 Fall 2010</vt:lpstr>
      <vt:lpstr>Document</vt:lpstr>
      <vt:lpstr>ICS 321 Data Storage &amp; Retrieval The Relational Model of Data (ii) </vt:lpstr>
      <vt:lpstr>Defining Relational Schema in SQL</vt:lpstr>
      <vt:lpstr>Creating Relations in SQL</vt:lpstr>
      <vt:lpstr>SQL Data Types</vt:lpstr>
      <vt:lpstr>Destroying and Altering Relations</vt:lpstr>
      <vt:lpstr>Default Values</vt:lpstr>
      <vt:lpstr>Adding and Deleting Tuples</vt:lpstr>
      <vt:lpstr>Simple SQL Queries</vt:lpstr>
      <vt:lpstr>Integrity Constraints (ICs)</vt:lpstr>
      <vt:lpstr>Primary Key Constraints</vt:lpstr>
      <vt:lpstr>Primary and Candidate Keys in SQL</vt:lpstr>
      <vt:lpstr>Foreign Keys, Referential Integrity</vt:lpstr>
      <vt:lpstr>Foreign Keys in SQL</vt:lpstr>
      <vt:lpstr>Enforcing Referential Integrity</vt:lpstr>
      <vt:lpstr>Referential Integrity in SQL</vt:lpstr>
      <vt:lpstr>Where do ICs Come From?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The Relational Model of Data (ii)</dc:title>
  <dc:creator>Lipyeow Lim</dc:creator>
  <cp:lastModifiedBy>Lipyeow Lim</cp:lastModifiedBy>
  <cp:revision>23</cp:revision>
  <dcterms:created xsi:type="dcterms:W3CDTF">2014-09-03T23:30:47Z</dcterms:created>
  <dcterms:modified xsi:type="dcterms:W3CDTF">2014-09-03T23:31:24Z</dcterms:modified>
</cp:coreProperties>
</file>