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CC11-FDC7-4F48-96FE-31C92880BABC}" type="datetimeFigureOut">
              <a:rPr lang="en-US" smtClean="0"/>
              <a:pPr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7BDD0-DFB7-0B49-A104-546D70783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065D-C0B3-484C-B294-5E9BA83976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065D-C0B3-484C-B294-5E9BA83976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065D-C0B3-484C-B294-5E9BA83976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E0B2-2675-4C2A-8F2E-DDE6EEF8D60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E0B2-2675-4C2A-8F2E-DDE6EEF8D60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065D-C0B3-484C-B294-5E9BA83976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Functional Dependencies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1" dirty="0" smtClean="0"/>
              <a:t>Implication</a:t>
            </a:r>
            <a:r>
              <a:rPr lang="en-US" dirty="0" smtClean="0"/>
              <a:t>: An FD </a:t>
            </a:r>
            <a:r>
              <a:rPr lang="en-US" i="1" dirty="0" smtClean="0"/>
              <a:t>f</a:t>
            </a:r>
            <a:r>
              <a:rPr lang="en-US" dirty="0" smtClean="0"/>
              <a:t> is </a:t>
            </a:r>
            <a:r>
              <a:rPr lang="en-US" i="1" u="sng" dirty="0" smtClean="0">
                <a:solidFill>
                  <a:schemeClr val="accent2"/>
                </a:solidFill>
              </a:rPr>
              <a:t>implied by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 set of FDs </a:t>
            </a:r>
            <a:r>
              <a:rPr lang="en-US" i="1" dirty="0" smtClean="0"/>
              <a:t>F</a:t>
            </a:r>
            <a:r>
              <a:rPr lang="en-US" dirty="0" smtClean="0"/>
              <a:t> if </a:t>
            </a:r>
            <a:r>
              <a:rPr lang="en-US" i="1" dirty="0" smtClean="0"/>
              <a:t>f</a:t>
            </a:r>
            <a:r>
              <a:rPr lang="en-US" dirty="0" smtClean="0"/>
              <a:t>  holds whenever all FDs in </a:t>
            </a:r>
            <a:r>
              <a:rPr lang="en-US" i="1" dirty="0" smtClean="0"/>
              <a:t>F</a:t>
            </a:r>
            <a:r>
              <a:rPr lang="en-US" dirty="0" smtClean="0"/>
              <a:t> hold.</a:t>
            </a:r>
          </a:p>
          <a:p>
            <a:pPr lvl="1"/>
            <a:r>
              <a:rPr lang="en-US" dirty="0" smtClean="0">
                <a:sym typeface="Symbol"/>
              </a:rPr>
              <a:t>f=A C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implied by </a:t>
            </a:r>
            <a:r>
              <a:rPr lang="en-US" dirty="0" smtClean="0"/>
              <a:t>F={ A</a:t>
            </a:r>
            <a:r>
              <a:rPr lang="en-US" dirty="0" smtClean="0">
                <a:sym typeface="Symbol"/>
              </a:rPr>
              <a:t>B, B C}  (using Armstrong’s transitivity)</a:t>
            </a:r>
            <a:endParaRPr lang="en-US" dirty="0" smtClean="0"/>
          </a:p>
          <a:p>
            <a:r>
              <a:rPr lang="en-US" b="1" dirty="0" smtClean="0"/>
              <a:t>Closure F</a:t>
            </a:r>
            <a:r>
              <a:rPr lang="en-US" b="1" baseline="30000" dirty="0" smtClean="0"/>
              <a:t>+</a:t>
            </a:r>
            <a:r>
              <a:rPr lang="en-US" dirty="0" smtClean="0"/>
              <a:t> : the set of all FDs implied by F</a:t>
            </a:r>
            <a:endParaRPr lang="en-US" baseline="30000" dirty="0" smtClean="0"/>
          </a:p>
          <a:p>
            <a:pPr lvl="1"/>
            <a:r>
              <a:rPr lang="en-US" u="sng" dirty="0" smtClean="0"/>
              <a:t>Algorithm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start with F</a:t>
            </a:r>
            <a:r>
              <a:rPr lang="en-US" baseline="30000" dirty="0" smtClean="0"/>
              <a:t>+ </a:t>
            </a:r>
            <a:r>
              <a:rPr lang="en-US" dirty="0" smtClean="0"/>
              <a:t>=F</a:t>
            </a:r>
          </a:p>
          <a:p>
            <a:pPr lvl="2"/>
            <a:r>
              <a:rPr lang="en-US" dirty="0" smtClean="0"/>
              <a:t>keep adding new implied FDs to F</a:t>
            </a:r>
            <a:r>
              <a:rPr lang="en-US" baseline="30000" dirty="0" smtClean="0"/>
              <a:t>+</a:t>
            </a:r>
            <a:r>
              <a:rPr lang="en-US" b="1" baseline="30000" dirty="0" smtClean="0"/>
              <a:t> </a:t>
            </a:r>
            <a:r>
              <a:rPr lang="en-US" dirty="0" smtClean="0"/>
              <a:t>by applying the 5 rules ( Armstrong’s Axioms + union + decomposition)</a:t>
            </a:r>
          </a:p>
          <a:p>
            <a:pPr lvl="2"/>
            <a:r>
              <a:rPr lang="en-US" dirty="0" smtClean="0"/>
              <a:t>Stop when F</a:t>
            </a:r>
            <a:r>
              <a:rPr lang="en-US" baseline="30000" dirty="0" smtClean="0"/>
              <a:t>+ </a:t>
            </a:r>
            <a:r>
              <a:rPr lang="en-US" b="1" baseline="30000" dirty="0" smtClean="0"/>
              <a:t> </a:t>
            </a:r>
            <a:r>
              <a:rPr lang="en-US" dirty="0" smtClean="0"/>
              <a:t>does not change anymore.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Example: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FLD is the primary key and C</a:t>
            </a:r>
            <a:r>
              <a:rPr lang="en-US" dirty="0" smtClean="0">
                <a:sym typeface="Symbol"/>
              </a:rPr>
              <a:t>  Z</a:t>
            </a:r>
          </a:p>
          <a:p>
            <a:r>
              <a:rPr lang="en-US" dirty="0" smtClean="0">
                <a:sym typeface="Symbol"/>
              </a:rPr>
              <a:t>Find the closure:</a:t>
            </a:r>
          </a:p>
          <a:p>
            <a:pPr lvl="1"/>
            <a:r>
              <a:rPr lang="en-US" dirty="0" smtClean="0">
                <a:sym typeface="Symbol"/>
              </a:rPr>
              <a:t>Start with { FLD  FLDSCZT, CZ }</a:t>
            </a:r>
          </a:p>
          <a:p>
            <a:pPr lvl="1"/>
            <a:r>
              <a:rPr lang="en-US" dirty="0" smtClean="0">
                <a:sym typeface="Symbol"/>
              </a:rPr>
              <a:t>Applying reflexivity, { FLD  F, FLD L, FLD  D, FLD  FL, FLD  LD, FLD DF, FLDSCZT  FLD, …}</a:t>
            </a:r>
          </a:p>
          <a:p>
            <a:pPr lvl="1"/>
            <a:r>
              <a:rPr lang="en-US" dirty="0" smtClean="0">
                <a:sym typeface="Symbol"/>
              </a:rPr>
              <a:t>Applying  augmentation, { FLDS  FS,  FLDS  LS, …}</a:t>
            </a:r>
          </a:p>
          <a:p>
            <a:pPr lvl="1"/>
            <a:r>
              <a:rPr lang="en-US" dirty="0" smtClean="0">
                <a:sym typeface="Symbol"/>
              </a:rPr>
              <a:t>Applying transitivity …</a:t>
            </a:r>
          </a:p>
          <a:p>
            <a:pPr lvl="1"/>
            <a:r>
              <a:rPr lang="en-US" dirty="0" smtClean="0">
                <a:sym typeface="Symbol"/>
              </a:rPr>
              <a:t>Applying union …</a:t>
            </a:r>
          </a:p>
          <a:p>
            <a:pPr lvl="1"/>
            <a:r>
              <a:rPr lang="en-US" dirty="0" smtClean="0">
                <a:sym typeface="Symbol"/>
              </a:rPr>
              <a:t>Applying decomposition …</a:t>
            </a:r>
          </a:p>
          <a:p>
            <a:pPr lvl="1"/>
            <a:r>
              <a:rPr lang="en-US" dirty="0" smtClean="0"/>
              <a:t>Repeat until F</a:t>
            </a:r>
            <a:r>
              <a:rPr lang="en-US" baseline="30000" dirty="0" smtClean="0"/>
              <a:t>+ </a:t>
            </a:r>
            <a:r>
              <a:rPr lang="en-US" dirty="0" smtClean="0"/>
              <a:t>does not change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066800"/>
          <a:ext cx="8534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914400"/>
                <a:gridCol w="1676400"/>
                <a:gridCol w="1295400"/>
                <a:gridCol w="9906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Firstname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Lastname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DOB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r>
                        <a:rPr lang="en-US" baseline="0" dirty="0" smtClean="0"/>
                        <a:t> 9 1979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1680 East West 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Honolulu,HI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96822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808-343-0809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Attribute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Computing the closure of a set of FDs can be expensive.  (Size of closure is exponential in # </a:t>
            </a:r>
            <a:r>
              <a:rPr lang="en-US" dirty="0" err="1" smtClean="0"/>
              <a:t>attrs</a:t>
            </a:r>
            <a:r>
              <a:rPr lang="en-US" dirty="0" smtClean="0"/>
              <a:t>!)</a:t>
            </a:r>
          </a:p>
          <a:p>
            <a:r>
              <a:rPr lang="en-US" dirty="0" smtClean="0"/>
              <a:t>Typically, we just want to check if a given FD </a:t>
            </a:r>
            <a:r>
              <a:rPr lang="en-US" i="1" dirty="0" smtClean="0"/>
              <a:t>X</a:t>
            </a:r>
            <a:r>
              <a:rPr lang="en-US" dirty="0" smtClean="0">
                <a:sym typeface="Symbol"/>
              </a:rPr>
              <a:t> </a:t>
            </a:r>
            <a:r>
              <a:rPr lang="en-US" i="1" dirty="0" smtClean="0"/>
              <a:t> Y </a:t>
            </a:r>
            <a:r>
              <a:rPr lang="en-US" dirty="0" smtClean="0"/>
              <a:t>is in the closure of a set of FDs </a:t>
            </a:r>
            <a:r>
              <a:rPr lang="en-US" i="1" dirty="0" smtClean="0"/>
              <a:t>F</a:t>
            </a:r>
            <a:r>
              <a:rPr lang="en-US" dirty="0" smtClean="0"/>
              <a:t>.  An efficient check:</a:t>
            </a:r>
          </a:p>
          <a:p>
            <a:pPr lvl="1">
              <a:buSzPct val="75000"/>
            </a:pPr>
            <a:r>
              <a:rPr lang="en-US" dirty="0" smtClean="0"/>
              <a:t>Compute </a:t>
            </a:r>
            <a:r>
              <a:rPr lang="en-US" i="1" u="sng" dirty="0" smtClean="0">
                <a:solidFill>
                  <a:schemeClr val="accent2"/>
                </a:solidFill>
              </a:rPr>
              <a:t>attribute closure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X (denoted X</a:t>
            </a:r>
            <a:r>
              <a:rPr lang="en-US" baseline="30000" dirty="0" smtClean="0"/>
              <a:t>+</a:t>
            </a:r>
            <a:r>
              <a:rPr lang="en-US" dirty="0" smtClean="0"/>
              <a:t>)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i="1" dirty="0" smtClean="0"/>
              <a:t>F:</a:t>
            </a:r>
          </a:p>
          <a:p>
            <a:pPr lvl="2"/>
            <a:r>
              <a:rPr lang="en-US" dirty="0" smtClean="0"/>
              <a:t>Set of all attributes A such that X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A is in F</a:t>
            </a:r>
            <a:r>
              <a:rPr lang="en-US" baseline="30000" dirty="0" smtClean="0"/>
              <a:t>+</a:t>
            </a:r>
          </a:p>
          <a:p>
            <a:pPr lvl="2"/>
            <a:r>
              <a:rPr lang="en-US" dirty="0" smtClean="0"/>
              <a:t>There is a linear time algorithm to compute this. </a:t>
            </a:r>
          </a:p>
          <a:p>
            <a:pPr lvl="1">
              <a:buSzPct val="75000"/>
            </a:pPr>
            <a:r>
              <a:rPr lang="en-US" dirty="0" smtClean="0"/>
              <a:t>Check if Y is in X</a:t>
            </a:r>
            <a:r>
              <a:rPr lang="en-US" baseline="30000" dirty="0" smtClean="0"/>
              <a:t>+</a:t>
            </a:r>
          </a:p>
          <a:p>
            <a:r>
              <a:rPr lang="en-US" dirty="0" smtClean="0"/>
              <a:t>Does F = {A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B,  B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C,  C D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E }  imply  A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E?</a:t>
            </a:r>
          </a:p>
          <a:p>
            <a:pPr lvl="1">
              <a:buSzPct val="75000"/>
            </a:pPr>
            <a:r>
              <a:rPr lang="en-US" dirty="0" err="1" smtClean="0"/>
              <a:t>i.e</a:t>
            </a:r>
            <a:r>
              <a:rPr lang="en-US" dirty="0" smtClean="0"/>
              <a:t>,  is  A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E  in the closure F</a:t>
            </a:r>
            <a:r>
              <a:rPr lang="en-US" baseline="30000" dirty="0" smtClean="0"/>
              <a:t>+</a:t>
            </a:r>
            <a:r>
              <a:rPr lang="en-US" dirty="0" smtClean="0"/>
              <a:t> ?  Equivalently, is E in A</a:t>
            </a:r>
            <a:r>
              <a:rPr lang="en-US" baseline="30000" dirty="0" smtClean="0"/>
              <a:t>+</a:t>
            </a:r>
            <a:r>
              <a:rPr lang="en-US" dirty="0" smtClean="0"/>
              <a:t>    ?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Movies1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r>
              <a:rPr lang="en-US" dirty="0" smtClean="0"/>
              <a:t>What are the keys for </a:t>
            </a:r>
            <a:r>
              <a:rPr lang="en-US" smtClean="0"/>
              <a:t>this relation 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if you ignore the column </a:t>
            </a:r>
            <a:r>
              <a:rPr lang="en-US" dirty="0" err="1" smtClean="0"/>
              <a:t>starName</a:t>
            </a:r>
            <a:r>
              <a:rPr lang="en-US" dirty="0" smtClean="0"/>
              <a:t> ?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starName</a:t>
            </a:r>
            <a:r>
              <a:rPr lang="en-US" dirty="0" smtClean="0"/>
              <a:t> be a key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7819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functional dependency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X -&gt; Y </a:t>
            </a:r>
            <a:r>
              <a:rPr lang="en-US" dirty="0" smtClean="0"/>
              <a:t>holds over relation R if, for every allowable instance </a:t>
            </a:r>
            <a:r>
              <a:rPr lang="en-US" i="1" dirty="0" err="1" smtClean="0"/>
              <a:t>r</a:t>
            </a:r>
            <a:r>
              <a:rPr lang="en-US" dirty="0" smtClean="0"/>
              <a:t> of R:</a:t>
            </a:r>
          </a:p>
          <a:p>
            <a:pPr lvl="1">
              <a:buSzPct val="75000"/>
            </a:pPr>
            <a:r>
              <a:rPr lang="en-US" dirty="0" smtClean="0"/>
              <a:t>for all </a:t>
            </a:r>
            <a:r>
              <a:rPr lang="en-US" dirty="0" err="1" smtClean="0"/>
              <a:t>tuples</a:t>
            </a:r>
            <a:r>
              <a:rPr lang="en-US" dirty="0" smtClean="0"/>
              <a:t> </a:t>
            </a:r>
            <a:r>
              <a:rPr lang="en-US" i="1" dirty="0" smtClean="0"/>
              <a:t>t1,t2 </a:t>
            </a:r>
            <a:r>
              <a:rPr lang="en-US" dirty="0" smtClean="0"/>
              <a:t>in</a:t>
            </a:r>
            <a:r>
              <a:rPr lang="en-US" i="1" dirty="0" smtClean="0"/>
              <a:t> </a:t>
            </a:r>
            <a:r>
              <a:rPr lang="en-US" i="1" dirty="0" err="1" smtClean="0"/>
              <a:t>r</a:t>
            </a:r>
            <a:r>
              <a:rPr lang="en-US" i="1" dirty="0" smtClean="0"/>
              <a:t>, </a:t>
            </a:r>
          </a:p>
          <a:p>
            <a:pPr lvl="1">
              <a:buSzPct val="75000"/>
              <a:buNone/>
            </a:pPr>
            <a:r>
              <a:rPr lang="en-US" i="1" dirty="0" smtClean="0"/>
              <a:t> 			</a:t>
            </a:r>
            <a:r>
              <a:rPr lang="en-US" b="1" i="1" dirty="0" smtClean="0">
                <a:solidFill>
                  <a:schemeClr val="accent2"/>
                </a:solidFill>
              </a:rPr>
              <a:t>π</a:t>
            </a:r>
            <a:r>
              <a:rPr lang="en-US" b="1" i="1" baseline="-25000" dirty="0" smtClean="0">
                <a:solidFill>
                  <a:schemeClr val="accent2"/>
                </a:solidFill>
              </a:rPr>
              <a:t>X</a:t>
            </a:r>
            <a:r>
              <a:rPr lang="en-US" b="1" dirty="0" smtClean="0">
                <a:solidFill>
                  <a:schemeClr val="accent2"/>
                </a:solidFill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</a:rPr>
              <a:t>t1</a:t>
            </a:r>
            <a:r>
              <a:rPr lang="en-US" b="1" dirty="0" smtClean="0">
                <a:solidFill>
                  <a:schemeClr val="accent2"/>
                </a:solidFill>
              </a:rPr>
              <a:t>) = </a:t>
            </a:r>
            <a:r>
              <a:rPr lang="en-US" b="1" i="1" dirty="0" smtClean="0">
                <a:solidFill>
                  <a:schemeClr val="accent2"/>
                </a:solidFill>
              </a:rPr>
              <a:t>π</a:t>
            </a:r>
            <a:r>
              <a:rPr lang="en-US" b="1" i="1" baseline="-25000" dirty="0" smtClean="0">
                <a:solidFill>
                  <a:schemeClr val="accent2"/>
                </a:solidFill>
              </a:rPr>
              <a:t>X</a:t>
            </a:r>
            <a:r>
              <a:rPr lang="en-US" b="1" dirty="0" smtClean="0">
                <a:solidFill>
                  <a:schemeClr val="accent2"/>
                </a:solidFill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</a:rPr>
              <a:t>t2</a:t>
            </a:r>
            <a:r>
              <a:rPr lang="en-US" b="1" dirty="0" smtClean="0">
                <a:solidFill>
                  <a:schemeClr val="accent2"/>
                </a:solidFill>
              </a:rPr>
              <a:t>)  implies  </a:t>
            </a:r>
            <a:r>
              <a:rPr lang="en-US" b="1" i="1" dirty="0" smtClean="0">
                <a:solidFill>
                  <a:schemeClr val="accent2"/>
                </a:solidFill>
              </a:rPr>
              <a:t>π</a:t>
            </a:r>
            <a:r>
              <a:rPr lang="en-US" b="1" i="1" baseline="-25000" dirty="0" smtClean="0">
                <a:solidFill>
                  <a:schemeClr val="accent2"/>
                </a:solidFill>
              </a:rPr>
              <a:t>Y</a:t>
            </a:r>
            <a:r>
              <a:rPr lang="en-US" b="1" dirty="0" smtClean="0">
                <a:solidFill>
                  <a:schemeClr val="accent2"/>
                </a:solidFill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</a:rPr>
              <a:t>t1</a:t>
            </a:r>
            <a:r>
              <a:rPr lang="en-US" b="1" dirty="0" smtClean="0">
                <a:solidFill>
                  <a:schemeClr val="accent2"/>
                </a:solidFill>
              </a:rPr>
              <a:t>) = </a:t>
            </a:r>
            <a:r>
              <a:rPr lang="en-US" b="1" i="1" dirty="0" smtClean="0">
                <a:solidFill>
                  <a:schemeClr val="accent2"/>
                </a:solidFill>
              </a:rPr>
              <a:t>π</a:t>
            </a:r>
            <a:r>
              <a:rPr lang="en-US" b="1" i="1" baseline="-25000" dirty="0" smtClean="0">
                <a:solidFill>
                  <a:schemeClr val="accent2"/>
                </a:solidFill>
              </a:rPr>
              <a:t>Y</a:t>
            </a:r>
            <a:r>
              <a:rPr lang="en-US" b="1" dirty="0" smtClean="0">
                <a:solidFill>
                  <a:schemeClr val="accent2"/>
                </a:solidFill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</a:rPr>
              <a:t>t2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buSzPct val="75000"/>
            </a:pPr>
            <a:r>
              <a:rPr lang="en-US" dirty="0" smtClean="0"/>
              <a:t>i.e., given two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i="1" dirty="0" err="1" smtClean="0"/>
              <a:t>r</a:t>
            </a:r>
            <a:r>
              <a:rPr lang="en-US" dirty="0" smtClean="0"/>
              <a:t>, if the X values agree, then the Y values must also agree.  (X and Y are </a:t>
            </a:r>
            <a:r>
              <a:rPr lang="en-US" i="1" dirty="0" smtClean="0"/>
              <a:t>sets</a:t>
            </a:r>
            <a:r>
              <a:rPr lang="en-US" dirty="0" smtClean="0"/>
              <a:t> of attributes.)</a:t>
            </a:r>
          </a:p>
          <a:p>
            <a:r>
              <a:rPr lang="en-US" dirty="0" smtClean="0"/>
              <a:t>An FD is a statement about </a:t>
            </a:r>
            <a:r>
              <a:rPr lang="en-US" i="1" dirty="0" smtClean="0">
                <a:solidFill>
                  <a:schemeClr val="accent2"/>
                </a:solidFill>
              </a:rPr>
              <a:t>all</a:t>
            </a:r>
            <a:r>
              <a:rPr lang="en-US" dirty="0" smtClean="0"/>
              <a:t> allowable instances.</a:t>
            </a:r>
          </a:p>
          <a:p>
            <a:pPr lvl="1">
              <a:buSzPct val="75000"/>
            </a:pPr>
            <a:r>
              <a:rPr lang="en-US" dirty="0" smtClean="0"/>
              <a:t>Must be identified based on semantics of application.</a:t>
            </a:r>
          </a:p>
          <a:p>
            <a:pPr lvl="1">
              <a:buSzPct val="75000"/>
            </a:pPr>
            <a:r>
              <a:rPr lang="en-US" dirty="0" smtClean="0"/>
              <a:t>Given some allowable instance </a:t>
            </a:r>
            <a:r>
              <a:rPr lang="en-US" i="1" dirty="0" smtClean="0"/>
              <a:t>r1</a:t>
            </a:r>
            <a:r>
              <a:rPr lang="en-US" dirty="0" smtClean="0"/>
              <a:t> of R, we can check if it violates some FD </a:t>
            </a:r>
            <a:r>
              <a:rPr lang="en-US" i="1" dirty="0" err="1" smtClean="0"/>
              <a:t>f</a:t>
            </a:r>
            <a:r>
              <a:rPr lang="en-US" dirty="0" smtClean="0"/>
              <a:t>, but we cannot tell if </a:t>
            </a:r>
            <a:r>
              <a:rPr lang="en-US" i="1" dirty="0" err="1" smtClean="0"/>
              <a:t>f</a:t>
            </a:r>
            <a:r>
              <a:rPr lang="en-US" dirty="0" smtClean="0"/>
              <a:t> holds over R!</a:t>
            </a:r>
          </a:p>
          <a:p>
            <a:r>
              <a:rPr lang="en-US" dirty="0" smtClean="0"/>
              <a:t>K is a candidate key for R means that K -&gt; R</a:t>
            </a:r>
          </a:p>
          <a:p>
            <a:pPr lvl="1">
              <a:buSzPct val="75000"/>
            </a:pPr>
            <a:r>
              <a:rPr lang="en-US" dirty="0" smtClean="0"/>
              <a:t>However, K -&gt; R does not require K to be </a:t>
            </a:r>
            <a:r>
              <a:rPr lang="en-US" i="1" dirty="0" smtClean="0"/>
              <a:t>minimal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04-6A02-47B4-85ED-7FA0B4640D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Keys &amp; </a:t>
            </a:r>
            <a:r>
              <a:rPr lang="en-US" dirty="0" err="1" smtClean="0"/>
              <a:t>Superkeys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set of one or more attributes {A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... A</a:t>
            </a:r>
            <a:r>
              <a:rPr lang="en-US" baseline="-25000" dirty="0" smtClean="0"/>
              <a:t>n</a:t>
            </a:r>
            <a:r>
              <a:rPr lang="en-US" dirty="0" smtClean="0"/>
              <a:t>} is a </a:t>
            </a:r>
            <a:r>
              <a:rPr lang="en-US" b="1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 for a relation R if : </a:t>
            </a:r>
          </a:p>
          <a:p>
            <a:pPr lvl="1"/>
            <a:r>
              <a:rPr lang="en-US" dirty="0" smtClean="0"/>
              <a:t>1 . Those attributes </a:t>
            </a:r>
            <a:r>
              <a:rPr lang="en-US" i="1" dirty="0" smtClean="0">
                <a:solidFill>
                  <a:srgbClr val="FF0000"/>
                </a:solidFill>
              </a:rPr>
              <a:t>functionally determine </a:t>
            </a:r>
            <a:r>
              <a:rPr lang="en-US" dirty="0" smtClean="0"/>
              <a:t>all other attributes of the relation . </a:t>
            </a:r>
          </a:p>
          <a:p>
            <a:pPr lvl="1"/>
            <a:r>
              <a:rPr lang="en-US" dirty="0" smtClean="0"/>
              <a:t>2 . No </a:t>
            </a:r>
            <a:r>
              <a:rPr lang="en-US" i="1" dirty="0" smtClean="0">
                <a:solidFill>
                  <a:srgbClr val="FF0000"/>
                </a:solidFill>
              </a:rPr>
              <a:t>proper subset </a:t>
            </a:r>
            <a:r>
              <a:rPr lang="en-US" dirty="0" smtClean="0"/>
              <a:t>of {A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... A</a:t>
            </a:r>
            <a:r>
              <a:rPr lang="en-US" baseline="-25000" dirty="0" smtClean="0"/>
              <a:t>n</a:t>
            </a:r>
            <a:r>
              <a:rPr lang="en-US" dirty="0" smtClean="0"/>
              <a:t>} functionally determines all other attributes of R </a:t>
            </a:r>
          </a:p>
          <a:p>
            <a:pPr lvl="2"/>
            <a:r>
              <a:rPr lang="en-US" dirty="0" smtClean="0"/>
              <a:t>a key must be minimal . </a:t>
            </a:r>
          </a:p>
          <a:p>
            <a:r>
              <a:rPr lang="en-US" dirty="0" smtClean="0"/>
              <a:t>When a key consists of a single attribute A , we often say that A ( rather than {A} ) is a key.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Superkey</a:t>
            </a:r>
            <a:r>
              <a:rPr lang="en-US" dirty="0" smtClean="0"/>
              <a:t> : a set of attributes that contain a key.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Example: Movies1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r>
              <a:rPr lang="en-US" dirty="0" smtClean="0"/>
              <a:t>What are the FDs for this relation ?</a:t>
            </a:r>
          </a:p>
          <a:p>
            <a:r>
              <a:rPr lang="en-US" dirty="0" smtClean="0"/>
              <a:t>What are the keys for this relation ?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starName</a:t>
            </a:r>
            <a:r>
              <a:rPr lang="en-US" dirty="0" smtClean="0"/>
              <a:t> be a key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7819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some FDs, we can usually infer additional FDs:</a:t>
            </a:r>
          </a:p>
          <a:p>
            <a:pPr lvl="1">
              <a:buSzPct val="75000"/>
            </a:pPr>
            <a:r>
              <a:rPr lang="en-US" i="1" dirty="0" err="1" smtClean="0"/>
              <a:t>ssn</a:t>
            </a:r>
            <a:r>
              <a:rPr lang="en-US" i="1" dirty="0" smtClean="0"/>
              <a:t> -&gt; </a:t>
            </a:r>
            <a:r>
              <a:rPr lang="en-US" i="1" dirty="0" err="1" smtClean="0"/>
              <a:t>deptID</a:t>
            </a:r>
            <a:r>
              <a:rPr lang="en-US" dirty="0" smtClean="0"/>
              <a:t>,  </a:t>
            </a:r>
            <a:r>
              <a:rPr lang="en-US" i="1" dirty="0" err="1" smtClean="0"/>
              <a:t>deptID</a:t>
            </a:r>
            <a:r>
              <a:rPr lang="en-US" i="1" dirty="0" smtClean="0"/>
              <a:t> -&gt; building  </a:t>
            </a:r>
            <a:r>
              <a:rPr lang="en-US" dirty="0" smtClean="0"/>
              <a:t>implies  </a:t>
            </a:r>
            <a:r>
              <a:rPr lang="en-US" i="1" dirty="0" err="1" smtClean="0"/>
              <a:t>ssn</a:t>
            </a:r>
            <a:r>
              <a:rPr lang="en-US" i="1" dirty="0" smtClean="0"/>
              <a:t> -&gt; building</a:t>
            </a:r>
            <a:endParaRPr lang="en-US" dirty="0" smtClean="0"/>
          </a:p>
          <a:p>
            <a:r>
              <a:rPr lang="en-US" dirty="0" smtClean="0"/>
              <a:t>T </a:t>
            </a:r>
            <a:r>
              <a:rPr lang="en-US" dirty="0" smtClean="0">
                <a:solidFill>
                  <a:srgbClr val="FF0000"/>
                </a:solidFill>
              </a:rPr>
              <a:t>implies</a:t>
            </a:r>
            <a:r>
              <a:rPr lang="en-US" dirty="0" smtClean="0"/>
              <a:t> S, or S </a:t>
            </a:r>
            <a:r>
              <a:rPr lang="en-US" dirty="0" smtClean="0">
                <a:solidFill>
                  <a:srgbClr val="FF0000"/>
                </a:solidFill>
              </a:rPr>
              <a:t>follows</a:t>
            </a:r>
            <a:r>
              <a:rPr lang="en-US" dirty="0" smtClean="0"/>
              <a:t> from T</a:t>
            </a:r>
          </a:p>
          <a:p>
            <a:pPr lvl="1"/>
            <a:r>
              <a:rPr lang="en-US" dirty="0" smtClean="0"/>
              <a:t>Every relation instance that satisfies all the FDs in T also satisfies all the FDs in S</a:t>
            </a:r>
          </a:p>
          <a:p>
            <a:r>
              <a:rPr lang="en-US" dirty="0" smtClean="0"/>
              <a:t>S is </a:t>
            </a:r>
            <a:r>
              <a:rPr lang="en-US" dirty="0" smtClean="0">
                <a:solidFill>
                  <a:srgbClr val="FF0000"/>
                </a:solidFill>
              </a:rPr>
              <a:t>equivalent</a:t>
            </a:r>
            <a:r>
              <a:rPr lang="en-US" dirty="0" smtClean="0"/>
              <a:t> to T</a:t>
            </a:r>
          </a:p>
          <a:p>
            <a:pPr lvl="1"/>
            <a:r>
              <a:rPr lang="en-US" dirty="0" smtClean="0"/>
              <a:t>The set of relation instances satisfying S is exactly the same as the set satisfying T</a:t>
            </a:r>
          </a:p>
          <a:p>
            <a:pPr lvl="1"/>
            <a:r>
              <a:rPr lang="en-US" dirty="0" smtClean="0"/>
              <a:t>Alternatively, S implies T AND T implies 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Armstrong’s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Let X, Y, Z are sets of attributes:</a:t>
            </a:r>
          </a:p>
          <a:p>
            <a:pPr>
              <a:buSzPct val="75000"/>
            </a:pPr>
            <a:r>
              <a:rPr lang="en-US" i="1" u="sng" dirty="0" smtClean="0">
                <a:solidFill>
                  <a:schemeClr val="accent1"/>
                </a:solidFill>
              </a:rPr>
              <a:t>Reflexivity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lvl="1">
              <a:buSzPct val="75000"/>
            </a:pPr>
            <a:r>
              <a:rPr lang="en-US" dirty="0" smtClean="0"/>
              <a:t>If  X is a subset of Y,  then   Y -&gt; X </a:t>
            </a:r>
          </a:p>
          <a:p>
            <a:pPr>
              <a:buSzPct val="75000"/>
            </a:pPr>
            <a:r>
              <a:rPr lang="en-US" i="1" u="sng" dirty="0" smtClean="0">
                <a:solidFill>
                  <a:schemeClr val="accent1"/>
                </a:solidFill>
              </a:rPr>
              <a:t>Augmentation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lvl="1">
              <a:buSzPct val="75000"/>
            </a:pPr>
            <a:r>
              <a:rPr lang="en-US" dirty="0" smtClean="0"/>
              <a:t>If  X -&gt; Y,  then   XZ  -&gt; YZ   for any  Z</a:t>
            </a:r>
          </a:p>
          <a:p>
            <a:pPr>
              <a:buSzPct val="75000"/>
            </a:pPr>
            <a:r>
              <a:rPr lang="en-US" i="1" u="sng" dirty="0" smtClean="0">
                <a:solidFill>
                  <a:schemeClr val="accent1"/>
                </a:solidFill>
              </a:rPr>
              <a:t>Transitivity</a:t>
            </a:r>
            <a:endParaRPr lang="en-US" dirty="0" smtClean="0">
              <a:solidFill>
                <a:schemeClr val="accent1"/>
              </a:solidFill>
            </a:endParaRPr>
          </a:p>
          <a:p>
            <a:pPr lvl="1">
              <a:buSzPct val="75000"/>
            </a:pPr>
            <a:r>
              <a:rPr lang="en-US" dirty="0" smtClean="0"/>
              <a:t>If  X -&gt; Y  and  Y -&gt; Z,  then   X -&gt; Z</a:t>
            </a:r>
          </a:p>
          <a:p>
            <a:pPr>
              <a:buNone/>
            </a:pPr>
            <a:r>
              <a:rPr lang="en-US" dirty="0" smtClean="0"/>
              <a:t>These are </a:t>
            </a:r>
            <a:r>
              <a:rPr lang="en-US" i="1" dirty="0" smtClean="0">
                <a:solidFill>
                  <a:schemeClr val="accent2"/>
                </a:solidFill>
              </a:rPr>
              <a:t>sound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2"/>
                </a:solidFill>
              </a:rPr>
              <a:t>complete</a:t>
            </a:r>
            <a:r>
              <a:rPr lang="en-US" i="1" dirty="0" smtClean="0"/>
              <a:t> </a:t>
            </a:r>
            <a:r>
              <a:rPr lang="en-US" dirty="0" smtClean="0"/>
              <a:t>inference rules for FDs!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Example: Armstrong’s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fontScale="77500" lnSpcReduction="20000"/>
          </a:bodyPr>
          <a:lstStyle/>
          <a:p>
            <a:pPr>
              <a:buSzPct val="75000"/>
            </a:pPr>
            <a:r>
              <a:rPr lang="en-US" i="1" u="sng" dirty="0" smtClean="0">
                <a:solidFill>
                  <a:schemeClr val="accent1"/>
                </a:solidFill>
              </a:rPr>
              <a:t>Reflexivity</a:t>
            </a:r>
            <a:r>
              <a:rPr lang="en-US" dirty="0" smtClean="0">
                <a:solidFill>
                  <a:schemeClr val="accent1"/>
                </a:solidFill>
              </a:rPr>
              <a:t>:  </a:t>
            </a:r>
            <a:r>
              <a:rPr lang="en-US" dirty="0" smtClean="0"/>
              <a:t>If  X is a subset of Y,  then   Y -&gt; X </a:t>
            </a:r>
          </a:p>
          <a:p>
            <a:pPr lvl="1">
              <a:buSzPct val="75000"/>
            </a:pPr>
            <a:r>
              <a:rPr lang="en-US" dirty="0" smtClean="0"/>
              <a:t>SNLR is a subset of SNLRWH, SNLRWH -&gt; SNLR</a:t>
            </a:r>
          </a:p>
          <a:p>
            <a:pPr>
              <a:buSzPct val="75000"/>
            </a:pPr>
            <a:r>
              <a:rPr lang="en-US" i="1" u="sng" dirty="0" smtClean="0">
                <a:solidFill>
                  <a:schemeClr val="accent1"/>
                </a:solidFill>
              </a:rPr>
              <a:t>Augmentation</a:t>
            </a:r>
            <a:r>
              <a:rPr lang="en-US" dirty="0" smtClean="0">
                <a:solidFill>
                  <a:schemeClr val="accent1"/>
                </a:solidFill>
              </a:rPr>
              <a:t>:  </a:t>
            </a:r>
            <a:r>
              <a:rPr lang="en-US" dirty="0" smtClean="0"/>
              <a:t>If  X -&gt; Y,  then   XZ  -&gt; YZ   for any Z</a:t>
            </a:r>
          </a:p>
          <a:p>
            <a:pPr lvl="1">
              <a:buSzPct val="75000"/>
            </a:pPr>
            <a:r>
              <a:rPr lang="en-US" dirty="0" smtClean="0"/>
              <a:t>S -&gt; N, then SLR -&gt; NLR</a:t>
            </a:r>
          </a:p>
          <a:p>
            <a:pPr>
              <a:buSzPct val="75000"/>
            </a:pPr>
            <a:r>
              <a:rPr lang="en-US" i="1" u="sng" dirty="0" smtClean="0">
                <a:solidFill>
                  <a:schemeClr val="accent1"/>
                </a:solidFill>
              </a:rPr>
              <a:t>Transitivity</a:t>
            </a:r>
            <a:r>
              <a:rPr lang="en-US" dirty="0" smtClean="0">
                <a:solidFill>
                  <a:schemeClr val="accent1"/>
                </a:solidFill>
              </a:rPr>
              <a:t>:  </a:t>
            </a:r>
            <a:r>
              <a:rPr lang="en-US" dirty="0" smtClean="0"/>
              <a:t>If  X -&gt; Y  and  Y -&gt; Z,  then   X -&gt; Z</a:t>
            </a:r>
          </a:p>
          <a:p>
            <a:pPr lvl="1">
              <a:buSzPct val="75000"/>
            </a:pPr>
            <a:r>
              <a:rPr lang="en-US" dirty="0" smtClean="0"/>
              <a:t>S -&gt; R, R -&gt; W, then S -&gt; W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04-6A02-47B4-85ED-7FA0B4640D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Hourly_Emps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/>
        </p:nvGraphicFramePr>
        <p:xfrm>
          <a:off x="457200" y="1295400"/>
          <a:ext cx="8229599" cy="238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447800"/>
                <a:gridCol w="609600"/>
                <a:gridCol w="914400"/>
                <a:gridCol w="1676400"/>
                <a:gridCol w="1904999"/>
              </a:tblGrid>
              <a:tr h="553156"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SSN</a:t>
                      </a:r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Lot</a:t>
                      </a:r>
                      <a:endParaRPr lang="en-US" b="0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Rating</a:t>
                      </a:r>
                      <a:endParaRPr lang="en-US" b="0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Hourly_</a:t>
                      </a:r>
                      <a:r>
                        <a:rPr lang="en-US" b="1" dirty="0" err="1" smtClean="0"/>
                        <a:t>W</a:t>
                      </a:r>
                      <a:r>
                        <a:rPr lang="en-US" b="0" dirty="0" err="1" smtClean="0"/>
                        <a:t>ages</a:t>
                      </a:r>
                      <a:endParaRPr lang="en-US" b="0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</a:t>
                      </a:r>
                      <a:r>
                        <a:rPr lang="en-US" b="0" dirty="0" err="1" smtClean="0"/>
                        <a:t>ours_worked</a:t>
                      </a:r>
                      <a:endParaRPr lang="en-US" b="0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123-22-2366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Attishoo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231-31-5368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Smiley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131-24-3650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Smethurst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434-26-3751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Guldu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612-67-4134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Madayan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Two 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Union / Combining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 Y </a:t>
            </a:r>
            <a:r>
              <a:rPr lang="en-US" dirty="0" smtClean="0">
                <a:sym typeface="Symbol"/>
              </a:rPr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X  Z</a:t>
            </a:r>
            <a:r>
              <a:rPr lang="en-US" dirty="0" smtClean="0">
                <a:sym typeface="Symbol"/>
              </a:rPr>
              <a:t>, then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X  YZ</a:t>
            </a:r>
          </a:p>
          <a:p>
            <a:pPr lvl="1"/>
            <a:r>
              <a:rPr lang="en-US" dirty="0" err="1" smtClean="0">
                <a:sym typeface="Symbol"/>
              </a:rPr>
              <a:t>Eg</a:t>
            </a:r>
            <a:r>
              <a:rPr lang="en-US" dirty="0" smtClean="0">
                <a:sym typeface="Symbol"/>
              </a:rPr>
              <a:t>. FLD   A and FLD  T, then FLD  AT</a:t>
            </a:r>
            <a:endParaRPr lang="en-US" dirty="0" smtClean="0"/>
          </a:p>
          <a:p>
            <a:r>
              <a:rPr lang="en-US" b="1" dirty="0" smtClean="0"/>
              <a:t>Decomposition </a:t>
            </a:r>
            <a:r>
              <a:rPr lang="en-US" b="1" smtClean="0"/>
              <a:t>/ Splitting</a:t>
            </a:r>
            <a:endParaRPr lang="en-US" b="1" dirty="0" smtClean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X  YZ</a:t>
            </a:r>
            <a:r>
              <a:rPr lang="en-US" dirty="0" smtClean="0">
                <a:sym typeface="Symbol"/>
              </a:rPr>
              <a:t>, then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 Y </a:t>
            </a:r>
            <a:r>
              <a:rPr lang="en-US" dirty="0" smtClean="0">
                <a:sym typeface="Symbol"/>
              </a:rPr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X  Z</a:t>
            </a:r>
          </a:p>
          <a:p>
            <a:pPr lvl="1"/>
            <a:r>
              <a:rPr lang="en-US" dirty="0" err="1" smtClean="0">
                <a:sym typeface="Symbol"/>
              </a:rPr>
              <a:t>Eg</a:t>
            </a:r>
            <a:r>
              <a:rPr lang="en-US" dirty="0" smtClean="0">
                <a:sym typeface="Symbol"/>
              </a:rPr>
              <a:t>. FLD  AT , then FLD   A and FLD  T</a:t>
            </a:r>
          </a:p>
          <a:p>
            <a:r>
              <a:rPr lang="en-US" b="1" dirty="0" smtClean="0">
                <a:sym typeface="Symbol"/>
              </a:rPr>
              <a:t>Trivial FDs</a:t>
            </a:r>
          </a:p>
          <a:p>
            <a:pPr lvl="1"/>
            <a:r>
              <a:rPr lang="en-US" dirty="0" smtClean="0">
                <a:sym typeface="Symbol"/>
              </a:rPr>
              <a:t>Right side is a subset of Left side</a:t>
            </a:r>
          </a:p>
          <a:p>
            <a:pPr lvl="1"/>
            <a:r>
              <a:rPr lang="en-US" dirty="0" err="1" smtClean="0">
                <a:sym typeface="Symbol"/>
              </a:rPr>
              <a:t>Eg</a:t>
            </a:r>
            <a:r>
              <a:rPr lang="en-US" dirty="0" smtClean="0">
                <a:sym typeface="Symbol"/>
              </a:rPr>
              <a:t>. F  F, FLD  FD</a:t>
            </a:r>
          </a:p>
          <a:p>
            <a:r>
              <a:rPr lang="en-US" dirty="0" smtClean="0">
                <a:sym typeface="Symbol"/>
              </a:rPr>
              <a:t>Does “XY  Z imply X Z and Y Z” ?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1066800"/>
          <a:ext cx="701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95400"/>
                <a:gridCol w="1219200"/>
                <a:gridCol w="16764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Firstname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Lastname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DOB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r>
                        <a:rPr lang="en-US" baseline="0" dirty="0" smtClean="0"/>
                        <a:t> 9 1979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Honolulu,HI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808-343-0809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506</TotalTime>
  <Words>1246</Words>
  <Application>Microsoft Macintosh PowerPoint</Application>
  <PresentationFormat>On-screen Show (4:3)</PresentationFormat>
  <Paragraphs>188</Paragraphs>
  <Slides>12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ICS 321 Fall 2010</vt:lpstr>
      <vt:lpstr>ICS 321 Data Storage &amp; Retrieval Functional Dependencies</vt:lpstr>
      <vt:lpstr>Example: Movies1</vt:lpstr>
      <vt:lpstr>Functional Dependency</vt:lpstr>
      <vt:lpstr>Keys &amp; Superkeys</vt:lpstr>
      <vt:lpstr>FD Example: Movies1</vt:lpstr>
      <vt:lpstr>Reasoning about FDs</vt:lpstr>
      <vt:lpstr>Armstrong’s Axioms</vt:lpstr>
      <vt:lpstr>Example: Armstrong’s Axioms</vt:lpstr>
      <vt:lpstr>Two More Rules</vt:lpstr>
      <vt:lpstr>Closure</vt:lpstr>
      <vt:lpstr>Example: Closure</vt:lpstr>
      <vt:lpstr>Attribute Closure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Title</dc:title>
  <dc:creator>Lipyeow Lim</dc:creator>
  <cp:lastModifiedBy>Lipyeow Lim</cp:lastModifiedBy>
  <cp:revision>24</cp:revision>
  <dcterms:created xsi:type="dcterms:W3CDTF">2014-10-11T00:20:45Z</dcterms:created>
  <dcterms:modified xsi:type="dcterms:W3CDTF">2014-10-11T00:21:59Z</dcterms:modified>
</cp:coreProperties>
</file>