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93773-53A6-AA44-AA8D-9EC5D2CE7204}" type="datetimeFigureOut">
              <a:rPr lang="en-US" smtClean="0"/>
              <a:pPr/>
              <a:t>10/10/14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BFE40-0977-E445-BDF4-D651DA71C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10/10/14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E9D86-FD1A-48D2-9507-A88222142B5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E9D86-FD1A-48D2-9507-A88222142B5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E9D86-FD1A-48D2-9507-A88222142B5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E0B2-2675-4C2A-8F2E-DDE6EEF8D60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E0B2-2675-4C2A-8F2E-DDE6EEF8D60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6065D-C0B3-484C-B294-5E9BA839762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6065D-C0B3-484C-B294-5E9BA839762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6065D-C0B3-484C-B294-5E9BA839762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6065D-C0B3-484C-B294-5E9BA839762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6065D-C0B3-484C-B294-5E9BA839762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9/16/2013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9/16/2013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9/16/2013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9/16/2013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321 Data Storage &amp; Retrieval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Normal Forms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Prof</a:t>
            </a:r>
            <a:r>
              <a:rPr lang="en-US" dirty="0" smtClean="0"/>
              <a:t>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Decompositions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Reduces redundancies and anomalies, but could have the following potential problems: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Some queries become more expensive.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Given instances of the decomposed relations, we may not be able to reconstruct the corresponding instance of the original relation!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Checking some dependencies may require joining the instances of the decomposed relations.</a:t>
            </a:r>
          </a:p>
          <a:p>
            <a:r>
              <a:rPr lang="en-US" dirty="0" smtClean="0"/>
              <a:t>Two desirable properties:</a:t>
            </a:r>
          </a:p>
          <a:p>
            <a:pPr lvl="1"/>
            <a:r>
              <a:rPr lang="en-US" dirty="0" smtClean="0"/>
              <a:t>Lossless-join decomposition</a:t>
            </a:r>
          </a:p>
          <a:p>
            <a:pPr lvl="1"/>
            <a:r>
              <a:rPr lang="en-US" dirty="0" smtClean="0"/>
              <a:t>Dependency-preserving decomposition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84C1-A369-4DED-AABC-48F0BC1BCED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lvl="1"/>
            <a:r>
              <a:rPr lang="en-US" dirty="0" smtClean="0"/>
              <a:t>Lossless-join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Decomposition of R into X and Y is </a:t>
            </a:r>
            <a:r>
              <a:rPr lang="en-US" i="1" u="sng" dirty="0" smtClean="0">
                <a:solidFill>
                  <a:schemeClr val="accent2"/>
                </a:solidFill>
              </a:rPr>
              <a:t>lossless-join</a:t>
            </a:r>
            <a:r>
              <a:rPr lang="en-US" dirty="0" smtClean="0"/>
              <a:t> </a:t>
            </a:r>
            <a:r>
              <a:rPr lang="en-US" dirty="0" err="1" smtClean="0"/>
              <a:t>w.r.t</a:t>
            </a:r>
            <a:r>
              <a:rPr lang="en-US" dirty="0" smtClean="0"/>
              <a:t>. a set of FDs F if, for every instance </a:t>
            </a:r>
            <a:r>
              <a:rPr lang="en-US" i="1" dirty="0" smtClean="0"/>
              <a:t>r</a:t>
            </a:r>
            <a:r>
              <a:rPr lang="en-US" dirty="0" smtClean="0"/>
              <a:t> that satisfies F: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			</a:t>
            </a:r>
            <a:r>
              <a:rPr lang="el-GR" b="1" dirty="0" smtClean="0">
                <a:solidFill>
                  <a:schemeClr val="accent2"/>
                </a:solidFill>
              </a:rPr>
              <a:t>π</a:t>
            </a:r>
            <a:r>
              <a:rPr lang="en-US" b="1" baseline="-25000" dirty="0" smtClean="0">
                <a:solidFill>
                  <a:schemeClr val="accent2"/>
                </a:solidFill>
              </a:rPr>
              <a:t>X</a:t>
            </a:r>
            <a:r>
              <a:rPr lang="en-US" b="1" dirty="0" smtClean="0">
                <a:solidFill>
                  <a:schemeClr val="accent2"/>
                </a:solidFill>
              </a:rPr>
              <a:t>(r) join </a:t>
            </a:r>
            <a:r>
              <a:rPr lang="el-GR" b="1" dirty="0" smtClean="0">
                <a:solidFill>
                  <a:schemeClr val="accent2"/>
                </a:solidFill>
              </a:rPr>
              <a:t>π</a:t>
            </a:r>
            <a:r>
              <a:rPr lang="en-US" b="1" baseline="-25000" dirty="0" smtClean="0">
                <a:solidFill>
                  <a:schemeClr val="accent2"/>
                </a:solidFill>
              </a:rPr>
              <a:t>Y</a:t>
            </a:r>
            <a:r>
              <a:rPr lang="en-US" b="1" dirty="0" smtClean="0">
                <a:solidFill>
                  <a:schemeClr val="accent2"/>
                </a:solidFill>
              </a:rPr>
              <a:t>(r) = r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3200" dirty="0" smtClean="0"/>
              <a:t>In general one direction </a:t>
            </a:r>
            <a:r>
              <a:rPr lang="el-GR" sz="3200" dirty="0" smtClean="0">
                <a:solidFill>
                  <a:schemeClr val="accent2"/>
                </a:solidFill>
              </a:rPr>
              <a:t>π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X</a:t>
            </a:r>
            <a:r>
              <a:rPr lang="en-US" sz="3200" dirty="0" smtClean="0">
                <a:solidFill>
                  <a:schemeClr val="accent2"/>
                </a:solidFill>
              </a:rPr>
              <a:t>(r) join </a:t>
            </a:r>
            <a:r>
              <a:rPr lang="el-GR" sz="3200" dirty="0" smtClean="0">
                <a:solidFill>
                  <a:schemeClr val="accent2"/>
                </a:solidFill>
              </a:rPr>
              <a:t>π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Y</a:t>
            </a:r>
            <a:r>
              <a:rPr lang="en-US" sz="3200" dirty="0" smtClean="0">
                <a:solidFill>
                  <a:schemeClr val="accent2"/>
                </a:solidFill>
              </a:rPr>
              <a:t>(r) 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</a:t>
            </a:r>
            <a:r>
              <a:rPr lang="en-US" sz="3200" dirty="0" smtClean="0">
                <a:solidFill>
                  <a:schemeClr val="accent2"/>
                </a:solidFill>
              </a:rPr>
              <a:t> r </a:t>
            </a:r>
            <a:r>
              <a:rPr lang="en-US" sz="3200" dirty="0" smtClean="0"/>
              <a:t>is always true, but the other may not hold.</a:t>
            </a:r>
          </a:p>
          <a:p>
            <a:r>
              <a:rPr lang="en-US" dirty="0" smtClean="0"/>
              <a:t>Definition extended to decomposition into 3 or more relations in a straightforward way.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It is essential that all decompositions used to deal with redundancy be lossless!  </a:t>
            </a:r>
            <a:r>
              <a:rPr lang="en-US" i="1" u="sng" dirty="0" smtClean="0">
                <a:solidFill>
                  <a:schemeClr val="accent2"/>
                </a:solidFill>
              </a:rPr>
              <a:t>(Avoids Problem (2).)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84C1-A369-4DED-AABC-48F0BC1BCED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Conditions for Lossless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5720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decomposition of R into X and Y is </a:t>
            </a:r>
            <a:r>
              <a:rPr lang="en-US" dirty="0" smtClean="0">
                <a:solidFill>
                  <a:schemeClr val="accent2"/>
                </a:solidFill>
              </a:rPr>
              <a:t>lossless-join </a:t>
            </a:r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F  if and only if </a:t>
            </a:r>
            <a:r>
              <a:rPr lang="en-US" dirty="0" smtClean="0"/>
              <a:t>the closure of F contains:</a:t>
            </a:r>
          </a:p>
          <a:p>
            <a:pPr lvl="1">
              <a:buSzPct val="75000"/>
            </a:pPr>
            <a:r>
              <a:rPr lang="en-US" dirty="0" smtClean="0">
                <a:solidFill>
                  <a:schemeClr val="accent2"/>
                </a:solidFill>
              </a:rPr>
              <a:t>X </a:t>
            </a:r>
            <a:r>
              <a:rPr lang="en-US" b="1" dirty="0" smtClean="0">
                <a:solidFill>
                  <a:schemeClr val="accent2"/>
                </a:solidFill>
                <a:sym typeface="Symbol"/>
              </a:rPr>
              <a:t>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Y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</a:t>
            </a:r>
            <a:r>
              <a:rPr lang="en-US" dirty="0" smtClean="0">
                <a:solidFill>
                  <a:schemeClr val="accent2"/>
                </a:solidFill>
              </a:rPr>
              <a:t> X,   or</a:t>
            </a:r>
          </a:p>
          <a:p>
            <a:pPr lvl="1">
              <a:buSzPct val="75000"/>
            </a:pPr>
            <a:r>
              <a:rPr lang="en-US" dirty="0" smtClean="0">
                <a:solidFill>
                  <a:schemeClr val="accent2"/>
                </a:solidFill>
              </a:rPr>
              <a:t>X </a:t>
            </a:r>
            <a:r>
              <a:rPr lang="en-US" b="1" dirty="0" smtClean="0">
                <a:solidFill>
                  <a:schemeClr val="accent2"/>
                </a:solidFill>
                <a:sym typeface="Symbol"/>
              </a:rPr>
              <a:t></a:t>
            </a:r>
            <a:r>
              <a:rPr lang="en-US" dirty="0" smtClean="0">
                <a:solidFill>
                  <a:schemeClr val="accent2"/>
                </a:solidFill>
              </a:rPr>
              <a:t> Y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</a:t>
            </a:r>
            <a:r>
              <a:rPr lang="en-US" dirty="0" smtClean="0">
                <a:solidFill>
                  <a:schemeClr val="accent2"/>
                </a:solidFill>
              </a:rPr>
              <a:t> Y</a:t>
            </a:r>
          </a:p>
          <a:p>
            <a:r>
              <a:rPr lang="en-US" dirty="0" smtClean="0"/>
              <a:t>In particular, the decomposition of R into        UV and R - V is lossless-join if  U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V  holds over R.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84C1-A369-4DED-AABC-48F0BC1BCED5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257800" y="1143000"/>
          <a:ext cx="144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/>
                <a:gridCol w="482600"/>
                <a:gridCol w="482600"/>
              </a:tblGrid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67600" y="1143000"/>
          <a:ext cx="965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/>
                <a:gridCol w="482600"/>
              </a:tblGrid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467600" y="2819400"/>
          <a:ext cx="965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/>
                <a:gridCol w="482600"/>
              </a:tblGrid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257800" y="2895600"/>
          <a:ext cx="1447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/>
                <a:gridCol w="482600"/>
                <a:gridCol w="482600"/>
              </a:tblGrid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6705600" y="1828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6400800" y="2133600"/>
            <a:ext cx="1295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6362700" y="2552700"/>
            <a:ext cx="1524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6858000" y="3581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The Problem with Redundancy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3DB-F151-489E-A182-4AEB062817D9}" type="slidenum">
              <a:rPr lang="en-US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9144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Hourly_Emps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Suppose hourly wages are determined by rating</a:t>
            </a:r>
          </a:p>
          <a:p>
            <a:r>
              <a:rPr lang="en-US" b="1" dirty="0" smtClean="0"/>
              <a:t>Redundant storage </a:t>
            </a:r>
            <a:r>
              <a:rPr lang="en-US" dirty="0" smtClean="0"/>
              <a:t>: (8,10) stored multiple times</a:t>
            </a:r>
          </a:p>
          <a:p>
            <a:r>
              <a:rPr lang="en-US" b="1" dirty="0" smtClean="0"/>
              <a:t>Update anomaly </a:t>
            </a:r>
            <a:r>
              <a:rPr lang="en-US" dirty="0" smtClean="0"/>
              <a:t>: change hourly wages in row 1</a:t>
            </a:r>
          </a:p>
          <a:p>
            <a:r>
              <a:rPr lang="en-US" b="1" dirty="0" smtClean="0"/>
              <a:t>Insertion anomaly </a:t>
            </a:r>
            <a:r>
              <a:rPr lang="en-US" dirty="0" smtClean="0"/>
              <a:t>: requires knowing hourly wages for the rating</a:t>
            </a:r>
          </a:p>
          <a:p>
            <a:r>
              <a:rPr lang="en-US" b="1" dirty="0" smtClean="0"/>
              <a:t>Deletion anomaly </a:t>
            </a:r>
            <a:r>
              <a:rPr lang="en-US" dirty="0" smtClean="0"/>
              <a:t>: deleting all (8,10) loses info</a:t>
            </a:r>
            <a:endParaRPr lang="en-US" dirty="0"/>
          </a:p>
        </p:txBody>
      </p:sp>
      <p:graphicFrame>
        <p:nvGraphicFramePr>
          <p:cNvPr id="11" name="Content Placeholder 7"/>
          <p:cNvGraphicFramePr>
            <a:graphicFrameLocks/>
          </p:cNvGraphicFramePr>
          <p:nvPr/>
        </p:nvGraphicFramePr>
        <p:xfrm>
          <a:off x="457200" y="1295400"/>
          <a:ext cx="8229599" cy="23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447800"/>
                <a:gridCol w="609600"/>
                <a:gridCol w="914400"/>
                <a:gridCol w="1676400"/>
                <a:gridCol w="1904999"/>
              </a:tblGrid>
              <a:tr h="55315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Lot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Hourly_wages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Hours_worked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123-22-2366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Attishoo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231-31-5368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Smiley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131-24-3650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Smethurst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434-26-3751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Guldu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612-67-4134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Madayan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marL="128254" marR="12825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Using Two Smaller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514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Any more anomalies ? </a:t>
            </a:r>
            <a:r>
              <a:rPr lang="en-US" dirty="0" smtClean="0"/>
              <a:t>Update, Insertion, Deletion ?</a:t>
            </a:r>
          </a:p>
          <a:p>
            <a:r>
              <a:rPr lang="en-US" dirty="0" smtClean="0"/>
              <a:t>Remove redundancy by </a:t>
            </a:r>
            <a:r>
              <a:rPr lang="en-US" b="1" i="1" dirty="0" smtClean="0">
                <a:solidFill>
                  <a:schemeClr val="accent2"/>
                </a:solidFill>
              </a:rPr>
              <a:t>decomposition</a:t>
            </a:r>
          </a:p>
          <a:p>
            <a:pPr lvl="1"/>
            <a:r>
              <a:rPr lang="en-US" dirty="0" smtClean="0"/>
              <a:t>Since hourly wage is completely determined by rating, factor out hourly wage.</a:t>
            </a:r>
          </a:p>
          <a:p>
            <a:r>
              <a:rPr lang="en-US" b="1" dirty="0" smtClean="0"/>
              <a:t>Pros</a:t>
            </a:r>
            <a:r>
              <a:rPr lang="en-US" dirty="0" smtClean="0"/>
              <a:t>: less redundancy less anomalies</a:t>
            </a:r>
          </a:p>
          <a:p>
            <a:r>
              <a:rPr lang="en-US" b="1" dirty="0" smtClean="0"/>
              <a:t>Cons</a:t>
            </a:r>
            <a:r>
              <a:rPr lang="en-US" dirty="0" smtClean="0"/>
              <a:t>: retrieving the hourly wage of an employee requires a join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04-6A02-47B4-85ED-7FA0B4640D00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Content Placeholder 7"/>
          <p:cNvGraphicFramePr>
            <a:graphicFrameLocks/>
          </p:cNvGraphicFramePr>
          <p:nvPr/>
        </p:nvGraphicFramePr>
        <p:xfrm>
          <a:off x="457200" y="1295400"/>
          <a:ext cx="5257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219200"/>
                <a:gridCol w="609600"/>
                <a:gridCol w="914400"/>
                <a:gridCol w="1066800"/>
              </a:tblGrid>
              <a:tr h="55315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Lot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Hours_worked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123-22-2366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Attishoo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231-31-5368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Smiley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131-24-3650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Smethurst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434-26-3751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Guldu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612-67-4134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Madayan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marL="128254" marR="128254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77000" y="1295400"/>
          <a:ext cx="1905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909"/>
                <a:gridCol w="1039091"/>
              </a:tblGrid>
              <a:tr h="553156"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Hourly_wages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8254" marR="128254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9144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Hourly_Emps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914400"/>
            <a:ext cx="156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RatingWages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Helps with the question: do we need to refine the schema ?</a:t>
            </a:r>
          </a:p>
          <a:p>
            <a:r>
              <a:rPr lang="en-US" dirty="0" smtClean="0"/>
              <a:t>If a relation is in a certain </a:t>
            </a:r>
            <a:r>
              <a:rPr lang="en-US" i="1" dirty="0" smtClean="0">
                <a:solidFill>
                  <a:schemeClr val="accent2"/>
                </a:solidFill>
              </a:rPr>
              <a:t>normal form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BCNF, 3NF </a:t>
            </a:r>
            <a:r>
              <a:rPr lang="en-US" dirty="0" smtClean="0"/>
              <a:t>etc.), it is known that certain kinds of problems are avoided/minimized.  This can be used to help us decide whether decomposing the relation will help.</a:t>
            </a:r>
          </a:p>
          <a:p>
            <a:r>
              <a:rPr lang="en-US" dirty="0" smtClean="0"/>
              <a:t>Role of FDs in detecting redundancy:</a:t>
            </a:r>
          </a:p>
          <a:p>
            <a:pPr lvl="1">
              <a:buSzPct val="75000"/>
            </a:pPr>
            <a:r>
              <a:rPr lang="en-US" dirty="0" smtClean="0"/>
              <a:t>Consider a relation R with 3 attributes, ABC.  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No FDs hold:   </a:t>
            </a:r>
            <a:r>
              <a:rPr lang="en-US" dirty="0" smtClean="0"/>
              <a:t>There is no redundancy here.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Given A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</a:t>
            </a:r>
            <a:r>
              <a:rPr lang="en-US" dirty="0" smtClean="0">
                <a:solidFill>
                  <a:schemeClr val="accent2"/>
                </a:solidFill>
              </a:rPr>
              <a:t> B:   </a:t>
            </a:r>
            <a:r>
              <a:rPr lang="en-US" dirty="0" smtClean="0"/>
              <a:t>Several </a:t>
            </a:r>
            <a:r>
              <a:rPr lang="en-US" dirty="0" err="1" smtClean="0"/>
              <a:t>tuples</a:t>
            </a:r>
            <a:r>
              <a:rPr lang="en-US" dirty="0" smtClean="0"/>
              <a:t> could have the same A value, and if so, they’ll all have the same B value!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84C1-A369-4DED-AABC-48F0BC1BCED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Let R denote a relation, X a set of attributes from R, A an attribute from R, and F the set of FDs that hold over R.</a:t>
            </a:r>
          </a:p>
          <a:p>
            <a:r>
              <a:rPr lang="en-US" dirty="0" smtClean="0"/>
              <a:t>R is in </a:t>
            </a:r>
            <a:r>
              <a:rPr lang="en-US" b="1" u="sng" dirty="0" smtClean="0">
                <a:solidFill>
                  <a:schemeClr val="accent2"/>
                </a:solidFill>
              </a:rPr>
              <a:t>BCNF</a:t>
            </a:r>
            <a:r>
              <a:rPr lang="en-US" dirty="0" smtClean="0"/>
              <a:t> if for all X</a:t>
            </a:r>
            <a:r>
              <a:rPr lang="en-US" dirty="0" smtClean="0">
                <a:sym typeface="Symbol"/>
              </a:rPr>
              <a:t>  A in F</a:t>
            </a:r>
            <a:r>
              <a:rPr lang="en-US" baseline="30000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,</a:t>
            </a:r>
          </a:p>
          <a:p>
            <a:pPr lvl="1"/>
            <a:r>
              <a:rPr lang="en-US" dirty="0" smtClean="0">
                <a:sym typeface="Symbol"/>
              </a:rPr>
              <a:t>A  X (trivial FD) or</a:t>
            </a:r>
          </a:p>
          <a:p>
            <a:pPr lvl="1"/>
            <a:r>
              <a:rPr lang="en-US" dirty="0" smtClean="0">
                <a:sym typeface="Symbol"/>
              </a:rPr>
              <a:t>X is a </a:t>
            </a:r>
            <a:r>
              <a:rPr lang="en-US" dirty="0" err="1" smtClean="0">
                <a:sym typeface="Symbol"/>
              </a:rPr>
              <a:t>superkey</a:t>
            </a:r>
            <a:r>
              <a:rPr lang="en-US" dirty="0" smtClean="0">
                <a:sym typeface="Symbol"/>
              </a:rPr>
              <a:t> </a:t>
            </a:r>
          </a:p>
          <a:p>
            <a:r>
              <a:rPr lang="en-US" b="1" dirty="0" smtClean="0"/>
              <a:t>Negation</a:t>
            </a:r>
            <a:r>
              <a:rPr lang="en-US" dirty="0" smtClean="0"/>
              <a:t>: R is not in BCNF if there exists an X</a:t>
            </a:r>
            <a:r>
              <a:rPr lang="en-US" dirty="0" smtClean="0">
                <a:sym typeface="Symbol"/>
              </a:rPr>
              <a:t>  A in F</a:t>
            </a:r>
            <a:r>
              <a:rPr lang="en-US" baseline="30000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, such that A  X (non-trivial FD) AND X is not a key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84C1-A369-4DED-AABC-48F0BC1BCED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181600" y="3352800"/>
            <a:ext cx="3657600" cy="1143000"/>
          </a:xfrm>
          <a:prstGeom prst="wedgeRoundRectCallout">
            <a:avLst>
              <a:gd name="adj1" fmla="val -73665"/>
              <a:gd name="adj2" fmla="val 68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The only non-trivial FDs that hold are key constraints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Examples: BCNF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609600"/>
          </a:xfrm>
        </p:spPr>
        <p:txBody>
          <a:bodyPr/>
          <a:lstStyle/>
          <a:p>
            <a:r>
              <a:rPr lang="en-US" dirty="0" smtClean="0"/>
              <a:t>Are the following in BCNF 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61B-3C2C-437E-AB77-81CC0A24C17F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4267200"/>
          <a:ext cx="8534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914400"/>
                <a:gridCol w="1676400"/>
                <a:gridCol w="1295400"/>
                <a:gridCol w="9906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Firstname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Lastname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DOB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CityState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Zipcode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Telephone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</a:t>
                      </a:r>
                      <a:r>
                        <a:rPr lang="en-US" baseline="0" dirty="0" smtClean="0"/>
                        <a:t> 9 1979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1680 East West 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Honolulu,HI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96822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808-343-0809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2133600"/>
          <a:ext cx="701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95400"/>
                <a:gridCol w="1219200"/>
                <a:gridCol w="16764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Firstname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Lastname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DOB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Telephone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</a:t>
                      </a:r>
                      <a:r>
                        <a:rPr lang="en-US" baseline="0" dirty="0" smtClean="0"/>
                        <a:t> 9 1979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Honolulu,HI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808-343-0809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04800" y="5410200"/>
            <a:ext cx="3275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F= { FLD  FLDSCZT, CZ }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2971800"/>
            <a:ext cx="2248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F= { FLD  FLDAT}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Third Normal Form (3NF)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 	</a:t>
            </a:r>
            <a:r>
              <a:rPr lang="en-US" b="1" dirty="0" smtClean="0"/>
              <a:t>R</a:t>
            </a:r>
            <a:r>
              <a:rPr lang="en-US" dirty="0" smtClean="0"/>
              <a:t> denote a relation, </a:t>
            </a:r>
            <a:r>
              <a:rPr lang="en-US" b="1" dirty="0" smtClean="0"/>
              <a:t>X</a:t>
            </a:r>
            <a:r>
              <a:rPr lang="en-US" dirty="0" smtClean="0"/>
              <a:t> a set of attributes from R, 	</a:t>
            </a:r>
            <a:r>
              <a:rPr lang="en-US" b="1" dirty="0" smtClean="0"/>
              <a:t>A</a:t>
            </a:r>
            <a:r>
              <a:rPr lang="en-US" dirty="0" smtClean="0"/>
              <a:t> an attribute from R, </a:t>
            </a:r>
            <a:r>
              <a:rPr lang="en-US" b="1" dirty="0" smtClean="0"/>
              <a:t>F</a:t>
            </a:r>
            <a:r>
              <a:rPr lang="en-US" dirty="0" smtClean="0"/>
              <a:t> the set of FDs for R.</a:t>
            </a:r>
          </a:p>
          <a:p>
            <a:r>
              <a:rPr lang="en-US" dirty="0" smtClean="0"/>
              <a:t>R is in </a:t>
            </a:r>
            <a:r>
              <a:rPr lang="en-US" b="1" u="sng" dirty="0" smtClean="0">
                <a:solidFill>
                  <a:schemeClr val="accent2"/>
                </a:solidFill>
              </a:rPr>
              <a:t>3NF</a:t>
            </a:r>
            <a:r>
              <a:rPr lang="en-US" dirty="0" smtClean="0"/>
              <a:t> if for all X</a:t>
            </a:r>
            <a:r>
              <a:rPr lang="en-US" dirty="0" smtClean="0">
                <a:sym typeface="Symbol"/>
              </a:rPr>
              <a:t>  A in F</a:t>
            </a:r>
            <a:r>
              <a:rPr lang="en-US" baseline="30000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,</a:t>
            </a:r>
          </a:p>
          <a:p>
            <a:pPr lvl="1"/>
            <a:r>
              <a:rPr lang="en-US" dirty="0" smtClean="0">
                <a:sym typeface="Symbol"/>
              </a:rPr>
              <a:t>A  X (trivial FD) or</a:t>
            </a:r>
          </a:p>
          <a:p>
            <a:pPr lvl="1"/>
            <a:r>
              <a:rPr lang="en-US" dirty="0" smtClean="0">
                <a:sym typeface="Symbol"/>
              </a:rPr>
              <a:t>X is a </a:t>
            </a:r>
            <a:r>
              <a:rPr lang="en-US" dirty="0" err="1" smtClean="0">
                <a:sym typeface="Symbol"/>
              </a:rPr>
              <a:t>superkey</a:t>
            </a:r>
            <a:r>
              <a:rPr lang="en-US" dirty="0" smtClean="0">
                <a:sym typeface="Symbol"/>
              </a:rPr>
              <a:t> or</a:t>
            </a:r>
          </a:p>
          <a:p>
            <a:pPr lvl="1"/>
            <a:r>
              <a:rPr lang="en-US" dirty="0" smtClean="0">
                <a:sym typeface="Symbol"/>
              </a:rPr>
              <a:t>A is part of some key</a:t>
            </a:r>
          </a:p>
          <a:p>
            <a:r>
              <a:rPr lang="en-US" b="1" dirty="0" smtClean="0"/>
              <a:t>Negation</a:t>
            </a:r>
            <a:r>
              <a:rPr lang="en-US" dirty="0" smtClean="0"/>
              <a:t>: R is not in 3NF if there exists an X</a:t>
            </a:r>
            <a:r>
              <a:rPr lang="en-US" dirty="0" smtClean="0">
                <a:sym typeface="Symbol"/>
              </a:rPr>
              <a:t>  A in F</a:t>
            </a:r>
            <a:r>
              <a:rPr lang="en-US" baseline="30000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, such that </a:t>
            </a:r>
          </a:p>
          <a:p>
            <a:pPr lvl="1"/>
            <a:r>
              <a:rPr lang="en-US" dirty="0" smtClean="0">
                <a:sym typeface="Symbol"/>
              </a:rPr>
              <a:t>A  X (non-trivial FD) AND </a:t>
            </a:r>
          </a:p>
          <a:p>
            <a:pPr lvl="1"/>
            <a:r>
              <a:rPr lang="en-US" dirty="0" smtClean="0">
                <a:sym typeface="Symbol"/>
              </a:rPr>
              <a:t>X is not a key AND A is not part of some key</a:t>
            </a:r>
          </a:p>
          <a:p>
            <a:r>
              <a:rPr lang="en-US" dirty="0" smtClean="0"/>
              <a:t>If R is in BCNF, obviously in 3NF.	</a:t>
            </a:r>
            <a:endParaRPr lang="en-US" dirty="0" smtClean="0">
              <a:sym typeface="Symbol"/>
            </a:endParaRPr>
          </a:p>
          <a:p>
            <a:r>
              <a:rPr lang="en-US" dirty="0" smtClean="0"/>
              <a:t>If R is in 3NF, some redundancy is possible.  It is a compromise, used when BCNF not achievable (e.g., no ``good’’ </a:t>
            </a:r>
            <a:r>
              <a:rPr lang="en-US" dirty="0" err="1" smtClean="0"/>
              <a:t>decomp</a:t>
            </a:r>
            <a:r>
              <a:rPr lang="en-US" dirty="0" smtClean="0"/>
              <a:t>, or performance considerations).</a:t>
            </a:r>
          </a:p>
          <a:p>
            <a:endParaRPr lang="en-US" dirty="0" smtClean="0">
              <a:sym typeface="Symbol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84C1-A369-4DED-AABC-48F0BC1BCED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Example: 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09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Which of the following is in 3NF and which in BCNF 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84C1-A369-4DED-AABC-48F0BC1BCED5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3048000"/>
          <a:ext cx="8534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914400"/>
                <a:gridCol w="1676400"/>
                <a:gridCol w="1295400"/>
                <a:gridCol w="9906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Firstname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Lastname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DOB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CityState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Zipcode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Telephone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</a:t>
                      </a:r>
                      <a:r>
                        <a:rPr lang="en-US" baseline="0" dirty="0" smtClean="0"/>
                        <a:t> 9 1979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1680 East West 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Honolulu,HI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96822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808-343-0809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1752600"/>
          <a:ext cx="701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95400"/>
                <a:gridCol w="1219200"/>
                <a:gridCol w="16764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Firstname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Lastname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DOB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Telephone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</a:t>
                      </a:r>
                      <a:r>
                        <a:rPr lang="en-US" baseline="0" dirty="0" smtClean="0"/>
                        <a:t> 9 1979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Honolulu,HI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808-343-0809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4191000"/>
            <a:ext cx="3275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F= { FLD  FLDSCZT, CZ 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" y="2590800"/>
            <a:ext cx="2248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F= { FLD  FLDAT}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0" y="4800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81000" y="5715000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F= { SC  I, IC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Redundancies &amp; Decompositions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/>
        </p:nvGraphicFramePr>
        <p:xfrm>
          <a:off x="648029" y="3874532"/>
          <a:ext cx="5257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219200"/>
                <a:gridCol w="609600"/>
                <a:gridCol w="914400"/>
                <a:gridCol w="1066800"/>
              </a:tblGrid>
              <a:tr h="55315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Lot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Hours_worked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123-22-2366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Attishoo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231-31-5368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Smiley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131-24-3650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Smethurst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434-26-3751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Guldu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612-67-4134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Madayan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marL="128254" marR="128254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53200" y="4191000"/>
          <a:ext cx="1905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909"/>
                <a:gridCol w="1039091"/>
              </a:tblGrid>
              <a:tr h="553156"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Hourly_wages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8254" marR="128254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29" y="3505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Hourly_Emps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3200" y="3733800"/>
            <a:ext cx="156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RatingWages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447764" y="18955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Hourly_Emps</a:t>
            </a:r>
            <a:endParaRPr lang="en-US" dirty="0"/>
          </a:p>
        </p:txBody>
      </p:sp>
      <p:graphicFrame>
        <p:nvGraphicFramePr>
          <p:cNvPr id="12" name="Content Placeholder 7"/>
          <p:cNvGraphicFramePr>
            <a:graphicFrameLocks/>
          </p:cNvGraphicFramePr>
          <p:nvPr/>
        </p:nvGraphicFramePr>
        <p:xfrm>
          <a:off x="533401" y="1143000"/>
          <a:ext cx="822959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447800"/>
                <a:gridCol w="609600"/>
                <a:gridCol w="914400"/>
                <a:gridCol w="1676400"/>
                <a:gridCol w="190499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Lot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Hourly_wages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Hours_worked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123-22-2366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Attishoo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231-31-5368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Smiley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131-24-3650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Smethurst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434-26-3751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Guldu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612-67-4134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Madayan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marL="128254" marR="12825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243</TotalTime>
  <Words>1324</Words>
  <Application>Microsoft Macintosh PowerPoint</Application>
  <PresentationFormat>On-screen Show (4:3)</PresentationFormat>
  <Paragraphs>356</Paragraphs>
  <Slides>12</Slides>
  <Notes>12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ICS 321 Fall 2010</vt:lpstr>
      <vt:lpstr>ICS 321 Data Storage &amp; Retrieval Normal Forms 1</vt:lpstr>
      <vt:lpstr>The Problem with Redundancy</vt:lpstr>
      <vt:lpstr>Using Two Smaller Tables</vt:lpstr>
      <vt:lpstr>Normal Forms</vt:lpstr>
      <vt:lpstr>Boyce-Codd Normal Form  (BCNF)</vt:lpstr>
      <vt:lpstr>Examples: BCNF</vt:lpstr>
      <vt:lpstr>Third Normal Form (3NF)</vt:lpstr>
      <vt:lpstr>Example: 3NF</vt:lpstr>
      <vt:lpstr>Redundancies &amp; Decompositions</vt:lpstr>
      <vt:lpstr>Decompositions</vt:lpstr>
      <vt:lpstr>Lossless-join Decomposition</vt:lpstr>
      <vt:lpstr>Conditions for Lossless Join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Normal Forms</dc:title>
  <dc:creator>Lipyeow Lim</dc:creator>
  <cp:lastModifiedBy>Lipyeow Lim</cp:lastModifiedBy>
  <cp:revision>23</cp:revision>
  <dcterms:created xsi:type="dcterms:W3CDTF">2014-10-11T00:22:28Z</dcterms:created>
  <dcterms:modified xsi:type="dcterms:W3CDTF">2014-10-11T00:22:59Z</dcterms:modified>
</cp:coreProperties>
</file>