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59" r:id="rId4"/>
    <p:sldId id="260" r:id="rId5"/>
    <p:sldId id="270" r:id="rId6"/>
    <p:sldId id="261" r:id="rId7"/>
    <p:sldId id="262" r:id="rId8"/>
    <p:sldId id="263" r:id="rId9"/>
    <p:sldId id="271" r:id="rId10"/>
    <p:sldId id="264" r:id="rId11"/>
    <p:sldId id="265" r:id="rId12"/>
    <p:sldId id="266" r:id="rId13"/>
    <p:sldId id="267" r:id="rId14"/>
    <p:sldId id="272" r:id="rId15"/>
    <p:sldId id="268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1073B-CA4C-2649-B5B0-68FC813F3BEB}" type="datetimeFigureOut">
              <a:rPr lang="en-US" smtClean="0"/>
              <a:pPr/>
              <a:t>10/17/14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8F904-2AEC-7440-B950-8DD5600CEDF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10/17/14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3E9D86-FD1A-48D2-9507-A88222142B5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9/18/2013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Normal Forms (ii)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&amp; Dependency Preservation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BCNF decomposition using </a:t>
            </a:r>
            <a:r>
              <a:rPr lang="en-US" dirty="0" err="1" smtClean="0"/>
              <a:t>Algo</a:t>
            </a:r>
            <a:r>
              <a:rPr lang="en-US" dirty="0" smtClean="0"/>
              <a:t> 3.20 is lossless join</a:t>
            </a:r>
          </a:p>
          <a:p>
            <a:r>
              <a:rPr lang="en-US" dirty="0" smtClean="0"/>
              <a:t>BUT in general </a:t>
            </a:r>
            <a:r>
              <a:rPr lang="en-US" dirty="0" smtClean="0">
                <a:solidFill>
                  <a:schemeClr val="accent2"/>
                </a:solidFill>
              </a:rPr>
              <a:t>there may not be a dependency preserving decomposition into BCNF</a:t>
            </a:r>
          </a:p>
          <a:p>
            <a:pPr lvl="1">
              <a:buSzPct val="75000"/>
            </a:pPr>
            <a:r>
              <a:rPr lang="en-US" dirty="0" smtClean="0"/>
              <a:t>Example:  Bookings(</a:t>
            </a:r>
            <a:r>
              <a:rPr lang="en-US" b="1" u="sng" dirty="0" smtClean="0"/>
              <a:t>Ti</a:t>
            </a:r>
            <a:r>
              <a:rPr lang="en-US" u="sng" dirty="0" smtClean="0"/>
              <a:t>tle, </a:t>
            </a:r>
            <a:r>
              <a:rPr lang="en-US" b="1" u="sng" dirty="0" smtClean="0"/>
              <a:t>C</a:t>
            </a:r>
            <a:r>
              <a:rPr lang="en-US" u="sng" dirty="0" smtClean="0"/>
              <a:t>ity</a:t>
            </a:r>
            <a:r>
              <a:rPr lang="en-US" dirty="0" smtClean="0"/>
              <a:t>, </a:t>
            </a:r>
            <a:r>
              <a:rPr lang="en-US" b="1" dirty="0" smtClean="0"/>
              <a:t>Th</a:t>
            </a:r>
            <a:r>
              <a:rPr lang="en-US" dirty="0" smtClean="0"/>
              <a:t>eater), with FD’s : </a:t>
            </a:r>
            <a:r>
              <a:rPr lang="en-US" dirty="0" err="1" smtClean="0"/>
              <a:t>Th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err="1" smtClean="0">
                <a:sym typeface="Symbol"/>
              </a:rPr>
              <a:t>C</a:t>
            </a:r>
            <a:r>
              <a:rPr lang="en-US" dirty="0" smtClean="0"/>
              <a:t>,  </a:t>
            </a:r>
            <a:r>
              <a:rPr lang="en-US" u="sng" dirty="0" err="1" smtClean="0"/>
              <a:t>TiC</a:t>
            </a:r>
            <a:r>
              <a:rPr lang="en-US" dirty="0" err="1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err="1" smtClean="0">
                <a:sym typeface="Symbol"/>
              </a:rPr>
              <a:t>Th</a:t>
            </a:r>
            <a:endParaRPr lang="en-US" dirty="0" smtClean="0"/>
          </a:p>
          <a:p>
            <a:pPr lvl="1">
              <a:buSzPct val="75000"/>
            </a:pPr>
            <a:r>
              <a:rPr lang="en-US" dirty="0" smtClean="0"/>
              <a:t>Not in BCNF.</a:t>
            </a:r>
          </a:p>
          <a:p>
            <a:pPr lvl="1">
              <a:buSzPct val="75000"/>
            </a:pPr>
            <a:r>
              <a:rPr lang="en-US" dirty="0" smtClean="0"/>
              <a:t>Can’t decompose while preserving 2nd FD;  </a:t>
            </a:r>
          </a:p>
          <a:p>
            <a:pPr>
              <a:buSzPct val="75000"/>
            </a:pPr>
            <a:r>
              <a:rPr lang="en-US" dirty="0" smtClean="0"/>
              <a:t>This is the motivation for 3NF.</a:t>
            </a:r>
          </a:p>
          <a:p>
            <a:pPr>
              <a:buSzPct val="7500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Decomposition into 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Obviously, the algorithm for lossless join </a:t>
            </a:r>
            <a:r>
              <a:rPr lang="en-US" dirty="0" err="1" smtClean="0"/>
              <a:t>decomp</a:t>
            </a:r>
            <a:r>
              <a:rPr lang="en-US" dirty="0" smtClean="0"/>
              <a:t> into BCNF can be used to obtain a lossless join </a:t>
            </a:r>
            <a:r>
              <a:rPr lang="en-US" dirty="0" err="1" smtClean="0"/>
              <a:t>decomp</a:t>
            </a:r>
            <a:r>
              <a:rPr lang="en-US" dirty="0" smtClean="0"/>
              <a:t> into 3NF (typically, can stop earlier).</a:t>
            </a:r>
          </a:p>
          <a:p>
            <a:r>
              <a:rPr lang="en-US" dirty="0" smtClean="0"/>
              <a:t>How can we ensure dependency preservation ?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If  X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Y  is not preserved,  add relation XY.</a:t>
            </a:r>
          </a:p>
          <a:p>
            <a:pPr lvl="1">
              <a:buSzPct val="75000"/>
            </a:pPr>
            <a:r>
              <a:rPr lang="en-US" dirty="0" smtClean="0"/>
              <a:t>Problem is that XY may violate 3NF! </a:t>
            </a:r>
          </a:p>
          <a:p>
            <a:pPr lvl="1">
              <a:buSzPct val="75000"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chemeClr val="accent2"/>
                </a:solidFill>
              </a:rPr>
              <a:t>JP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C</a:t>
            </a:r>
            <a:r>
              <a:rPr lang="en-US" dirty="0" smtClean="0"/>
              <a:t>  is not preserved, so add </a:t>
            </a:r>
            <a:r>
              <a:rPr lang="en-US" dirty="0" smtClean="0">
                <a:solidFill>
                  <a:schemeClr val="accent2"/>
                </a:solidFill>
              </a:rPr>
              <a:t>JPC</a:t>
            </a:r>
            <a:r>
              <a:rPr lang="en-US" dirty="0" smtClean="0"/>
              <a:t>. What if FDs also include  J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C ?</a:t>
            </a:r>
          </a:p>
          <a:p>
            <a:r>
              <a:rPr lang="en-US" dirty="0" smtClean="0"/>
              <a:t>Refinement: Instead of the given set of FDs F, use a </a:t>
            </a:r>
            <a:r>
              <a:rPr lang="en-US" i="1" dirty="0" smtClean="0">
                <a:solidFill>
                  <a:schemeClr val="accent2"/>
                </a:solidFill>
              </a:rPr>
              <a:t>minimal cover for F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Minimum Cover for a Set of 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Minimal cover or basis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G for a set of FDs F:</a:t>
            </a:r>
          </a:p>
          <a:p>
            <a:pPr lvl="1">
              <a:buSzPct val="75000"/>
            </a:pPr>
            <a:r>
              <a:rPr lang="en-US" dirty="0" smtClean="0"/>
              <a:t>Closure of F  =  closure of G.</a:t>
            </a:r>
          </a:p>
          <a:p>
            <a:pPr lvl="1">
              <a:buSzPct val="75000"/>
            </a:pPr>
            <a:r>
              <a:rPr lang="en-US" dirty="0" smtClean="0"/>
              <a:t>Right hand side of each FD in G is a single attribute.</a:t>
            </a:r>
          </a:p>
          <a:p>
            <a:pPr lvl="1">
              <a:buSzPct val="75000"/>
            </a:pPr>
            <a:r>
              <a:rPr lang="en-US" dirty="0" smtClean="0"/>
              <a:t>If we modify G by deleting an FD or by deleting attributes from an FD in G, the closure changes.</a:t>
            </a:r>
          </a:p>
          <a:p>
            <a:r>
              <a:rPr lang="en-US" dirty="0" smtClean="0"/>
              <a:t>Intuitively, every FD in G is needed, and ``</a:t>
            </a:r>
            <a:r>
              <a:rPr lang="en-US" i="1" dirty="0" smtClean="0">
                <a:solidFill>
                  <a:schemeClr val="accent2"/>
                </a:solidFill>
              </a:rPr>
              <a:t>as small as possible</a:t>
            </a:r>
            <a:r>
              <a:rPr lang="en-US" dirty="0" smtClean="0"/>
              <a:t>’’ in order to get the same closure as F.</a:t>
            </a:r>
          </a:p>
          <a:p>
            <a:r>
              <a:rPr lang="en-US" dirty="0" smtClean="0"/>
              <a:t>e.g.,  A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B,  ABCD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E,  EF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GH,  ACDF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 </a:t>
            </a:r>
            <a:r>
              <a:rPr lang="en-US" dirty="0" smtClean="0"/>
              <a:t>EG has the following minimal cover:</a:t>
            </a:r>
          </a:p>
          <a:p>
            <a:pPr lvl="1">
              <a:buSzPct val="75000"/>
            </a:pPr>
            <a:r>
              <a:rPr lang="en-US" dirty="0" smtClean="0"/>
              <a:t>A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B,  ACD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E,  EF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 G  and  EF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Computing the Minimal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/>
              <a:t>Put the FDs into standard form X</a:t>
            </a:r>
            <a:r>
              <a:rPr lang="en-US" b="1" dirty="0" smtClean="0">
                <a:sym typeface="Symbol"/>
              </a:rPr>
              <a:t>  A</a:t>
            </a:r>
            <a:r>
              <a:rPr lang="en-US" dirty="0" smtClean="0">
                <a:sym typeface="Symbol"/>
              </a:rPr>
              <a:t>. RHS is a single attribute.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Minimize the LHS of each FD</a:t>
            </a:r>
            <a:r>
              <a:rPr lang="en-US" dirty="0" smtClean="0">
                <a:sym typeface="Symbol"/>
              </a:rPr>
              <a:t>. For each FD, check if we can delete an attribute from LHS while preserving F</a:t>
            </a:r>
            <a:r>
              <a:rPr lang="en-US" baseline="30000" dirty="0" smtClean="0"/>
              <a:t>+</a:t>
            </a:r>
            <a:r>
              <a:rPr lang="en-US" dirty="0" smtClean="0">
                <a:sym typeface="Symbol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 smtClean="0">
                <a:sym typeface="Symbol"/>
              </a:rPr>
              <a:t>Delete redundant FDs</a:t>
            </a:r>
            <a:r>
              <a:rPr lang="en-US" dirty="0" smtClean="0">
                <a:sym typeface="Symbol"/>
              </a:rPr>
              <a:t>.</a:t>
            </a:r>
          </a:p>
          <a:p>
            <a:r>
              <a:rPr lang="en-US" dirty="0" smtClean="0">
                <a:sym typeface="Symbol"/>
              </a:rPr>
              <a:t>Minimal covers are not unique. Different order of computation can give different covers.</a:t>
            </a:r>
          </a:p>
          <a:p>
            <a:r>
              <a:rPr lang="en-US" dirty="0" smtClean="0"/>
              <a:t>e.g.,  A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B,  ABCD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E,  EF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GH,  ACDF</a:t>
            </a:r>
            <a:r>
              <a:rPr lang="en-US" dirty="0" smtClean="0">
                <a:sym typeface="Symbol"/>
              </a:rPr>
              <a:t> </a:t>
            </a:r>
            <a:r>
              <a:rPr lang="en-US" dirty="0" smtClean="0"/>
              <a:t>EG has the following minimal cover:</a:t>
            </a:r>
          </a:p>
          <a:p>
            <a:pPr lvl="1">
              <a:buSzPct val="75000"/>
            </a:pPr>
            <a:r>
              <a:rPr lang="en-US" dirty="0" smtClean="0"/>
              <a:t>A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B,  ACD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E,  EF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G  and  EF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H</a:t>
            </a:r>
          </a:p>
          <a:p>
            <a:endParaRPr lang="en-US" dirty="0" smtClean="0">
              <a:sym typeface="Symbol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B1F17-FE53-4EB4-B2AE-0A2F00EF46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3NF Decomposition Algorithm (3.26)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b="1" dirty="0" smtClean="0"/>
              <a:t>Input</a:t>
            </a:r>
            <a:r>
              <a:rPr lang="en-US" dirty="0" smtClean="0"/>
              <a:t>: R, set of FDs F</a:t>
            </a:r>
            <a:endParaRPr lang="en-US" baseline="-25000" dirty="0" smtClean="0"/>
          </a:p>
          <a:p>
            <a:r>
              <a:rPr lang="en-US" b="1" dirty="0" smtClean="0"/>
              <a:t>Output</a:t>
            </a:r>
            <a:r>
              <a:rPr lang="en-US" dirty="0" smtClean="0"/>
              <a:t>: A decomposition of R into a collection of relations, all of which are in BCNF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Find a minimal basis/cover for F, say 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For each FD </a:t>
            </a:r>
            <a:r>
              <a:rPr lang="en-US" b="1" dirty="0" smtClean="0">
                <a:solidFill>
                  <a:schemeClr val="accent2"/>
                </a:solidFill>
              </a:rPr>
              <a:t>X</a:t>
            </a:r>
            <a:r>
              <a:rPr lang="en-US" b="1" dirty="0" smtClean="0">
                <a:solidFill>
                  <a:schemeClr val="accent2"/>
                </a:solidFill>
                <a:sym typeface="Symbol"/>
              </a:rPr>
              <a:t>  </a:t>
            </a:r>
            <a:r>
              <a:rPr lang="en-US" b="1" dirty="0" smtClean="0">
                <a:solidFill>
                  <a:schemeClr val="accent2"/>
                </a:solidFill>
              </a:rPr>
              <a:t>A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in G, use </a:t>
            </a:r>
            <a:r>
              <a:rPr lang="en-US" b="1" dirty="0" smtClean="0">
                <a:solidFill>
                  <a:schemeClr val="accent2"/>
                </a:solidFill>
              </a:rPr>
              <a:t>XA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 as one of the decomposed relations.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If none of the relations from Step 2 is a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superkey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for R, add another relation whose schema is a key for 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Summary of Schema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a relation is in BCNF, it is free of redundancies that can be detected using FDs.  Thus, trying to ensure that all relations are in BCNF is a good heuristic</a:t>
            </a:r>
          </a:p>
          <a:p>
            <a:r>
              <a:rPr lang="en-US" dirty="0" smtClean="0"/>
              <a:t>If a relation is not in BCNF, we can try to decompose it into a collection of BCNF relations.</a:t>
            </a:r>
          </a:p>
          <a:p>
            <a:pPr lvl="1">
              <a:buSzPct val="75000"/>
            </a:pPr>
            <a:r>
              <a:rPr lang="en-US" dirty="0" smtClean="0"/>
              <a:t>Must consider whether all FDs are preserved.  </a:t>
            </a:r>
          </a:p>
          <a:p>
            <a:pPr lvl="1">
              <a:buSzPct val="75000"/>
            </a:pPr>
            <a:r>
              <a:rPr lang="en-US" dirty="0" smtClean="0"/>
              <a:t>If a lossless-join, dependency preserving decomposition into BCNF is not possible (or unsuitable, given typical queries), should consider decomposition into 3NF.</a:t>
            </a:r>
          </a:p>
          <a:p>
            <a:pPr lvl="1">
              <a:buSzPct val="75000"/>
            </a:pPr>
            <a:r>
              <a:rPr lang="en-US" dirty="0" smtClean="0"/>
              <a:t>Decompositions should be carried out and/or re-examined while keeping </a:t>
            </a:r>
            <a:r>
              <a:rPr lang="en-US" i="1" dirty="0" smtClean="0"/>
              <a:t>performance requirements</a:t>
            </a:r>
            <a:r>
              <a:rPr lang="en-US" dirty="0" smtClean="0"/>
              <a:t> in mind.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Redundancies &amp; Decompositions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/>
        </p:nvGraphicFramePr>
        <p:xfrm>
          <a:off x="648029" y="3874532"/>
          <a:ext cx="5257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219200"/>
                <a:gridCol w="609600"/>
                <a:gridCol w="914400"/>
                <a:gridCol w="1066800"/>
              </a:tblGrid>
              <a:tr h="553156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Hours_worked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123-22-2366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Attishoo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231-31-5368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Smiley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131-24-3650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Smethurst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434-26-3751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Guldu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612-67-4134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Madayan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53200" y="4191000"/>
          <a:ext cx="1905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909"/>
                <a:gridCol w="1039091"/>
              </a:tblGrid>
              <a:tr h="553156"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Hourly_wages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48029" y="3505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Hourly_Emps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53200" y="3733800"/>
            <a:ext cx="156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RatingWages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47764" y="189556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Hourly_Emps</a:t>
            </a:r>
            <a:endParaRPr lang="en-US" dirty="0"/>
          </a:p>
        </p:txBody>
      </p:sp>
      <p:graphicFrame>
        <p:nvGraphicFramePr>
          <p:cNvPr id="12" name="Content Placeholder 7"/>
          <p:cNvGraphicFramePr>
            <a:graphicFrameLocks/>
          </p:cNvGraphicFramePr>
          <p:nvPr/>
        </p:nvGraphicFramePr>
        <p:xfrm>
          <a:off x="533401" y="1143000"/>
          <a:ext cx="8229599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447800"/>
                <a:gridCol w="609600"/>
                <a:gridCol w="914400"/>
                <a:gridCol w="1676400"/>
                <a:gridCol w="1904999"/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SSN</a:t>
                      </a:r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Hourly_wages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Hours_worked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123-22-2366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Attishoo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231-31-5368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Smiley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131-24-3650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Smethurst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434-26-3751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Guldu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marL="128254" marR="128254"/>
                </a:tc>
              </a:tr>
              <a:tr h="316089">
                <a:tc>
                  <a:txBody>
                    <a:bodyPr/>
                    <a:lstStyle/>
                    <a:p>
                      <a:r>
                        <a:rPr lang="en-US" dirty="0" smtClean="0"/>
                        <a:t>612-67-4134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Madayan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marL="128254" marR="128254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 marL="128254" marR="128254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lvl="1"/>
            <a:r>
              <a:rPr lang="en-US" dirty="0" smtClean="0"/>
              <a:t>Lossless-join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Decomposition of R into X and Y is </a:t>
            </a:r>
            <a:r>
              <a:rPr lang="en-US" i="1" u="sng" dirty="0" smtClean="0">
                <a:solidFill>
                  <a:schemeClr val="accent2"/>
                </a:solidFill>
              </a:rPr>
              <a:t>lossless-join</a:t>
            </a:r>
            <a:r>
              <a:rPr lang="en-US" dirty="0" smtClean="0"/>
              <a:t> </a:t>
            </a:r>
            <a:r>
              <a:rPr lang="en-US" dirty="0" err="1" smtClean="0"/>
              <a:t>w.r.t</a:t>
            </a:r>
            <a:r>
              <a:rPr lang="en-US" dirty="0" smtClean="0"/>
              <a:t>. a set of FDs F if, for every instance </a:t>
            </a:r>
            <a:r>
              <a:rPr lang="en-US" i="1" dirty="0" smtClean="0"/>
              <a:t>r</a:t>
            </a:r>
            <a:r>
              <a:rPr lang="en-US" dirty="0" smtClean="0"/>
              <a:t> that satisfies F: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			</a:t>
            </a:r>
            <a:r>
              <a:rPr lang="el-GR" b="1" dirty="0" smtClean="0">
                <a:solidFill>
                  <a:schemeClr val="accent2"/>
                </a:solidFill>
              </a:rPr>
              <a:t>π</a:t>
            </a:r>
            <a:r>
              <a:rPr lang="en-US" b="1" baseline="-25000" dirty="0" smtClean="0">
                <a:solidFill>
                  <a:schemeClr val="accent2"/>
                </a:solidFill>
              </a:rPr>
              <a:t>X</a:t>
            </a:r>
            <a:r>
              <a:rPr lang="en-US" b="1" dirty="0" smtClean="0">
                <a:solidFill>
                  <a:schemeClr val="accent2"/>
                </a:solidFill>
              </a:rPr>
              <a:t>(r) join </a:t>
            </a:r>
            <a:r>
              <a:rPr lang="el-GR" b="1" dirty="0" smtClean="0">
                <a:solidFill>
                  <a:schemeClr val="accent2"/>
                </a:solidFill>
              </a:rPr>
              <a:t>π</a:t>
            </a:r>
            <a:r>
              <a:rPr lang="en-US" b="1" baseline="-25000" dirty="0" smtClean="0">
                <a:solidFill>
                  <a:schemeClr val="accent2"/>
                </a:solidFill>
              </a:rPr>
              <a:t>Y</a:t>
            </a:r>
            <a:r>
              <a:rPr lang="en-US" b="1" dirty="0" smtClean="0">
                <a:solidFill>
                  <a:schemeClr val="accent2"/>
                </a:solidFill>
              </a:rPr>
              <a:t>(r) = r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sz="3200" dirty="0" smtClean="0"/>
              <a:t>In general one direction </a:t>
            </a:r>
            <a:r>
              <a:rPr lang="el-GR" sz="3200" dirty="0" smtClean="0">
                <a:solidFill>
                  <a:schemeClr val="accent2"/>
                </a:solidFill>
              </a:rPr>
              <a:t>π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X</a:t>
            </a:r>
            <a:r>
              <a:rPr lang="en-US" sz="3200" dirty="0" smtClean="0">
                <a:solidFill>
                  <a:schemeClr val="accent2"/>
                </a:solidFill>
              </a:rPr>
              <a:t>(r) join </a:t>
            </a:r>
            <a:r>
              <a:rPr lang="el-GR" sz="3200" dirty="0" smtClean="0">
                <a:solidFill>
                  <a:schemeClr val="accent2"/>
                </a:solidFill>
              </a:rPr>
              <a:t>π</a:t>
            </a:r>
            <a:r>
              <a:rPr lang="en-US" sz="3200" baseline="-25000" dirty="0" smtClean="0">
                <a:solidFill>
                  <a:schemeClr val="accent2"/>
                </a:solidFill>
              </a:rPr>
              <a:t>Y</a:t>
            </a:r>
            <a:r>
              <a:rPr lang="en-US" sz="3200" dirty="0" smtClean="0">
                <a:solidFill>
                  <a:schemeClr val="accent2"/>
                </a:solidFill>
              </a:rPr>
              <a:t>(r) </a:t>
            </a:r>
            <a:r>
              <a:rPr lang="en-US" sz="3200" dirty="0" smtClean="0">
                <a:solidFill>
                  <a:schemeClr val="accent2"/>
                </a:solidFill>
                <a:sym typeface="Symbol"/>
              </a:rPr>
              <a:t></a:t>
            </a:r>
            <a:r>
              <a:rPr lang="en-US" sz="3200" dirty="0" smtClean="0">
                <a:solidFill>
                  <a:schemeClr val="accent2"/>
                </a:solidFill>
              </a:rPr>
              <a:t> r </a:t>
            </a:r>
            <a:r>
              <a:rPr lang="en-US" sz="3200" dirty="0" smtClean="0"/>
              <a:t>is always true, but the other may not hold.</a:t>
            </a:r>
          </a:p>
          <a:p>
            <a:r>
              <a:rPr lang="en-US" dirty="0" smtClean="0"/>
              <a:t>Definition extended to decomposition into 3 or more relations in a straightforward way.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It is essential that all decompositions used to deal with redundancy be lossless!  </a:t>
            </a:r>
            <a:r>
              <a:rPr lang="en-US" i="1" u="sng" dirty="0" smtClean="0">
                <a:solidFill>
                  <a:schemeClr val="accent2"/>
                </a:solidFill>
              </a:rPr>
              <a:t>(Avoids Problem (2).)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Conditions for Lossless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5720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decomposition of R into X and Y is </a:t>
            </a:r>
            <a:r>
              <a:rPr lang="en-US" dirty="0" smtClean="0">
                <a:solidFill>
                  <a:schemeClr val="accent2"/>
                </a:solidFill>
              </a:rPr>
              <a:t>lossless-join </a:t>
            </a:r>
            <a:r>
              <a:rPr lang="en-US" dirty="0" err="1" smtClean="0">
                <a:solidFill>
                  <a:schemeClr val="accent2"/>
                </a:solidFill>
              </a:rPr>
              <a:t>wrt</a:t>
            </a:r>
            <a:r>
              <a:rPr lang="en-US" dirty="0" smtClean="0">
                <a:solidFill>
                  <a:schemeClr val="accent2"/>
                </a:solidFill>
              </a:rPr>
              <a:t> F  if and only if </a:t>
            </a:r>
            <a:r>
              <a:rPr lang="en-US" dirty="0" smtClean="0"/>
              <a:t>the closure of F contains: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X </a:t>
            </a:r>
            <a:r>
              <a:rPr lang="en-US" b="1" dirty="0" smtClean="0">
                <a:solidFill>
                  <a:schemeClr val="accent2"/>
                </a:solidFill>
                <a:sym typeface="Symbol"/>
              </a:rPr>
              <a:t>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</a:rPr>
              <a:t>Y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 X,   or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X </a:t>
            </a:r>
            <a:r>
              <a:rPr lang="en-US" b="1" dirty="0" smtClean="0">
                <a:solidFill>
                  <a:schemeClr val="accent2"/>
                </a:solidFill>
                <a:sym typeface="Symbol"/>
              </a:rPr>
              <a:t></a:t>
            </a:r>
            <a:r>
              <a:rPr lang="en-US" dirty="0" smtClean="0">
                <a:solidFill>
                  <a:schemeClr val="accent2"/>
                </a:solidFill>
              </a:rPr>
              <a:t> Y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</a:t>
            </a:r>
            <a:r>
              <a:rPr lang="en-US" dirty="0" smtClean="0">
                <a:solidFill>
                  <a:schemeClr val="accent2"/>
                </a:solidFill>
              </a:rPr>
              <a:t> Y</a:t>
            </a:r>
          </a:p>
          <a:p>
            <a:r>
              <a:rPr lang="en-US" dirty="0" smtClean="0"/>
              <a:t>In particular, the decomposition of R into        UV and R - V is lossless-join if  U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 V  holds over R.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257800" y="1143000"/>
          <a:ext cx="1447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467600" y="1143000"/>
          <a:ext cx="965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467600" y="2819400"/>
          <a:ext cx="965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257800" y="2895600"/>
          <a:ext cx="1447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</a:tblGrid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24130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6705600" y="18288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6400800" y="21336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362700" y="25527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6858000" y="35814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Chase Test for Lossless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54864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R(A,B,C,D) is decomposed into </a:t>
            </a:r>
            <a:r>
              <a:rPr lang="en-US" dirty="0" smtClean="0">
                <a:solidFill>
                  <a:schemeClr val="accent2"/>
                </a:solidFill>
              </a:rPr>
              <a:t>S1={A,D}, S2={A,C}, S3={B,C,D}</a:t>
            </a:r>
          </a:p>
          <a:p>
            <a:r>
              <a:rPr lang="en-US" dirty="0" smtClean="0"/>
              <a:t>Construct a Tableau</a:t>
            </a:r>
          </a:p>
          <a:p>
            <a:pPr lvl="1"/>
            <a:r>
              <a:rPr lang="en-US" dirty="0" smtClean="0"/>
              <a:t>One row for each decomposed relation</a:t>
            </a:r>
          </a:p>
          <a:p>
            <a:pPr lvl="1"/>
            <a:r>
              <a:rPr lang="en-US" dirty="0" smtClean="0"/>
              <a:t>For each row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subscript an attribute with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 if it does not occur in </a:t>
            </a:r>
            <a:r>
              <a:rPr lang="en-US" dirty="0" smtClean="0">
                <a:solidFill>
                  <a:srgbClr val="FF0000"/>
                </a:solidFill>
              </a:rPr>
              <a:t>Si</a:t>
            </a:r>
            <a:r>
              <a:rPr lang="en-US" dirty="0" smtClean="0"/>
              <a:t>.</a:t>
            </a:r>
          </a:p>
          <a:p>
            <a:r>
              <a:rPr lang="en-US" dirty="0" smtClean="0"/>
              <a:t>FDs: </a:t>
            </a:r>
            <a:r>
              <a:rPr lang="en-US" dirty="0" smtClean="0">
                <a:solidFill>
                  <a:schemeClr val="accent2"/>
                </a:solidFill>
              </a:rPr>
              <a:t>A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B, B C, CD A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Rules for “equating two rows” </a:t>
            </a:r>
            <a:r>
              <a:rPr lang="en-US" b="1" i="1" dirty="0" smtClean="0"/>
              <a:t>using FDs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If one is </a:t>
            </a:r>
            <a:r>
              <a:rPr lang="en-US" dirty="0" err="1" smtClean="0"/>
              <a:t>unsubscripted</a:t>
            </a:r>
            <a:r>
              <a:rPr lang="en-US" dirty="0" smtClean="0"/>
              <a:t>, make the other the same</a:t>
            </a:r>
          </a:p>
          <a:p>
            <a:pPr lvl="1"/>
            <a:r>
              <a:rPr lang="en-US" dirty="0" smtClean="0"/>
              <a:t>If both are subscripted, make the subscripts the same</a:t>
            </a:r>
          </a:p>
          <a:p>
            <a:r>
              <a:rPr lang="en-US" dirty="0" smtClean="0"/>
              <a:t>Goal: one </a:t>
            </a:r>
            <a:r>
              <a:rPr lang="en-US" dirty="0" err="1" smtClean="0"/>
              <a:t>unsubscripted</a:t>
            </a:r>
            <a:r>
              <a:rPr lang="en-US" dirty="0" smtClean="0"/>
              <a:t> row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1143000"/>
          <a:ext cx="2590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524806" y="1524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34400" y="1828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524806" y="22214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S3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943600" y="2819400"/>
          <a:ext cx="25908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/>
                <a:gridCol w="647700"/>
                <a:gridCol w="647700"/>
                <a:gridCol w="647700"/>
              </a:tblGrid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c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b</a:t>
                      </a:r>
                      <a:r>
                        <a:rPr lang="en-US" baseline="-25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238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a</a:t>
                      </a:r>
                      <a:r>
                        <a:rPr lang="en-US" baseline="-25000" dirty="0" smtClean="0"/>
                        <a:t>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53200" y="3505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358140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467600" y="31242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72200" y="3886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239000" y="3200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43600" y="3886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6019800" y="5029200"/>
            <a:ext cx="2362200" cy="990600"/>
          </a:xfrm>
          <a:prstGeom prst="wedgeRectCallout">
            <a:avLst>
              <a:gd name="adj1" fmla="val -20142"/>
              <a:gd name="adj2" fmla="val -110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 </a:t>
            </a:r>
            <a:r>
              <a:rPr lang="en-US" dirty="0" err="1" smtClean="0"/>
              <a:t>unsubscripted</a:t>
            </a:r>
            <a:r>
              <a:rPr lang="en-US" dirty="0" smtClean="0"/>
              <a:t> row imply lossless join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pPr lvl="1"/>
            <a:r>
              <a:rPr lang="en-US" sz="3600" dirty="0" smtClean="0"/>
              <a:t>Dependency-preserving Decomposition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4437"/>
            <a:ext cx="8229600" cy="3763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Dependency preserving decomposition </a:t>
            </a:r>
            <a:r>
              <a:rPr lang="en-US" dirty="0" smtClean="0"/>
              <a:t>(Intuitive):</a:t>
            </a:r>
          </a:p>
          <a:p>
            <a:pPr lvl="1">
              <a:buSzPct val="75000"/>
            </a:pPr>
            <a:r>
              <a:rPr lang="en-US" dirty="0" smtClean="0"/>
              <a:t>If R is decomposed into X, Y and Z, and we enforce the FDs that hold on X, on Y and on Z, then all FDs that were given to hold on R must also hold.  </a:t>
            </a:r>
            <a:r>
              <a:rPr lang="en-US" i="1" u="sng" dirty="0" smtClean="0">
                <a:solidFill>
                  <a:schemeClr val="accent2"/>
                </a:solidFill>
              </a:rPr>
              <a:t>(Avoids Problem (3).)</a:t>
            </a:r>
          </a:p>
          <a:p>
            <a:pPr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Projection of set of FDs F</a:t>
            </a:r>
            <a:r>
              <a:rPr lang="en-US" dirty="0" smtClean="0">
                <a:solidFill>
                  <a:schemeClr val="accent2"/>
                </a:solidFill>
              </a:rPr>
              <a:t>:   </a:t>
            </a:r>
            <a:r>
              <a:rPr lang="en-US" dirty="0" smtClean="0"/>
              <a:t>If R is decomposed into X, ... projection of F onto X  (denoted </a:t>
            </a:r>
            <a:r>
              <a:rPr lang="en-US" dirty="0" smtClean="0">
                <a:solidFill>
                  <a:schemeClr val="accent2"/>
                </a:solidFill>
              </a:rPr>
              <a:t>F</a:t>
            </a:r>
            <a:r>
              <a:rPr lang="en-US" baseline="-25000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) is the set of FDs </a:t>
            </a:r>
            <a:r>
              <a:rPr lang="en-US" dirty="0" smtClean="0">
                <a:solidFill>
                  <a:schemeClr val="accent2"/>
                </a:solidFill>
              </a:rPr>
              <a:t>U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solidFill>
                  <a:schemeClr val="accent2"/>
                </a:solidFill>
                <a:sym typeface="Symbol"/>
              </a:rPr>
              <a:t> </a:t>
            </a:r>
            <a:r>
              <a:rPr lang="en-US" dirty="0" smtClean="0">
                <a:solidFill>
                  <a:schemeClr val="accent2"/>
                </a:solidFill>
              </a:rPr>
              <a:t>V in F</a:t>
            </a:r>
            <a:r>
              <a:rPr lang="en-US" baseline="30000" dirty="0" smtClean="0">
                <a:solidFill>
                  <a:schemeClr val="accent2"/>
                </a:solidFill>
              </a:rPr>
              <a:t>+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</a:t>
            </a:r>
            <a:r>
              <a:rPr lang="en-US" i="1" dirty="0" smtClean="0"/>
              <a:t>closure of F 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such that </a:t>
            </a:r>
            <a:r>
              <a:rPr lang="en-US" dirty="0" smtClean="0">
                <a:solidFill>
                  <a:schemeClr val="accent2"/>
                </a:solidFill>
              </a:rPr>
              <a:t>U, V are in X</a:t>
            </a:r>
            <a:r>
              <a:rPr lang="en-US" dirty="0" smtClean="0"/>
              <a:t>.</a:t>
            </a:r>
            <a:r>
              <a:rPr lang="en-US" i="1" dirty="0" smtClean="0"/>
              <a:t> </a:t>
            </a:r>
          </a:p>
          <a:p>
            <a:pPr>
              <a:buSzPct val="75000"/>
            </a:pPr>
            <a:endParaRPr lang="en-US" i="1" dirty="0" smtClean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990600"/>
          <a:ext cx="3276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946573"/>
                <a:gridCol w="123782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Course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Instructor</a:t>
                      </a:r>
                      <a:endParaRPr lang="en-US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28600" y="1752600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ym typeface="Symbol"/>
              </a:rPr>
              <a:t>F= { SC  I, IC }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070773" y="990600"/>
          <a:ext cx="233002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200"/>
                <a:gridCol w="123782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Student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Instructor</a:t>
                      </a:r>
                      <a:endParaRPr lang="en-US" u="sng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Smith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29400" y="990600"/>
          <a:ext cx="21844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73"/>
                <a:gridCol w="1237827"/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Course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Instructor</a:t>
                      </a:r>
                      <a:endParaRPr lang="en-US" u="sng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 smtClean="0"/>
                        <a:t>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3581400" y="1447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/>
          <p:cNvSpPr/>
          <p:nvPr/>
        </p:nvSpPr>
        <p:spPr>
          <a:xfrm>
            <a:off x="3429000" y="1828800"/>
            <a:ext cx="5181600" cy="457200"/>
          </a:xfrm>
          <a:prstGeom prst="wedgeRoundRectCallout">
            <a:avLst>
              <a:gd name="adj1" fmla="val 8769"/>
              <a:gd name="adj2" fmla="val -96371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Checking SC</a:t>
            </a:r>
            <a:r>
              <a:rPr lang="en-US" sz="2400" dirty="0" smtClean="0">
                <a:solidFill>
                  <a:schemeClr val="tx1"/>
                </a:solidFill>
                <a:sym typeface="Symbol"/>
              </a:rPr>
              <a:t>  </a:t>
            </a:r>
            <a:r>
              <a:rPr lang="en-US" sz="2400" dirty="0" smtClean="0">
                <a:solidFill>
                  <a:schemeClr val="tx1"/>
                </a:solidFill>
              </a:rPr>
              <a:t>I requires a join!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Dependency-preserving </a:t>
            </a:r>
            <a:r>
              <a:rPr lang="en-US" sz="3600" dirty="0" err="1" smtClean="0"/>
              <a:t>Decomp</a:t>
            </a:r>
            <a:r>
              <a:rPr lang="en-US" sz="3600" dirty="0" smtClean="0"/>
              <a:t>. (Cont)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smtClean="0"/>
              <a:t>Decomposition of R into X and Y is 		</a:t>
            </a:r>
            <a:r>
              <a:rPr lang="en-US" b="1" i="1" u="sng" dirty="0" smtClean="0">
                <a:solidFill>
                  <a:schemeClr val="accent2"/>
                </a:solidFill>
              </a:rPr>
              <a:t>dependency</a:t>
            </a:r>
            <a:r>
              <a:rPr lang="en-US" b="1" u="sng" dirty="0" smtClean="0"/>
              <a:t> </a:t>
            </a:r>
            <a:r>
              <a:rPr lang="en-US" b="1" i="1" u="sng" dirty="0" smtClean="0">
                <a:solidFill>
                  <a:schemeClr val="accent2"/>
                </a:solidFill>
              </a:rPr>
              <a:t>preserving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chemeClr val="accent2"/>
                </a:solidFill>
              </a:rPr>
              <a:t>(F</a:t>
            </a:r>
            <a:r>
              <a:rPr lang="en-US" baseline="-25000" dirty="0" smtClean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  union   F</a:t>
            </a:r>
            <a:r>
              <a:rPr lang="en-US" baseline="-25000" dirty="0" smtClean="0">
                <a:solidFill>
                  <a:schemeClr val="accent2"/>
                </a:solidFill>
              </a:rPr>
              <a:t>Y </a:t>
            </a:r>
            <a:r>
              <a:rPr lang="en-US" dirty="0" smtClean="0">
                <a:solidFill>
                  <a:schemeClr val="accent2"/>
                </a:solidFill>
              </a:rPr>
              <a:t>) </a:t>
            </a:r>
            <a:r>
              <a:rPr lang="en-US" baseline="30000" dirty="0" smtClean="0">
                <a:solidFill>
                  <a:schemeClr val="accent2"/>
                </a:solidFill>
              </a:rPr>
              <a:t>+  </a:t>
            </a:r>
            <a:r>
              <a:rPr lang="en-US" dirty="0" smtClean="0">
                <a:solidFill>
                  <a:schemeClr val="accent2"/>
                </a:solidFill>
              </a:rPr>
              <a:t>=  F</a:t>
            </a:r>
            <a:r>
              <a:rPr lang="en-US" baseline="30000" dirty="0" smtClean="0">
                <a:solidFill>
                  <a:schemeClr val="accent2"/>
                </a:solidFill>
              </a:rPr>
              <a:t> +</a:t>
            </a:r>
            <a:endParaRPr lang="en-US" dirty="0" smtClean="0"/>
          </a:p>
          <a:p>
            <a:pPr>
              <a:buSzPct val="75000"/>
            </a:pPr>
            <a:r>
              <a:rPr lang="en-US" dirty="0" smtClean="0"/>
              <a:t>If we consider only dependencies in the closure F</a:t>
            </a:r>
            <a:r>
              <a:rPr lang="en-US" baseline="30000" dirty="0" smtClean="0"/>
              <a:t> +</a:t>
            </a:r>
            <a:r>
              <a:rPr lang="en-US" dirty="0" smtClean="0"/>
              <a:t> that can be checked in X without considering Y, and in Y without considering X,  these imply all dependencies in F</a:t>
            </a:r>
            <a:r>
              <a:rPr lang="en-US" baseline="30000" dirty="0" smtClean="0"/>
              <a:t> +</a:t>
            </a:r>
            <a:r>
              <a:rPr lang="en-US" dirty="0" smtClean="0"/>
              <a:t>.</a:t>
            </a:r>
          </a:p>
          <a:p>
            <a:pPr>
              <a:buSzPct val="75000"/>
            </a:pPr>
            <a:r>
              <a:rPr lang="en-US" dirty="0" smtClean="0"/>
              <a:t>Example: ABC decomposed into AB and BC. </a:t>
            </a:r>
          </a:p>
          <a:p>
            <a:pPr lvl="1">
              <a:buSzPct val="75000"/>
            </a:pPr>
            <a:r>
              <a:rPr lang="en-US" dirty="0" smtClean="0"/>
              <a:t>F={A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 B,  B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 </a:t>
            </a:r>
            <a:r>
              <a:rPr lang="en-US" dirty="0" smtClean="0"/>
              <a:t> C,  C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 </a:t>
            </a:r>
            <a:r>
              <a:rPr lang="en-US" dirty="0" smtClean="0"/>
              <a:t> A}. </a:t>
            </a:r>
          </a:p>
          <a:p>
            <a:pPr lvl="1">
              <a:buSzPct val="75000"/>
            </a:pPr>
            <a:r>
              <a:rPr lang="en-US" dirty="0" smtClean="0"/>
              <a:t>Is this dependency preserving?</a:t>
            </a:r>
          </a:p>
          <a:p>
            <a:r>
              <a:rPr lang="en-US" dirty="0" smtClean="0"/>
              <a:t>Dependency preserving does not imply lossless join:</a:t>
            </a:r>
          </a:p>
          <a:p>
            <a:pPr lvl="1">
              <a:buSzPct val="75000"/>
            </a:pPr>
            <a:r>
              <a:rPr lang="en-US" dirty="0" err="1" smtClean="0"/>
              <a:t>Eg</a:t>
            </a:r>
            <a:r>
              <a:rPr lang="en-US" dirty="0" smtClean="0"/>
              <a:t>. ABC,  A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 </a:t>
            </a:r>
            <a:r>
              <a:rPr lang="en-US" dirty="0" smtClean="0"/>
              <a:t> B,  decomposed into AB and BC.</a:t>
            </a:r>
          </a:p>
          <a:p>
            <a:pPr lvl="1">
              <a:buSzPct val="75000"/>
            </a:pPr>
            <a:r>
              <a:rPr lang="en-US" dirty="0" smtClean="0"/>
              <a:t>And vice-versa!  (Example?)</a:t>
            </a:r>
          </a:p>
          <a:p>
            <a:pPr lvl="1">
              <a:buSzPct val="75000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6858000" y="1143000"/>
            <a:ext cx="2133600" cy="457200"/>
          </a:xfrm>
          <a:prstGeom prst="wedgeRectCallout">
            <a:avLst>
              <a:gd name="adj1" fmla="val 7631"/>
              <a:gd name="adj2" fmla="val 101643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Important : F</a:t>
            </a:r>
            <a:r>
              <a:rPr lang="en-US" baseline="30000" dirty="0" smtClean="0">
                <a:solidFill>
                  <a:schemeClr val="tx1"/>
                </a:solidFill>
              </a:rPr>
              <a:t> +</a:t>
            </a:r>
            <a:r>
              <a:rPr lang="en-US" dirty="0" smtClean="0">
                <a:solidFill>
                  <a:schemeClr val="tx1"/>
                </a:solidFill>
              </a:rPr>
              <a:t>, not F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Decomposition into BCNF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relation R with FDs F. </a:t>
            </a:r>
            <a:r>
              <a:rPr lang="en-US" i="1" dirty="0" smtClean="0">
                <a:solidFill>
                  <a:schemeClr val="accent2"/>
                </a:solidFill>
              </a:rPr>
              <a:t>How do we decompose R into a set of small relations that are in BCNF ?</a:t>
            </a:r>
          </a:p>
          <a:p>
            <a:r>
              <a:rPr lang="en-US" dirty="0" smtClean="0"/>
              <a:t>Algorithm:</a:t>
            </a:r>
          </a:p>
          <a:p>
            <a:pPr lvl="1"/>
            <a:r>
              <a:rPr lang="en-US" dirty="0" smtClean="0"/>
              <a:t>If X </a:t>
            </a:r>
            <a:r>
              <a:rPr lang="en-US" dirty="0" smtClean="0">
                <a:solidFill>
                  <a:schemeClr val="tx1"/>
                </a:solidFill>
                <a:sym typeface="Symbol"/>
              </a:rPr>
              <a:t></a:t>
            </a:r>
            <a:r>
              <a:rPr lang="en-US" dirty="0" smtClean="0"/>
              <a:t> Y violates BCNF, 			decompose R into R-Y and XY</a:t>
            </a:r>
          </a:p>
          <a:p>
            <a:pPr lvl="1"/>
            <a:r>
              <a:rPr lang="en-US" dirty="0" smtClean="0"/>
              <a:t>Repeat until all relations are in BCNF.</a:t>
            </a:r>
          </a:p>
          <a:p>
            <a:r>
              <a:rPr lang="en-US" dirty="0" smtClean="0"/>
              <a:t>Example: ABCD, B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C, C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D, C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A.</a:t>
            </a:r>
          </a:p>
          <a:p>
            <a:r>
              <a:rPr lang="en-US" dirty="0" smtClean="0"/>
              <a:t>Order in which we deal with the violating FD can lead to different relations!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84C1-A369-4DED-AABC-48F0BC1BCED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BCNF Decomposition Algorithm (3.20)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R</a:t>
            </a:r>
            <a:r>
              <a:rPr lang="en-US" baseline="-25000" dirty="0" smtClean="0"/>
              <a:t>0</a:t>
            </a:r>
            <a:r>
              <a:rPr lang="en-US" dirty="0" smtClean="0"/>
              <a:t>, set of FDs S</a:t>
            </a:r>
            <a:r>
              <a:rPr lang="en-US" baseline="-25000" dirty="0" smtClean="0"/>
              <a:t>0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decomposition of R</a:t>
            </a:r>
            <a:r>
              <a:rPr lang="en-US" baseline="-25000" dirty="0" smtClean="0"/>
              <a:t>0</a:t>
            </a:r>
            <a:r>
              <a:rPr lang="en-US" dirty="0" smtClean="0"/>
              <a:t> into a collection of relations, all of which are in BCNF</a:t>
            </a:r>
          </a:p>
          <a:p>
            <a:r>
              <a:rPr lang="en-US" dirty="0" smtClean="0"/>
              <a:t>Initially R = R</a:t>
            </a:r>
            <a:r>
              <a:rPr lang="en-US" baseline="-25000" dirty="0" smtClean="0"/>
              <a:t>0</a:t>
            </a:r>
            <a:r>
              <a:rPr lang="en-US" dirty="0" smtClean="0"/>
              <a:t>, S=S</a:t>
            </a:r>
            <a:r>
              <a:rPr lang="en-US" baseline="-25000" dirty="0" smtClean="0"/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If R is in BCNF, return {R}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Let X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Y be a violation.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Compute X+.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Choose R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=X+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Let R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= X union (R-X+)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Compute FD projections S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and S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for R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and R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Recursively decompose R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1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and R</a:t>
            </a:r>
            <a:r>
              <a:rPr lang="en-US" baseline="-25000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2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Symbol"/>
              </a:rPr>
              <a:t> and return the union of the results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1513</TotalTime>
  <Words>1751</Words>
  <Application>Microsoft Macintosh PowerPoint</Application>
  <PresentationFormat>On-screen Show (4:3)</PresentationFormat>
  <Paragraphs>324</Paragraphs>
  <Slides>15</Slides>
  <Notes>15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ICS 321 Fall 2010</vt:lpstr>
      <vt:lpstr>ICS 321 Data Storage &amp; Retrieval Normal Forms (ii)</vt:lpstr>
      <vt:lpstr>Redundancies &amp; Decompositions</vt:lpstr>
      <vt:lpstr>Lossless-join Decomposition</vt:lpstr>
      <vt:lpstr>Conditions for Lossless Join</vt:lpstr>
      <vt:lpstr>Chase Test for Lossless Join</vt:lpstr>
      <vt:lpstr>Dependency-preserving Decomposition</vt:lpstr>
      <vt:lpstr>Dependency-preserving Decomp. (Cont)</vt:lpstr>
      <vt:lpstr>Decomposition into BCNF</vt:lpstr>
      <vt:lpstr>BCNF Decomposition Algorithm (3.20)</vt:lpstr>
      <vt:lpstr>BCNF &amp; Dependency Preservation</vt:lpstr>
      <vt:lpstr>Decomposition into 3NF</vt:lpstr>
      <vt:lpstr>Minimum Cover for a Set of FDs</vt:lpstr>
      <vt:lpstr>Computing the Minimal Cover</vt:lpstr>
      <vt:lpstr>3NF Decomposition Algorithm (3.26)</vt:lpstr>
      <vt:lpstr>Summary of Schema Refinement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Normal Forms (ii)</dc:title>
  <dc:creator>Lipyeow Lim</dc:creator>
  <cp:lastModifiedBy>Lipyeow Lim</cp:lastModifiedBy>
  <cp:revision>27</cp:revision>
  <dcterms:created xsi:type="dcterms:W3CDTF">2014-10-18T00:39:09Z</dcterms:created>
  <dcterms:modified xsi:type="dcterms:W3CDTF">2014-10-18T00:42:08Z</dcterms:modified>
</cp:coreProperties>
</file>