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jpeg" ContentType="image/jpeg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9DDA5-EEA1-0944-BDB9-551EB51DA8C7}" type="datetimeFigureOut">
              <a:rPr lang="en-US" smtClean="0"/>
              <a:pPr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145B-8FAF-5043-B5F4-5B08537AC5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09A822-B85B-1541-ADFE-CDCFB0779C49}" type="slidenum">
              <a:rPr lang="en-US"/>
              <a:pPr/>
              <a:t>10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BDAD23-9121-4849-9437-7A161AB52F70}" type="slidenum">
              <a:rPr lang="en-US"/>
              <a:pPr/>
              <a:t>11</a:t>
            </a:fld>
            <a:endParaRPr lang="en-US"/>
          </a:p>
        </p:txBody>
      </p:sp>
      <p:sp>
        <p:nvSpPr>
          <p:cNvPr id="358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1B08C7-C057-2744-B3E1-20E433286DEA}" type="slidenum">
              <a:rPr lang="en-US"/>
              <a:pPr/>
              <a:t>12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1151405" y="692728"/>
            <a:ext cx="4556592" cy="341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681" y="4342535"/>
            <a:ext cx="5028640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3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(1):  Introduction (DBMS, Relational Model)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(2):  Storage and File Organizations (Disks, Buffering, Indexes)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(3):  Database Concepts (Relational Queries, DDL/ICs, Views and Security)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(4):  Relational Implementation (Query Evaluation, Optimization)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(5): Database Design (ER Model, Normalization, Physical Design, Tuning)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(6): Transaction Processing (Concurrency Control, Recovery)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Module (7): Advanced Topics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5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9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11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12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13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0787" cy="411321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DEEFEB-5124-184E-8FE1-9D9B16EA717D}" type="slidenum">
              <a:rPr lang="en-US"/>
              <a:pPr/>
              <a:t>6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E6CE3C-C6D7-F640-A9D2-69B406F757B4}" type="slidenum">
              <a:rPr lang="en-US"/>
              <a:pPr/>
              <a:t>7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013829E-701F-3742-AB3B-A12B76D68C2B}" type="slidenum">
              <a:rPr lang="en-US"/>
              <a:pPr/>
              <a:t>8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9/23/2013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 Level Database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E292165-BFBF-384E-8220-A176766C37C0}" type="slidenum">
              <a:rPr lang="en-US"/>
              <a:pPr/>
              <a:t>10</a:t>
            </a:fld>
            <a:endParaRPr lang="en-US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-12962"/>
            <a:ext cx="8228160" cy="1062832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Weak Entities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0960" y="2864461"/>
            <a:ext cx="8228160" cy="3202896"/>
          </a:xfrm>
          <a:ln/>
        </p:spPr>
        <p:txBody>
          <a:bodyPr tIns="22401"/>
          <a:lstStyle/>
          <a:p>
            <a:pPr marL="391686" indent="-293764">
              <a:spcBef>
                <a:spcPts val="544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A </a:t>
            </a:r>
            <a:r>
              <a:rPr lang="en-US" sz="2500" i="1" dirty="0">
                <a:solidFill>
                  <a:srgbClr val="FC0128"/>
                </a:solidFill>
              </a:rPr>
              <a:t>weak entity </a:t>
            </a:r>
            <a:r>
              <a:rPr lang="en-US" sz="2500" dirty="0"/>
              <a:t>can be identified uniquely only by considering the primary key of another (</a:t>
            </a:r>
            <a:r>
              <a:rPr lang="en-US" sz="2500" i="1" dirty="0"/>
              <a:t>owner</a:t>
            </a:r>
            <a:r>
              <a:rPr lang="en-US" sz="2500" dirty="0"/>
              <a:t>) entity.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Owner entity set and weak entity set must participate in a one-to-many relationship set (one owner, many weak entities).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Weak entity set must have total participation in this </a:t>
            </a:r>
            <a:r>
              <a:rPr lang="en-US" sz="2500" i="1" dirty="0">
                <a:solidFill>
                  <a:srgbClr val="FC0128"/>
                </a:solidFill>
              </a:rPr>
              <a:t>identifying </a:t>
            </a:r>
            <a:r>
              <a:rPr lang="en-US" sz="2500" dirty="0"/>
              <a:t>relationship set.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Denoted by a box with double or thick lines  </a:t>
            </a:r>
          </a:p>
        </p:txBody>
      </p:sp>
      <p:sp>
        <p:nvSpPr>
          <p:cNvPr id="12291" name="Freeform 3"/>
          <p:cNvSpPr>
            <a:spLocks noChangeArrowheads="1"/>
          </p:cNvSpPr>
          <p:nvPr/>
        </p:nvSpPr>
        <p:spPr bwMode="auto">
          <a:xfrm>
            <a:off x="5497920" y="1411349"/>
            <a:ext cx="1137600" cy="481010"/>
          </a:xfrm>
          <a:custGeom>
            <a:avLst/>
            <a:gdLst/>
            <a:ahLst/>
            <a:cxnLst>
              <a:cxn ang="0">
                <a:pos x="788" y="153"/>
              </a:cxn>
              <a:cxn ang="0">
                <a:pos x="775" y="124"/>
              </a:cxn>
              <a:cxn ang="0">
                <a:pos x="752" y="97"/>
              </a:cxn>
              <a:cxn ang="0">
                <a:pos x="718" y="71"/>
              </a:cxn>
              <a:cxn ang="0">
                <a:pos x="674" y="50"/>
              </a:cxn>
              <a:cxn ang="0">
                <a:pos x="621" y="30"/>
              </a:cxn>
              <a:cxn ang="0">
                <a:pos x="561" y="17"/>
              </a:cxn>
              <a:cxn ang="0">
                <a:pos x="497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6"/>
              </a:cxn>
              <a:cxn ang="0">
                <a:pos x="228" y="17"/>
              </a:cxn>
              <a:cxn ang="0">
                <a:pos x="169" y="30"/>
              </a:cxn>
              <a:cxn ang="0">
                <a:pos x="116" y="50"/>
              </a:cxn>
              <a:cxn ang="0">
                <a:pos x="72" y="71"/>
              </a:cxn>
              <a:cxn ang="0">
                <a:pos x="38" y="97"/>
              </a:cxn>
              <a:cxn ang="0">
                <a:pos x="14" y="124"/>
              </a:cxn>
              <a:cxn ang="0">
                <a:pos x="2" y="153"/>
              </a:cxn>
              <a:cxn ang="0">
                <a:pos x="2" y="181"/>
              </a:cxn>
              <a:cxn ang="0">
                <a:pos x="14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1" y="303"/>
              </a:cxn>
              <a:cxn ang="0">
                <a:pos x="674" y="284"/>
              </a:cxn>
              <a:cxn ang="0">
                <a:pos x="718" y="262"/>
              </a:cxn>
              <a:cxn ang="0">
                <a:pos x="752" y="237"/>
              </a:cxn>
              <a:cxn ang="0">
                <a:pos x="775" y="210"/>
              </a:cxn>
              <a:cxn ang="0">
                <a:pos x="788" y="18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Freeform 4"/>
          <p:cNvSpPr>
            <a:spLocks noChangeArrowheads="1"/>
          </p:cNvSpPr>
          <p:nvPr/>
        </p:nvSpPr>
        <p:spPr bwMode="auto">
          <a:xfrm>
            <a:off x="6888960" y="1425750"/>
            <a:ext cx="1137600" cy="481010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3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1" y="303"/>
              </a:cxn>
              <a:cxn ang="0">
                <a:pos x="673" y="284"/>
              </a:cxn>
              <a:cxn ang="0">
                <a:pos x="717" y="262"/>
              </a:cxn>
              <a:cxn ang="0">
                <a:pos x="752" y="237"/>
              </a:cxn>
              <a:cxn ang="0">
                <a:pos x="775" y="210"/>
              </a:cxn>
              <a:cxn ang="0">
                <a:pos x="787" y="181"/>
              </a:cxn>
              <a:cxn ang="0">
                <a:pos x="787" y="152"/>
              </a:cxn>
              <a:cxn ang="0">
                <a:pos x="775" y="124"/>
              </a:cxn>
              <a:cxn ang="0">
                <a:pos x="751" y="97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7"/>
              </a:cxn>
              <a:cxn ang="0">
                <a:pos x="228" y="16"/>
              </a:cxn>
              <a:cxn ang="0">
                <a:pos x="169" y="30"/>
              </a:cxn>
              <a:cxn ang="0">
                <a:pos x="116" y="50"/>
              </a:cxn>
              <a:cxn ang="0">
                <a:pos x="72" y="71"/>
              </a:cxn>
              <a:cxn ang="0">
                <a:pos x="38" y="97"/>
              </a:cxn>
              <a:cxn ang="0">
                <a:pos x="13" y="124"/>
              </a:cxn>
              <a:cxn ang="0">
                <a:pos x="2" y="152"/>
              </a:cxn>
            </a:cxnLst>
            <a:rect l="0" t="0" r="r" b="b"/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Freeform 5"/>
          <p:cNvSpPr>
            <a:spLocks noChangeArrowheads="1"/>
          </p:cNvSpPr>
          <p:nvPr/>
        </p:nvSpPr>
        <p:spPr bwMode="auto">
          <a:xfrm>
            <a:off x="646561" y="1440152"/>
            <a:ext cx="1137600" cy="481010"/>
          </a:xfrm>
          <a:custGeom>
            <a:avLst/>
            <a:gdLst/>
            <a:ahLst/>
            <a:cxnLst>
              <a:cxn ang="0">
                <a:pos x="787" y="152"/>
              </a:cxn>
              <a:cxn ang="0">
                <a:pos x="776" y="124"/>
              </a:cxn>
              <a:cxn ang="0">
                <a:pos x="752" y="96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7" y="6"/>
              </a:cxn>
              <a:cxn ang="0">
                <a:pos x="429" y="1"/>
              </a:cxn>
              <a:cxn ang="0">
                <a:pos x="360" y="1"/>
              </a:cxn>
              <a:cxn ang="0">
                <a:pos x="293" y="6"/>
              </a:cxn>
              <a:cxn ang="0">
                <a:pos x="228" y="16"/>
              </a:cxn>
              <a:cxn ang="0">
                <a:pos x="169" y="30"/>
              </a:cxn>
              <a:cxn ang="0">
                <a:pos x="116" y="49"/>
              </a:cxn>
              <a:cxn ang="0">
                <a:pos x="72" y="71"/>
              </a:cxn>
              <a:cxn ang="0">
                <a:pos x="38" y="96"/>
              </a:cxn>
              <a:cxn ang="0">
                <a:pos x="14" y="124"/>
              </a:cxn>
              <a:cxn ang="0">
                <a:pos x="2" y="152"/>
              </a:cxn>
              <a:cxn ang="0">
                <a:pos x="2" y="181"/>
              </a:cxn>
              <a:cxn ang="0">
                <a:pos x="14" y="210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3"/>
              </a:cxn>
              <a:cxn ang="0">
                <a:pos x="228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0" y="303"/>
              </a:cxn>
              <a:cxn ang="0">
                <a:pos x="673" y="284"/>
              </a:cxn>
              <a:cxn ang="0">
                <a:pos x="717" y="262"/>
              </a:cxn>
              <a:cxn ang="0">
                <a:pos x="752" y="237"/>
              </a:cxn>
              <a:cxn ang="0">
                <a:pos x="776" y="210"/>
              </a:cxn>
              <a:cxn ang="0">
                <a:pos x="787" y="181"/>
              </a:cxn>
            </a:cxnLst>
            <a:rect l="0" t="0" r="r" b="b"/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Freeform 6"/>
          <p:cNvSpPr>
            <a:spLocks noChangeArrowheads="1"/>
          </p:cNvSpPr>
          <p:nvPr/>
        </p:nvSpPr>
        <p:spPr bwMode="auto">
          <a:xfrm>
            <a:off x="2733120" y="1440152"/>
            <a:ext cx="1136160" cy="481010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3" y="210"/>
              </a:cxn>
              <a:cxn ang="0">
                <a:pos x="37" y="237"/>
              </a:cxn>
              <a:cxn ang="0">
                <a:pos x="71" y="262"/>
              </a:cxn>
              <a:cxn ang="0">
                <a:pos x="116" y="284"/>
              </a:cxn>
              <a:cxn ang="0">
                <a:pos x="168" y="303"/>
              </a:cxn>
              <a:cxn ang="0">
                <a:pos x="227" y="317"/>
              </a:cxn>
              <a:cxn ang="0">
                <a:pos x="293" y="327"/>
              </a:cxn>
              <a:cxn ang="0">
                <a:pos x="360" y="332"/>
              </a:cxn>
              <a:cxn ang="0">
                <a:pos x="428" y="332"/>
              </a:cxn>
              <a:cxn ang="0">
                <a:pos x="497" y="327"/>
              </a:cxn>
              <a:cxn ang="0">
                <a:pos x="561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7" y="261"/>
              </a:cxn>
              <a:cxn ang="0">
                <a:pos x="751" y="237"/>
              </a:cxn>
              <a:cxn ang="0">
                <a:pos x="775" y="209"/>
              </a:cxn>
              <a:cxn ang="0">
                <a:pos x="787" y="180"/>
              </a:cxn>
              <a:cxn ang="0">
                <a:pos x="787" y="152"/>
              </a:cxn>
              <a:cxn ang="0">
                <a:pos x="775" y="124"/>
              </a:cxn>
              <a:cxn ang="0">
                <a:pos x="751" y="96"/>
              </a:cxn>
              <a:cxn ang="0">
                <a:pos x="717" y="71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8" y="1"/>
              </a:cxn>
              <a:cxn ang="0">
                <a:pos x="360" y="1"/>
              </a:cxn>
              <a:cxn ang="0">
                <a:pos x="292" y="6"/>
              </a:cxn>
              <a:cxn ang="0">
                <a:pos x="227" y="16"/>
              </a:cxn>
              <a:cxn ang="0">
                <a:pos x="168" y="30"/>
              </a:cxn>
              <a:cxn ang="0">
                <a:pos x="116" y="49"/>
              </a:cxn>
              <a:cxn ang="0">
                <a:pos x="71" y="71"/>
              </a:cxn>
              <a:cxn ang="0">
                <a:pos x="37" y="97"/>
              </a:cxn>
              <a:cxn ang="0">
                <a:pos x="13" y="124"/>
              </a:cxn>
              <a:cxn ang="0">
                <a:pos x="2" y="152"/>
              </a:cxn>
            </a:cxnLst>
            <a:rect l="0" t="0" r="r" b="b"/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Freeform 7"/>
          <p:cNvSpPr>
            <a:spLocks noChangeArrowheads="1"/>
          </p:cNvSpPr>
          <p:nvPr/>
        </p:nvSpPr>
        <p:spPr bwMode="auto">
          <a:xfrm>
            <a:off x="4137121" y="1327819"/>
            <a:ext cx="1136160" cy="479571"/>
          </a:xfrm>
          <a:custGeom>
            <a:avLst/>
            <a:gdLst/>
            <a:ahLst/>
            <a:cxnLst>
              <a:cxn ang="0">
                <a:pos x="2" y="181"/>
              </a:cxn>
              <a:cxn ang="0">
                <a:pos x="14" y="209"/>
              </a:cxn>
              <a:cxn ang="0">
                <a:pos x="38" y="237"/>
              </a:cxn>
              <a:cxn ang="0">
                <a:pos x="72" y="262"/>
              </a:cxn>
              <a:cxn ang="0">
                <a:pos x="116" y="284"/>
              </a:cxn>
              <a:cxn ang="0">
                <a:pos x="169" y="302"/>
              </a:cxn>
              <a:cxn ang="0">
                <a:pos x="228" y="317"/>
              </a:cxn>
              <a:cxn ang="0">
                <a:pos x="292" y="327"/>
              </a:cxn>
              <a:cxn ang="0">
                <a:pos x="360" y="332"/>
              </a:cxn>
              <a:cxn ang="0">
                <a:pos x="429" y="332"/>
              </a:cxn>
              <a:cxn ang="0">
                <a:pos x="496" y="327"/>
              </a:cxn>
              <a:cxn ang="0">
                <a:pos x="560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6" y="262"/>
              </a:cxn>
              <a:cxn ang="0">
                <a:pos x="751" y="236"/>
              </a:cxn>
              <a:cxn ang="0">
                <a:pos x="775" y="209"/>
              </a:cxn>
              <a:cxn ang="0">
                <a:pos x="786" y="181"/>
              </a:cxn>
              <a:cxn ang="0">
                <a:pos x="786" y="151"/>
              </a:cxn>
              <a:cxn ang="0">
                <a:pos x="775" y="123"/>
              </a:cxn>
              <a:cxn ang="0">
                <a:pos x="751" y="96"/>
              </a:cxn>
              <a:cxn ang="0">
                <a:pos x="716" y="71"/>
              </a:cxn>
              <a:cxn ang="0">
                <a:pos x="672" y="48"/>
              </a:cxn>
              <a:cxn ang="0">
                <a:pos x="620" y="30"/>
              </a:cxn>
              <a:cxn ang="0">
                <a:pos x="560" y="15"/>
              </a:cxn>
              <a:cxn ang="0">
                <a:pos x="496" y="6"/>
              </a:cxn>
              <a:cxn ang="0">
                <a:pos x="428" y="1"/>
              </a:cxn>
              <a:cxn ang="0">
                <a:pos x="360" y="1"/>
              </a:cxn>
              <a:cxn ang="0">
                <a:pos x="292" y="6"/>
              </a:cxn>
              <a:cxn ang="0">
                <a:pos x="228" y="16"/>
              </a:cxn>
              <a:cxn ang="0">
                <a:pos x="169" y="30"/>
              </a:cxn>
              <a:cxn ang="0">
                <a:pos x="116" y="49"/>
              </a:cxn>
              <a:cxn ang="0">
                <a:pos x="72" y="71"/>
              </a:cxn>
              <a:cxn ang="0">
                <a:pos x="38" y="96"/>
              </a:cxn>
              <a:cxn ang="0">
                <a:pos x="14" y="123"/>
              </a:cxn>
              <a:cxn ang="0">
                <a:pos x="2" y="152"/>
              </a:cxn>
            </a:cxnLst>
            <a:rect l="0" t="0" r="r" b="b"/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Freeform 8"/>
          <p:cNvSpPr>
            <a:spLocks noChangeArrowheads="1"/>
          </p:cNvSpPr>
          <p:nvPr/>
        </p:nvSpPr>
        <p:spPr bwMode="auto">
          <a:xfrm>
            <a:off x="6207841" y="2229355"/>
            <a:ext cx="1314720" cy="493972"/>
          </a:xfrm>
          <a:custGeom>
            <a:avLst/>
            <a:gdLst/>
            <a:ahLst/>
            <a:cxnLst>
              <a:cxn ang="0">
                <a:pos x="912" y="342"/>
              </a:cxn>
              <a:cxn ang="0">
                <a:pos x="912" y="0"/>
              </a:cxn>
              <a:cxn ang="0">
                <a:pos x="0" y="0"/>
              </a:cxn>
              <a:cxn ang="0">
                <a:pos x="0" y="342"/>
              </a:cxn>
              <a:cxn ang="0">
                <a:pos x="912" y="342"/>
              </a:cxn>
            </a:cxnLst>
            <a:rect l="0" t="0" r="r" b="b"/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7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1668961" y="2214953"/>
            <a:ext cx="1136160" cy="493972"/>
          </a:xfrm>
          <a:custGeom>
            <a:avLst/>
            <a:gdLst/>
            <a:ahLst/>
            <a:cxnLst>
              <a:cxn ang="0">
                <a:pos x="788" y="342"/>
              </a:cxn>
              <a:cxn ang="0">
                <a:pos x="788" y="0"/>
              </a:cxn>
              <a:cxn ang="0">
                <a:pos x="0" y="0"/>
              </a:cxn>
              <a:cxn ang="0">
                <a:pos x="0" y="342"/>
              </a:cxn>
              <a:cxn ang="0">
                <a:pos x="788" y="342"/>
              </a:cxn>
            </a:cxnLst>
            <a:rect l="0" t="0" r="r" b="b"/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8" name="Freeform 10"/>
          <p:cNvSpPr>
            <a:spLocks noChangeArrowheads="1"/>
          </p:cNvSpPr>
          <p:nvPr/>
        </p:nvSpPr>
        <p:spPr bwMode="auto">
          <a:xfrm>
            <a:off x="1668961" y="1088754"/>
            <a:ext cx="1136160" cy="479571"/>
          </a:xfrm>
          <a:custGeom>
            <a:avLst/>
            <a:gdLst/>
            <a:ahLst/>
            <a:cxnLst>
              <a:cxn ang="0">
                <a:pos x="787" y="151"/>
              </a:cxn>
              <a:cxn ang="0">
                <a:pos x="775" y="123"/>
              </a:cxn>
              <a:cxn ang="0">
                <a:pos x="751" y="96"/>
              </a:cxn>
              <a:cxn ang="0">
                <a:pos x="717" y="70"/>
              </a:cxn>
              <a:cxn ang="0">
                <a:pos x="673" y="49"/>
              </a:cxn>
              <a:cxn ang="0">
                <a:pos x="620" y="30"/>
              </a:cxn>
              <a:cxn ang="0">
                <a:pos x="561" y="16"/>
              </a:cxn>
              <a:cxn ang="0">
                <a:pos x="496" y="6"/>
              </a:cxn>
              <a:cxn ang="0">
                <a:pos x="429" y="0"/>
              </a:cxn>
              <a:cxn ang="0">
                <a:pos x="360" y="0"/>
              </a:cxn>
              <a:cxn ang="0">
                <a:pos x="292" y="6"/>
              </a:cxn>
              <a:cxn ang="0">
                <a:pos x="228" y="16"/>
              </a:cxn>
              <a:cxn ang="0">
                <a:pos x="168" y="30"/>
              </a:cxn>
              <a:cxn ang="0">
                <a:pos x="115" y="49"/>
              </a:cxn>
              <a:cxn ang="0">
                <a:pos x="71" y="70"/>
              </a:cxn>
              <a:cxn ang="0">
                <a:pos x="37" y="96"/>
              </a:cxn>
              <a:cxn ang="0">
                <a:pos x="14" y="123"/>
              </a:cxn>
              <a:cxn ang="0">
                <a:pos x="1" y="151"/>
              </a:cxn>
              <a:cxn ang="0">
                <a:pos x="1" y="180"/>
              </a:cxn>
              <a:cxn ang="0">
                <a:pos x="14" y="209"/>
              </a:cxn>
              <a:cxn ang="0">
                <a:pos x="37" y="236"/>
              </a:cxn>
              <a:cxn ang="0">
                <a:pos x="71" y="261"/>
              </a:cxn>
              <a:cxn ang="0">
                <a:pos x="115" y="284"/>
              </a:cxn>
              <a:cxn ang="0">
                <a:pos x="168" y="302"/>
              </a:cxn>
              <a:cxn ang="0">
                <a:pos x="228" y="317"/>
              </a:cxn>
              <a:cxn ang="0">
                <a:pos x="292" y="327"/>
              </a:cxn>
              <a:cxn ang="0">
                <a:pos x="360" y="331"/>
              </a:cxn>
              <a:cxn ang="0">
                <a:pos x="429" y="331"/>
              </a:cxn>
              <a:cxn ang="0">
                <a:pos x="496" y="327"/>
              </a:cxn>
              <a:cxn ang="0">
                <a:pos x="561" y="317"/>
              </a:cxn>
              <a:cxn ang="0">
                <a:pos x="620" y="302"/>
              </a:cxn>
              <a:cxn ang="0">
                <a:pos x="673" y="284"/>
              </a:cxn>
              <a:cxn ang="0">
                <a:pos x="717" y="261"/>
              </a:cxn>
              <a:cxn ang="0">
                <a:pos x="751" y="236"/>
              </a:cxn>
              <a:cxn ang="0">
                <a:pos x="775" y="209"/>
              </a:cxn>
              <a:cxn ang="0">
                <a:pos x="787" y="180"/>
              </a:cxn>
            </a:cxnLst>
            <a:rect l="0" t="0" r="r" b="b"/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129120" y="1536642"/>
            <a:ext cx="399571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lot</a:t>
            </a:r>
          </a:p>
        </p:txBody>
      </p:sp>
      <p:sp>
        <p:nvSpPr>
          <p:cNvPr id="12300" name="Freeform 12"/>
          <p:cNvSpPr>
            <a:spLocks noChangeArrowheads="1"/>
          </p:cNvSpPr>
          <p:nvPr/>
        </p:nvSpPr>
        <p:spPr bwMode="auto">
          <a:xfrm>
            <a:off x="4151521" y="2158787"/>
            <a:ext cx="1136160" cy="564539"/>
          </a:xfrm>
          <a:custGeom>
            <a:avLst/>
            <a:gdLst/>
            <a:ahLst/>
            <a:cxnLst>
              <a:cxn ang="0">
                <a:pos x="0" y="196"/>
              </a:cxn>
              <a:cxn ang="0">
                <a:pos x="394" y="0"/>
              </a:cxn>
              <a:cxn ang="0">
                <a:pos x="788" y="196"/>
              </a:cxn>
              <a:cxn ang="0">
                <a:pos x="394" y="391"/>
              </a:cxn>
              <a:cxn ang="0">
                <a:pos x="0" y="196"/>
              </a:cxn>
            </a:cxnLst>
            <a:rect l="0" t="0" r="r" b="b"/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7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980000" y="1156442"/>
            <a:ext cx="668876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name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269121" y="1494877"/>
            <a:ext cx="497355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age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5767201" y="1480475"/>
            <a:ext cx="785896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 err="1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pname</a:t>
            </a:r>
            <a:endParaRPr lang="en-US" sz="1500" b="1" dirty="0">
              <a:solidFill>
                <a:srgbClr val="000000"/>
              </a:solidFill>
              <a:ea typeface="Arial Unicode MS" pitchFamily="-111" charset="0"/>
              <a:cs typeface="Arial Unicode MS" pitchFamily="-111" charset="0"/>
            </a:endParaRP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6305761" y="2297042"/>
            <a:ext cx="1266796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Dependents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658880" y="2312883"/>
            <a:ext cx="1181837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Employees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986400" y="1523680"/>
            <a:ext cx="497355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lnSpc>
                <a:spcPct val="100000"/>
              </a:lnSpc>
            </a:pPr>
            <a:r>
              <a:rPr lang="en-US" sz="1500" b="1" u="sng" dirty="0" err="1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ssn</a:t>
            </a:r>
            <a:endParaRPr lang="en-US" sz="1500" b="1" u="sng" dirty="0">
              <a:solidFill>
                <a:srgbClr val="000000"/>
              </a:solidFill>
              <a:ea typeface="Arial Unicode MS" pitchFamily="-111" charset="0"/>
              <a:cs typeface="Arial Unicode MS" pitchFamily="-111" charset="0"/>
            </a:endParaRP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357441" y="2297042"/>
            <a:ext cx="731393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Policy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461120" y="1424311"/>
            <a:ext cx="561475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lnSpc>
                <a:spcPct val="100000"/>
              </a:lnSpc>
            </a:pPr>
            <a:r>
              <a: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cost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>
            <a:off x="5852160" y="1761306"/>
            <a:ext cx="555840" cy="1440"/>
          </a:xfrm>
          <a:prstGeom prst="line">
            <a:avLst/>
          </a:prstGeom>
          <a:noFill/>
          <a:ln w="12600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2250721" y="1589927"/>
            <a:ext cx="1440" cy="606304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1200960" y="1934124"/>
            <a:ext cx="734400" cy="280829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H="1">
            <a:off x="2553120" y="1916842"/>
            <a:ext cx="741600" cy="298111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V="1">
            <a:off x="4707361" y="1785788"/>
            <a:ext cx="1440" cy="37876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6076800" y="1916842"/>
            <a:ext cx="335520" cy="31539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>
            <a:off x="6973921" y="1916842"/>
            <a:ext cx="469440" cy="315393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 flipH="1">
            <a:off x="2808000" y="2438177"/>
            <a:ext cx="1287360" cy="144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5312160" y="2438177"/>
            <a:ext cx="845280" cy="1440"/>
          </a:xfrm>
          <a:prstGeom prst="line">
            <a:avLst/>
          </a:prstGeom>
          <a:noFill/>
          <a:ln w="50760">
            <a:solidFill>
              <a:srgbClr val="000000"/>
            </a:solidFill>
            <a:miter lim="800000"/>
            <a:headEnd type="triangle" w="med" len="med"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741FD7-4A54-944A-9D35-46FFF3C0FF4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Design Choices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Should a concept be modeled as an entity or an attribute?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Should a concept be modeled as an entity or a relationship?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Identifying relationships: Binary or ternary? Aggregation?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How much semantics to capture in the form of constraints 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6C2C69-8B91-A14C-8274-810985A8A0F2}" type="slidenum">
              <a:rPr lang="en-US"/>
              <a:pPr/>
              <a:t>12</a:t>
            </a:fld>
            <a:endParaRPr lang="en-US"/>
          </a:p>
        </p:txBody>
      </p:sp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080" y="254907"/>
            <a:ext cx="7771680" cy="1104596"/>
          </a:xfrm>
          <a:ln/>
        </p:spPr>
        <p:txBody>
          <a:bodyPr lIns="81966" tIns="40166" rIns="81966" bIns="40166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US" dirty="0"/>
              <a:t>Entity vs. Attribute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5281" y="3110727"/>
            <a:ext cx="8609760" cy="3541332"/>
          </a:xfrm>
          <a:ln/>
        </p:spPr>
        <p:txBody>
          <a:bodyPr lIns="81966" tIns="40166" rIns="81966" bIns="40166"/>
          <a:lstStyle/>
          <a:p>
            <a:pPr marL="391686" indent="-293764">
              <a:spcBef>
                <a:spcPts val="635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Depends upon how we want to use the address information, and the semantics of the data:</a:t>
            </a:r>
          </a:p>
          <a:p>
            <a:pPr marL="1175057" lvl="2" indent="-260644">
              <a:spcBef>
                <a:spcPts val="544"/>
              </a:spcBef>
              <a:buSzPct val="75000"/>
              <a:buFont typeface="Symbol" pitchFamily="-111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If we have several addresses per employee, </a:t>
            </a:r>
            <a:r>
              <a:rPr lang="en-US" i="1" dirty="0"/>
              <a:t>address</a:t>
            </a:r>
            <a:r>
              <a:rPr lang="en-US" dirty="0"/>
              <a:t> must be an entity (since attributes cannot be set-valued). </a:t>
            </a:r>
          </a:p>
          <a:p>
            <a:pPr marL="1175057" lvl="2" indent="-260644">
              <a:spcBef>
                <a:spcPts val="544"/>
              </a:spcBef>
              <a:buSzPct val="75000"/>
              <a:buFont typeface="Symbol" pitchFamily="-111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en-US" dirty="0"/>
              <a:t>If the structure (city, street, etc.) is important, e.g., we want to retrieve employees in a given city, </a:t>
            </a:r>
            <a:r>
              <a:rPr lang="en-US" i="1" dirty="0"/>
              <a:t>address</a:t>
            </a:r>
            <a:r>
              <a:rPr lang="en-US" dirty="0"/>
              <a:t> must be modeled as an entity (since attribute values are atomic). 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829440" y="2281200"/>
            <a:ext cx="1658880" cy="622145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61621" rIns="81639" bIns="4082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Employee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609600" y="1295400"/>
            <a:ext cx="1981200" cy="571036"/>
          </a:xfrm>
          <a:prstGeom prst="ellipse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61621" rIns="81639" bIns="4082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address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658880" y="1866436"/>
            <a:ext cx="1440" cy="4147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3133440" y="1866436"/>
            <a:ext cx="1658880" cy="622145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61621" rIns="81639" bIns="4082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Employee</a:t>
            </a:r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792320" y="2150146"/>
            <a:ext cx="62208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5163840" y="1715221"/>
            <a:ext cx="1658880" cy="829527"/>
          </a:xfrm>
          <a:prstGeom prst="diamond">
            <a:avLst/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63220" rIns="81639" bIns="40820" anchor="ctr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US" sz="2500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has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6801120" y="2138625"/>
            <a:ext cx="62208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7073280" y="1866436"/>
            <a:ext cx="1461120" cy="622145"/>
          </a:xfrm>
          <a:prstGeom prst="roundRect">
            <a:avLst>
              <a:gd name="adj" fmla="val 231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1639" tIns="61621" rIns="81639" bIns="40820" anchor="ctr" anchorCtr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</a:tabLst>
            </a:pPr>
            <a:r>
              <a:rPr lang="en-US" sz="2400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rPr>
              <a:t>address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DB Design: ER to Relational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2"/>
                </a:solidFill>
              </a:rPr>
              <a:t>Entity sets to tables: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95800" y="2971800"/>
            <a:ext cx="44291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            CREATE TABLE </a:t>
            </a:r>
            <a:r>
              <a:rPr lang="en-US">
                <a:latin typeface="Book Antiqua" pitchFamily="18" charset="0"/>
              </a:rPr>
              <a:t>Employees </a:t>
            </a:r>
          </a:p>
          <a:p>
            <a:r>
              <a:rPr lang="en-US">
                <a:latin typeface="Book Antiqua" pitchFamily="18" charset="0"/>
              </a:rPr>
              <a:t>                  (ssn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>
                <a:latin typeface="Book Antiqua" pitchFamily="18" charset="0"/>
              </a:rPr>
              <a:t>(11),</a:t>
            </a:r>
          </a:p>
          <a:p>
            <a:r>
              <a:rPr lang="en-US">
                <a:latin typeface="Book Antiqua" pitchFamily="18" charset="0"/>
              </a:rPr>
              <a:t>                  name </a:t>
            </a:r>
            <a:r>
              <a:rPr lang="en-US" sz="2000">
                <a:latin typeface="Book Antiqua" pitchFamily="18" charset="0"/>
              </a:rPr>
              <a:t>CHAR</a:t>
            </a:r>
            <a:r>
              <a:rPr lang="en-US">
                <a:latin typeface="Book Antiqua" pitchFamily="18" charset="0"/>
              </a:rPr>
              <a:t>(20),</a:t>
            </a:r>
          </a:p>
          <a:p>
            <a:r>
              <a:rPr lang="en-US">
                <a:latin typeface="Book Antiqua" pitchFamily="18" charset="0"/>
              </a:rPr>
              <a:t>                  lot  </a:t>
            </a:r>
            <a:r>
              <a:rPr lang="en-US" sz="2000">
                <a:latin typeface="Book Antiqua" pitchFamily="18" charset="0"/>
              </a:rPr>
              <a:t>INTEGER</a:t>
            </a:r>
            <a:r>
              <a:rPr lang="en-US">
                <a:latin typeface="Book Antiqua" pitchFamily="18" charset="0"/>
              </a:rPr>
              <a:t>,</a:t>
            </a:r>
          </a:p>
          <a:p>
            <a:r>
              <a:rPr lang="en-US">
                <a:latin typeface="Book Antiqua" pitchFamily="18" charset="0"/>
              </a:rPr>
              <a:t>            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>
                <a:solidFill>
                  <a:schemeClr val="accent2"/>
                </a:solidFill>
                <a:latin typeface="Book Antiqua" pitchFamily="18" charset="0"/>
              </a:rPr>
              <a:t>(ssn)</a:t>
            </a:r>
            <a:r>
              <a:rPr lang="en-US">
                <a:latin typeface="Book Antiqua" pitchFamily="18" charset="0"/>
              </a:rPr>
              <a:t>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81000" y="3352800"/>
            <a:ext cx="4406900" cy="1663700"/>
            <a:chOff x="240" y="2112"/>
            <a:chExt cx="2776" cy="104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5378" name="Rectangle 7"/>
              <p:cNvSpPr>
                <a:spLocks noChangeArrowheads="1"/>
              </p:cNvSpPr>
              <p:nvPr/>
            </p:nvSpPr>
            <p:spPr bwMode="auto"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5379" name="Rectangle 8"/>
              <p:cNvSpPr>
                <a:spLocks noChangeArrowheads="1"/>
              </p:cNvSpPr>
              <p:nvPr/>
            </p:nvSpPr>
            <p:spPr bwMode="auto">
              <a:xfrm>
                <a:off x="1187" y="2849"/>
                <a:ext cx="959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2000" b="1">
                    <a:solidFill>
                      <a:schemeClr val="tx2"/>
                    </a:solidFill>
                    <a:latin typeface="Calibri" pitchFamily="34" charset="0"/>
                  </a:rPr>
                  <a:t>Employees</a:t>
                </a:r>
              </a:p>
            </p:txBody>
          </p:sp>
        </p:grpSp>
        <p:sp>
          <p:nvSpPr>
            <p:cNvPr id="15369" name="Oval 10"/>
            <p:cNvSpPr>
              <a:spLocks noChangeArrowheads="1"/>
            </p:cNvSpPr>
            <p:nvPr/>
          </p:nvSpPr>
          <p:spPr bwMode="auto">
            <a:xfrm>
              <a:off x="240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0" name="Rectangle 11"/>
            <p:cNvSpPr>
              <a:spLocks noChangeArrowheads="1"/>
            </p:cNvSpPr>
            <p:nvPr/>
          </p:nvSpPr>
          <p:spPr bwMode="auto">
            <a:xfrm>
              <a:off x="418" y="2320"/>
              <a:ext cx="390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 u="sng">
                  <a:solidFill>
                    <a:schemeClr val="tx2"/>
                  </a:solidFill>
                  <a:latin typeface="Calibri" pitchFamily="34" charset="0"/>
                </a:rPr>
                <a:t>ssn</a:t>
              </a:r>
            </a:p>
          </p:txBody>
        </p:sp>
        <p:sp>
          <p:nvSpPr>
            <p:cNvPr id="15371" name="Oval 12"/>
            <p:cNvSpPr>
              <a:spLocks noChangeArrowheads="1"/>
            </p:cNvSpPr>
            <p:nvPr/>
          </p:nvSpPr>
          <p:spPr bwMode="auto">
            <a:xfrm>
              <a:off x="1296" y="2112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2" name="Oval 13"/>
            <p:cNvSpPr>
              <a:spLocks noChangeArrowheads="1"/>
            </p:cNvSpPr>
            <p:nvPr/>
          </p:nvSpPr>
          <p:spPr bwMode="auto">
            <a:xfrm>
              <a:off x="2304" y="2256"/>
              <a:ext cx="712" cy="328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373" name="Rectangle 14"/>
            <p:cNvSpPr>
              <a:spLocks noChangeArrowheads="1"/>
            </p:cNvSpPr>
            <p:nvPr/>
          </p:nvSpPr>
          <p:spPr bwMode="auto">
            <a:xfrm>
              <a:off x="1331" y="2177"/>
              <a:ext cx="532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Calibri" pitchFamily="34" charset="0"/>
                </a:rPr>
                <a:t>name</a:t>
              </a:r>
            </a:p>
          </p:txBody>
        </p:sp>
        <p:sp>
          <p:nvSpPr>
            <p:cNvPr id="15374" name="Rectangle 15"/>
            <p:cNvSpPr>
              <a:spLocks noChangeArrowheads="1"/>
            </p:cNvSpPr>
            <p:nvPr/>
          </p:nvSpPr>
          <p:spPr bwMode="auto">
            <a:xfrm>
              <a:off x="2483" y="2322"/>
              <a:ext cx="309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 b="1">
                  <a:solidFill>
                    <a:schemeClr val="tx2"/>
                  </a:solidFill>
                  <a:latin typeface="Calibri" pitchFamily="34" charset="0"/>
                </a:rPr>
                <a:t>lot</a:t>
              </a:r>
            </a:p>
          </p:txBody>
        </p:sp>
        <p:sp>
          <p:nvSpPr>
            <p:cNvPr id="15375" name="Line 16"/>
            <p:cNvSpPr>
              <a:spLocks noChangeShapeType="1"/>
            </p:cNvSpPr>
            <p:nvPr/>
          </p:nvSpPr>
          <p:spPr bwMode="auto">
            <a:xfrm>
              <a:off x="624" y="2592"/>
              <a:ext cx="472" cy="23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7"/>
            <p:cNvSpPr>
              <a:spLocks noChangeShapeType="1"/>
            </p:cNvSpPr>
            <p:nvPr/>
          </p:nvSpPr>
          <p:spPr bwMode="auto">
            <a:xfrm>
              <a:off x="1676" y="2448"/>
              <a:ext cx="0" cy="3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8"/>
            <p:cNvSpPr>
              <a:spLocks noChangeShapeType="1"/>
            </p:cNvSpPr>
            <p:nvPr/>
          </p:nvSpPr>
          <p:spPr bwMode="auto">
            <a:xfrm flipV="1">
              <a:off x="2256" y="2584"/>
              <a:ext cx="376" cy="2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/>
              <a:t>Relationship Sets to Tables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43434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000" dirty="0" smtClean="0"/>
              <a:t>Attributes </a:t>
            </a:r>
            <a:r>
              <a:rPr lang="en-US" sz="3000" dirty="0"/>
              <a:t>of the relation must include: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Keys for each participating entity set  (as foreign keys).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This set of attributes forms a </a:t>
            </a:r>
            <a:r>
              <a:rPr lang="en-US" i="1" dirty="0" err="1">
                <a:solidFill>
                  <a:schemeClr val="folHlink"/>
                </a:solidFill>
              </a:rPr>
              <a:t>superkey</a:t>
            </a:r>
            <a:r>
              <a:rPr lang="en-US" dirty="0"/>
              <a:t> for the relation.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All descriptive attributes.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737100" y="1524000"/>
            <a:ext cx="42545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CREATE TABLE </a:t>
            </a:r>
            <a:r>
              <a:rPr lang="en-US" dirty="0" err="1">
                <a:latin typeface="Book Antiqua" pitchFamily="18" charset="0"/>
              </a:rPr>
              <a:t>Works_In</a:t>
            </a:r>
            <a:r>
              <a:rPr lang="en-US" dirty="0">
                <a:latin typeface="Book Antiqua" pitchFamily="18" charset="0"/>
              </a:rPr>
              <a:t>(</a:t>
            </a:r>
          </a:p>
          <a:p>
            <a:r>
              <a:rPr lang="en-US" dirty="0">
                <a:latin typeface="Book Antiqua" pitchFamily="18" charset="0"/>
              </a:rPr>
              <a:t>  </a:t>
            </a:r>
            <a:r>
              <a:rPr lang="en-US" dirty="0" err="1">
                <a:latin typeface="Book Antiqua" pitchFamily="18" charset="0"/>
              </a:rPr>
              <a:t>ssn</a:t>
            </a:r>
            <a:r>
              <a:rPr lang="en-US" dirty="0">
                <a:latin typeface="Book Antiqua" pitchFamily="18" charset="0"/>
              </a:rPr>
              <a:t>  </a:t>
            </a:r>
            <a:r>
              <a:rPr lang="en-US" sz="2000" dirty="0">
                <a:latin typeface="Book Antiqua" pitchFamily="18" charset="0"/>
              </a:rPr>
              <a:t>CHAR</a:t>
            </a:r>
            <a:r>
              <a:rPr lang="en-US" dirty="0">
                <a:latin typeface="Book Antiqua" pitchFamily="18" charset="0"/>
              </a:rPr>
              <a:t>(11),</a:t>
            </a:r>
          </a:p>
          <a:p>
            <a:r>
              <a:rPr lang="en-US" dirty="0">
                <a:latin typeface="Book Antiqua" pitchFamily="18" charset="0"/>
              </a:rPr>
              <a:t>  did  </a:t>
            </a:r>
            <a:r>
              <a:rPr lang="en-US" sz="2000" dirty="0">
                <a:latin typeface="Book Antiqua" pitchFamily="18" charset="0"/>
              </a:rPr>
              <a:t>INTEGER</a:t>
            </a:r>
            <a:r>
              <a:rPr lang="en-US" dirty="0">
                <a:latin typeface="Book Antiqua" pitchFamily="18" charset="0"/>
              </a:rPr>
              <a:t>,</a:t>
            </a:r>
          </a:p>
          <a:p>
            <a:r>
              <a:rPr lang="en-US" dirty="0">
                <a:latin typeface="Book Antiqua" pitchFamily="18" charset="0"/>
              </a:rPr>
              <a:t>  since  </a:t>
            </a:r>
            <a:r>
              <a:rPr lang="en-US" sz="2000" dirty="0">
                <a:latin typeface="Book Antiqua" pitchFamily="18" charset="0"/>
              </a:rPr>
              <a:t>DATE</a:t>
            </a:r>
            <a:r>
              <a:rPr lang="en-US" dirty="0">
                <a:latin typeface="Book Antiqua" pitchFamily="18" charset="0"/>
              </a:rPr>
              <a:t>,</a:t>
            </a:r>
          </a:p>
          <a:p>
            <a:r>
              <a:rPr lang="en-US" dirty="0">
                <a:latin typeface="Book Antiqua" pitchFamily="18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Book Antiqua" pitchFamily="18" charset="0"/>
              </a:rPr>
              <a:t>PRIMARY KEY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Book Antiqua" pitchFamily="18" charset="0"/>
              </a:rPr>
              <a:t>ssn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, did),</a:t>
            </a:r>
          </a:p>
          <a:p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Book Antiqua" pitchFamily="18" charset="0"/>
              </a:rPr>
              <a:t>ssn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) </a:t>
            </a:r>
          </a:p>
          <a:p>
            <a:r>
              <a:rPr lang="en-US" sz="2000" dirty="0">
                <a:solidFill>
                  <a:schemeClr val="accent2"/>
                </a:solidFill>
                <a:latin typeface="Book Antiqua" pitchFamily="18" charset="0"/>
              </a:rPr>
              <a:t>        REFERENCES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Employees,</a:t>
            </a:r>
          </a:p>
          <a:p>
            <a:r>
              <a:rPr lang="en-US" sz="2000" dirty="0">
                <a:solidFill>
                  <a:schemeClr val="accent2"/>
                </a:solidFill>
                <a:latin typeface="Book Antiqua" pitchFamily="18" charset="0"/>
              </a:rPr>
              <a:t>  FOREIGN KEY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(did) </a:t>
            </a:r>
          </a:p>
          <a:p>
            <a:r>
              <a:rPr lang="en-US" sz="2000" dirty="0">
                <a:solidFill>
                  <a:schemeClr val="accent2"/>
                </a:solidFill>
                <a:latin typeface="Book Antiqua" pitchFamily="18" charset="0"/>
              </a:rPr>
              <a:t>        REFERENCES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Departments</a:t>
            </a:r>
            <a:r>
              <a:rPr lang="en-US" dirty="0">
                <a:latin typeface="Book Antiqua" pitchFamily="18" charset="0"/>
              </a:rPr>
              <a:t>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3124200" y="4495800"/>
            <a:ext cx="5624513" cy="1776412"/>
            <a:chOff x="4114800" y="738188"/>
            <a:chExt cx="5700713" cy="1776412"/>
          </a:xfrm>
        </p:grpSpPr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4864100" y="974725"/>
              <a:ext cx="838200" cy="428625"/>
            </a:xfrm>
            <a:custGeom>
              <a:avLst/>
              <a:gdLst/>
              <a:ahLst/>
              <a:cxnLst>
                <a:cxn ang="0">
                  <a:pos x="525" y="123"/>
                </a:cxn>
                <a:cxn ang="0">
                  <a:pos x="517" y="100"/>
                </a:cxn>
                <a:cxn ang="0">
                  <a:pos x="501" y="78"/>
                </a:cxn>
                <a:cxn ang="0">
                  <a:pos x="478" y="57"/>
                </a:cxn>
                <a:cxn ang="0">
                  <a:pos x="449" y="40"/>
                </a:cxn>
                <a:cxn ang="0">
                  <a:pos x="414" y="24"/>
                </a:cxn>
                <a:cxn ang="0">
                  <a:pos x="374" y="14"/>
                </a:cxn>
                <a:cxn ang="0">
                  <a:pos x="331" y="5"/>
                </a:cxn>
                <a:cxn ang="0">
                  <a:pos x="286" y="1"/>
                </a:cxn>
                <a:cxn ang="0">
                  <a:pos x="240" y="1"/>
                </a:cxn>
                <a:cxn ang="0">
                  <a:pos x="195" y="5"/>
                </a:cxn>
                <a:cxn ang="0">
                  <a:pos x="152" y="14"/>
                </a:cxn>
                <a:cxn ang="0">
                  <a:pos x="112" y="24"/>
                </a:cxn>
                <a:cxn ang="0">
                  <a:pos x="77" y="40"/>
                </a:cxn>
                <a:cxn ang="0">
                  <a:pos x="48" y="57"/>
                </a:cxn>
                <a:cxn ang="0">
                  <a:pos x="25" y="78"/>
                </a:cxn>
                <a:cxn ang="0">
                  <a:pos x="9" y="100"/>
                </a:cxn>
                <a:cxn ang="0">
                  <a:pos x="1" y="123"/>
                </a:cxn>
                <a:cxn ang="0">
                  <a:pos x="1" y="145"/>
                </a:cxn>
                <a:cxn ang="0">
                  <a:pos x="9" y="168"/>
                </a:cxn>
                <a:cxn ang="0">
                  <a:pos x="25" y="190"/>
                </a:cxn>
                <a:cxn ang="0">
                  <a:pos x="48" y="211"/>
                </a:cxn>
                <a:cxn ang="0">
                  <a:pos x="77" y="228"/>
                </a:cxn>
                <a:cxn ang="0">
                  <a:pos x="112" y="244"/>
                </a:cxn>
                <a:cxn ang="0">
                  <a:pos x="152" y="256"/>
                </a:cxn>
                <a:cxn ang="0">
                  <a:pos x="195" y="264"/>
                </a:cxn>
                <a:cxn ang="0">
                  <a:pos x="240" y="267"/>
                </a:cxn>
                <a:cxn ang="0">
                  <a:pos x="286" y="267"/>
                </a:cxn>
                <a:cxn ang="0">
                  <a:pos x="331" y="264"/>
                </a:cxn>
                <a:cxn ang="0">
                  <a:pos x="374" y="256"/>
                </a:cxn>
                <a:cxn ang="0">
                  <a:pos x="414" y="244"/>
                </a:cxn>
                <a:cxn ang="0">
                  <a:pos x="449" y="228"/>
                </a:cxn>
                <a:cxn ang="0">
                  <a:pos x="478" y="211"/>
                </a:cxn>
                <a:cxn ang="0">
                  <a:pos x="501" y="190"/>
                </a:cxn>
                <a:cxn ang="0">
                  <a:pos x="517" y="168"/>
                </a:cxn>
                <a:cxn ang="0">
                  <a:pos x="525" y="145"/>
                </a:cxn>
              </a:cxnLst>
              <a:rect l="0" t="0" r="r" b="b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7450138" y="1301750"/>
              <a:ext cx="833437" cy="427038"/>
            </a:xfrm>
            <a:custGeom>
              <a:avLst/>
              <a:gdLst/>
              <a:ahLst/>
              <a:cxnLst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6" y="57"/>
                </a:cxn>
                <a:cxn ang="0">
                  <a:pos x="446" y="38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4"/>
                </a:cxn>
                <a:cxn ang="0">
                  <a:pos x="8" y="167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29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6" y="227"/>
                </a:cxn>
                <a:cxn ang="0">
                  <a:pos x="476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8982075" y="1301750"/>
              <a:ext cx="833438" cy="427038"/>
            </a:xfrm>
            <a:custGeom>
              <a:avLst/>
              <a:gdLst/>
              <a:ahLst/>
              <a:cxnLst>
                <a:cxn ang="0">
                  <a:pos x="1" y="144"/>
                </a:cxn>
                <a:cxn ang="0">
                  <a:pos x="8" y="167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5"/>
                </a:cxn>
                <a:cxn ang="0">
                  <a:pos x="447" y="38"/>
                </a:cxn>
                <a:cxn ang="0">
                  <a:pos x="412" y="22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6532563" y="738188"/>
              <a:ext cx="833437" cy="427037"/>
            </a:xfrm>
            <a:custGeom>
              <a:avLst/>
              <a:gdLst/>
              <a:ahLst/>
              <a:cxnLst>
                <a:cxn ang="0">
                  <a:pos x="1" y="146"/>
                </a:cxn>
                <a:cxn ang="0">
                  <a:pos x="8" y="169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9"/>
                </a:cxn>
                <a:cxn ang="0">
                  <a:pos x="111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3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9"/>
                </a:cxn>
                <a:cxn ang="0">
                  <a:pos x="524" y="146"/>
                </a:cxn>
                <a:cxn ang="0">
                  <a:pos x="524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7"/>
                </a:cxn>
                <a:cxn ang="0">
                  <a:pos x="447" y="38"/>
                </a:cxn>
                <a:cxn ang="0">
                  <a:pos x="413" y="24"/>
                </a:cxn>
                <a:cxn ang="0">
                  <a:pos x="372" y="12"/>
                </a:cxn>
                <a:cxn ang="0">
                  <a:pos x="330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4114800" y="1289050"/>
              <a:ext cx="835025" cy="428625"/>
            </a:xfrm>
            <a:custGeom>
              <a:avLst/>
              <a:gdLst/>
              <a:ahLst/>
              <a:cxnLst>
                <a:cxn ang="0">
                  <a:pos x="523" y="123"/>
                </a:cxn>
                <a:cxn ang="0">
                  <a:pos x="516" y="100"/>
                </a:cxn>
                <a:cxn ang="0">
                  <a:pos x="500" y="77"/>
                </a:cxn>
                <a:cxn ang="0">
                  <a:pos x="477" y="57"/>
                </a:cxn>
                <a:cxn ang="0">
                  <a:pos x="447" y="40"/>
                </a:cxn>
                <a:cxn ang="0">
                  <a:pos x="413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4" y="1"/>
                </a:cxn>
                <a:cxn ang="0">
                  <a:pos x="240" y="1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40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100"/>
                </a:cxn>
                <a:cxn ang="0">
                  <a:pos x="1" y="123"/>
                </a:cxn>
                <a:cxn ang="0">
                  <a:pos x="1" y="145"/>
                </a:cxn>
                <a:cxn ang="0">
                  <a:pos x="8" y="168"/>
                </a:cxn>
                <a:cxn ang="0">
                  <a:pos x="25" y="190"/>
                </a:cxn>
                <a:cxn ang="0">
                  <a:pos x="47" y="211"/>
                </a:cxn>
                <a:cxn ang="0">
                  <a:pos x="77" y="228"/>
                </a:cxn>
                <a:cxn ang="0">
                  <a:pos x="111" y="244"/>
                </a:cxn>
                <a:cxn ang="0">
                  <a:pos x="151" y="254"/>
                </a:cxn>
                <a:cxn ang="0">
                  <a:pos x="194" y="263"/>
                </a:cxn>
                <a:cxn ang="0">
                  <a:pos x="240" y="267"/>
                </a:cxn>
                <a:cxn ang="0">
                  <a:pos x="284" y="267"/>
                </a:cxn>
                <a:cxn ang="0">
                  <a:pos x="330" y="263"/>
                </a:cxn>
                <a:cxn ang="0">
                  <a:pos x="373" y="254"/>
                </a:cxn>
                <a:cxn ang="0">
                  <a:pos x="413" y="244"/>
                </a:cxn>
                <a:cxn ang="0">
                  <a:pos x="447" y="228"/>
                </a:cxn>
                <a:cxn ang="0">
                  <a:pos x="477" y="211"/>
                </a:cxn>
                <a:cxn ang="0">
                  <a:pos x="500" y="190"/>
                </a:cxn>
                <a:cxn ang="0">
                  <a:pos x="516" y="168"/>
                </a:cxn>
                <a:cxn ang="0">
                  <a:pos x="523" y="145"/>
                </a:cxn>
              </a:cxnLst>
              <a:rect l="0" t="0" r="r" b="b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5648325" y="1289050"/>
              <a:ext cx="833438" cy="428625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8" y="168"/>
                </a:cxn>
                <a:cxn ang="0">
                  <a:pos x="23" y="190"/>
                </a:cxn>
                <a:cxn ang="0">
                  <a:pos x="46" y="211"/>
                </a:cxn>
                <a:cxn ang="0">
                  <a:pos x="76" y="228"/>
                </a:cxn>
                <a:cxn ang="0">
                  <a:pos x="111" y="244"/>
                </a:cxn>
                <a:cxn ang="0">
                  <a:pos x="151" y="254"/>
                </a:cxn>
                <a:cxn ang="0">
                  <a:pos x="194" y="263"/>
                </a:cxn>
                <a:cxn ang="0">
                  <a:pos x="239" y="267"/>
                </a:cxn>
                <a:cxn ang="0">
                  <a:pos x="284" y="267"/>
                </a:cxn>
                <a:cxn ang="0">
                  <a:pos x="329" y="263"/>
                </a:cxn>
                <a:cxn ang="0">
                  <a:pos x="372" y="254"/>
                </a:cxn>
                <a:cxn ang="0">
                  <a:pos x="412" y="243"/>
                </a:cxn>
                <a:cxn ang="0">
                  <a:pos x="446" y="228"/>
                </a:cxn>
                <a:cxn ang="0">
                  <a:pos x="476" y="210"/>
                </a:cxn>
                <a:cxn ang="0">
                  <a:pos x="498" y="190"/>
                </a:cxn>
                <a:cxn ang="0">
                  <a:pos x="515" y="168"/>
                </a:cxn>
                <a:cxn ang="0">
                  <a:pos x="522" y="145"/>
                </a:cxn>
                <a:cxn ang="0">
                  <a:pos x="522" y="123"/>
                </a:cxn>
                <a:cxn ang="0">
                  <a:pos x="515" y="100"/>
                </a:cxn>
                <a:cxn ang="0">
                  <a:pos x="498" y="77"/>
                </a:cxn>
                <a:cxn ang="0">
                  <a:pos x="476" y="57"/>
                </a:cxn>
                <a:cxn ang="0">
                  <a:pos x="446" y="40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1"/>
                </a:cxn>
                <a:cxn ang="0">
                  <a:pos x="239" y="1"/>
                </a:cxn>
                <a:cxn ang="0">
                  <a:pos x="193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40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100"/>
                </a:cxn>
                <a:cxn ang="0">
                  <a:pos x="1" y="123"/>
                </a:cxn>
              </a:cxnLst>
              <a:rect l="0" t="0" r="r" b="b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/>
          </p:nvSpPr>
          <p:spPr bwMode="auto">
            <a:xfrm>
              <a:off x="6489700" y="1812925"/>
              <a:ext cx="1250950" cy="701675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388" y="0"/>
                </a:cxn>
                <a:cxn ang="0">
                  <a:pos x="787" y="229"/>
                </a:cxn>
                <a:cxn ang="0">
                  <a:pos x="388" y="441"/>
                </a:cxn>
                <a:cxn ang="0">
                  <a:pos x="0" y="221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8199438" y="1987550"/>
              <a:ext cx="1350962" cy="441325"/>
            </a:xfrm>
            <a:custGeom>
              <a:avLst/>
              <a:gdLst/>
              <a:ahLst/>
              <a:cxnLst>
                <a:cxn ang="0">
                  <a:pos x="850" y="277"/>
                </a:cxn>
                <a:cxn ang="0">
                  <a:pos x="850" y="0"/>
                </a:cxn>
                <a:cxn ang="0">
                  <a:pos x="0" y="0"/>
                </a:cxn>
                <a:cxn ang="0">
                  <a:pos x="0" y="277"/>
                </a:cxn>
                <a:cxn ang="0">
                  <a:pos x="850" y="277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4760913" y="1976438"/>
              <a:ext cx="1154112" cy="439737"/>
            </a:xfrm>
            <a:custGeom>
              <a:avLst/>
              <a:gdLst/>
              <a:ahLst/>
              <a:cxnLst>
                <a:cxn ang="0">
                  <a:pos x="726" y="276"/>
                </a:cxn>
                <a:cxn ang="0">
                  <a:pos x="726" y="0"/>
                </a:cxn>
                <a:cxn ang="0">
                  <a:pos x="0" y="0"/>
                </a:cxn>
                <a:cxn ang="0">
                  <a:pos x="0" y="276"/>
                </a:cxn>
                <a:cxn ang="0">
                  <a:pos x="726" y="276"/>
                </a:cxn>
              </a:cxnLst>
              <a:rect l="0" t="0" r="r" b="b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/>
          </p:nvSpPr>
          <p:spPr bwMode="auto">
            <a:xfrm>
              <a:off x="8199438" y="989013"/>
              <a:ext cx="835025" cy="427037"/>
            </a:xfrm>
            <a:custGeom>
              <a:avLst/>
              <a:gdLst/>
              <a:ahLst/>
              <a:cxnLst>
                <a:cxn ang="0">
                  <a:pos x="523" y="121"/>
                </a:cxn>
                <a:cxn ang="0">
                  <a:pos x="516" y="98"/>
                </a:cxn>
                <a:cxn ang="0">
                  <a:pos x="501" y="77"/>
                </a:cxn>
                <a:cxn ang="0">
                  <a:pos x="478" y="57"/>
                </a:cxn>
                <a:cxn ang="0">
                  <a:pos x="448" y="38"/>
                </a:cxn>
                <a:cxn ang="0">
                  <a:pos x="412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5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2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6"/>
                </a:cxn>
                <a:cxn ang="0">
                  <a:pos x="8" y="169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9"/>
                </a:cxn>
                <a:cxn ang="0">
                  <a:pos x="112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5" y="268"/>
                </a:cxn>
                <a:cxn ang="0">
                  <a:pos x="330" y="263"/>
                </a:cxn>
                <a:cxn ang="0">
                  <a:pos x="373" y="256"/>
                </a:cxn>
                <a:cxn ang="0">
                  <a:pos x="412" y="243"/>
                </a:cxn>
                <a:cxn ang="0">
                  <a:pos x="448" y="229"/>
                </a:cxn>
                <a:cxn ang="0">
                  <a:pos x="478" y="210"/>
                </a:cxn>
                <a:cxn ang="0">
                  <a:pos x="501" y="190"/>
                </a:cxn>
                <a:cxn ang="0">
                  <a:pos x="516" y="169"/>
                </a:cxn>
                <a:cxn ang="0">
                  <a:pos x="523" y="146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5773738" y="1355725"/>
              <a:ext cx="430212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lot</a:t>
              </a: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8234363" y="1028700"/>
              <a:ext cx="835025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dname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8951913" y="1352550"/>
              <a:ext cx="858837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budget</a:t>
              </a: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7554913" y="1355725"/>
              <a:ext cx="485775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 u="sng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did</a:t>
              </a: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6607175" y="804863"/>
              <a:ext cx="701675" cy="331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since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929188" y="1017588"/>
              <a:ext cx="711200" cy="331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name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6535738" y="2019300"/>
              <a:ext cx="1090612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 dirty="0" err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Works_In</a:t>
              </a:r>
              <a:endParaRPr lang="en-US" sz="16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8139113" y="2041525"/>
              <a:ext cx="1422400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Departments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4700588" y="2041525"/>
              <a:ext cx="1252537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Employees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4200525" y="1343025"/>
              <a:ext cx="531813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ssn</a:t>
              </a:r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>
              <a:off x="5249863" y="1387475"/>
              <a:ext cx="1587" cy="5334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>
              <a:off x="4492625" y="1733550"/>
              <a:ext cx="627063" cy="24765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5667375" y="1733550"/>
              <a:ext cx="404813" cy="22542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H="1">
              <a:off x="5891213" y="2160588"/>
              <a:ext cx="584200" cy="15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7740650" y="2178050"/>
              <a:ext cx="422275" cy="15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>
              <a:off x="6908800" y="1181100"/>
              <a:ext cx="185738" cy="61912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7870825" y="1755775"/>
              <a:ext cx="555625" cy="2159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>
              <a:off x="8591550" y="1439863"/>
              <a:ext cx="119063" cy="558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9058275" y="1725613"/>
              <a:ext cx="320675" cy="24606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Translating ER Diagrams with Key Constraints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2514600"/>
            <a:ext cx="3352800" cy="3733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Map relationship to a table: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400" dirty="0" smtClean="0"/>
              <a:t>Note that </a:t>
            </a:r>
            <a:r>
              <a:rPr lang="en-US" sz="2400" dirty="0" smtClean="0">
                <a:solidFill>
                  <a:schemeClr val="accent2"/>
                </a:solidFill>
              </a:rPr>
              <a:t>did</a:t>
            </a:r>
            <a:r>
              <a:rPr lang="en-US" sz="2400" dirty="0" smtClean="0"/>
              <a:t> is the key now!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Since each department has a unique manager, we could instead combine Manages and Departments.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657600" y="2514600"/>
            <a:ext cx="5181600" cy="1474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CREATE TABLE  </a:t>
            </a:r>
            <a:r>
              <a:rPr lang="en-US" dirty="0">
                <a:latin typeface="Book Antiqua" pitchFamily="18" charset="0"/>
              </a:rPr>
              <a:t>Manages(</a:t>
            </a: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dirty="0" err="1">
                <a:solidFill>
                  <a:srgbClr val="434FD6"/>
                </a:solidFill>
                <a:latin typeface="Book Antiqua" pitchFamily="18" charset="0"/>
              </a:rPr>
              <a:t>ssn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CHAR(11</a:t>
            </a:r>
            <a:r>
              <a:rPr lang="en-US" sz="1600" dirty="0" smtClean="0">
                <a:solidFill>
                  <a:srgbClr val="434FD6"/>
                </a:solidFill>
                <a:latin typeface="Book Antiqua" pitchFamily="18" charset="0"/>
              </a:rPr>
              <a:t>)</a:t>
            </a:r>
            <a:r>
              <a:rPr lang="en-US" dirty="0" smtClean="0">
                <a:solidFill>
                  <a:srgbClr val="434FD6"/>
                </a:solidFill>
                <a:latin typeface="Book Antiqua" pitchFamily="18" charset="0"/>
              </a:rPr>
              <a:t>, did  </a:t>
            </a:r>
            <a:r>
              <a:rPr lang="en-US" sz="1600" dirty="0" smtClean="0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dirty="0" smtClean="0">
                <a:solidFill>
                  <a:srgbClr val="434FD6"/>
                </a:solidFill>
                <a:latin typeface="Book Antiqua" pitchFamily="18" charset="0"/>
              </a:rPr>
              <a:t>, since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(did),</a:t>
            </a:r>
          </a:p>
          <a:p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Book Antiqua" pitchFamily="18" charset="0"/>
              </a:rPr>
              <a:t>ssn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)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REFERENCES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Employees,</a:t>
            </a:r>
          </a:p>
          <a:p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(did) </a:t>
            </a:r>
            <a:r>
              <a:rPr lang="en-US" sz="1600" dirty="0">
                <a:solidFill>
                  <a:schemeClr val="accent2"/>
                </a:solidFill>
                <a:latin typeface="Book Antiqua" pitchFamily="18" charset="0"/>
              </a:rPr>
              <a:t>REFERENCES 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Departments)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733800" y="4191000"/>
            <a:ext cx="5105400" cy="202876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1600" dirty="0">
                <a:latin typeface="Book Antiqua" pitchFamily="18" charset="0"/>
              </a:rPr>
              <a:t>CREATE TABLE  </a:t>
            </a:r>
            <a:r>
              <a:rPr lang="en-US" dirty="0" err="1">
                <a:latin typeface="Book Antiqua" pitchFamily="18" charset="0"/>
              </a:rPr>
              <a:t>Dept_Mgr</a:t>
            </a:r>
            <a:r>
              <a:rPr lang="en-US" dirty="0">
                <a:latin typeface="Book Antiqua" pitchFamily="18" charset="0"/>
              </a:rPr>
              <a:t>(</a:t>
            </a: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did  INTEGER,</a:t>
            </a:r>
            <a:endParaRPr lang="en-US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Book Antiqua" pitchFamily="18" charset="0"/>
              </a:rPr>
              <a:t>dname</a:t>
            </a:r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CHAR(20),</a:t>
            </a:r>
          </a:p>
          <a:p>
            <a:r>
              <a:rPr lang="en-US" dirty="0">
                <a:solidFill>
                  <a:schemeClr val="accent2"/>
                </a:solidFill>
                <a:latin typeface="Book Antiqua" pitchFamily="18" charset="0"/>
              </a:rPr>
              <a:t>   budget  REAL,</a:t>
            </a: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dirty="0" err="1">
                <a:solidFill>
                  <a:srgbClr val="434FD6"/>
                </a:solidFill>
                <a:latin typeface="Book Antiqua" pitchFamily="18" charset="0"/>
              </a:rPr>
              <a:t>ssn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CHAR(11</a:t>
            </a:r>
            <a:r>
              <a:rPr lang="en-US" sz="1600" dirty="0" smtClean="0">
                <a:solidFill>
                  <a:srgbClr val="434FD6"/>
                </a:solidFill>
                <a:latin typeface="Book Antiqua" pitchFamily="18" charset="0"/>
              </a:rPr>
              <a:t>)</a:t>
            </a:r>
            <a:r>
              <a:rPr lang="en-US" dirty="0" smtClean="0">
                <a:solidFill>
                  <a:srgbClr val="434FD6"/>
                </a:solidFill>
                <a:latin typeface="Book Antiqua" pitchFamily="18" charset="0"/>
              </a:rPr>
              <a:t>,</a:t>
            </a:r>
            <a:r>
              <a:rPr lang="en-US" dirty="0" smtClean="0">
                <a:latin typeface="Book Antiqua" pitchFamily="18" charset="0"/>
              </a:rPr>
              <a:t>  </a:t>
            </a:r>
            <a:r>
              <a:rPr lang="en-US" dirty="0" smtClean="0">
                <a:solidFill>
                  <a:srgbClr val="434FD6"/>
                </a:solidFill>
                <a:latin typeface="Book Antiqua" pitchFamily="18" charset="0"/>
              </a:rPr>
              <a:t>since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dirty="0">
              <a:latin typeface="Book Antiqua" pitchFamily="18" charset="0"/>
            </a:endParaRPr>
          </a:p>
          <a:p>
            <a:r>
              <a:rPr lang="en-US" dirty="0">
                <a:latin typeface="Book Antiqua" pitchFamily="18" charset="0"/>
              </a:rPr>
              <a:t> 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PRIMARY KEY  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(did),</a:t>
            </a:r>
          </a:p>
          <a:p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FOREIGN KEY 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(</a:t>
            </a:r>
            <a:r>
              <a:rPr lang="en-US" dirty="0" err="1">
                <a:solidFill>
                  <a:srgbClr val="434FD6"/>
                </a:solidFill>
                <a:latin typeface="Book Antiqua" pitchFamily="18" charset="0"/>
              </a:rPr>
              <a:t>ssn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) </a:t>
            </a:r>
            <a:r>
              <a:rPr lang="en-US" sz="1600" dirty="0">
                <a:solidFill>
                  <a:srgbClr val="434FD6"/>
                </a:solidFill>
                <a:latin typeface="Book Antiqua" pitchFamily="18" charset="0"/>
              </a:rPr>
              <a:t>REFERENCES</a:t>
            </a:r>
            <a:r>
              <a:rPr lang="en-US" dirty="0">
                <a:solidFill>
                  <a:srgbClr val="434FD6"/>
                </a:solidFill>
                <a:latin typeface="Book Antiqua" pitchFamily="18" charset="0"/>
              </a:rPr>
              <a:t> Employees</a:t>
            </a:r>
            <a:r>
              <a:rPr lang="en-US" dirty="0">
                <a:latin typeface="Book Antiqua" pitchFamily="18" charset="0"/>
              </a:rPr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grpSp>
        <p:nvGrpSpPr>
          <p:cNvPr id="2" name="Group 89"/>
          <p:cNvGrpSpPr/>
          <p:nvPr/>
        </p:nvGrpSpPr>
        <p:grpSpPr>
          <a:xfrm>
            <a:off x="5499150" y="762000"/>
            <a:ext cx="3416250" cy="1740383"/>
            <a:chOff x="1524000" y="-1905000"/>
            <a:chExt cx="3416250" cy="1740383"/>
          </a:xfrm>
        </p:grpSpPr>
        <p:sp>
          <p:nvSpPr>
            <p:cNvPr id="59" name="Oval 58"/>
            <p:cNvSpPr/>
            <p:nvPr/>
          </p:nvSpPr>
          <p:spPr>
            <a:xfrm>
              <a:off x="1581521" y="-1905000"/>
              <a:ext cx="977850" cy="13237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524000" y="-581226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Emp.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86000" y="-533949"/>
              <a:ext cx="1310725" cy="22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Manages (1:m)</a:t>
              </a:r>
              <a:endParaRPr lang="en-US" dirty="0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041686" y="-1715889"/>
              <a:ext cx="115041" cy="945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2041686" y="-1432224"/>
              <a:ext cx="115041" cy="945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2041686" y="-1148558"/>
              <a:ext cx="115041" cy="945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2041686" y="-864892"/>
              <a:ext cx="115041" cy="945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87"/>
            <p:cNvGrpSpPr/>
            <p:nvPr/>
          </p:nvGrpSpPr>
          <p:grpSpPr>
            <a:xfrm>
              <a:off x="2743200" y="-1857722"/>
              <a:ext cx="977850" cy="1323774"/>
              <a:chOff x="3364660" y="-1857722"/>
              <a:chExt cx="977850" cy="1323774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364660" y="-1857722"/>
                <a:ext cx="977850" cy="1323774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lowchart: Connector 68"/>
              <p:cNvSpPr/>
              <p:nvPr/>
            </p:nvSpPr>
            <p:spPr>
              <a:xfrm>
                <a:off x="3824825" y="-1526779"/>
                <a:ext cx="115041" cy="945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lowchart: Connector 69"/>
              <p:cNvSpPr/>
              <p:nvPr/>
            </p:nvSpPr>
            <p:spPr>
              <a:xfrm>
                <a:off x="3824825" y="-1243113"/>
                <a:ext cx="115041" cy="945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lowchart: Connector 70"/>
              <p:cNvSpPr/>
              <p:nvPr/>
            </p:nvSpPr>
            <p:spPr>
              <a:xfrm>
                <a:off x="3824825" y="-959447"/>
                <a:ext cx="115041" cy="945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Connector 74"/>
            <p:cNvCxnSpPr>
              <a:stCxn id="66" idx="6"/>
              <a:endCxn id="69" idx="2"/>
            </p:cNvCxnSpPr>
            <p:nvPr/>
          </p:nvCxnSpPr>
          <p:spPr>
            <a:xfrm flipV="1">
              <a:off x="2156727" y="-1479501"/>
              <a:ext cx="1046638" cy="945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6"/>
              <a:endCxn id="70" idx="2"/>
            </p:cNvCxnSpPr>
            <p:nvPr/>
          </p:nvCxnSpPr>
          <p:spPr>
            <a:xfrm>
              <a:off x="2156727" y="-1384946"/>
              <a:ext cx="1046638" cy="1891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8" idx="6"/>
              <a:endCxn id="71" idx="2"/>
            </p:cNvCxnSpPr>
            <p:nvPr/>
          </p:nvCxnSpPr>
          <p:spPr>
            <a:xfrm flipV="1">
              <a:off x="2156727" y="-912169"/>
              <a:ext cx="1046638" cy="945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1811603" y="-1479501"/>
              <a:ext cx="255562" cy="22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11603" y="-1763167"/>
              <a:ext cx="255562" cy="22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811603" y="-1243113"/>
              <a:ext cx="265243" cy="22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811603" y="-959447"/>
              <a:ext cx="265243" cy="229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grpSp>
          <p:nvGrpSpPr>
            <p:cNvPr id="4" name="Group 88"/>
            <p:cNvGrpSpPr/>
            <p:nvPr/>
          </p:nvGrpSpPr>
          <p:grpSpPr>
            <a:xfrm>
              <a:off x="3962400" y="-1857722"/>
              <a:ext cx="977850" cy="1693105"/>
              <a:chOff x="5422950" y="-1857722"/>
              <a:chExt cx="977850" cy="169310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5422950" y="-1857722"/>
                <a:ext cx="977850" cy="1323774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492922" y="-533949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Depts</a:t>
                </a:r>
                <a:endParaRPr lang="en-US" dirty="0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5780526" y="-1574057"/>
                <a:ext cx="115041" cy="945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lowchart: Connector 72"/>
              <p:cNvSpPr/>
              <p:nvPr/>
            </p:nvSpPr>
            <p:spPr>
              <a:xfrm>
                <a:off x="5780526" y="-1290391"/>
                <a:ext cx="115041" cy="945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lowchart: Connector 73"/>
              <p:cNvSpPr/>
              <p:nvPr/>
            </p:nvSpPr>
            <p:spPr>
              <a:xfrm>
                <a:off x="5780526" y="-1006725"/>
                <a:ext cx="115041" cy="94555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953087" y="-1621334"/>
                <a:ext cx="236201" cy="229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953087" y="-1337668"/>
                <a:ext cx="236201" cy="229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953087" y="-1101280"/>
                <a:ext cx="236201" cy="229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  <p:cxnSp>
          <p:nvCxnSpPr>
            <p:cNvPr id="78" name="Straight Connector 77"/>
            <p:cNvCxnSpPr>
              <a:stCxn id="69" idx="6"/>
              <a:endCxn id="72" idx="2"/>
            </p:cNvCxnSpPr>
            <p:nvPr/>
          </p:nvCxnSpPr>
          <p:spPr>
            <a:xfrm flipV="1">
              <a:off x="3318406" y="-1526779"/>
              <a:ext cx="1001570" cy="47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0" idx="6"/>
              <a:endCxn id="73" idx="2"/>
            </p:cNvCxnSpPr>
            <p:nvPr/>
          </p:nvCxnSpPr>
          <p:spPr>
            <a:xfrm flipV="1">
              <a:off x="3318406" y="-1243113"/>
              <a:ext cx="1001570" cy="47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1" idx="6"/>
              <a:endCxn id="74" idx="2"/>
            </p:cNvCxnSpPr>
            <p:nvPr/>
          </p:nvCxnSpPr>
          <p:spPr>
            <a:xfrm flipV="1">
              <a:off x="3318406" y="-959447"/>
              <a:ext cx="1001570" cy="4727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228600" y="1600200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Diamond 91"/>
          <p:cNvSpPr/>
          <p:nvPr/>
        </p:nvSpPr>
        <p:spPr>
          <a:xfrm>
            <a:off x="1752600" y="1447800"/>
            <a:ext cx="1905000" cy="83820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Manages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962400" y="1600200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93" idx="1"/>
            <a:endCxn id="92" idx="3"/>
          </p:cNvCxnSpPr>
          <p:nvPr/>
        </p:nvCxnSpPr>
        <p:spPr>
          <a:xfrm rot="10800000">
            <a:off x="3657600" y="18669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2" idx="1"/>
            <a:endCxn id="91" idx="3"/>
          </p:cNvCxnSpPr>
          <p:nvPr/>
        </p:nvCxnSpPr>
        <p:spPr>
          <a:xfrm rot="10800000">
            <a:off x="1524000" y="1866900"/>
            <a:ext cx="228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228600" y="106680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ssn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733800" y="1066800"/>
            <a:ext cx="8382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5" name="Straight Connector 104"/>
          <p:cNvCxnSpPr>
            <a:stCxn id="102" idx="4"/>
            <a:endCxn id="91" idx="0"/>
          </p:cNvCxnSpPr>
          <p:nvPr/>
        </p:nvCxnSpPr>
        <p:spPr>
          <a:xfrm rot="16200000" flipH="1">
            <a:off x="685800" y="1409700"/>
            <a:ext cx="1524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3" idx="4"/>
          </p:cNvCxnSpPr>
          <p:nvPr/>
        </p:nvCxnSpPr>
        <p:spPr>
          <a:xfrm rot="16200000" flipH="1">
            <a:off x="4248150" y="1352550"/>
            <a:ext cx="1524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600200" y="1066800"/>
            <a:ext cx="10668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108" idx="4"/>
          </p:cNvCxnSpPr>
          <p:nvPr/>
        </p:nvCxnSpPr>
        <p:spPr>
          <a:xfrm rot="16200000" flipH="1">
            <a:off x="2057400" y="1524000"/>
            <a:ext cx="228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1" idx="0"/>
          </p:cNvCxnSpPr>
          <p:nvPr/>
        </p:nvCxnSpPr>
        <p:spPr>
          <a:xfrm rot="5400000">
            <a:off x="857250" y="1162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1" idx="0"/>
          </p:cNvCxnSpPr>
          <p:nvPr/>
        </p:nvCxnSpPr>
        <p:spPr>
          <a:xfrm rot="5400000" flipH="1" flipV="1">
            <a:off x="1047750" y="1200150"/>
            <a:ext cx="2286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endCxn id="93" idx="0"/>
          </p:cNvCxnSpPr>
          <p:nvPr/>
        </p:nvCxnSpPr>
        <p:spPr>
          <a:xfrm rot="5400000">
            <a:off x="4514850" y="1314450"/>
            <a:ext cx="4572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endCxn id="93" idx="0"/>
          </p:cNvCxnSpPr>
          <p:nvPr/>
        </p:nvCxnSpPr>
        <p:spPr>
          <a:xfrm rot="5400000">
            <a:off x="4667250" y="1162050"/>
            <a:ext cx="4572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/>
              <a:t>Participation Constraints in SQL</a:t>
            </a: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67800" cy="144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 capture participation constraints involving one entity set in a binary relationship, but little else (without resorting to </a:t>
            </a:r>
            <a:r>
              <a:rPr lang="en-US" sz="2400" dirty="0"/>
              <a:t>CHECK</a:t>
            </a:r>
            <a:r>
              <a:rPr lang="en-US" dirty="0"/>
              <a:t> constraints).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355725" y="2954338"/>
            <a:ext cx="6248400" cy="3381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 </a:t>
            </a:r>
            <a:r>
              <a:rPr lang="en-US">
                <a:latin typeface="Book Antiqua" pitchFamily="18" charset="0"/>
              </a:rPr>
              <a:t>Dept_Mgr(</a:t>
            </a: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did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INTEGER,</a:t>
            </a:r>
            <a:endParaRPr lang="en-US">
              <a:solidFill>
                <a:srgbClr val="434FD6"/>
              </a:solidFill>
              <a:latin typeface="Book Antiqua" pitchFamily="18" charset="0"/>
            </a:endParaRP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dname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CHAR(20)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budget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REAL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ssn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CHAR(11)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NOT NULL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since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PRIMARY KEY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(did),</a:t>
            </a:r>
          </a:p>
          <a:p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FOREIGN KEY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(ssn)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REFERENCES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 Employees,</a:t>
            </a:r>
            <a:endParaRPr lang="en-US">
              <a:latin typeface="Book Antiqua" pitchFamily="18" charset="0"/>
            </a:endParaRPr>
          </a:p>
          <a:p>
            <a:r>
              <a:rPr lang="en-US">
                <a:latin typeface="Book Antiqua" pitchFamily="18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ON DELETE NO ACTION</a:t>
            </a:r>
            <a:r>
              <a:rPr lang="en-US">
                <a:latin typeface="Book Antiqua" pitchFamily="18" charset="0"/>
              </a:rPr>
              <a:t>)</a:t>
            </a:r>
          </a:p>
        </p:txBody>
      </p:sp>
      <p:sp>
        <p:nvSpPr>
          <p:cNvPr id="2048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2BE79BA-F38E-4F6C-86B8-DC49E09CB22B}" type="slidenum">
              <a:rPr lang="en-US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mtClean="0"/>
              <a:t>Translating Weak Entity Sets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752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Weak entity set and identifying relationship set are translated into a single table.</a:t>
            </a:r>
          </a:p>
          <a:p>
            <a:pPr lvl="1" eaLnBrk="1" fontAlgn="auto" hangingPunct="1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accent2"/>
                </a:solidFill>
              </a:rPr>
              <a:t>When the owner entity is deleted, all owned weak entities must also be deleted.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431925" y="3106738"/>
            <a:ext cx="6248400" cy="3016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000">
                <a:latin typeface="Book Antiqua" pitchFamily="18" charset="0"/>
              </a:rPr>
              <a:t>CREATE TABLE  </a:t>
            </a:r>
            <a:r>
              <a:rPr lang="en-US">
                <a:latin typeface="Book Antiqua" pitchFamily="18" charset="0"/>
              </a:rPr>
              <a:t>Dep_Policy (</a:t>
            </a:r>
          </a:p>
          <a:p>
            <a:r>
              <a:rPr lang="en-US">
                <a:latin typeface="Book Antiqua" pitchFamily="18" charset="0"/>
              </a:rPr>
              <a:t>   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pname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CHAR(20)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age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cost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REAL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ssn  </a:t>
            </a:r>
            <a:r>
              <a:rPr lang="en-US" sz="2000">
                <a:solidFill>
                  <a:srgbClr val="434FD6"/>
                </a:solidFill>
                <a:latin typeface="Book Antiqua" pitchFamily="18" charset="0"/>
              </a:rPr>
              <a:t>CHAR(11) NOT NULL</a:t>
            </a:r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,</a:t>
            </a:r>
          </a:p>
          <a:p>
            <a:r>
              <a:rPr lang="en-US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PRIMARY KEY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(pname, ssn),</a:t>
            </a:r>
          </a:p>
          <a:p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  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FOREIGN KEY  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(ssn) </a:t>
            </a:r>
            <a:r>
              <a:rPr lang="en-US" sz="2000">
                <a:solidFill>
                  <a:schemeClr val="folHlink"/>
                </a:solidFill>
                <a:latin typeface="Book Antiqua" pitchFamily="18" charset="0"/>
              </a:rPr>
              <a:t>REFERENCES</a:t>
            </a:r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 Employees,</a:t>
            </a:r>
          </a:p>
          <a:p>
            <a:r>
              <a:rPr lang="en-US">
                <a:solidFill>
                  <a:schemeClr val="folHlink"/>
                </a:solidFill>
                <a:latin typeface="Book Antiqua" pitchFamily="18" charset="0"/>
              </a:rPr>
              <a:t>      </a:t>
            </a:r>
            <a:r>
              <a:rPr lang="en-US" sz="2000">
                <a:solidFill>
                  <a:schemeClr val="accent2"/>
                </a:solidFill>
                <a:latin typeface="Book Antiqua" pitchFamily="18" charset="0"/>
              </a:rPr>
              <a:t>ON DELETE CASCADE</a:t>
            </a:r>
            <a:r>
              <a:rPr lang="en-US">
                <a:latin typeface="Book Antiqua" pitchFamily="18" charset="0"/>
              </a:rPr>
              <a:t>)</a:t>
            </a:r>
          </a:p>
        </p:txBody>
      </p:sp>
      <p:sp>
        <p:nvSpPr>
          <p:cNvPr id="2253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194D79-A26A-45FB-81D4-E30D2E41DCF9}" type="slidenum">
              <a:rPr lang="en-US"/>
              <a:pPr/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41910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ISA Hierarchies    </a:t>
            </a:r>
            <a:endParaRPr lang="en-US" dirty="0"/>
          </a:p>
        </p:txBody>
      </p:sp>
      <p:sp>
        <p:nvSpPr>
          <p:cNvPr id="58402" name="Rectangle 3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4191000"/>
            <a:ext cx="8610600" cy="2209800"/>
          </a:xfrm>
        </p:spPr>
        <p:txBody>
          <a:bodyPr/>
          <a:lstStyle/>
          <a:p>
            <a:pPr eaLnBrk="1" hangingPunct="1"/>
            <a:r>
              <a:rPr lang="en-US" sz="2400" i="1" dirty="0" smtClean="0">
                <a:solidFill>
                  <a:schemeClr val="accent2"/>
                </a:solidFill>
              </a:rPr>
              <a:t>Overlap constraints</a:t>
            </a:r>
            <a:r>
              <a:rPr lang="en-US" sz="2400" dirty="0" smtClean="0"/>
              <a:t>:  Can Joe be an </a:t>
            </a:r>
            <a:r>
              <a:rPr lang="en-US" sz="2400" dirty="0" err="1" smtClean="0"/>
              <a:t>Hourly_Emps</a:t>
            </a:r>
            <a:r>
              <a:rPr lang="en-US" sz="2400" dirty="0" smtClean="0"/>
              <a:t> as well as a </a:t>
            </a:r>
            <a:r>
              <a:rPr lang="en-US" sz="2400" dirty="0" err="1" smtClean="0"/>
              <a:t>Contract_Emps</a:t>
            </a:r>
            <a:r>
              <a:rPr lang="en-US" sz="2400" dirty="0" smtClean="0"/>
              <a:t> entity?  </a:t>
            </a:r>
            <a:r>
              <a:rPr lang="en-US" sz="2400" dirty="0" smtClean="0">
                <a:solidFill>
                  <a:schemeClr val="accent2"/>
                </a:solidFill>
              </a:rPr>
              <a:t>(</a:t>
            </a:r>
            <a:r>
              <a:rPr lang="en-US" sz="2400" i="1" dirty="0" smtClean="0">
                <a:solidFill>
                  <a:schemeClr val="accent2"/>
                </a:solidFill>
              </a:rPr>
              <a:t>Allowed/disallowed</a:t>
            </a:r>
            <a:r>
              <a:rPr lang="en-US" sz="2400" dirty="0" smtClean="0">
                <a:solidFill>
                  <a:schemeClr val="accent2"/>
                </a:solidFill>
              </a:rPr>
              <a:t>)</a:t>
            </a:r>
          </a:p>
          <a:p>
            <a:pPr eaLnBrk="1" hangingPunct="1"/>
            <a:r>
              <a:rPr lang="en-US" sz="2400" i="1" dirty="0" smtClean="0">
                <a:solidFill>
                  <a:schemeClr val="accent2"/>
                </a:solidFill>
              </a:rPr>
              <a:t>Covering constraints</a:t>
            </a:r>
            <a:r>
              <a:rPr lang="en-US" sz="2400" dirty="0" smtClean="0"/>
              <a:t>:  Does every Employees entity also have to be an </a:t>
            </a:r>
            <a:r>
              <a:rPr lang="en-US" sz="2400" dirty="0" err="1" smtClean="0"/>
              <a:t>Hourly_Emps</a:t>
            </a:r>
            <a:r>
              <a:rPr lang="en-US" sz="2400" dirty="0" smtClean="0"/>
              <a:t> or a </a:t>
            </a:r>
            <a:r>
              <a:rPr lang="en-US" sz="2400" dirty="0" err="1" smtClean="0"/>
              <a:t>Contract_Emps</a:t>
            </a:r>
            <a:r>
              <a:rPr lang="en-US" sz="2400" dirty="0" smtClean="0"/>
              <a:t> entity?</a:t>
            </a:r>
            <a:r>
              <a:rPr lang="en-US" sz="2400" i="1" dirty="0" smtClean="0">
                <a:solidFill>
                  <a:schemeClr val="accent2"/>
                </a:solidFill>
              </a:rPr>
              <a:t> (Yes/no) 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7391400" y="3514725"/>
            <a:ext cx="14922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Contract_Emps</a:t>
            </a:r>
          </a:p>
        </p:txBody>
      </p:sp>
      <p:sp>
        <p:nvSpPr>
          <p:cNvPr id="23559" name="Freeform 6"/>
          <p:cNvSpPr>
            <a:spLocks/>
          </p:cNvSpPr>
          <p:nvPr/>
        </p:nvSpPr>
        <p:spPr bwMode="auto">
          <a:xfrm>
            <a:off x="5673725" y="1133475"/>
            <a:ext cx="1055688" cy="390525"/>
          </a:xfrm>
          <a:custGeom>
            <a:avLst/>
            <a:gdLst>
              <a:gd name="T0" fmla="*/ 2147483647 w 665"/>
              <a:gd name="T1" fmla="*/ 2147483647 h 246"/>
              <a:gd name="T2" fmla="*/ 2147483647 w 665"/>
              <a:gd name="T3" fmla="*/ 2147483647 h 246"/>
              <a:gd name="T4" fmla="*/ 2147483647 w 665"/>
              <a:gd name="T5" fmla="*/ 2147483647 h 246"/>
              <a:gd name="T6" fmla="*/ 2147483647 w 665"/>
              <a:gd name="T7" fmla="*/ 2147483647 h 246"/>
              <a:gd name="T8" fmla="*/ 2147483647 w 665"/>
              <a:gd name="T9" fmla="*/ 2147483647 h 246"/>
              <a:gd name="T10" fmla="*/ 2147483647 w 665"/>
              <a:gd name="T11" fmla="*/ 2147483647 h 246"/>
              <a:gd name="T12" fmla="*/ 2147483647 w 665"/>
              <a:gd name="T13" fmla="*/ 2147483647 h 246"/>
              <a:gd name="T14" fmla="*/ 2147483647 w 665"/>
              <a:gd name="T15" fmla="*/ 2147483647 h 246"/>
              <a:gd name="T16" fmla="*/ 2147483647 w 665"/>
              <a:gd name="T17" fmla="*/ 2147483647 h 246"/>
              <a:gd name="T18" fmla="*/ 2147483647 w 665"/>
              <a:gd name="T19" fmla="*/ 2147483647 h 246"/>
              <a:gd name="T20" fmla="*/ 2147483647 w 665"/>
              <a:gd name="T21" fmla="*/ 2147483647 h 246"/>
              <a:gd name="T22" fmla="*/ 2147483647 w 665"/>
              <a:gd name="T23" fmla="*/ 2147483647 h 246"/>
              <a:gd name="T24" fmla="*/ 2147483647 w 665"/>
              <a:gd name="T25" fmla="*/ 2147483647 h 246"/>
              <a:gd name="T26" fmla="*/ 2147483647 w 665"/>
              <a:gd name="T27" fmla="*/ 2147483647 h 246"/>
              <a:gd name="T28" fmla="*/ 2147483647 w 665"/>
              <a:gd name="T29" fmla="*/ 2147483647 h 246"/>
              <a:gd name="T30" fmla="*/ 2147483647 w 665"/>
              <a:gd name="T31" fmla="*/ 2147483647 h 246"/>
              <a:gd name="T32" fmla="*/ 2147483647 w 665"/>
              <a:gd name="T33" fmla="*/ 2147483647 h 246"/>
              <a:gd name="T34" fmla="*/ 2147483647 w 665"/>
              <a:gd name="T35" fmla="*/ 2147483647 h 246"/>
              <a:gd name="T36" fmla="*/ 2147483647 w 665"/>
              <a:gd name="T37" fmla="*/ 2147483647 h 246"/>
              <a:gd name="T38" fmla="*/ 2147483647 w 665"/>
              <a:gd name="T39" fmla="*/ 2147483647 h 246"/>
              <a:gd name="T40" fmla="*/ 2147483647 w 665"/>
              <a:gd name="T41" fmla="*/ 2147483647 h 246"/>
              <a:gd name="T42" fmla="*/ 2147483647 w 665"/>
              <a:gd name="T43" fmla="*/ 2147483647 h 246"/>
              <a:gd name="T44" fmla="*/ 2147483647 w 665"/>
              <a:gd name="T45" fmla="*/ 2147483647 h 246"/>
              <a:gd name="T46" fmla="*/ 2147483647 w 665"/>
              <a:gd name="T47" fmla="*/ 2147483647 h 246"/>
              <a:gd name="T48" fmla="*/ 2147483647 w 665"/>
              <a:gd name="T49" fmla="*/ 2147483647 h 246"/>
              <a:gd name="T50" fmla="*/ 2147483647 w 665"/>
              <a:gd name="T51" fmla="*/ 2147483647 h 246"/>
              <a:gd name="T52" fmla="*/ 2147483647 w 665"/>
              <a:gd name="T53" fmla="*/ 2147483647 h 246"/>
              <a:gd name="T54" fmla="*/ 2147483647 w 665"/>
              <a:gd name="T55" fmla="*/ 2147483647 h 246"/>
              <a:gd name="T56" fmla="*/ 2147483647 w 665"/>
              <a:gd name="T57" fmla="*/ 2147483647 h 246"/>
              <a:gd name="T58" fmla="*/ 2147483647 w 665"/>
              <a:gd name="T59" fmla="*/ 2147483647 h 246"/>
              <a:gd name="T60" fmla="*/ 2147483647 w 665"/>
              <a:gd name="T61" fmla="*/ 2147483647 h 246"/>
              <a:gd name="T62" fmla="*/ 2147483647 w 665"/>
              <a:gd name="T63" fmla="*/ 2147483647 h 246"/>
              <a:gd name="T64" fmla="*/ 2147483647 w 665"/>
              <a:gd name="T65" fmla="*/ 2147483647 h 246"/>
              <a:gd name="T66" fmla="*/ 2147483647 w 665"/>
              <a:gd name="T67" fmla="*/ 2147483647 h 246"/>
              <a:gd name="T68" fmla="*/ 2147483647 w 665"/>
              <a:gd name="T69" fmla="*/ 2147483647 h 246"/>
              <a:gd name="T70" fmla="*/ 2147483647 w 665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5"/>
              <a:gd name="T109" fmla="*/ 0 h 246"/>
              <a:gd name="T110" fmla="*/ 665 w 665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5" h="246">
                <a:moveTo>
                  <a:pt x="664" y="123"/>
                </a:moveTo>
                <a:lnTo>
                  <a:pt x="662" y="111"/>
                </a:lnTo>
                <a:lnTo>
                  <a:pt x="658" y="101"/>
                </a:lnTo>
                <a:lnTo>
                  <a:pt x="653" y="90"/>
                </a:lnTo>
                <a:lnTo>
                  <a:pt x="644" y="80"/>
                </a:lnTo>
                <a:lnTo>
                  <a:pt x="633" y="70"/>
                </a:lnTo>
                <a:lnTo>
                  <a:pt x="620" y="62"/>
                </a:lnTo>
                <a:lnTo>
                  <a:pt x="604" y="52"/>
                </a:lnTo>
                <a:lnTo>
                  <a:pt x="587" y="43"/>
                </a:lnTo>
                <a:lnTo>
                  <a:pt x="567" y="35"/>
                </a:lnTo>
                <a:lnTo>
                  <a:pt x="546" y="28"/>
                </a:lnTo>
                <a:lnTo>
                  <a:pt x="522" y="23"/>
                </a:lnTo>
                <a:lnTo>
                  <a:pt x="498" y="17"/>
                </a:lnTo>
                <a:lnTo>
                  <a:pt x="473" y="11"/>
                </a:lnTo>
                <a:lnTo>
                  <a:pt x="446" y="8"/>
                </a:lnTo>
                <a:lnTo>
                  <a:pt x="418" y="4"/>
                </a:lnTo>
                <a:lnTo>
                  <a:pt x="389" y="2"/>
                </a:lnTo>
                <a:lnTo>
                  <a:pt x="361" y="1"/>
                </a:lnTo>
                <a:lnTo>
                  <a:pt x="332" y="0"/>
                </a:lnTo>
                <a:lnTo>
                  <a:pt x="303" y="1"/>
                </a:lnTo>
                <a:lnTo>
                  <a:pt x="275" y="2"/>
                </a:lnTo>
                <a:lnTo>
                  <a:pt x="246" y="4"/>
                </a:lnTo>
                <a:lnTo>
                  <a:pt x="218" y="8"/>
                </a:lnTo>
                <a:lnTo>
                  <a:pt x="192" y="11"/>
                </a:lnTo>
                <a:lnTo>
                  <a:pt x="166" y="17"/>
                </a:lnTo>
                <a:lnTo>
                  <a:pt x="141" y="23"/>
                </a:lnTo>
                <a:lnTo>
                  <a:pt x="119" y="28"/>
                </a:lnTo>
                <a:lnTo>
                  <a:pt x="98" y="35"/>
                </a:lnTo>
                <a:lnTo>
                  <a:pt x="78" y="43"/>
                </a:lnTo>
                <a:lnTo>
                  <a:pt x="60" y="52"/>
                </a:lnTo>
                <a:lnTo>
                  <a:pt x="45" y="62"/>
                </a:lnTo>
                <a:lnTo>
                  <a:pt x="31" y="70"/>
                </a:lnTo>
                <a:lnTo>
                  <a:pt x="21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21" y="164"/>
                </a:lnTo>
                <a:lnTo>
                  <a:pt x="31" y="174"/>
                </a:lnTo>
                <a:lnTo>
                  <a:pt x="45" y="184"/>
                </a:lnTo>
                <a:lnTo>
                  <a:pt x="60" y="193"/>
                </a:lnTo>
                <a:lnTo>
                  <a:pt x="78" y="201"/>
                </a:lnTo>
                <a:lnTo>
                  <a:pt x="98" y="209"/>
                </a:lnTo>
                <a:lnTo>
                  <a:pt x="119" y="216"/>
                </a:lnTo>
                <a:lnTo>
                  <a:pt x="141" y="223"/>
                </a:lnTo>
                <a:lnTo>
                  <a:pt x="166" y="228"/>
                </a:lnTo>
                <a:lnTo>
                  <a:pt x="192" y="233"/>
                </a:lnTo>
                <a:lnTo>
                  <a:pt x="218" y="238"/>
                </a:lnTo>
                <a:lnTo>
                  <a:pt x="246" y="240"/>
                </a:lnTo>
                <a:lnTo>
                  <a:pt x="275" y="242"/>
                </a:lnTo>
                <a:lnTo>
                  <a:pt x="303" y="245"/>
                </a:lnTo>
                <a:lnTo>
                  <a:pt x="332" y="245"/>
                </a:lnTo>
                <a:lnTo>
                  <a:pt x="361" y="245"/>
                </a:lnTo>
                <a:lnTo>
                  <a:pt x="389" y="242"/>
                </a:lnTo>
                <a:lnTo>
                  <a:pt x="418" y="240"/>
                </a:lnTo>
                <a:lnTo>
                  <a:pt x="446" y="238"/>
                </a:lnTo>
                <a:lnTo>
                  <a:pt x="473" y="233"/>
                </a:lnTo>
                <a:lnTo>
                  <a:pt x="498" y="228"/>
                </a:lnTo>
                <a:lnTo>
                  <a:pt x="522" y="223"/>
                </a:lnTo>
                <a:lnTo>
                  <a:pt x="546" y="216"/>
                </a:lnTo>
                <a:lnTo>
                  <a:pt x="567" y="209"/>
                </a:lnTo>
                <a:lnTo>
                  <a:pt x="587" y="201"/>
                </a:lnTo>
                <a:lnTo>
                  <a:pt x="604" y="193"/>
                </a:lnTo>
                <a:lnTo>
                  <a:pt x="620" y="184"/>
                </a:lnTo>
                <a:lnTo>
                  <a:pt x="633" y="174"/>
                </a:lnTo>
                <a:lnTo>
                  <a:pt x="644" y="164"/>
                </a:lnTo>
                <a:lnTo>
                  <a:pt x="653" y="154"/>
                </a:lnTo>
                <a:lnTo>
                  <a:pt x="658" y="143"/>
                </a:lnTo>
                <a:lnTo>
                  <a:pt x="662" y="133"/>
                </a:lnTo>
                <a:lnTo>
                  <a:pt x="664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Freeform 7"/>
          <p:cNvSpPr>
            <a:spLocks/>
          </p:cNvSpPr>
          <p:nvPr/>
        </p:nvSpPr>
        <p:spPr bwMode="auto">
          <a:xfrm>
            <a:off x="7610475" y="1133475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2147483647 h 246"/>
              <a:gd name="T18" fmla="*/ 2147483647 w 664"/>
              <a:gd name="T19" fmla="*/ 2147483647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0" y="123"/>
                </a:moveTo>
                <a:lnTo>
                  <a:pt x="1" y="133"/>
                </a:lnTo>
                <a:lnTo>
                  <a:pt x="5" y="143"/>
                </a:lnTo>
                <a:lnTo>
                  <a:pt x="10" y="154"/>
                </a:lnTo>
                <a:lnTo>
                  <a:pt x="19" y="164"/>
                </a:lnTo>
                <a:lnTo>
                  <a:pt x="30" y="174"/>
                </a:lnTo>
                <a:lnTo>
                  <a:pt x="43" y="184"/>
                </a:lnTo>
                <a:lnTo>
                  <a:pt x="59" y="193"/>
                </a:lnTo>
                <a:lnTo>
                  <a:pt x="76" y="201"/>
                </a:lnTo>
                <a:lnTo>
                  <a:pt x="96" y="209"/>
                </a:lnTo>
                <a:lnTo>
                  <a:pt x="118" y="216"/>
                </a:lnTo>
                <a:lnTo>
                  <a:pt x="141" y="223"/>
                </a:lnTo>
                <a:lnTo>
                  <a:pt x="165" y="228"/>
                </a:lnTo>
                <a:lnTo>
                  <a:pt x="190" y="233"/>
                </a:lnTo>
                <a:lnTo>
                  <a:pt x="217" y="238"/>
                </a:lnTo>
                <a:lnTo>
                  <a:pt x="245" y="240"/>
                </a:lnTo>
                <a:lnTo>
                  <a:pt x="273" y="242"/>
                </a:lnTo>
                <a:lnTo>
                  <a:pt x="302" y="245"/>
                </a:lnTo>
                <a:lnTo>
                  <a:pt x="331" y="245"/>
                </a:lnTo>
                <a:lnTo>
                  <a:pt x="359" y="245"/>
                </a:lnTo>
                <a:lnTo>
                  <a:pt x="388" y="242"/>
                </a:lnTo>
                <a:lnTo>
                  <a:pt x="417" y="240"/>
                </a:lnTo>
                <a:lnTo>
                  <a:pt x="444" y="238"/>
                </a:lnTo>
                <a:lnTo>
                  <a:pt x="472" y="233"/>
                </a:lnTo>
                <a:lnTo>
                  <a:pt x="497" y="228"/>
                </a:lnTo>
                <a:lnTo>
                  <a:pt x="521" y="221"/>
                </a:lnTo>
                <a:lnTo>
                  <a:pt x="544" y="216"/>
                </a:lnTo>
                <a:lnTo>
                  <a:pt x="566" y="209"/>
                </a:lnTo>
                <a:lnTo>
                  <a:pt x="584" y="201"/>
                </a:lnTo>
                <a:lnTo>
                  <a:pt x="603" y="192"/>
                </a:lnTo>
                <a:lnTo>
                  <a:pt x="617" y="184"/>
                </a:lnTo>
                <a:lnTo>
                  <a:pt x="631" y="174"/>
                </a:lnTo>
                <a:lnTo>
                  <a:pt x="643" y="164"/>
                </a:lnTo>
                <a:lnTo>
                  <a:pt x="652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3"/>
                </a:lnTo>
                <a:lnTo>
                  <a:pt x="661" y="111"/>
                </a:lnTo>
                <a:lnTo>
                  <a:pt x="657" y="101"/>
                </a:lnTo>
                <a:lnTo>
                  <a:pt x="652" y="90"/>
                </a:lnTo>
                <a:lnTo>
                  <a:pt x="643" y="80"/>
                </a:lnTo>
                <a:lnTo>
                  <a:pt x="631" y="70"/>
                </a:lnTo>
                <a:lnTo>
                  <a:pt x="617" y="62"/>
                </a:lnTo>
                <a:lnTo>
                  <a:pt x="603" y="52"/>
                </a:lnTo>
                <a:lnTo>
                  <a:pt x="584" y="43"/>
                </a:lnTo>
                <a:lnTo>
                  <a:pt x="566" y="35"/>
                </a:lnTo>
                <a:lnTo>
                  <a:pt x="543" y="28"/>
                </a:lnTo>
                <a:lnTo>
                  <a:pt x="521" y="23"/>
                </a:lnTo>
                <a:lnTo>
                  <a:pt x="497" y="17"/>
                </a:lnTo>
                <a:lnTo>
                  <a:pt x="472" y="11"/>
                </a:lnTo>
                <a:lnTo>
                  <a:pt x="444" y="8"/>
                </a:lnTo>
                <a:lnTo>
                  <a:pt x="416" y="4"/>
                </a:lnTo>
                <a:lnTo>
                  <a:pt x="388" y="2"/>
                </a:lnTo>
                <a:lnTo>
                  <a:pt x="359" y="1"/>
                </a:lnTo>
                <a:lnTo>
                  <a:pt x="331" y="0"/>
                </a:lnTo>
                <a:lnTo>
                  <a:pt x="302" y="1"/>
                </a:lnTo>
                <a:lnTo>
                  <a:pt x="273" y="2"/>
                </a:lnTo>
                <a:lnTo>
                  <a:pt x="245" y="4"/>
                </a:lnTo>
                <a:lnTo>
                  <a:pt x="217" y="8"/>
                </a:lnTo>
                <a:lnTo>
                  <a:pt x="190" y="11"/>
                </a:lnTo>
                <a:lnTo>
                  <a:pt x="165" y="17"/>
                </a:lnTo>
                <a:lnTo>
                  <a:pt x="141" y="23"/>
                </a:lnTo>
                <a:lnTo>
                  <a:pt x="118" y="28"/>
                </a:lnTo>
                <a:lnTo>
                  <a:pt x="96" y="35"/>
                </a:lnTo>
                <a:lnTo>
                  <a:pt x="76" y="43"/>
                </a:lnTo>
                <a:lnTo>
                  <a:pt x="59" y="52"/>
                </a:lnTo>
                <a:lnTo>
                  <a:pt x="43" y="62"/>
                </a:lnTo>
                <a:lnTo>
                  <a:pt x="30" y="71"/>
                </a:lnTo>
                <a:lnTo>
                  <a:pt x="19" y="80"/>
                </a:lnTo>
                <a:lnTo>
                  <a:pt x="10" y="90"/>
                </a:lnTo>
                <a:lnTo>
                  <a:pt x="5" y="101"/>
                </a:lnTo>
                <a:lnTo>
                  <a:pt x="1" y="111"/>
                </a:lnTo>
                <a:lnTo>
                  <a:pt x="0" y="123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Freeform 8"/>
          <p:cNvSpPr>
            <a:spLocks/>
          </p:cNvSpPr>
          <p:nvPr/>
        </p:nvSpPr>
        <p:spPr bwMode="auto">
          <a:xfrm>
            <a:off x="6624638" y="849313"/>
            <a:ext cx="1054100" cy="390525"/>
          </a:xfrm>
          <a:custGeom>
            <a:avLst/>
            <a:gdLst>
              <a:gd name="T0" fmla="*/ 2147483647 w 664"/>
              <a:gd name="T1" fmla="*/ 2147483647 h 246"/>
              <a:gd name="T2" fmla="*/ 2147483647 w 664"/>
              <a:gd name="T3" fmla="*/ 2147483647 h 246"/>
              <a:gd name="T4" fmla="*/ 2147483647 w 664"/>
              <a:gd name="T5" fmla="*/ 2147483647 h 246"/>
              <a:gd name="T6" fmla="*/ 2147483647 w 664"/>
              <a:gd name="T7" fmla="*/ 2147483647 h 246"/>
              <a:gd name="T8" fmla="*/ 2147483647 w 664"/>
              <a:gd name="T9" fmla="*/ 2147483647 h 246"/>
              <a:gd name="T10" fmla="*/ 2147483647 w 664"/>
              <a:gd name="T11" fmla="*/ 2147483647 h 246"/>
              <a:gd name="T12" fmla="*/ 2147483647 w 664"/>
              <a:gd name="T13" fmla="*/ 2147483647 h 246"/>
              <a:gd name="T14" fmla="*/ 2147483647 w 664"/>
              <a:gd name="T15" fmla="*/ 2147483647 h 246"/>
              <a:gd name="T16" fmla="*/ 2147483647 w 664"/>
              <a:gd name="T17" fmla="*/ 0 h 246"/>
              <a:gd name="T18" fmla="*/ 2147483647 w 664"/>
              <a:gd name="T19" fmla="*/ 0 h 246"/>
              <a:gd name="T20" fmla="*/ 2147483647 w 664"/>
              <a:gd name="T21" fmla="*/ 2147483647 h 246"/>
              <a:gd name="T22" fmla="*/ 2147483647 w 664"/>
              <a:gd name="T23" fmla="*/ 2147483647 h 246"/>
              <a:gd name="T24" fmla="*/ 2147483647 w 664"/>
              <a:gd name="T25" fmla="*/ 2147483647 h 246"/>
              <a:gd name="T26" fmla="*/ 2147483647 w 664"/>
              <a:gd name="T27" fmla="*/ 2147483647 h 246"/>
              <a:gd name="T28" fmla="*/ 2147483647 w 664"/>
              <a:gd name="T29" fmla="*/ 2147483647 h 246"/>
              <a:gd name="T30" fmla="*/ 2147483647 w 664"/>
              <a:gd name="T31" fmla="*/ 2147483647 h 246"/>
              <a:gd name="T32" fmla="*/ 2147483647 w 664"/>
              <a:gd name="T33" fmla="*/ 2147483647 h 246"/>
              <a:gd name="T34" fmla="*/ 2147483647 w 664"/>
              <a:gd name="T35" fmla="*/ 2147483647 h 246"/>
              <a:gd name="T36" fmla="*/ 2147483647 w 664"/>
              <a:gd name="T37" fmla="*/ 2147483647 h 246"/>
              <a:gd name="T38" fmla="*/ 2147483647 w 664"/>
              <a:gd name="T39" fmla="*/ 2147483647 h 246"/>
              <a:gd name="T40" fmla="*/ 2147483647 w 664"/>
              <a:gd name="T41" fmla="*/ 2147483647 h 246"/>
              <a:gd name="T42" fmla="*/ 2147483647 w 664"/>
              <a:gd name="T43" fmla="*/ 2147483647 h 246"/>
              <a:gd name="T44" fmla="*/ 2147483647 w 664"/>
              <a:gd name="T45" fmla="*/ 2147483647 h 246"/>
              <a:gd name="T46" fmla="*/ 2147483647 w 664"/>
              <a:gd name="T47" fmla="*/ 2147483647 h 246"/>
              <a:gd name="T48" fmla="*/ 2147483647 w 664"/>
              <a:gd name="T49" fmla="*/ 2147483647 h 246"/>
              <a:gd name="T50" fmla="*/ 2147483647 w 664"/>
              <a:gd name="T51" fmla="*/ 2147483647 h 246"/>
              <a:gd name="T52" fmla="*/ 2147483647 w 664"/>
              <a:gd name="T53" fmla="*/ 2147483647 h 246"/>
              <a:gd name="T54" fmla="*/ 2147483647 w 664"/>
              <a:gd name="T55" fmla="*/ 2147483647 h 246"/>
              <a:gd name="T56" fmla="*/ 2147483647 w 664"/>
              <a:gd name="T57" fmla="*/ 2147483647 h 246"/>
              <a:gd name="T58" fmla="*/ 2147483647 w 664"/>
              <a:gd name="T59" fmla="*/ 2147483647 h 246"/>
              <a:gd name="T60" fmla="*/ 2147483647 w 664"/>
              <a:gd name="T61" fmla="*/ 2147483647 h 246"/>
              <a:gd name="T62" fmla="*/ 2147483647 w 664"/>
              <a:gd name="T63" fmla="*/ 2147483647 h 246"/>
              <a:gd name="T64" fmla="*/ 2147483647 w 664"/>
              <a:gd name="T65" fmla="*/ 2147483647 h 246"/>
              <a:gd name="T66" fmla="*/ 2147483647 w 664"/>
              <a:gd name="T67" fmla="*/ 2147483647 h 246"/>
              <a:gd name="T68" fmla="*/ 2147483647 w 664"/>
              <a:gd name="T69" fmla="*/ 2147483647 h 246"/>
              <a:gd name="T70" fmla="*/ 2147483647 w 664"/>
              <a:gd name="T71" fmla="*/ 2147483647 h 24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64"/>
              <a:gd name="T109" fmla="*/ 0 h 246"/>
              <a:gd name="T110" fmla="*/ 664 w 664"/>
              <a:gd name="T111" fmla="*/ 246 h 24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64" h="246">
                <a:moveTo>
                  <a:pt x="663" y="121"/>
                </a:moveTo>
                <a:lnTo>
                  <a:pt x="661" y="111"/>
                </a:lnTo>
                <a:lnTo>
                  <a:pt x="657" y="101"/>
                </a:lnTo>
                <a:lnTo>
                  <a:pt x="651" y="90"/>
                </a:lnTo>
                <a:lnTo>
                  <a:pt x="643" y="80"/>
                </a:lnTo>
                <a:lnTo>
                  <a:pt x="632" y="70"/>
                </a:lnTo>
                <a:lnTo>
                  <a:pt x="618" y="60"/>
                </a:lnTo>
                <a:lnTo>
                  <a:pt x="603" y="51"/>
                </a:lnTo>
                <a:lnTo>
                  <a:pt x="586" y="43"/>
                </a:lnTo>
                <a:lnTo>
                  <a:pt x="566" y="35"/>
                </a:lnTo>
                <a:lnTo>
                  <a:pt x="545" y="28"/>
                </a:lnTo>
                <a:lnTo>
                  <a:pt x="521" y="21"/>
                </a:lnTo>
                <a:lnTo>
                  <a:pt x="497" y="16"/>
                </a:lnTo>
                <a:lnTo>
                  <a:pt x="471" y="11"/>
                </a:lnTo>
                <a:lnTo>
                  <a:pt x="444" y="6"/>
                </a:lnTo>
                <a:lnTo>
                  <a:pt x="416" y="4"/>
                </a:lnTo>
                <a:lnTo>
                  <a:pt x="389" y="2"/>
                </a:lnTo>
                <a:lnTo>
                  <a:pt x="361" y="0"/>
                </a:lnTo>
                <a:lnTo>
                  <a:pt x="330" y="0"/>
                </a:lnTo>
                <a:lnTo>
                  <a:pt x="303" y="0"/>
                </a:lnTo>
                <a:lnTo>
                  <a:pt x="273" y="2"/>
                </a:lnTo>
                <a:lnTo>
                  <a:pt x="246" y="4"/>
                </a:lnTo>
                <a:lnTo>
                  <a:pt x="218" y="6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9" y="28"/>
                </a:lnTo>
                <a:lnTo>
                  <a:pt x="96" y="35"/>
                </a:lnTo>
                <a:lnTo>
                  <a:pt x="78" y="43"/>
                </a:lnTo>
                <a:lnTo>
                  <a:pt x="59" y="51"/>
                </a:lnTo>
                <a:lnTo>
                  <a:pt x="44" y="60"/>
                </a:lnTo>
                <a:lnTo>
                  <a:pt x="31" y="70"/>
                </a:lnTo>
                <a:lnTo>
                  <a:pt x="19" y="80"/>
                </a:lnTo>
                <a:lnTo>
                  <a:pt x="11" y="90"/>
                </a:lnTo>
                <a:lnTo>
                  <a:pt x="5" y="101"/>
                </a:lnTo>
                <a:lnTo>
                  <a:pt x="1" y="111"/>
                </a:lnTo>
                <a:lnTo>
                  <a:pt x="0" y="121"/>
                </a:lnTo>
                <a:lnTo>
                  <a:pt x="1" y="133"/>
                </a:lnTo>
                <a:lnTo>
                  <a:pt x="5" y="143"/>
                </a:lnTo>
                <a:lnTo>
                  <a:pt x="11" y="154"/>
                </a:lnTo>
                <a:lnTo>
                  <a:pt x="19" y="164"/>
                </a:lnTo>
                <a:lnTo>
                  <a:pt x="31" y="173"/>
                </a:lnTo>
                <a:lnTo>
                  <a:pt x="44" y="182"/>
                </a:lnTo>
                <a:lnTo>
                  <a:pt x="59" y="192"/>
                </a:lnTo>
                <a:lnTo>
                  <a:pt x="78" y="201"/>
                </a:lnTo>
                <a:lnTo>
                  <a:pt x="96" y="209"/>
                </a:lnTo>
                <a:lnTo>
                  <a:pt x="119" y="216"/>
                </a:lnTo>
                <a:lnTo>
                  <a:pt x="141" y="221"/>
                </a:lnTo>
                <a:lnTo>
                  <a:pt x="165" y="227"/>
                </a:lnTo>
                <a:lnTo>
                  <a:pt x="191" y="233"/>
                </a:lnTo>
                <a:lnTo>
                  <a:pt x="218" y="236"/>
                </a:lnTo>
                <a:lnTo>
                  <a:pt x="246" y="240"/>
                </a:lnTo>
                <a:lnTo>
                  <a:pt x="273" y="242"/>
                </a:lnTo>
                <a:lnTo>
                  <a:pt x="303" y="243"/>
                </a:lnTo>
                <a:lnTo>
                  <a:pt x="330" y="245"/>
                </a:lnTo>
                <a:lnTo>
                  <a:pt x="361" y="243"/>
                </a:lnTo>
                <a:lnTo>
                  <a:pt x="389" y="242"/>
                </a:lnTo>
                <a:lnTo>
                  <a:pt x="416" y="240"/>
                </a:lnTo>
                <a:lnTo>
                  <a:pt x="444" y="236"/>
                </a:lnTo>
                <a:lnTo>
                  <a:pt x="471" y="233"/>
                </a:lnTo>
                <a:lnTo>
                  <a:pt x="497" y="227"/>
                </a:lnTo>
                <a:lnTo>
                  <a:pt x="521" y="221"/>
                </a:lnTo>
                <a:lnTo>
                  <a:pt x="545" y="216"/>
                </a:lnTo>
                <a:lnTo>
                  <a:pt x="566" y="209"/>
                </a:lnTo>
                <a:lnTo>
                  <a:pt x="586" y="201"/>
                </a:lnTo>
                <a:lnTo>
                  <a:pt x="603" y="192"/>
                </a:lnTo>
                <a:lnTo>
                  <a:pt x="618" y="182"/>
                </a:lnTo>
                <a:lnTo>
                  <a:pt x="632" y="173"/>
                </a:lnTo>
                <a:lnTo>
                  <a:pt x="643" y="164"/>
                </a:lnTo>
                <a:lnTo>
                  <a:pt x="651" y="154"/>
                </a:lnTo>
                <a:lnTo>
                  <a:pt x="657" y="143"/>
                </a:lnTo>
                <a:lnTo>
                  <a:pt x="661" y="133"/>
                </a:lnTo>
                <a:lnTo>
                  <a:pt x="663" y="1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Freeform 9"/>
          <p:cNvSpPr>
            <a:spLocks/>
          </p:cNvSpPr>
          <p:nvPr/>
        </p:nvSpPr>
        <p:spPr bwMode="auto">
          <a:xfrm>
            <a:off x="6624638" y="1760538"/>
            <a:ext cx="1196975" cy="425450"/>
          </a:xfrm>
          <a:custGeom>
            <a:avLst/>
            <a:gdLst>
              <a:gd name="T0" fmla="*/ 2147483647 w 754"/>
              <a:gd name="T1" fmla="*/ 2147483647 h 268"/>
              <a:gd name="T2" fmla="*/ 2147483647 w 754"/>
              <a:gd name="T3" fmla="*/ 0 h 268"/>
              <a:gd name="T4" fmla="*/ 0 w 754"/>
              <a:gd name="T5" fmla="*/ 0 h 268"/>
              <a:gd name="T6" fmla="*/ 0 w 754"/>
              <a:gd name="T7" fmla="*/ 2147483647 h 268"/>
              <a:gd name="T8" fmla="*/ 2147483647 w 754"/>
              <a:gd name="T9" fmla="*/ 214748364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4"/>
              <a:gd name="T16" fmla="*/ 0 h 268"/>
              <a:gd name="T17" fmla="*/ 754 w 754"/>
              <a:gd name="T18" fmla="*/ 268 h 2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4" h="268">
                <a:moveTo>
                  <a:pt x="753" y="267"/>
                </a:moveTo>
                <a:lnTo>
                  <a:pt x="753" y="0"/>
                </a:lnTo>
                <a:lnTo>
                  <a:pt x="0" y="0"/>
                </a:lnTo>
                <a:lnTo>
                  <a:pt x="0" y="267"/>
                </a:lnTo>
                <a:lnTo>
                  <a:pt x="753" y="26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6843713" y="909638"/>
            <a:ext cx="6461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name</a:t>
            </a:r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5922963" y="1130300"/>
            <a:ext cx="48736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 u="sng">
                <a:solidFill>
                  <a:srgbClr val="000000"/>
                </a:solidFill>
                <a:latin typeface="Calibri" pitchFamily="34" charset="0"/>
              </a:rPr>
              <a:t>ssn</a:t>
            </a:r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6688138" y="1820863"/>
            <a:ext cx="11191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Employees</a:t>
            </a:r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7908925" y="1141413"/>
            <a:ext cx="3984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lot</a:t>
            </a:r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>
            <a:off x="6192838" y="1514475"/>
            <a:ext cx="644525" cy="2444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7239000" y="1257300"/>
            <a:ext cx="0" cy="5016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Line 16"/>
          <p:cNvSpPr>
            <a:spLocks noChangeShapeType="1"/>
          </p:cNvSpPr>
          <p:nvPr/>
        </p:nvSpPr>
        <p:spPr bwMode="auto">
          <a:xfrm flipH="1">
            <a:off x="7459663" y="1547813"/>
            <a:ext cx="703262" cy="2111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0" name="Freeform 17"/>
          <p:cNvSpPr>
            <a:spLocks/>
          </p:cNvSpPr>
          <p:nvPr/>
        </p:nvSpPr>
        <p:spPr bwMode="auto">
          <a:xfrm>
            <a:off x="4344988" y="1746250"/>
            <a:ext cx="1417637" cy="468313"/>
          </a:xfrm>
          <a:custGeom>
            <a:avLst/>
            <a:gdLst>
              <a:gd name="T0" fmla="*/ 0 w 893"/>
              <a:gd name="T1" fmla="*/ 2147483647 h 295"/>
              <a:gd name="T2" fmla="*/ 2147483647 w 893"/>
              <a:gd name="T3" fmla="*/ 2147483647 h 295"/>
              <a:gd name="T4" fmla="*/ 2147483647 w 893"/>
              <a:gd name="T5" fmla="*/ 2147483647 h 295"/>
              <a:gd name="T6" fmla="*/ 2147483647 w 893"/>
              <a:gd name="T7" fmla="*/ 2147483647 h 295"/>
              <a:gd name="T8" fmla="*/ 2147483647 w 893"/>
              <a:gd name="T9" fmla="*/ 2147483647 h 295"/>
              <a:gd name="T10" fmla="*/ 2147483647 w 893"/>
              <a:gd name="T11" fmla="*/ 2147483647 h 295"/>
              <a:gd name="T12" fmla="*/ 2147483647 w 893"/>
              <a:gd name="T13" fmla="*/ 2147483647 h 295"/>
              <a:gd name="T14" fmla="*/ 2147483647 w 893"/>
              <a:gd name="T15" fmla="*/ 2147483647 h 295"/>
              <a:gd name="T16" fmla="*/ 2147483647 w 893"/>
              <a:gd name="T17" fmla="*/ 2147483647 h 295"/>
              <a:gd name="T18" fmla="*/ 2147483647 w 893"/>
              <a:gd name="T19" fmla="*/ 2147483647 h 295"/>
              <a:gd name="T20" fmla="*/ 2147483647 w 893"/>
              <a:gd name="T21" fmla="*/ 2147483647 h 295"/>
              <a:gd name="T22" fmla="*/ 2147483647 w 893"/>
              <a:gd name="T23" fmla="*/ 2147483647 h 295"/>
              <a:gd name="T24" fmla="*/ 2147483647 w 893"/>
              <a:gd name="T25" fmla="*/ 2147483647 h 295"/>
              <a:gd name="T26" fmla="*/ 2147483647 w 893"/>
              <a:gd name="T27" fmla="*/ 2147483647 h 295"/>
              <a:gd name="T28" fmla="*/ 2147483647 w 893"/>
              <a:gd name="T29" fmla="*/ 2147483647 h 295"/>
              <a:gd name="T30" fmla="*/ 2147483647 w 893"/>
              <a:gd name="T31" fmla="*/ 2147483647 h 295"/>
              <a:gd name="T32" fmla="*/ 2147483647 w 893"/>
              <a:gd name="T33" fmla="*/ 2147483647 h 295"/>
              <a:gd name="T34" fmla="*/ 2147483647 w 893"/>
              <a:gd name="T35" fmla="*/ 2147483647 h 295"/>
              <a:gd name="T36" fmla="*/ 2147483647 w 893"/>
              <a:gd name="T37" fmla="*/ 2147483647 h 295"/>
              <a:gd name="T38" fmla="*/ 2147483647 w 893"/>
              <a:gd name="T39" fmla="*/ 2147483647 h 295"/>
              <a:gd name="T40" fmla="*/ 2147483647 w 893"/>
              <a:gd name="T41" fmla="*/ 2147483647 h 295"/>
              <a:gd name="T42" fmla="*/ 2147483647 w 893"/>
              <a:gd name="T43" fmla="*/ 2147483647 h 295"/>
              <a:gd name="T44" fmla="*/ 2147483647 w 893"/>
              <a:gd name="T45" fmla="*/ 2147483647 h 295"/>
              <a:gd name="T46" fmla="*/ 2147483647 w 893"/>
              <a:gd name="T47" fmla="*/ 2147483647 h 295"/>
              <a:gd name="T48" fmla="*/ 2147483647 w 893"/>
              <a:gd name="T49" fmla="*/ 2147483647 h 295"/>
              <a:gd name="T50" fmla="*/ 2147483647 w 893"/>
              <a:gd name="T51" fmla="*/ 2147483647 h 295"/>
              <a:gd name="T52" fmla="*/ 2147483647 w 893"/>
              <a:gd name="T53" fmla="*/ 0 h 295"/>
              <a:gd name="T54" fmla="*/ 2147483647 w 893"/>
              <a:gd name="T55" fmla="*/ 0 h 295"/>
              <a:gd name="T56" fmla="*/ 2147483647 w 893"/>
              <a:gd name="T57" fmla="*/ 2147483647 h 295"/>
              <a:gd name="T58" fmla="*/ 2147483647 w 893"/>
              <a:gd name="T59" fmla="*/ 2147483647 h 295"/>
              <a:gd name="T60" fmla="*/ 2147483647 w 893"/>
              <a:gd name="T61" fmla="*/ 2147483647 h 295"/>
              <a:gd name="T62" fmla="*/ 2147483647 w 893"/>
              <a:gd name="T63" fmla="*/ 2147483647 h 295"/>
              <a:gd name="T64" fmla="*/ 2147483647 w 893"/>
              <a:gd name="T65" fmla="*/ 2147483647 h 295"/>
              <a:gd name="T66" fmla="*/ 2147483647 w 893"/>
              <a:gd name="T67" fmla="*/ 2147483647 h 295"/>
              <a:gd name="T68" fmla="*/ 2147483647 w 893"/>
              <a:gd name="T69" fmla="*/ 2147483647 h 295"/>
              <a:gd name="T70" fmla="*/ 0 w 893"/>
              <a:gd name="T71" fmla="*/ 2147483647 h 29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93"/>
              <a:gd name="T109" fmla="*/ 0 h 295"/>
              <a:gd name="T110" fmla="*/ 893 w 893"/>
              <a:gd name="T111" fmla="*/ 295 h 29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93" h="295">
                <a:moveTo>
                  <a:pt x="0" y="146"/>
                </a:moveTo>
                <a:lnTo>
                  <a:pt x="0" y="159"/>
                </a:lnTo>
                <a:lnTo>
                  <a:pt x="4" y="172"/>
                </a:lnTo>
                <a:lnTo>
                  <a:pt x="14" y="184"/>
                </a:lnTo>
                <a:lnTo>
                  <a:pt x="26" y="197"/>
                </a:lnTo>
                <a:lnTo>
                  <a:pt x="41" y="208"/>
                </a:lnTo>
                <a:lnTo>
                  <a:pt x="58" y="219"/>
                </a:lnTo>
                <a:lnTo>
                  <a:pt x="80" y="229"/>
                </a:lnTo>
                <a:lnTo>
                  <a:pt x="102" y="241"/>
                </a:lnTo>
                <a:lnTo>
                  <a:pt x="129" y="251"/>
                </a:lnTo>
                <a:lnTo>
                  <a:pt x="159" y="259"/>
                </a:lnTo>
                <a:lnTo>
                  <a:pt x="189" y="265"/>
                </a:lnTo>
                <a:lnTo>
                  <a:pt x="222" y="272"/>
                </a:lnTo>
                <a:lnTo>
                  <a:pt x="257" y="280"/>
                </a:lnTo>
                <a:lnTo>
                  <a:pt x="292" y="283"/>
                </a:lnTo>
                <a:lnTo>
                  <a:pt x="329" y="288"/>
                </a:lnTo>
                <a:lnTo>
                  <a:pt x="369" y="290"/>
                </a:lnTo>
                <a:lnTo>
                  <a:pt x="407" y="292"/>
                </a:lnTo>
                <a:lnTo>
                  <a:pt x="445" y="294"/>
                </a:lnTo>
                <a:lnTo>
                  <a:pt x="484" y="292"/>
                </a:lnTo>
                <a:lnTo>
                  <a:pt x="522" y="290"/>
                </a:lnTo>
                <a:lnTo>
                  <a:pt x="562" y="288"/>
                </a:lnTo>
                <a:lnTo>
                  <a:pt x="599" y="283"/>
                </a:lnTo>
                <a:lnTo>
                  <a:pt x="634" y="278"/>
                </a:lnTo>
                <a:lnTo>
                  <a:pt x="669" y="272"/>
                </a:lnTo>
                <a:lnTo>
                  <a:pt x="702" y="265"/>
                </a:lnTo>
                <a:lnTo>
                  <a:pt x="732" y="259"/>
                </a:lnTo>
                <a:lnTo>
                  <a:pt x="761" y="250"/>
                </a:lnTo>
                <a:lnTo>
                  <a:pt x="788" y="241"/>
                </a:lnTo>
                <a:lnTo>
                  <a:pt x="811" y="229"/>
                </a:lnTo>
                <a:lnTo>
                  <a:pt x="833" y="219"/>
                </a:lnTo>
                <a:lnTo>
                  <a:pt x="850" y="208"/>
                </a:lnTo>
                <a:lnTo>
                  <a:pt x="866" y="197"/>
                </a:lnTo>
                <a:lnTo>
                  <a:pt x="877" y="184"/>
                </a:lnTo>
                <a:lnTo>
                  <a:pt x="884" y="171"/>
                </a:lnTo>
                <a:lnTo>
                  <a:pt x="890" y="159"/>
                </a:lnTo>
                <a:lnTo>
                  <a:pt x="892" y="146"/>
                </a:lnTo>
                <a:lnTo>
                  <a:pt x="890" y="134"/>
                </a:lnTo>
                <a:lnTo>
                  <a:pt x="884" y="121"/>
                </a:lnTo>
                <a:lnTo>
                  <a:pt x="877" y="109"/>
                </a:lnTo>
                <a:lnTo>
                  <a:pt x="865" y="96"/>
                </a:lnTo>
                <a:lnTo>
                  <a:pt x="850" y="84"/>
                </a:lnTo>
                <a:lnTo>
                  <a:pt x="833" y="73"/>
                </a:lnTo>
                <a:lnTo>
                  <a:pt x="811" y="61"/>
                </a:lnTo>
                <a:lnTo>
                  <a:pt x="788" y="51"/>
                </a:lnTo>
                <a:lnTo>
                  <a:pt x="761" y="42"/>
                </a:lnTo>
                <a:lnTo>
                  <a:pt x="732" y="32"/>
                </a:lnTo>
                <a:lnTo>
                  <a:pt x="701" y="25"/>
                </a:lnTo>
                <a:lnTo>
                  <a:pt x="669" y="19"/>
                </a:lnTo>
                <a:lnTo>
                  <a:pt x="634" y="13"/>
                </a:lnTo>
                <a:lnTo>
                  <a:pt x="599" y="7"/>
                </a:lnTo>
                <a:lnTo>
                  <a:pt x="560" y="4"/>
                </a:lnTo>
                <a:lnTo>
                  <a:pt x="522" y="1"/>
                </a:lnTo>
                <a:lnTo>
                  <a:pt x="484" y="0"/>
                </a:lnTo>
                <a:lnTo>
                  <a:pt x="445" y="0"/>
                </a:lnTo>
                <a:lnTo>
                  <a:pt x="407" y="0"/>
                </a:lnTo>
                <a:lnTo>
                  <a:pt x="369" y="1"/>
                </a:lnTo>
                <a:lnTo>
                  <a:pt x="329" y="4"/>
                </a:lnTo>
                <a:lnTo>
                  <a:pt x="292" y="7"/>
                </a:lnTo>
                <a:lnTo>
                  <a:pt x="257" y="13"/>
                </a:lnTo>
                <a:lnTo>
                  <a:pt x="222" y="19"/>
                </a:lnTo>
                <a:lnTo>
                  <a:pt x="189" y="25"/>
                </a:lnTo>
                <a:lnTo>
                  <a:pt x="159" y="33"/>
                </a:lnTo>
                <a:lnTo>
                  <a:pt x="129" y="42"/>
                </a:lnTo>
                <a:lnTo>
                  <a:pt x="102" y="51"/>
                </a:lnTo>
                <a:lnTo>
                  <a:pt x="80" y="61"/>
                </a:lnTo>
                <a:lnTo>
                  <a:pt x="58" y="73"/>
                </a:lnTo>
                <a:lnTo>
                  <a:pt x="41" y="84"/>
                </a:lnTo>
                <a:lnTo>
                  <a:pt x="26" y="96"/>
                </a:lnTo>
                <a:lnTo>
                  <a:pt x="14" y="109"/>
                </a:lnTo>
                <a:lnTo>
                  <a:pt x="4" y="121"/>
                </a:lnTo>
                <a:lnTo>
                  <a:pt x="0" y="134"/>
                </a:lnTo>
                <a:lnTo>
                  <a:pt x="0" y="14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1" name="Rectangle 18"/>
          <p:cNvSpPr>
            <a:spLocks noChangeArrowheads="1"/>
          </p:cNvSpPr>
          <p:nvPr/>
        </p:nvSpPr>
        <p:spPr bwMode="auto">
          <a:xfrm>
            <a:off x="4343400" y="1828800"/>
            <a:ext cx="13620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hourly_wages</a:t>
            </a:r>
          </a:p>
        </p:txBody>
      </p:sp>
      <p:sp>
        <p:nvSpPr>
          <p:cNvPr id="23572" name="Line 19"/>
          <p:cNvSpPr>
            <a:spLocks noChangeShapeType="1"/>
          </p:cNvSpPr>
          <p:nvPr/>
        </p:nvSpPr>
        <p:spPr bwMode="auto">
          <a:xfrm>
            <a:off x="4953000" y="2209800"/>
            <a:ext cx="795338" cy="12366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3" name="Freeform 20"/>
          <p:cNvSpPr>
            <a:spLocks/>
          </p:cNvSpPr>
          <p:nvPr/>
        </p:nvSpPr>
        <p:spPr bwMode="auto">
          <a:xfrm>
            <a:off x="7740650" y="2790825"/>
            <a:ext cx="1085850" cy="431800"/>
          </a:xfrm>
          <a:custGeom>
            <a:avLst/>
            <a:gdLst>
              <a:gd name="T0" fmla="*/ 2147483647 w 684"/>
              <a:gd name="T1" fmla="*/ 2147483647 h 272"/>
              <a:gd name="T2" fmla="*/ 2147483647 w 684"/>
              <a:gd name="T3" fmla="*/ 2147483647 h 272"/>
              <a:gd name="T4" fmla="*/ 2147483647 w 684"/>
              <a:gd name="T5" fmla="*/ 2147483647 h 272"/>
              <a:gd name="T6" fmla="*/ 2147483647 w 684"/>
              <a:gd name="T7" fmla="*/ 2147483647 h 272"/>
              <a:gd name="T8" fmla="*/ 2147483647 w 684"/>
              <a:gd name="T9" fmla="*/ 2147483647 h 272"/>
              <a:gd name="T10" fmla="*/ 2147483647 w 684"/>
              <a:gd name="T11" fmla="*/ 2147483647 h 272"/>
              <a:gd name="T12" fmla="*/ 2147483647 w 684"/>
              <a:gd name="T13" fmla="*/ 2147483647 h 272"/>
              <a:gd name="T14" fmla="*/ 2147483647 w 684"/>
              <a:gd name="T15" fmla="*/ 2147483647 h 272"/>
              <a:gd name="T16" fmla="*/ 2147483647 w 684"/>
              <a:gd name="T17" fmla="*/ 2147483647 h 272"/>
              <a:gd name="T18" fmla="*/ 2147483647 w 684"/>
              <a:gd name="T19" fmla="*/ 2147483647 h 272"/>
              <a:gd name="T20" fmla="*/ 2147483647 w 684"/>
              <a:gd name="T21" fmla="*/ 2147483647 h 272"/>
              <a:gd name="T22" fmla="*/ 2147483647 w 684"/>
              <a:gd name="T23" fmla="*/ 2147483647 h 272"/>
              <a:gd name="T24" fmla="*/ 2147483647 w 684"/>
              <a:gd name="T25" fmla="*/ 2147483647 h 272"/>
              <a:gd name="T26" fmla="*/ 2147483647 w 684"/>
              <a:gd name="T27" fmla="*/ 2147483647 h 272"/>
              <a:gd name="T28" fmla="*/ 2147483647 w 684"/>
              <a:gd name="T29" fmla="*/ 2147483647 h 272"/>
              <a:gd name="T30" fmla="*/ 2147483647 w 684"/>
              <a:gd name="T31" fmla="*/ 2147483647 h 272"/>
              <a:gd name="T32" fmla="*/ 2147483647 w 684"/>
              <a:gd name="T33" fmla="*/ 2147483647 h 272"/>
              <a:gd name="T34" fmla="*/ 2147483647 w 684"/>
              <a:gd name="T35" fmla="*/ 2147483647 h 272"/>
              <a:gd name="T36" fmla="*/ 2147483647 w 684"/>
              <a:gd name="T37" fmla="*/ 2147483647 h 272"/>
              <a:gd name="T38" fmla="*/ 2147483647 w 684"/>
              <a:gd name="T39" fmla="*/ 2147483647 h 272"/>
              <a:gd name="T40" fmla="*/ 2147483647 w 684"/>
              <a:gd name="T41" fmla="*/ 2147483647 h 272"/>
              <a:gd name="T42" fmla="*/ 2147483647 w 684"/>
              <a:gd name="T43" fmla="*/ 2147483647 h 272"/>
              <a:gd name="T44" fmla="*/ 2147483647 w 684"/>
              <a:gd name="T45" fmla="*/ 2147483647 h 272"/>
              <a:gd name="T46" fmla="*/ 2147483647 w 684"/>
              <a:gd name="T47" fmla="*/ 2147483647 h 272"/>
              <a:gd name="T48" fmla="*/ 2147483647 w 684"/>
              <a:gd name="T49" fmla="*/ 2147483647 h 272"/>
              <a:gd name="T50" fmla="*/ 2147483647 w 684"/>
              <a:gd name="T51" fmla="*/ 2147483647 h 272"/>
              <a:gd name="T52" fmla="*/ 2147483647 w 684"/>
              <a:gd name="T53" fmla="*/ 2147483647 h 272"/>
              <a:gd name="T54" fmla="*/ 2147483647 w 684"/>
              <a:gd name="T55" fmla="*/ 2147483647 h 272"/>
              <a:gd name="T56" fmla="*/ 2147483647 w 684"/>
              <a:gd name="T57" fmla="*/ 2147483647 h 272"/>
              <a:gd name="T58" fmla="*/ 2147483647 w 684"/>
              <a:gd name="T59" fmla="*/ 2147483647 h 272"/>
              <a:gd name="T60" fmla="*/ 2147483647 w 684"/>
              <a:gd name="T61" fmla="*/ 2147483647 h 272"/>
              <a:gd name="T62" fmla="*/ 2147483647 w 684"/>
              <a:gd name="T63" fmla="*/ 2147483647 h 272"/>
              <a:gd name="T64" fmla="*/ 2147483647 w 684"/>
              <a:gd name="T65" fmla="*/ 2147483647 h 272"/>
              <a:gd name="T66" fmla="*/ 2147483647 w 684"/>
              <a:gd name="T67" fmla="*/ 2147483647 h 272"/>
              <a:gd name="T68" fmla="*/ 2147483647 w 684"/>
              <a:gd name="T69" fmla="*/ 2147483647 h 272"/>
              <a:gd name="T70" fmla="*/ 2147483647 w 684"/>
              <a:gd name="T71" fmla="*/ 2147483647 h 2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684"/>
              <a:gd name="T109" fmla="*/ 0 h 272"/>
              <a:gd name="T110" fmla="*/ 684 w 684"/>
              <a:gd name="T111" fmla="*/ 272 h 27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684" h="272">
                <a:moveTo>
                  <a:pt x="0" y="136"/>
                </a:moveTo>
                <a:lnTo>
                  <a:pt x="1" y="147"/>
                </a:lnTo>
                <a:lnTo>
                  <a:pt x="3" y="158"/>
                </a:lnTo>
                <a:lnTo>
                  <a:pt x="10" y="170"/>
                </a:lnTo>
                <a:lnTo>
                  <a:pt x="19" y="181"/>
                </a:lnTo>
                <a:lnTo>
                  <a:pt x="31" y="192"/>
                </a:lnTo>
                <a:lnTo>
                  <a:pt x="44" y="204"/>
                </a:lnTo>
                <a:lnTo>
                  <a:pt x="61" y="213"/>
                </a:lnTo>
                <a:lnTo>
                  <a:pt x="77" y="222"/>
                </a:lnTo>
                <a:lnTo>
                  <a:pt x="98" y="231"/>
                </a:lnTo>
                <a:lnTo>
                  <a:pt x="120" y="239"/>
                </a:lnTo>
                <a:lnTo>
                  <a:pt x="144" y="247"/>
                </a:lnTo>
                <a:lnTo>
                  <a:pt x="169" y="252"/>
                </a:lnTo>
                <a:lnTo>
                  <a:pt x="196" y="258"/>
                </a:lnTo>
                <a:lnTo>
                  <a:pt x="224" y="263"/>
                </a:lnTo>
                <a:lnTo>
                  <a:pt x="251" y="267"/>
                </a:lnTo>
                <a:lnTo>
                  <a:pt x="281" y="269"/>
                </a:lnTo>
                <a:lnTo>
                  <a:pt x="310" y="271"/>
                </a:lnTo>
                <a:lnTo>
                  <a:pt x="339" y="271"/>
                </a:lnTo>
                <a:lnTo>
                  <a:pt x="369" y="271"/>
                </a:lnTo>
                <a:lnTo>
                  <a:pt x="399" y="269"/>
                </a:lnTo>
                <a:lnTo>
                  <a:pt x="428" y="265"/>
                </a:lnTo>
                <a:lnTo>
                  <a:pt x="457" y="263"/>
                </a:lnTo>
                <a:lnTo>
                  <a:pt x="485" y="258"/>
                </a:lnTo>
                <a:lnTo>
                  <a:pt x="512" y="252"/>
                </a:lnTo>
                <a:lnTo>
                  <a:pt x="536" y="247"/>
                </a:lnTo>
                <a:lnTo>
                  <a:pt x="559" y="239"/>
                </a:lnTo>
                <a:lnTo>
                  <a:pt x="582" y="231"/>
                </a:lnTo>
                <a:lnTo>
                  <a:pt x="601" y="222"/>
                </a:lnTo>
                <a:lnTo>
                  <a:pt x="621" y="213"/>
                </a:lnTo>
                <a:lnTo>
                  <a:pt x="636" y="204"/>
                </a:lnTo>
                <a:lnTo>
                  <a:pt x="650" y="192"/>
                </a:lnTo>
                <a:lnTo>
                  <a:pt x="662" y="181"/>
                </a:lnTo>
                <a:lnTo>
                  <a:pt x="671" y="170"/>
                </a:lnTo>
                <a:lnTo>
                  <a:pt x="677" y="158"/>
                </a:lnTo>
                <a:lnTo>
                  <a:pt x="681" y="147"/>
                </a:lnTo>
                <a:lnTo>
                  <a:pt x="683" y="136"/>
                </a:lnTo>
                <a:lnTo>
                  <a:pt x="681" y="123"/>
                </a:lnTo>
                <a:lnTo>
                  <a:pt x="677" y="112"/>
                </a:lnTo>
                <a:lnTo>
                  <a:pt x="671" y="100"/>
                </a:lnTo>
                <a:lnTo>
                  <a:pt x="662" y="88"/>
                </a:lnTo>
                <a:lnTo>
                  <a:pt x="650" y="79"/>
                </a:lnTo>
                <a:lnTo>
                  <a:pt x="636" y="69"/>
                </a:lnTo>
                <a:lnTo>
                  <a:pt x="621" y="58"/>
                </a:lnTo>
                <a:lnTo>
                  <a:pt x="601" y="48"/>
                </a:lnTo>
                <a:lnTo>
                  <a:pt x="582" y="39"/>
                </a:lnTo>
                <a:lnTo>
                  <a:pt x="559" y="31"/>
                </a:lnTo>
                <a:lnTo>
                  <a:pt x="536" y="25"/>
                </a:lnTo>
                <a:lnTo>
                  <a:pt x="511" y="19"/>
                </a:lnTo>
                <a:lnTo>
                  <a:pt x="485" y="12"/>
                </a:lnTo>
                <a:lnTo>
                  <a:pt x="457" y="9"/>
                </a:lnTo>
                <a:lnTo>
                  <a:pt x="428" y="4"/>
                </a:lnTo>
                <a:lnTo>
                  <a:pt x="399" y="2"/>
                </a:lnTo>
                <a:lnTo>
                  <a:pt x="369" y="1"/>
                </a:lnTo>
                <a:lnTo>
                  <a:pt x="339" y="0"/>
                </a:lnTo>
                <a:lnTo>
                  <a:pt x="310" y="1"/>
                </a:lnTo>
                <a:lnTo>
                  <a:pt x="281" y="2"/>
                </a:lnTo>
                <a:lnTo>
                  <a:pt x="251" y="4"/>
                </a:lnTo>
                <a:lnTo>
                  <a:pt x="224" y="9"/>
                </a:lnTo>
                <a:lnTo>
                  <a:pt x="196" y="12"/>
                </a:lnTo>
                <a:lnTo>
                  <a:pt x="169" y="19"/>
                </a:lnTo>
                <a:lnTo>
                  <a:pt x="144" y="25"/>
                </a:lnTo>
                <a:lnTo>
                  <a:pt x="120" y="31"/>
                </a:lnTo>
                <a:lnTo>
                  <a:pt x="98" y="40"/>
                </a:lnTo>
                <a:lnTo>
                  <a:pt x="77" y="48"/>
                </a:lnTo>
                <a:lnTo>
                  <a:pt x="60" y="58"/>
                </a:lnTo>
                <a:lnTo>
                  <a:pt x="44" y="69"/>
                </a:lnTo>
                <a:lnTo>
                  <a:pt x="31" y="79"/>
                </a:lnTo>
                <a:lnTo>
                  <a:pt x="19" y="88"/>
                </a:lnTo>
                <a:lnTo>
                  <a:pt x="10" y="100"/>
                </a:lnTo>
                <a:lnTo>
                  <a:pt x="3" y="113"/>
                </a:lnTo>
                <a:lnTo>
                  <a:pt x="1" y="123"/>
                </a:lnTo>
                <a:lnTo>
                  <a:pt x="0" y="13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4" name="Freeform 21"/>
          <p:cNvSpPr>
            <a:spLocks/>
          </p:cNvSpPr>
          <p:nvPr/>
        </p:nvSpPr>
        <p:spPr bwMode="auto">
          <a:xfrm>
            <a:off x="5226050" y="2333625"/>
            <a:ext cx="1525588" cy="481013"/>
          </a:xfrm>
          <a:custGeom>
            <a:avLst/>
            <a:gdLst>
              <a:gd name="T0" fmla="*/ 2147483647 w 961"/>
              <a:gd name="T1" fmla="*/ 2147483647 h 303"/>
              <a:gd name="T2" fmla="*/ 2147483647 w 961"/>
              <a:gd name="T3" fmla="*/ 2147483647 h 303"/>
              <a:gd name="T4" fmla="*/ 2147483647 w 961"/>
              <a:gd name="T5" fmla="*/ 2147483647 h 303"/>
              <a:gd name="T6" fmla="*/ 2147483647 w 961"/>
              <a:gd name="T7" fmla="*/ 2147483647 h 303"/>
              <a:gd name="T8" fmla="*/ 2147483647 w 961"/>
              <a:gd name="T9" fmla="*/ 2147483647 h 303"/>
              <a:gd name="T10" fmla="*/ 2147483647 w 961"/>
              <a:gd name="T11" fmla="*/ 2147483647 h 303"/>
              <a:gd name="T12" fmla="*/ 2147483647 w 961"/>
              <a:gd name="T13" fmla="*/ 2147483647 h 303"/>
              <a:gd name="T14" fmla="*/ 2147483647 w 961"/>
              <a:gd name="T15" fmla="*/ 2147483647 h 303"/>
              <a:gd name="T16" fmla="*/ 2147483647 w 961"/>
              <a:gd name="T17" fmla="*/ 2147483647 h 303"/>
              <a:gd name="T18" fmla="*/ 2147483647 w 961"/>
              <a:gd name="T19" fmla="*/ 2147483647 h 303"/>
              <a:gd name="T20" fmla="*/ 2147483647 w 961"/>
              <a:gd name="T21" fmla="*/ 2147483647 h 303"/>
              <a:gd name="T22" fmla="*/ 2147483647 w 961"/>
              <a:gd name="T23" fmla="*/ 2147483647 h 303"/>
              <a:gd name="T24" fmla="*/ 2147483647 w 961"/>
              <a:gd name="T25" fmla="*/ 2147483647 h 303"/>
              <a:gd name="T26" fmla="*/ 2147483647 w 961"/>
              <a:gd name="T27" fmla="*/ 2147483647 h 303"/>
              <a:gd name="T28" fmla="*/ 2147483647 w 961"/>
              <a:gd name="T29" fmla="*/ 2147483647 h 303"/>
              <a:gd name="T30" fmla="*/ 2147483647 w 961"/>
              <a:gd name="T31" fmla="*/ 2147483647 h 303"/>
              <a:gd name="T32" fmla="*/ 2147483647 w 961"/>
              <a:gd name="T33" fmla="*/ 2147483647 h 303"/>
              <a:gd name="T34" fmla="*/ 2147483647 w 961"/>
              <a:gd name="T35" fmla="*/ 2147483647 h 303"/>
              <a:gd name="T36" fmla="*/ 2147483647 w 961"/>
              <a:gd name="T37" fmla="*/ 2147483647 h 303"/>
              <a:gd name="T38" fmla="*/ 2147483647 w 961"/>
              <a:gd name="T39" fmla="*/ 2147483647 h 303"/>
              <a:gd name="T40" fmla="*/ 2147483647 w 961"/>
              <a:gd name="T41" fmla="*/ 2147483647 h 303"/>
              <a:gd name="T42" fmla="*/ 2147483647 w 961"/>
              <a:gd name="T43" fmla="*/ 2147483647 h 303"/>
              <a:gd name="T44" fmla="*/ 2147483647 w 961"/>
              <a:gd name="T45" fmla="*/ 2147483647 h 303"/>
              <a:gd name="T46" fmla="*/ 2147483647 w 961"/>
              <a:gd name="T47" fmla="*/ 2147483647 h 303"/>
              <a:gd name="T48" fmla="*/ 2147483647 w 961"/>
              <a:gd name="T49" fmla="*/ 2147483647 h 303"/>
              <a:gd name="T50" fmla="*/ 2147483647 w 961"/>
              <a:gd name="T51" fmla="*/ 2147483647 h 303"/>
              <a:gd name="T52" fmla="*/ 2147483647 w 961"/>
              <a:gd name="T53" fmla="*/ 2147483647 h 303"/>
              <a:gd name="T54" fmla="*/ 2147483647 w 961"/>
              <a:gd name="T55" fmla="*/ 2147483647 h 303"/>
              <a:gd name="T56" fmla="*/ 2147483647 w 961"/>
              <a:gd name="T57" fmla="*/ 2147483647 h 303"/>
              <a:gd name="T58" fmla="*/ 2147483647 w 961"/>
              <a:gd name="T59" fmla="*/ 2147483647 h 303"/>
              <a:gd name="T60" fmla="*/ 2147483647 w 961"/>
              <a:gd name="T61" fmla="*/ 2147483647 h 303"/>
              <a:gd name="T62" fmla="*/ 2147483647 w 961"/>
              <a:gd name="T63" fmla="*/ 2147483647 h 303"/>
              <a:gd name="T64" fmla="*/ 2147483647 w 961"/>
              <a:gd name="T65" fmla="*/ 2147483647 h 303"/>
              <a:gd name="T66" fmla="*/ 2147483647 w 961"/>
              <a:gd name="T67" fmla="*/ 2147483647 h 303"/>
              <a:gd name="T68" fmla="*/ 2147483647 w 961"/>
              <a:gd name="T69" fmla="*/ 2147483647 h 303"/>
              <a:gd name="T70" fmla="*/ 2147483647 w 961"/>
              <a:gd name="T71" fmla="*/ 2147483647 h 30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961"/>
              <a:gd name="T109" fmla="*/ 0 h 303"/>
              <a:gd name="T110" fmla="*/ 961 w 961"/>
              <a:gd name="T111" fmla="*/ 303 h 30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961" h="303">
                <a:moveTo>
                  <a:pt x="0" y="152"/>
                </a:moveTo>
                <a:lnTo>
                  <a:pt x="1" y="164"/>
                </a:lnTo>
                <a:lnTo>
                  <a:pt x="7" y="177"/>
                </a:lnTo>
                <a:lnTo>
                  <a:pt x="17" y="189"/>
                </a:lnTo>
                <a:lnTo>
                  <a:pt x="28" y="203"/>
                </a:lnTo>
                <a:lnTo>
                  <a:pt x="46" y="215"/>
                </a:lnTo>
                <a:lnTo>
                  <a:pt x="63" y="226"/>
                </a:lnTo>
                <a:lnTo>
                  <a:pt x="85" y="237"/>
                </a:lnTo>
                <a:lnTo>
                  <a:pt x="113" y="247"/>
                </a:lnTo>
                <a:lnTo>
                  <a:pt x="139" y="258"/>
                </a:lnTo>
                <a:lnTo>
                  <a:pt x="172" y="266"/>
                </a:lnTo>
                <a:lnTo>
                  <a:pt x="205" y="274"/>
                </a:lnTo>
                <a:lnTo>
                  <a:pt x="241" y="281"/>
                </a:lnTo>
                <a:lnTo>
                  <a:pt x="277" y="287"/>
                </a:lnTo>
                <a:lnTo>
                  <a:pt x="315" y="292"/>
                </a:lnTo>
                <a:lnTo>
                  <a:pt x="355" y="296"/>
                </a:lnTo>
                <a:lnTo>
                  <a:pt x="396" y="299"/>
                </a:lnTo>
                <a:lnTo>
                  <a:pt x="438" y="302"/>
                </a:lnTo>
                <a:lnTo>
                  <a:pt x="481" y="302"/>
                </a:lnTo>
                <a:lnTo>
                  <a:pt x="520" y="302"/>
                </a:lnTo>
                <a:lnTo>
                  <a:pt x="563" y="299"/>
                </a:lnTo>
                <a:lnTo>
                  <a:pt x="604" y="295"/>
                </a:lnTo>
                <a:lnTo>
                  <a:pt x="643" y="292"/>
                </a:lnTo>
                <a:lnTo>
                  <a:pt x="682" y="287"/>
                </a:lnTo>
                <a:lnTo>
                  <a:pt x="720" y="281"/>
                </a:lnTo>
                <a:lnTo>
                  <a:pt x="754" y="274"/>
                </a:lnTo>
                <a:lnTo>
                  <a:pt x="787" y="266"/>
                </a:lnTo>
                <a:lnTo>
                  <a:pt x="820" y="258"/>
                </a:lnTo>
                <a:lnTo>
                  <a:pt x="848" y="247"/>
                </a:lnTo>
                <a:lnTo>
                  <a:pt x="873" y="237"/>
                </a:lnTo>
                <a:lnTo>
                  <a:pt x="894" y="226"/>
                </a:lnTo>
                <a:lnTo>
                  <a:pt x="916" y="215"/>
                </a:lnTo>
                <a:lnTo>
                  <a:pt x="930" y="203"/>
                </a:lnTo>
                <a:lnTo>
                  <a:pt x="942" y="189"/>
                </a:lnTo>
                <a:lnTo>
                  <a:pt x="952" y="177"/>
                </a:lnTo>
                <a:lnTo>
                  <a:pt x="958" y="164"/>
                </a:lnTo>
                <a:lnTo>
                  <a:pt x="960" y="152"/>
                </a:lnTo>
                <a:lnTo>
                  <a:pt x="958" y="137"/>
                </a:lnTo>
                <a:lnTo>
                  <a:pt x="952" y="124"/>
                </a:lnTo>
                <a:lnTo>
                  <a:pt x="942" y="112"/>
                </a:lnTo>
                <a:lnTo>
                  <a:pt x="930" y="98"/>
                </a:lnTo>
                <a:lnTo>
                  <a:pt x="916" y="87"/>
                </a:lnTo>
                <a:lnTo>
                  <a:pt x="894" y="76"/>
                </a:lnTo>
                <a:lnTo>
                  <a:pt x="871" y="65"/>
                </a:lnTo>
                <a:lnTo>
                  <a:pt x="848" y="54"/>
                </a:lnTo>
                <a:lnTo>
                  <a:pt x="820" y="43"/>
                </a:lnTo>
                <a:lnTo>
                  <a:pt x="787" y="34"/>
                </a:lnTo>
                <a:lnTo>
                  <a:pt x="754" y="28"/>
                </a:lnTo>
                <a:lnTo>
                  <a:pt x="717" y="21"/>
                </a:lnTo>
                <a:lnTo>
                  <a:pt x="682" y="14"/>
                </a:lnTo>
                <a:lnTo>
                  <a:pt x="643" y="10"/>
                </a:lnTo>
                <a:lnTo>
                  <a:pt x="604" y="6"/>
                </a:lnTo>
                <a:lnTo>
                  <a:pt x="563" y="3"/>
                </a:lnTo>
                <a:lnTo>
                  <a:pt x="520" y="1"/>
                </a:lnTo>
                <a:lnTo>
                  <a:pt x="478" y="0"/>
                </a:lnTo>
                <a:lnTo>
                  <a:pt x="438" y="1"/>
                </a:lnTo>
                <a:lnTo>
                  <a:pt x="396" y="3"/>
                </a:lnTo>
                <a:lnTo>
                  <a:pt x="355" y="6"/>
                </a:lnTo>
                <a:lnTo>
                  <a:pt x="315" y="10"/>
                </a:lnTo>
                <a:lnTo>
                  <a:pt x="277" y="14"/>
                </a:lnTo>
                <a:lnTo>
                  <a:pt x="239" y="21"/>
                </a:lnTo>
                <a:lnTo>
                  <a:pt x="205" y="28"/>
                </a:lnTo>
                <a:lnTo>
                  <a:pt x="172" y="34"/>
                </a:lnTo>
                <a:lnTo>
                  <a:pt x="139" y="44"/>
                </a:lnTo>
                <a:lnTo>
                  <a:pt x="113" y="54"/>
                </a:lnTo>
                <a:lnTo>
                  <a:pt x="85" y="65"/>
                </a:lnTo>
                <a:lnTo>
                  <a:pt x="63" y="76"/>
                </a:lnTo>
                <a:lnTo>
                  <a:pt x="46" y="87"/>
                </a:lnTo>
                <a:lnTo>
                  <a:pt x="28" y="98"/>
                </a:lnTo>
                <a:lnTo>
                  <a:pt x="17" y="112"/>
                </a:lnTo>
                <a:lnTo>
                  <a:pt x="7" y="125"/>
                </a:lnTo>
                <a:lnTo>
                  <a:pt x="1" y="137"/>
                </a:lnTo>
                <a:lnTo>
                  <a:pt x="0" y="15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5" name="Freeform 22"/>
          <p:cNvSpPr>
            <a:spLocks/>
          </p:cNvSpPr>
          <p:nvPr/>
        </p:nvSpPr>
        <p:spPr bwMode="auto">
          <a:xfrm>
            <a:off x="5626100" y="3473450"/>
            <a:ext cx="1284288" cy="431800"/>
          </a:xfrm>
          <a:custGeom>
            <a:avLst/>
            <a:gdLst>
              <a:gd name="T0" fmla="*/ 2147483647 w 809"/>
              <a:gd name="T1" fmla="*/ 2147483647 h 272"/>
              <a:gd name="T2" fmla="*/ 2147483647 w 809"/>
              <a:gd name="T3" fmla="*/ 0 h 272"/>
              <a:gd name="T4" fmla="*/ 0 w 809"/>
              <a:gd name="T5" fmla="*/ 0 h 272"/>
              <a:gd name="T6" fmla="*/ 0 w 809"/>
              <a:gd name="T7" fmla="*/ 2147483647 h 272"/>
              <a:gd name="T8" fmla="*/ 2147483647 w 809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09"/>
              <a:gd name="T16" fmla="*/ 0 h 272"/>
              <a:gd name="T17" fmla="*/ 809 w 809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09" h="272">
                <a:moveTo>
                  <a:pt x="808" y="271"/>
                </a:moveTo>
                <a:lnTo>
                  <a:pt x="808" y="0"/>
                </a:lnTo>
                <a:lnTo>
                  <a:pt x="0" y="0"/>
                </a:lnTo>
                <a:lnTo>
                  <a:pt x="0" y="271"/>
                </a:lnTo>
                <a:lnTo>
                  <a:pt x="808" y="27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Freeform 23"/>
          <p:cNvSpPr>
            <a:spLocks/>
          </p:cNvSpPr>
          <p:nvPr/>
        </p:nvSpPr>
        <p:spPr bwMode="auto">
          <a:xfrm>
            <a:off x="7469188" y="3473450"/>
            <a:ext cx="1446212" cy="414338"/>
          </a:xfrm>
          <a:custGeom>
            <a:avLst/>
            <a:gdLst>
              <a:gd name="T0" fmla="*/ 2147483647 w 911"/>
              <a:gd name="T1" fmla="*/ 2147483647 h 261"/>
              <a:gd name="T2" fmla="*/ 2147483647 w 911"/>
              <a:gd name="T3" fmla="*/ 0 h 261"/>
              <a:gd name="T4" fmla="*/ 0 w 911"/>
              <a:gd name="T5" fmla="*/ 0 h 261"/>
              <a:gd name="T6" fmla="*/ 0 w 911"/>
              <a:gd name="T7" fmla="*/ 2147483647 h 261"/>
              <a:gd name="T8" fmla="*/ 2147483647 w 911"/>
              <a:gd name="T9" fmla="*/ 2147483647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1"/>
              <a:gd name="T16" fmla="*/ 0 h 261"/>
              <a:gd name="T17" fmla="*/ 911 w 911"/>
              <a:gd name="T18" fmla="*/ 261 h 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1" h="261">
                <a:moveTo>
                  <a:pt x="910" y="260"/>
                </a:moveTo>
                <a:lnTo>
                  <a:pt x="910" y="0"/>
                </a:lnTo>
                <a:lnTo>
                  <a:pt x="0" y="0"/>
                </a:lnTo>
                <a:lnTo>
                  <a:pt x="0" y="260"/>
                </a:lnTo>
                <a:lnTo>
                  <a:pt x="910" y="26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24"/>
          <p:cNvSpPr>
            <a:spLocks/>
          </p:cNvSpPr>
          <p:nvPr/>
        </p:nvSpPr>
        <p:spPr bwMode="auto">
          <a:xfrm>
            <a:off x="6867525" y="2460625"/>
            <a:ext cx="722313" cy="484188"/>
          </a:xfrm>
          <a:custGeom>
            <a:avLst/>
            <a:gdLst>
              <a:gd name="T0" fmla="*/ 2147483647 w 455"/>
              <a:gd name="T1" fmla="*/ 0 h 305"/>
              <a:gd name="T2" fmla="*/ 2147483647 w 455"/>
              <a:gd name="T3" fmla="*/ 2147483647 h 305"/>
              <a:gd name="T4" fmla="*/ 0 w 455"/>
              <a:gd name="T5" fmla="*/ 2147483647 h 305"/>
              <a:gd name="T6" fmla="*/ 2147483647 w 455"/>
              <a:gd name="T7" fmla="*/ 0 h 305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5"/>
              <a:gd name="T14" fmla="*/ 455 w 455"/>
              <a:gd name="T15" fmla="*/ 305 h 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5">
                <a:moveTo>
                  <a:pt x="226" y="0"/>
                </a:moveTo>
                <a:lnTo>
                  <a:pt x="454" y="304"/>
                </a:lnTo>
                <a:lnTo>
                  <a:pt x="0" y="304"/>
                </a:lnTo>
                <a:lnTo>
                  <a:pt x="226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Rectangle 25"/>
          <p:cNvSpPr>
            <a:spLocks noChangeArrowheads="1"/>
          </p:cNvSpPr>
          <p:nvPr/>
        </p:nvSpPr>
        <p:spPr bwMode="auto">
          <a:xfrm>
            <a:off x="6986588" y="2667000"/>
            <a:ext cx="4778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Calibri" pitchFamily="34" charset="0"/>
              </a:rPr>
              <a:t>ISA</a:t>
            </a:r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5608638" y="3556000"/>
            <a:ext cx="13271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Hourly_Emps</a:t>
            </a:r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7716838" y="2862263"/>
            <a:ext cx="103663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contractid</a:t>
            </a:r>
          </a:p>
        </p:txBody>
      </p:sp>
      <p:sp>
        <p:nvSpPr>
          <p:cNvPr id="23581" name="Rectangle 28"/>
          <p:cNvSpPr>
            <a:spLocks noChangeArrowheads="1"/>
          </p:cNvSpPr>
          <p:nvPr/>
        </p:nvSpPr>
        <p:spPr bwMode="auto">
          <a:xfrm>
            <a:off x="5299075" y="2406650"/>
            <a:ext cx="13922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alibri" pitchFamily="34" charset="0"/>
              </a:rPr>
              <a:t>hours_worked</a:t>
            </a:r>
          </a:p>
        </p:txBody>
      </p:sp>
      <p:sp>
        <p:nvSpPr>
          <p:cNvPr id="23582" name="Line 29"/>
          <p:cNvSpPr>
            <a:spLocks noChangeShapeType="1"/>
          </p:cNvSpPr>
          <p:nvPr/>
        </p:nvSpPr>
        <p:spPr bwMode="auto">
          <a:xfrm flipH="1">
            <a:off x="6281738" y="2928938"/>
            <a:ext cx="774700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0"/>
          <p:cNvSpPr>
            <a:spLocks noChangeShapeType="1"/>
          </p:cNvSpPr>
          <p:nvPr/>
        </p:nvSpPr>
        <p:spPr bwMode="auto">
          <a:xfrm>
            <a:off x="7307263" y="2928938"/>
            <a:ext cx="785812" cy="5349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Line 31"/>
          <p:cNvSpPr>
            <a:spLocks noChangeShapeType="1"/>
          </p:cNvSpPr>
          <p:nvPr/>
        </p:nvSpPr>
        <p:spPr bwMode="auto">
          <a:xfrm>
            <a:off x="8275638" y="3249613"/>
            <a:ext cx="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Line 32"/>
          <p:cNvSpPr>
            <a:spLocks noChangeShapeType="1"/>
          </p:cNvSpPr>
          <p:nvPr/>
        </p:nvSpPr>
        <p:spPr bwMode="auto">
          <a:xfrm>
            <a:off x="5969000" y="2811463"/>
            <a:ext cx="0" cy="6524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Rectangle 33"/>
          <p:cNvSpPr>
            <a:spLocks noChangeArrowheads="1"/>
          </p:cNvSpPr>
          <p:nvPr/>
        </p:nvSpPr>
        <p:spPr bwMode="auto">
          <a:xfrm>
            <a:off x="152400" y="1447800"/>
            <a:ext cx="472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As </a:t>
            </a:r>
            <a:r>
              <a:rPr lang="en-US" sz="2800" dirty="0">
                <a:latin typeface="Calibri" pitchFamily="34" charset="0"/>
              </a:rPr>
              <a:t>in C++, or other PLs, attributes are </a:t>
            </a:r>
            <a:r>
              <a:rPr lang="en-US" sz="2800" dirty="0" smtClean="0">
                <a:latin typeface="Calibri" pitchFamily="34" charset="0"/>
              </a:rPr>
              <a:t>inherited.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Arial" pitchFamily="34" charset="0"/>
              <a:buChar char="•"/>
            </a:pPr>
            <a:r>
              <a:rPr lang="en-US" sz="2800" dirty="0" smtClean="0">
                <a:latin typeface="Calibri" pitchFamily="34" charset="0"/>
              </a:rPr>
              <a:t>If </a:t>
            </a:r>
            <a:r>
              <a:rPr lang="en-US" sz="2800" dirty="0">
                <a:latin typeface="Calibri" pitchFamily="34" charset="0"/>
              </a:rPr>
              <a:t>we declare A </a:t>
            </a:r>
            <a:r>
              <a:rPr lang="en-US" sz="2800" b="1" dirty="0">
                <a:solidFill>
                  <a:schemeClr val="accent2"/>
                </a:solidFill>
                <a:latin typeface="Calibri" pitchFamily="34" charset="0"/>
              </a:rPr>
              <a:t>ISA</a:t>
            </a:r>
            <a:r>
              <a:rPr lang="en-US" sz="2800" dirty="0">
                <a:latin typeface="Calibri" pitchFamily="34" charset="0"/>
              </a:rPr>
              <a:t> B, every A entity is also considered to be a B entity. </a:t>
            </a:r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7207250" y="2174875"/>
            <a:ext cx="0" cy="3175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9" name="Slide Number Placeholder 3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56671E-BDE5-4AC7-8F0C-685FC03BDF4F}" type="slidenum">
              <a:rPr lang="en-US"/>
              <a:pPr/>
              <a:t>18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0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Translating ISA Hierarchies to Relations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b="1" i="1" smtClean="0">
                <a:solidFill>
                  <a:schemeClr val="accent2"/>
                </a:solidFill>
              </a:rPr>
              <a:t>General approach:</a:t>
            </a:r>
            <a:endParaRPr lang="en-US" sz="2200" b="1" i="1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600" smtClean="0">
                <a:solidFill>
                  <a:schemeClr val="accent2"/>
                </a:solidFill>
              </a:rPr>
              <a:t>3 relations: Employees, Hourly_Emps and Contract_Emps.</a:t>
            </a:r>
            <a:endParaRPr lang="en-US" sz="2600" smtClean="0"/>
          </a:p>
          <a:p>
            <a:pPr lvl="2" eaLnBrk="1" hangingPunct="1">
              <a:lnSpc>
                <a:spcPct val="90000"/>
              </a:lnSpc>
            </a:pPr>
            <a:r>
              <a:rPr lang="en-US" sz="2200" i="1" smtClean="0"/>
              <a:t>Hourly_Emps</a:t>
            </a:r>
            <a:r>
              <a:rPr lang="en-US" sz="2200" smtClean="0"/>
              <a:t>:  Every employee is recorded in Employees.  For hourly emps, extra info recorded in Hourly_Emps (</a:t>
            </a:r>
            <a:r>
              <a:rPr lang="en-US" sz="2200" i="1" smtClean="0"/>
              <a:t>hourly_wages</a:t>
            </a:r>
            <a:r>
              <a:rPr lang="en-US" sz="2200" smtClean="0"/>
              <a:t>, </a:t>
            </a:r>
            <a:r>
              <a:rPr lang="en-US" sz="2200" i="1" smtClean="0"/>
              <a:t>hours_worked</a:t>
            </a:r>
            <a:r>
              <a:rPr lang="en-US" sz="2200" smtClean="0"/>
              <a:t>, </a:t>
            </a:r>
            <a:r>
              <a:rPr lang="en-US" sz="2200" i="1" u="sng" smtClean="0"/>
              <a:t>ssn</a:t>
            </a:r>
            <a:r>
              <a:rPr lang="en-US" sz="2200" i="1" smtClean="0"/>
              <a:t>)</a:t>
            </a:r>
            <a:r>
              <a:rPr lang="en-US" sz="2200" smtClean="0"/>
              <a:t>; must delete Hourly_Emps tuple if referenced Employees tuple is deleted).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200" smtClean="0"/>
              <a:t>Queries involving all employees easy, those involving just Hourly_Emps require a join to get some attributes.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>
                <a:solidFill>
                  <a:schemeClr val="accent2"/>
                </a:solidFill>
              </a:rPr>
              <a:t>Alternative:  Just Hourly_Emps and Contract_Emps.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600" i="1" smtClean="0"/>
              <a:t>Hourly_Emps</a:t>
            </a:r>
            <a:r>
              <a:rPr lang="en-US" sz="2600" smtClean="0"/>
              <a:t>:  </a:t>
            </a:r>
            <a:r>
              <a:rPr lang="en-US" sz="2600" i="1" u="sng" smtClean="0"/>
              <a:t>ssn</a:t>
            </a:r>
            <a:r>
              <a:rPr lang="en-US" sz="2600" smtClean="0"/>
              <a:t>, </a:t>
            </a:r>
            <a:r>
              <a:rPr lang="en-US" sz="2600" i="1" smtClean="0"/>
              <a:t>name, lot, hourly_wages, hours_worked.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sz="2600" smtClean="0"/>
              <a:t>Each employee must be in one of these two subclasses</a:t>
            </a:r>
            <a:r>
              <a:rPr lang="en-US" sz="2600" i="1" smtClean="0"/>
              <a:t>.    </a:t>
            </a: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5229641-1CC5-4311-81A8-D38B423DF580}" type="slidenum">
              <a:rPr lang="en-US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Database Design &amp; Deployment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200400" y="1143000"/>
            <a:ext cx="23622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 Analysis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9200" y="2057400"/>
            <a:ext cx="2971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Conceptual Database Design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219200" y="2895600"/>
            <a:ext cx="2971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Logical Database Design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19200" y="3733800"/>
            <a:ext cx="3048000" cy="685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Physical Database Design (DDL/DML)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876800" y="2133600"/>
            <a:ext cx="23622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Processes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76800" y="3124200"/>
            <a:ext cx="23622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SQL Operations &amp; program code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505200" y="4953000"/>
            <a:ext cx="23622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9000" y="5715000"/>
            <a:ext cx="2514600" cy="457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rot="5400000">
            <a:off x="3352800" y="1028700"/>
            <a:ext cx="381000" cy="16764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 rot="16200000" flipH="1">
            <a:off x="4991100" y="1066800"/>
            <a:ext cx="457200" cy="16764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rot="5400000">
            <a:off x="2552700" y="2743200"/>
            <a:ext cx="304800" cy="158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rot="5400000">
            <a:off x="5829300" y="2895600"/>
            <a:ext cx="457200" cy="158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 rot="16200000" flipH="1">
            <a:off x="2571750" y="3562350"/>
            <a:ext cx="304800" cy="381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4" idx="0"/>
          </p:cNvCxnSpPr>
          <p:nvPr/>
        </p:nvCxnSpPr>
        <p:spPr>
          <a:xfrm rot="16200000" flipH="1">
            <a:off x="3448050" y="3714750"/>
            <a:ext cx="533400" cy="19431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4" idx="0"/>
          </p:cNvCxnSpPr>
          <p:nvPr/>
        </p:nvCxnSpPr>
        <p:spPr>
          <a:xfrm rot="5400000">
            <a:off x="4953000" y="3848100"/>
            <a:ext cx="838200" cy="137160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2"/>
            <a:endCxn id="16" idx="0"/>
          </p:cNvCxnSpPr>
          <p:nvPr/>
        </p:nvCxnSpPr>
        <p:spPr>
          <a:xfrm rot="5400000">
            <a:off x="4533900" y="5562600"/>
            <a:ext cx="304800" cy="1588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14" idx="3"/>
            <a:endCxn id="8" idx="3"/>
          </p:cNvCxnSpPr>
          <p:nvPr/>
        </p:nvCxnSpPr>
        <p:spPr>
          <a:xfrm flipH="1" flipV="1">
            <a:off x="5562600" y="1409700"/>
            <a:ext cx="304800" cy="3771900"/>
          </a:xfrm>
          <a:prstGeom prst="bentConnector3">
            <a:avLst>
              <a:gd name="adj1" fmla="val -591177"/>
            </a:avLst>
          </a:prstGeom>
          <a:ln w="25400">
            <a:solidFill>
              <a:schemeClr val="accent6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772400" y="30480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iterate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Unified Modeling Language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6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Standardized general-purpose modeling language for software design</a:t>
            </a:r>
          </a:p>
          <a:p>
            <a:r>
              <a:rPr lang="en-US" dirty="0" smtClean="0"/>
              <a:t>Based on object-oriented model</a:t>
            </a:r>
          </a:p>
          <a:p>
            <a:r>
              <a:rPr lang="en-US" dirty="0" smtClean="0"/>
              <a:t>Class diagrams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0650" y="3121951"/>
            <a:ext cx="6457950" cy="3050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05000"/>
            <a:ext cx="2362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219200" y="35814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1000" y="26670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title</a:t>
            </a:r>
            <a:endParaRPr lang="en-US" u="sng" dirty="0"/>
          </a:p>
        </p:txBody>
      </p:sp>
      <p:sp>
        <p:nvSpPr>
          <p:cNvPr id="10" name="Oval 9"/>
          <p:cNvSpPr/>
          <p:nvPr/>
        </p:nvSpPr>
        <p:spPr>
          <a:xfrm>
            <a:off x="914400" y="1981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year</a:t>
            </a:r>
            <a:endParaRPr lang="en-US" u="sng" dirty="0"/>
          </a:p>
        </p:txBody>
      </p:sp>
      <p:sp>
        <p:nvSpPr>
          <p:cNvPr id="11" name="Oval 10"/>
          <p:cNvSpPr/>
          <p:nvPr/>
        </p:nvSpPr>
        <p:spPr>
          <a:xfrm>
            <a:off x="1752600" y="16002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514600" y="23622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genre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4"/>
            <a:endCxn id="8" idx="0"/>
          </p:cNvCxnSpPr>
          <p:nvPr/>
        </p:nvCxnSpPr>
        <p:spPr>
          <a:xfrm rot="16200000" flipH="1">
            <a:off x="1219200" y="2819400"/>
            <a:ext cx="381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  <a:endCxn id="8" idx="0"/>
          </p:cNvCxnSpPr>
          <p:nvPr/>
        </p:nvCxnSpPr>
        <p:spPr>
          <a:xfrm rot="16200000" flipH="1">
            <a:off x="1143000" y="2743200"/>
            <a:ext cx="1066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4"/>
            <a:endCxn id="8" idx="0"/>
          </p:cNvCxnSpPr>
          <p:nvPr/>
        </p:nvCxnSpPr>
        <p:spPr>
          <a:xfrm rot="5400000">
            <a:off x="1447800" y="2667000"/>
            <a:ext cx="14478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4"/>
            <a:endCxn id="8" idx="0"/>
          </p:cNvCxnSpPr>
          <p:nvPr/>
        </p:nvCxnSpPr>
        <p:spPr>
          <a:xfrm rot="5400000">
            <a:off x="2209800" y="2667000"/>
            <a:ext cx="685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0" y="52578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 Entity Set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410200" y="5181600"/>
            <a:ext cx="130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UML Class</a:t>
            </a:r>
            <a:endParaRPr lang="en-US" dirty="0"/>
          </a:p>
        </p:txBody>
      </p:sp>
      <p:sp>
        <p:nvSpPr>
          <p:cNvPr id="26" name="Rectangular Callout 25"/>
          <p:cNvSpPr/>
          <p:nvPr/>
        </p:nvSpPr>
        <p:spPr>
          <a:xfrm>
            <a:off x="6781800" y="914400"/>
            <a:ext cx="1905000" cy="685800"/>
          </a:xfrm>
          <a:prstGeom prst="wedgeRectCallout">
            <a:avLst>
              <a:gd name="adj1" fmla="val -67944"/>
              <a:gd name="adj2" fmla="val 13163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Class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7467600" y="2514600"/>
            <a:ext cx="1447800" cy="1676400"/>
          </a:xfrm>
          <a:prstGeom prst="wedgeRectCallout">
            <a:avLst>
              <a:gd name="adj1" fmla="val -98354"/>
              <a:gd name="adj2" fmla="val 362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Methods section typically not used in data 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3810000" y="3276600"/>
            <a:ext cx="5334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4800600" cy="1143000"/>
          </a:xfrm>
        </p:spPr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09800"/>
            <a:ext cx="55530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81000"/>
            <a:ext cx="3505200" cy="230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6096000" y="2895600"/>
            <a:ext cx="2667000" cy="3352800"/>
          </a:xfrm>
          <a:prstGeom prst="wedgeRectCallout">
            <a:avLst>
              <a:gd name="adj1" fmla="val -111294"/>
              <a:gd name="adj2" fmla="val -1441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Cardinality constraints : one instance of Stars can be connected to at least 0 instance of movies and  at most </a:t>
            </a:r>
            <a:r>
              <a:rPr lang="en-US" sz="2400" dirty="0" err="1" smtClean="0">
                <a:solidFill>
                  <a:schemeClr val="tx1"/>
                </a:solidFill>
              </a:rPr>
              <a:t>inifinite</a:t>
            </a:r>
            <a:r>
              <a:rPr lang="en-US" sz="2400" dirty="0" smtClean="0">
                <a:solidFill>
                  <a:schemeClr val="tx1"/>
                </a:solidFill>
              </a:rPr>
              <a:t> instances of movies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5342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75247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762000" y="3352800"/>
            <a:ext cx="2286000" cy="838200"/>
          </a:xfrm>
          <a:prstGeom prst="wedgeRectCallout">
            <a:avLst>
              <a:gd name="adj1" fmla="val 69512"/>
              <a:gd name="adj2" fmla="val 18012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Aggregation: Must be 0..1  (includes 1..1)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4267200" y="3276600"/>
            <a:ext cx="3581400" cy="914400"/>
          </a:xfrm>
          <a:prstGeom prst="wedgeRectCallout">
            <a:avLst>
              <a:gd name="adj1" fmla="val -21789"/>
              <a:gd name="adj2" fmla="val 15826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Composition : Must be 1..1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Every president runs exactly one studio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2667000" y="5867400"/>
            <a:ext cx="2819400" cy="381000"/>
          </a:xfrm>
          <a:prstGeom prst="wedgeRectCallout">
            <a:avLst>
              <a:gd name="adj1" fmla="val -42721"/>
              <a:gd name="adj2" fmla="val -1344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Aggregation never named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475" y="2309813"/>
            <a:ext cx="68770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Sub-Class Hierarchies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513" y="1547813"/>
            <a:ext cx="78009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Modeling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Faithful to the semantics of the application</a:t>
            </a:r>
          </a:p>
          <a:p>
            <a:r>
              <a:rPr lang="en-US" dirty="0" smtClean="0"/>
              <a:t>Model only what is needed in the application</a:t>
            </a:r>
          </a:p>
          <a:p>
            <a:r>
              <a:rPr lang="en-US" dirty="0" smtClean="0"/>
              <a:t>Minimize redundancy (why?)</a:t>
            </a:r>
          </a:p>
          <a:p>
            <a:r>
              <a:rPr lang="en-US" dirty="0" smtClean="0"/>
              <a:t>Simple is good</a:t>
            </a:r>
          </a:p>
          <a:p>
            <a:r>
              <a:rPr lang="en-US" dirty="0" smtClean="0"/>
              <a:t>If the model is getting too complicated, take a step back and ask</a:t>
            </a:r>
          </a:p>
          <a:p>
            <a:pPr lvl="1"/>
            <a:r>
              <a:rPr lang="en-US" dirty="0" smtClean="0"/>
              <a:t>Am </a:t>
            </a:r>
            <a:r>
              <a:rPr lang="en-US" dirty="0" err="1" smtClean="0"/>
              <a:t>i</a:t>
            </a:r>
            <a:r>
              <a:rPr lang="en-US" dirty="0" smtClean="0"/>
              <a:t> conceptualizing the right entities ?</a:t>
            </a:r>
          </a:p>
          <a:p>
            <a:pPr lvl="1"/>
            <a:r>
              <a:rPr lang="en-US" dirty="0" smtClean="0"/>
              <a:t>Am </a:t>
            </a:r>
            <a:r>
              <a:rPr lang="en-US" dirty="0" err="1" smtClean="0"/>
              <a:t>i</a:t>
            </a:r>
            <a:r>
              <a:rPr lang="en-US" dirty="0" smtClean="0"/>
              <a:t> thinking of the right relationships ?</a:t>
            </a:r>
          </a:p>
          <a:p>
            <a:pPr lvl="1"/>
            <a:r>
              <a:rPr lang="en-US" dirty="0" smtClean="0"/>
              <a:t>Should some relationships become entities ? Vice versa ?</a:t>
            </a:r>
          </a:p>
          <a:p>
            <a:pPr lvl="1"/>
            <a:r>
              <a:rPr lang="en-US" dirty="0" smtClean="0"/>
              <a:t>Should some attributes become entities ? Vice versa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Overview Database Design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Conceptual Design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entity-relationship</a:t>
            </a:r>
            <a:r>
              <a:rPr lang="en-US" dirty="0" smtClean="0"/>
              <a:t> (aka ER) model represented pictorially as ER diagrams</a:t>
            </a:r>
          </a:p>
          <a:p>
            <a:pPr lvl="1"/>
            <a:r>
              <a:rPr lang="en-US" dirty="0" smtClean="0"/>
              <a:t>Map ER model to relational schema</a:t>
            </a:r>
          </a:p>
          <a:p>
            <a:r>
              <a:rPr lang="en-US" dirty="0" smtClean="0"/>
              <a:t>Questions to ask yourself</a:t>
            </a:r>
          </a:p>
          <a:p>
            <a:pPr lvl="1"/>
            <a:r>
              <a:rPr lang="en-US" dirty="0" smtClean="0"/>
              <a:t>What are the </a:t>
            </a:r>
            <a:r>
              <a:rPr lang="en-US" dirty="0" smtClean="0">
                <a:solidFill>
                  <a:srgbClr val="FF0000"/>
                </a:solidFill>
              </a:rPr>
              <a:t>entities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relationships</a:t>
            </a:r>
            <a:r>
              <a:rPr lang="en-US" dirty="0" smtClean="0"/>
              <a:t> in the application?</a:t>
            </a:r>
          </a:p>
          <a:p>
            <a:pPr lvl="1"/>
            <a:r>
              <a:rPr lang="en-US" dirty="0" smtClean="0"/>
              <a:t>What information about these entities and relationships should we store in the database?</a:t>
            </a:r>
          </a:p>
          <a:p>
            <a:pPr lvl="1"/>
            <a:r>
              <a:rPr lang="en-US" dirty="0" smtClean="0"/>
              <a:t>What are the integrity constraints or business rules that hold? 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9438"/>
            <a:ext cx="4724400" cy="1096962"/>
          </a:xfrm>
        </p:spPr>
        <p:txBody>
          <a:bodyPr/>
          <a:lstStyle/>
          <a:p>
            <a:pPr algn="l"/>
            <a:r>
              <a:rPr lang="en-US" dirty="0" smtClean="0"/>
              <a:t>ER Model Basics: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431800" indent="-323850">
              <a:lnSpc>
                <a:spcPct val="84000"/>
              </a:lnSpc>
              <a:spcBef>
                <a:spcPts val="8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u="sng" dirty="0" smtClean="0">
                <a:solidFill>
                  <a:srgbClr val="FC0128"/>
                </a:solidFill>
              </a:rPr>
              <a:t>Entity</a:t>
            </a:r>
            <a:r>
              <a:rPr lang="en-US" i="1" dirty="0" smtClean="0">
                <a:solidFill>
                  <a:srgbClr val="FC0128"/>
                </a:solidFill>
              </a:rPr>
              <a:t>:  </a:t>
            </a:r>
            <a:r>
              <a:rPr lang="en-US" dirty="0" smtClean="0"/>
              <a:t>Real-world object distinguishable from other objects. An entity is described (in DB) using a set of </a:t>
            </a:r>
            <a:r>
              <a:rPr lang="en-US" i="1" u="sng" dirty="0" smtClean="0">
                <a:solidFill>
                  <a:srgbClr val="FC0128"/>
                </a:solidFill>
              </a:rPr>
              <a:t>attributes</a:t>
            </a:r>
            <a:r>
              <a:rPr lang="en-US" dirty="0" smtClean="0">
                <a:solidFill>
                  <a:srgbClr val="FC0128"/>
                </a:solidFill>
              </a:rPr>
              <a:t>. </a:t>
            </a:r>
          </a:p>
          <a:p>
            <a:pPr marL="431800" indent="-323850">
              <a:lnSpc>
                <a:spcPct val="84000"/>
              </a:lnSpc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u="sng" dirty="0" smtClean="0">
                <a:solidFill>
                  <a:srgbClr val="FC0128"/>
                </a:solidFill>
              </a:rPr>
              <a:t>Entity Set</a:t>
            </a:r>
            <a:r>
              <a:rPr lang="en-US" dirty="0" smtClean="0">
                <a:solidFill>
                  <a:srgbClr val="FC0128"/>
                </a:solidFill>
              </a:rPr>
              <a:t>:  </a:t>
            </a:r>
            <a:r>
              <a:rPr lang="en-US" dirty="0" smtClean="0"/>
              <a:t>A collection of similar entities.  E.g., all employees.  </a:t>
            </a:r>
          </a:p>
          <a:p>
            <a:pPr marL="863600" lvl="1" indent="-323850">
              <a:lnSpc>
                <a:spcPct val="84000"/>
              </a:lnSpc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All entities in an entity set have the same set of attributes.  (Until we consider ISA hierarchies, anyway!)</a:t>
            </a:r>
          </a:p>
          <a:p>
            <a:pPr marL="863600" lvl="1" indent="-323850">
              <a:lnSpc>
                <a:spcPct val="84000"/>
              </a:lnSpc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Each entity set has a </a:t>
            </a:r>
            <a:r>
              <a:rPr lang="en-US" i="1" dirty="0" smtClean="0">
                <a:solidFill>
                  <a:srgbClr val="FC0128"/>
                </a:solidFill>
              </a:rPr>
              <a:t>key</a:t>
            </a:r>
            <a:r>
              <a:rPr lang="en-US" dirty="0" smtClean="0"/>
              <a:t>.</a:t>
            </a:r>
          </a:p>
          <a:p>
            <a:pPr marL="863600" lvl="1" indent="-323850">
              <a:lnSpc>
                <a:spcPct val="84000"/>
              </a:lnSpc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Each attribute has a </a:t>
            </a:r>
            <a:r>
              <a:rPr lang="en-US" i="1" dirty="0" smtClean="0">
                <a:solidFill>
                  <a:srgbClr val="FC0128"/>
                </a:solidFill>
              </a:rPr>
              <a:t>domain</a:t>
            </a:r>
            <a:r>
              <a:rPr lang="en-US" dirty="0" smtClean="0">
                <a:solidFill>
                  <a:srgbClr val="FC0128"/>
                </a:solidFill>
              </a:rPr>
              <a:t>.</a:t>
            </a:r>
            <a:endParaRPr lang="en-US" dirty="0">
              <a:solidFill>
                <a:srgbClr val="FC01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105400" y="381001"/>
            <a:ext cx="3797301" cy="1600199"/>
            <a:chOff x="3416" y="144"/>
            <a:chExt cx="2776" cy="1048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4280" y="864"/>
              <a:ext cx="1144" cy="328"/>
              <a:chOff x="4280" y="864"/>
              <a:chExt cx="1144" cy="328"/>
            </a:xfrm>
          </p:grpSpPr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4280" y="864"/>
                <a:ext cx="1144" cy="328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4359" y="877"/>
                <a:ext cx="960" cy="24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lnSpc>
                    <a:spcPct val="100000"/>
                  </a:lnSpc>
                  <a:tabLst>
                    <a:tab pos="723900" algn="l"/>
                    <a:tab pos="1447800" algn="l"/>
                  </a:tabLst>
                </a:pPr>
                <a:r>
                  <a:rPr lang="en-US" sz="20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Employees</a:t>
                </a:r>
              </a:p>
            </p:txBody>
          </p:sp>
        </p:grp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416" y="288"/>
              <a:ext cx="712" cy="32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590" y="348"/>
              <a:ext cx="390" cy="2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2000" b="1" u="sng" dirty="0" err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ssn</a:t>
              </a:r>
              <a:endParaRPr lang="en-US" sz="2000" b="1" u="sng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472" y="144"/>
              <a:ext cx="712" cy="32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5480" y="288"/>
              <a:ext cx="712" cy="328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503" y="205"/>
              <a:ext cx="533" cy="2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20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name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5655" y="350"/>
              <a:ext cx="310" cy="24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20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lot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800" y="624"/>
              <a:ext cx="472" cy="23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852" y="480"/>
              <a:ext cx="1" cy="37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432" y="615"/>
              <a:ext cx="376" cy="25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630362"/>
          </a:xfrm>
        </p:spPr>
        <p:txBody>
          <a:bodyPr/>
          <a:lstStyle/>
          <a:p>
            <a:pPr algn="l"/>
            <a:r>
              <a:rPr lang="en-US" sz="4000" dirty="0" smtClean="0"/>
              <a:t>ER Model Basics: </a:t>
            </a:r>
            <a:br>
              <a:rPr lang="en-US" sz="4000" dirty="0" smtClean="0"/>
            </a:br>
            <a:r>
              <a:rPr lang="en-US" sz="4000" dirty="0" smtClean="0"/>
              <a:t>Relationships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fontScale="92500"/>
          </a:bodyPr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u="sng" dirty="0" smtClean="0">
                <a:solidFill>
                  <a:srgbClr val="FC0128"/>
                </a:solidFill>
              </a:rPr>
              <a:t>Relationship</a:t>
            </a:r>
            <a:r>
              <a:rPr lang="en-US" dirty="0" smtClean="0">
                <a:solidFill>
                  <a:srgbClr val="FC0128"/>
                </a:solidFill>
              </a:rPr>
              <a:t>:  </a:t>
            </a:r>
            <a:r>
              <a:rPr lang="en-US" dirty="0" smtClean="0"/>
              <a:t>Association among two or more entities.  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u="sng" dirty="0" smtClean="0">
                <a:solidFill>
                  <a:srgbClr val="FC0128"/>
                </a:solidFill>
              </a:rPr>
              <a:t>Relationship Set</a:t>
            </a:r>
            <a:r>
              <a:rPr lang="en-US" dirty="0" smtClean="0">
                <a:solidFill>
                  <a:srgbClr val="FC0128"/>
                </a:solidFill>
              </a:rPr>
              <a:t>:  </a:t>
            </a:r>
            <a:r>
              <a:rPr lang="en-US" dirty="0" smtClean="0"/>
              <a:t>Collection of similar relationships.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An n-</a:t>
            </a:r>
            <a:r>
              <a:rPr lang="en-US" sz="2600" dirty="0" err="1" smtClean="0"/>
              <a:t>ary</a:t>
            </a:r>
            <a:r>
              <a:rPr lang="en-US" sz="2600" dirty="0" smtClean="0"/>
              <a:t> relationship set  R relates n entity sets E1 ... En; each relationship in R involves entities e1    </a:t>
            </a:r>
            <a:r>
              <a:rPr lang="en-US" sz="2600" dirty="0" err="1" smtClean="0"/>
              <a:t>E1</a:t>
            </a:r>
            <a:r>
              <a:rPr lang="en-US" sz="2600" dirty="0" smtClean="0"/>
              <a:t>, ..., en     </a:t>
            </a:r>
            <a:r>
              <a:rPr lang="en-US" sz="2600" dirty="0" err="1" smtClean="0"/>
              <a:t>En</a:t>
            </a:r>
            <a:endParaRPr lang="en-US" sz="2600" dirty="0" smtClean="0"/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/>
              <a:t>Same entity set could participate in different relationship sets, or in different “roles” in same set.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52800" y="533400"/>
            <a:ext cx="5624513" cy="1776412"/>
            <a:chOff x="4114800" y="738188"/>
            <a:chExt cx="5700713" cy="1776412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>
              <a:off x="4864100" y="974725"/>
              <a:ext cx="838200" cy="428625"/>
            </a:xfrm>
            <a:custGeom>
              <a:avLst/>
              <a:gdLst/>
              <a:ahLst/>
              <a:cxnLst>
                <a:cxn ang="0">
                  <a:pos x="525" y="123"/>
                </a:cxn>
                <a:cxn ang="0">
                  <a:pos x="517" y="100"/>
                </a:cxn>
                <a:cxn ang="0">
                  <a:pos x="501" y="78"/>
                </a:cxn>
                <a:cxn ang="0">
                  <a:pos x="478" y="57"/>
                </a:cxn>
                <a:cxn ang="0">
                  <a:pos x="449" y="40"/>
                </a:cxn>
                <a:cxn ang="0">
                  <a:pos x="414" y="24"/>
                </a:cxn>
                <a:cxn ang="0">
                  <a:pos x="374" y="14"/>
                </a:cxn>
                <a:cxn ang="0">
                  <a:pos x="331" y="5"/>
                </a:cxn>
                <a:cxn ang="0">
                  <a:pos x="286" y="1"/>
                </a:cxn>
                <a:cxn ang="0">
                  <a:pos x="240" y="1"/>
                </a:cxn>
                <a:cxn ang="0">
                  <a:pos x="195" y="5"/>
                </a:cxn>
                <a:cxn ang="0">
                  <a:pos x="152" y="14"/>
                </a:cxn>
                <a:cxn ang="0">
                  <a:pos x="112" y="24"/>
                </a:cxn>
                <a:cxn ang="0">
                  <a:pos x="77" y="40"/>
                </a:cxn>
                <a:cxn ang="0">
                  <a:pos x="48" y="57"/>
                </a:cxn>
                <a:cxn ang="0">
                  <a:pos x="25" y="78"/>
                </a:cxn>
                <a:cxn ang="0">
                  <a:pos x="9" y="100"/>
                </a:cxn>
                <a:cxn ang="0">
                  <a:pos x="1" y="123"/>
                </a:cxn>
                <a:cxn ang="0">
                  <a:pos x="1" y="145"/>
                </a:cxn>
                <a:cxn ang="0">
                  <a:pos x="9" y="168"/>
                </a:cxn>
                <a:cxn ang="0">
                  <a:pos x="25" y="190"/>
                </a:cxn>
                <a:cxn ang="0">
                  <a:pos x="48" y="211"/>
                </a:cxn>
                <a:cxn ang="0">
                  <a:pos x="77" y="228"/>
                </a:cxn>
                <a:cxn ang="0">
                  <a:pos x="112" y="244"/>
                </a:cxn>
                <a:cxn ang="0">
                  <a:pos x="152" y="256"/>
                </a:cxn>
                <a:cxn ang="0">
                  <a:pos x="195" y="264"/>
                </a:cxn>
                <a:cxn ang="0">
                  <a:pos x="240" y="267"/>
                </a:cxn>
                <a:cxn ang="0">
                  <a:pos x="286" y="267"/>
                </a:cxn>
                <a:cxn ang="0">
                  <a:pos x="331" y="264"/>
                </a:cxn>
                <a:cxn ang="0">
                  <a:pos x="374" y="256"/>
                </a:cxn>
                <a:cxn ang="0">
                  <a:pos x="414" y="244"/>
                </a:cxn>
                <a:cxn ang="0">
                  <a:pos x="449" y="228"/>
                </a:cxn>
                <a:cxn ang="0">
                  <a:pos x="478" y="211"/>
                </a:cxn>
                <a:cxn ang="0">
                  <a:pos x="501" y="190"/>
                </a:cxn>
                <a:cxn ang="0">
                  <a:pos x="517" y="168"/>
                </a:cxn>
                <a:cxn ang="0">
                  <a:pos x="525" y="145"/>
                </a:cxn>
              </a:cxnLst>
              <a:rect l="0" t="0" r="r" b="b"/>
              <a:pathLst>
                <a:path w="528" h="270">
                  <a:moveTo>
                    <a:pt x="527" y="134"/>
                  </a:moveTo>
                  <a:lnTo>
                    <a:pt x="525" y="123"/>
                  </a:lnTo>
                  <a:lnTo>
                    <a:pt x="522" y="111"/>
                  </a:lnTo>
                  <a:lnTo>
                    <a:pt x="517" y="100"/>
                  </a:lnTo>
                  <a:lnTo>
                    <a:pt x="510" y="88"/>
                  </a:lnTo>
                  <a:lnTo>
                    <a:pt x="501" y="78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5" y="48"/>
                  </a:lnTo>
                  <a:lnTo>
                    <a:pt x="449" y="40"/>
                  </a:lnTo>
                  <a:lnTo>
                    <a:pt x="433" y="32"/>
                  </a:lnTo>
                  <a:lnTo>
                    <a:pt x="414" y="24"/>
                  </a:lnTo>
                  <a:lnTo>
                    <a:pt x="394" y="18"/>
                  </a:lnTo>
                  <a:lnTo>
                    <a:pt x="374" y="14"/>
                  </a:lnTo>
                  <a:lnTo>
                    <a:pt x="353" y="8"/>
                  </a:lnTo>
                  <a:lnTo>
                    <a:pt x="331" y="5"/>
                  </a:lnTo>
                  <a:lnTo>
                    <a:pt x="309" y="2"/>
                  </a:lnTo>
                  <a:lnTo>
                    <a:pt x="286" y="1"/>
                  </a:lnTo>
                  <a:lnTo>
                    <a:pt x="262" y="0"/>
                  </a:lnTo>
                  <a:lnTo>
                    <a:pt x="240" y="1"/>
                  </a:lnTo>
                  <a:lnTo>
                    <a:pt x="218" y="2"/>
                  </a:lnTo>
                  <a:lnTo>
                    <a:pt x="195" y="5"/>
                  </a:lnTo>
                  <a:lnTo>
                    <a:pt x="173" y="8"/>
                  </a:lnTo>
                  <a:lnTo>
                    <a:pt x="152" y="14"/>
                  </a:lnTo>
                  <a:lnTo>
                    <a:pt x="132" y="18"/>
                  </a:lnTo>
                  <a:lnTo>
                    <a:pt x="112" y="24"/>
                  </a:lnTo>
                  <a:lnTo>
                    <a:pt x="94" y="32"/>
                  </a:lnTo>
                  <a:lnTo>
                    <a:pt x="77" y="40"/>
                  </a:lnTo>
                  <a:lnTo>
                    <a:pt x="62" y="48"/>
                  </a:lnTo>
                  <a:lnTo>
                    <a:pt x="48" y="57"/>
                  </a:lnTo>
                  <a:lnTo>
                    <a:pt x="36" y="67"/>
                  </a:lnTo>
                  <a:lnTo>
                    <a:pt x="25" y="78"/>
                  </a:lnTo>
                  <a:lnTo>
                    <a:pt x="16" y="88"/>
                  </a:lnTo>
                  <a:lnTo>
                    <a:pt x="9" y="100"/>
                  </a:lnTo>
                  <a:lnTo>
                    <a:pt x="4" y="111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8"/>
                  </a:lnTo>
                  <a:lnTo>
                    <a:pt x="9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6" y="201"/>
                  </a:lnTo>
                  <a:lnTo>
                    <a:pt x="48" y="211"/>
                  </a:lnTo>
                  <a:lnTo>
                    <a:pt x="62" y="220"/>
                  </a:lnTo>
                  <a:lnTo>
                    <a:pt x="77" y="228"/>
                  </a:lnTo>
                  <a:lnTo>
                    <a:pt x="94" y="237"/>
                  </a:lnTo>
                  <a:lnTo>
                    <a:pt x="112" y="244"/>
                  </a:lnTo>
                  <a:lnTo>
                    <a:pt x="132" y="250"/>
                  </a:lnTo>
                  <a:lnTo>
                    <a:pt x="152" y="256"/>
                  </a:lnTo>
                  <a:lnTo>
                    <a:pt x="173" y="260"/>
                  </a:lnTo>
                  <a:lnTo>
                    <a:pt x="195" y="264"/>
                  </a:lnTo>
                  <a:lnTo>
                    <a:pt x="218" y="266"/>
                  </a:lnTo>
                  <a:lnTo>
                    <a:pt x="240" y="267"/>
                  </a:lnTo>
                  <a:lnTo>
                    <a:pt x="262" y="269"/>
                  </a:lnTo>
                  <a:lnTo>
                    <a:pt x="286" y="267"/>
                  </a:lnTo>
                  <a:lnTo>
                    <a:pt x="309" y="266"/>
                  </a:lnTo>
                  <a:lnTo>
                    <a:pt x="331" y="264"/>
                  </a:lnTo>
                  <a:lnTo>
                    <a:pt x="353" y="260"/>
                  </a:lnTo>
                  <a:lnTo>
                    <a:pt x="374" y="256"/>
                  </a:lnTo>
                  <a:lnTo>
                    <a:pt x="394" y="250"/>
                  </a:lnTo>
                  <a:lnTo>
                    <a:pt x="414" y="244"/>
                  </a:lnTo>
                  <a:lnTo>
                    <a:pt x="433" y="237"/>
                  </a:lnTo>
                  <a:lnTo>
                    <a:pt x="449" y="228"/>
                  </a:lnTo>
                  <a:lnTo>
                    <a:pt x="465" y="220"/>
                  </a:lnTo>
                  <a:lnTo>
                    <a:pt x="478" y="211"/>
                  </a:lnTo>
                  <a:lnTo>
                    <a:pt x="490" y="201"/>
                  </a:lnTo>
                  <a:lnTo>
                    <a:pt x="501" y="190"/>
                  </a:lnTo>
                  <a:lnTo>
                    <a:pt x="510" y="180"/>
                  </a:lnTo>
                  <a:lnTo>
                    <a:pt x="517" y="168"/>
                  </a:lnTo>
                  <a:lnTo>
                    <a:pt x="522" y="158"/>
                  </a:lnTo>
                  <a:lnTo>
                    <a:pt x="525" y="145"/>
                  </a:lnTo>
                  <a:lnTo>
                    <a:pt x="527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"/>
            <p:cNvSpPr>
              <a:spLocks noChangeArrowheads="1"/>
            </p:cNvSpPr>
            <p:nvPr/>
          </p:nvSpPr>
          <p:spPr bwMode="auto">
            <a:xfrm>
              <a:off x="7450138" y="1301750"/>
              <a:ext cx="833437" cy="427038"/>
            </a:xfrm>
            <a:custGeom>
              <a:avLst/>
              <a:gdLst/>
              <a:ahLst/>
              <a:cxnLst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6" y="57"/>
                </a:cxn>
                <a:cxn ang="0">
                  <a:pos x="446" y="38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4"/>
                </a:cxn>
                <a:cxn ang="0">
                  <a:pos x="8" y="167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29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6" y="227"/>
                </a:cxn>
                <a:cxn ang="0">
                  <a:pos x="476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</a:cxnLst>
              <a:rect l="0" t="0" r="r" b="b"/>
              <a:pathLst>
                <a:path w="525" h="269">
                  <a:moveTo>
                    <a:pt x="524" y="133"/>
                  </a:moveTo>
                  <a:lnTo>
                    <a:pt x="522" y="121"/>
                  </a:lnTo>
                  <a:lnTo>
                    <a:pt x="519" y="110"/>
                  </a:lnTo>
                  <a:lnTo>
                    <a:pt x="515" y="98"/>
                  </a:lnTo>
                  <a:lnTo>
                    <a:pt x="507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6" y="57"/>
                  </a:lnTo>
                  <a:lnTo>
                    <a:pt x="463" y="47"/>
                  </a:lnTo>
                  <a:lnTo>
                    <a:pt x="446" y="38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7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5"/>
                  </a:lnTo>
                  <a:lnTo>
                    <a:pt x="23" y="77"/>
                  </a:lnTo>
                  <a:lnTo>
                    <a:pt x="15" y="87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3"/>
                  </a:lnTo>
                  <a:lnTo>
                    <a:pt x="1" y="144"/>
                  </a:lnTo>
                  <a:lnTo>
                    <a:pt x="3" y="157"/>
                  </a:lnTo>
                  <a:lnTo>
                    <a:pt x="8" y="167"/>
                  </a:lnTo>
                  <a:lnTo>
                    <a:pt x="15" y="179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19"/>
                  </a:lnTo>
                  <a:lnTo>
                    <a:pt x="76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0" y="249"/>
                  </a:lnTo>
                  <a:lnTo>
                    <a:pt x="151" y="255"/>
                  </a:lnTo>
                  <a:lnTo>
                    <a:pt x="171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29" y="263"/>
                  </a:lnTo>
                  <a:lnTo>
                    <a:pt x="351" y="259"/>
                  </a:lnTo>
                  <a:lnTo>
                    <a:pt x="372" y="255"/>
                  </a:lnTo>
                  <a:lnTo>
                    <a:pt x="392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7"/>
                  </a:lnTo>
                  <a:lnTo>
                    <a:pt x="463" y="219"/>
                  </a:lnTo>
                  <a:lnTo>
                    <a:pt x="476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7" y="179"/>
                  </a:lnTo>
                  <a:lnTo>
                    <a:pt x="515" y="167"/>
                  </a:lnTo>
                  <a:lnTo>
                    <a:pt x="519" y="157"/>
                  </a:lnTo>
                  <a:lnTo>
                    <a:pt x="522" y="144"/>
                  </a:lnTo>
                  <a:lnTo>
                    <a:pt x="524" y="133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ChangeArrowheads="1"/>
            </p:cNvSpPr>
            <p:nvPr/>
          </p:nvSpPr>
          <p:spPr bwMode="auto">
            <a:xfrm>
              <a:off x="8982075" y="1301750"/>
              <a:ext cx="833438" cy="427038"/>
            </a:xfrm>
            <a:custGeom>
              <a:avLst/>
              <a:gdLst/>
              <a:ahLst/>
              <a:cxnLst>
                <a:cxn ang="0">
                  <a:pos x="1" y="144"/>
                </a:cxn>
                <a:cxn ang="0">
                  <a:pos x="8" y="167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7"/>
                </a:cxn>
                <a:cxn ang="0">
                  <a:pos x="111" y="243"/>
                </a:cxn>
                <a:cxn ang="0">
                  <a:pos x="151" y="255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2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7"/>
                </a:cxn>
                <a:cxn ang="0">
                  <a:pos x="522" y="144"/>
                </a:cxn>
                <a:cxn ang="0">
                  <a:pos x="522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5"/>
                </a:cxn>
                <a:cxn ang="0">
                  <a:pos x="447" y="38"/>
                </a:cxn>
                <a:cxn ang="0">
                  <a:pos x="412" y="22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4"/>
                  </a:lnTo>
                  <a:lnTo>
                    <a:pt x="4" y="157"/>
                  </a:lnTo>
                  <a:lnTo>
                    <a:pt x="8" y="167"/>
                  </a:lnTo>
                  <a:lnTo>
                    <a:pt x="16" y="179"/>
                  </a:lnTo>
                  <a:lnTo>
                    <a:pt x="25" y="190"/>
                  </a:lnTo>
                  <a:lnTo>
                    <a:pt x="34" y="200"/>
                  </a:lnTo>
                  <a:lnTo>
                    <a:pt x="47" y="210"/>
                  </a:lnTo>
                  <a:lnTo>
                    <a:pt x="61" y="219"/>
                  </a:lnTo>
                  <a:lnTo>
                    <a:pt x="77" y="227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49"/>
                  </a:lnTo>
                  <a:lnTo>
                    <a:pt x="151" y="255"/>
                  </a:lnTo>
                  <a:lnTo>
                    <a:pt x="172" y="259"/>
                  </a:lnTo>
                  <a:lnTo>
                    <a:pt x="194" y="263"/>
                  </a:lnTo>
                  <a:lnTo>
                    <a:pt x="216" y="265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59"/>
                  </a:lnTo>
                  <a:lnTo>
                    <a:pt x="372" y="255"/>
                  </a:lnTo>
                  <a:lnTo>
                    <a:pt x="393" y="249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79"/>
                  </a:lnTo>
                  <a:lnTo>
                    <a:pt x="515" y="167"/>
                  </a:lnTo>
                  <a:lnTo>
                    <a:pt x="520" y="157"/>
                  </a:lnTo>
                  <a:lnTo>
                    <a:pt x="522" y="144"/>
                  </a:lnTo>
                  <a:lnTo>
                    <a:pt x="524" y="133"/>
                  </a:lnTo>
                  <a:lnTo>
                    <a:pt x="522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5"/>
                  </a:lnTo>
                  <a:lnTo>
                    <a:pt x="477" y="55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2" y="22"/>
                  </a:lnTo>
                  <a:lnTo>
                    <a:pt x="393" y="17"/>
                  </a:lnTo>
                  <a:lnTo>
                    <a:pt x="372" y="12"/>
                  </a:lnTo>
                  <a:lnTo>
                    <a:pt x="352" y="7"/>
                  </a:lnTo>
                  <a:lnTo>
                    <a:pt x="329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7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1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0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 noChangeArrowheads="1"/>
            </p:cNvSpPr>
            <p:nvPr/>
          </p:nvSpPr>
          <p:spPr bwMode="auto">
            <a:xfrm>
              <a:off x="6532563" y="738188"/>
              <a:ext cx="833437" cy="427037"/>
            </a:xfrm>
            <a:custGeom>
              <a:avLst/>
              <a:gdLst/>
              <a:ahLst/>
              <a:cxnLst>
                <a:cxn ang="0">
                  <a:pos x="1" y="146"/>
                </a:cxn>
                <a:cxn ang="0">
                  <a:pos x="8" y="169"/>
                </a:cxn>
                <a:cxn ang="0">
                  <a:pos x="25" y="190"/>
                </a:cxn>
                <a:cxn ang="0">
                  <a:pos x="47" y="210"/>
                </a:cxn>
                <a:cxn ang="0">
                  <a:pos x="77" y="229"/>
                </a:cxn>
                <a:cxn ang="0">
                  <a:pos x="111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4" y="268"/>
                </a:cxn>
                <a:cxn ang="0">
                  <a:pos x="330" y="263"/>
                </a:cxn>
                <a:cxn ang="0">
                  <a:pos x="372" y="255"/>
                </a:cxn>
                <a:cxn ang="0">
                  <a:pos x="413" y="243"/>
                </a:cxn>
                <a:cxn ang="0">
                  <a:pos x="447" y="227"/>
                </a:cxn>
                <a:cxn ang="0">
                  <a:pos x="477" y="210"/>
                </a:cxn>
                <a:cxn ang="0">
                  <a:pos x="500" y="190"/>
                </a:cxn>
                <a:cxn ang="0">
                  <a:pos x="515" y="169"/>
                </a:cxn>
                <a:cxn ang="0">
                  <a:pos x="524" y="146"/>
                </a:cxn>
                <a:cxn ang="0">
                  <a:pos x="524" y="121"/>
                </a:cxn>
                <a:cxn ang="0">
                  <a:pos x="515" y="98"/>
                </a:cxn>
                <a:cxn ang="0">
                  <a:pos x="500" y="77"/>
                </a:cxn>
                <a:cxn ang="0">
                  <a:pos x="477" y="57"/>
                </a:cxn>
                <a:cxn ang="0">
                  <a:pos x="447" y="38"/>
                </a:cxn>
                <a:cxn ang="0">
                  <a:pos x="413" y="24"/>
                </a:cxn>
                <a:cxn ang="0">
                  <a:pos x="372" y="12"/>
                </a:cxn>
                <a:cxn ang="0">
                  <a:pos x="330" y="4"/>
                </a:cxn>
                <a:cxn ang="0">
                  <a:pos x="284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38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98"/>
                </a:cxn>
                <a:cxn ang="0">
                  <a:pos x="1" y="121"/>
                </a:cxn>
              </a:cxnLst>
              <a:rect l="0" t="0" r="r" b="b"/>
              <a:pathLst>
                <a:path w="525" h="269">
                  <a:moveTo>
                    <a:pt x="0" y="134"/>
                  </a:moveTo>
                  <a:lnTo>
                    <a:pt x="1" y="146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0"/>
                  </a:lnTo>
                  <a:lnTo>
                    <a:pt x="47" y="210"/>
                  </a:lnTo>
                  <a:lnTo>
                    <a:pt x="60" y="220"/>
                  </a:lnTo>
                  <a:lnTo>
                    <a:pt x="77" y="229"/>
                  </a:lnTo>
                  <a:lnTo>
                    <a:pt x="93" y="236"/>
                  </a:lnTo>
                  <a:lnTo>
                    <a:pt x="111" y="243"/>
                  </a:lnTo>
                  <a:lnTo>
                    <a:pt x="131" y="250"/>
                  </a:lnTo>
                  <a:lnTo>
                    <a:pt x="151" y="256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3" y="268"/>
                  </a:lnTo>
                  <a:lnTo>
                    <a:pt x="284" y="268"/>
                  </a:lnTo>
                  <a:lnTo>
                    <a:pt x="307" y="265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2" y="255"/>
                  </a:lnTo>
                  <a:lnTo>
                    <a:pt x="393" y="250"/>
                  </a:lnTo>
                  <a:lnTo>
                    <a:pt x="413" y="243"/>
                  </a:lnTo>
                  <a:lnTo>
                    <a:pt x="430" y="236"/>
                  </a:lnTo>
                  <a:lnTo>
                    <a:pt x="447" y="227"/>
                  </a:lnTo>
                  <a:lnTo>
                    <a:pt x="463" y="219"/>
                  </a:lnTo>
                  <a:lnTo>
                    <a:pt x="477" y="210"/>
                  </a:lnTo>
                  <a:lnTo>
                    <a:pt x="489" y="200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5" y="169"/>
                  </a:lnTo>
                  <a:lnTo>
                    <a:pt x="520" y="157"/>
                  </a:lnTo>
                  <a:lnTo>
                    <a:pt x="524" y="146"/>
                  </a:lnTo>
                  <a:lnTo>
                    <a:pt x="524" y="134"/>
                  </a:lnTo>
                  <a:lnTo>
                    <a:pt x="524" y="121"/>
                  </a:lnTo>
                  <a:lnTo>
                    <a:pt x="520" y="110"/>
                  </a:lnTo>
                  <a:lnTo>
                    <a:pt x="515" y="98"/>
                  </a:lnTo>
                  <a:lnTo>
                    <a:pt x="508" y="87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7"/>
                  </a:lnTo>
                  <a:lnTo>
                    <a:pt x="447" y="38"/>
                  </a:lnTo>
                  <a:lnTo>
                    <a:pt x="430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2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1"/>
                  </a:lnTo>
                  <a:lnTo>
                    <a:pt x="284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7" y="38"/>
                  </a:lnTo>
                  <a:lnTo>
                    <a:pt x="60" y="47"/>
                  </a:lnTo>
                  <a:lnTo>
                    <a:pt x="47" y="57"/>
                  </a:lnTo>
                  <a:lnTo>
                    <a:pt x="34" y="67"/>
                  </a:lnTo>
                  <a:lnTo>
                    <a:pt x="25" y="77"/>
                  </a:lnTo>
                  <a:lnTo>
                    <a:pt x="16" y="87"/>
                  </a:lnTo>
                  <a:lnTo>
                    <a:pt x="8" y="98"/>
                  </a:lnTo>
                  <a:lnTo>
                    <a:pt x="4" y="111"/>
                  </a:lnTo>
                  <a:lnTo>
                    <a:pt x="1" y="121"/>
                  </a:lnTo>
                  <a:lnTo>
                    <a:pt x="0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4114800" y="1289050"/>
              <a:ext cx="835025" cy="428625"/>
            </a:xfrm>
            <a:custGeom>
              <a:avLst/>
              <a:gdLst/>
              <a:ahLst/>
              <a:cxnLst>
                <a:cxn ang="0">
                  <a:pos x="523" y="123"/>
                </a:cxn>
                <a:cxn ang="0">
                  <a:pos x="516" y="100"/>
                </a:cxn>
                <a:cxn ang="0">
                  <a:pos x="500" y="77"/>
                </a:cxn>
                <a:cxn ang="0">
                  <a:pos x="477" y="57"/>
                </a:cxn>
                <a:cxn ang="0">
                  <a:pos x="447" y="40"/>
                </a:cxn>
                <a:cxn ang="0">
                  <a:pos x="413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4" y="1"/>
                </a:cxn>
                <a:cxn ang="0">
                  <a:pos x="240" y="1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7" y="40"/>
                </a:cxn>
                <a:cxn ang="0">
                  <a:pos x="47" y="57"/>
                </a:cxn>
                <a:cxn ang="0">
                  <a:pos x="25" y="77"/>
                </a:cxn>
                <a:cxn ang="0">
                  <a:pos x="8" y="100"/>
                </a:cxn>
                <a:cxn ang="0">
                  <a:pos x="1" y="123"/>
                </a:cxn>
                <a:cxn ang="0">
                  <a:pos x="1" y="145"/>
                </a:cxn>
                <a:cxn ang="0">
                  <a:pos x="8" y="168"/>
                </a:cxn>
                <a:cxn ang="0">
                  <a:pos x="25" y="190"/>
                </a:cxn>
                <a:cxn ang="0">
                  <a:pos x="47" y="211"/>
                </a:cxn>
                <a:cxn ang="0">
                  <a:pos x="77" y="228"/>
                </a:cxn>
                <a:cxn ang="0">
                  <a:pos x="111" y="244"/>
                </a:cxn>
                <a:cxn ang="0">
                  <a:pos x="151" y="254"/>
                </a:cxn>
                <a:cxn ang="0">
                  <a:pos x="194" y="263"/>
                </a:cxn>
                <a:cxn ang="0">
                  <a:pos x="240" y="267"/>
                </a:cxn>
                <a:cxn ang="0">
                  <a:pos x="284" y="267"/>
                </a:cxn>
                <a:cxn ang="0">
                  <a:pos x="330" y="263"/>
                </a:cxn>
                <a:cxn ang="0">
                  <a:pos x="373" y="254"/>
                </a:cxn>
                <a:cxn ang="0">
                  <a:pos x="413" y="244"/>
                </a:cxn>
                <a:cxn ang="0">
                  <a:pos x="447" y="228"/>
                </a:cxn>
                <a:cxn ang="0">
                  <a:pos x="477" y="211"/>
                </a:cxn>
                <a:cxn ang="0">
                  <a:pos x="500" y="190"/>
                </a:cxn>
                <a:cxn ang="0">
                  <a:pos x="516" y="168"/>
                </a:cxn>
                <a:cxn ang="0">
                  <a:pos x="523" y="145"/>
                </a:cxn>
              </a:cxnLst>
              <a:rect l="0" t="0" r="r" b="b"/>
              <a:pathLst>
                <a:path w="526" h="270">
                  <a:moveTo>
                    <a:pt x="525" y="134"/>
                  </a:moveTo>
                  <a:lnTo>
                    <a:pt x="523" y="123"/>
                  </a:lnTo>
                  <a:lnTo>
                    <a:pt x="520" y="110"/>
                  </a:lnTo>
                  <a:lnTo>
                    <a:pt x="516" y="100"/>
                  </a:lnTo>
                  <a:lnTo>
                    <a:pt x="508" y="88"/>
                  </a:lnTo>
                  <a:lnTo>
                    <a:pt x="500" y="77"/>
                  </a:lnTo>
                  <a:lnTo>
                    <a:pt x="489" y="67"/>
                  </a:lnTo>
                  <a:lnTo>
                    <a:pt x="477" y="57"/>
                  </a:lnTo>
                  <a:lnTo>
                    <a:pt x="463" y="48"/>
                  </a:lnTo>
                  <a:lnTo>
                    <a:pt x="447" y="40"/>
                  </a:lnTo>
                  <a:lnTo>
                    <a:pt x="431" y="31"/>
                  </a:lnTo>
                  <a:lnTo>
                    <a:pt x="413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2" y="8"/>
                  </a:lnTo>
                  <a:lnTo>
                    <a:pt x="330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1" y="0"/>
                  </a:lnTo>
                  <a:lnTo>
                    <a:pt x="240" y="1"/>
                  </a:lnTo>
                  <a:lnTo>
                    <a:pt x="217" y="2"/>
                  </a:lnTo>
                  <a:lnTo>
                    <a:pt x="194" y="4"/>
                  </a:lnTo>
                  <a:lnTo>
                    <a:pt x="172" y="8"/>
                  </a:lnTo>
                  <a:lnTo>
                    <a:pt x="151" y="12"/>
                  </a:lnTo>
                  <a:lnTo>
                    <a:pt x="131" y="18"/>
                  </a:lnTo>
                  <a:lnTo>
                    <a:pt x="111" y="24"/>
                  </a:lnTo>
                  <a:lnTo>
                    <a:pt x="94" y="31"/>
                  </a:lnTo>
                  <a:lnTo>
                    <a:pt x="77" y="40"/>
                  </a:lnTo>
                  <a:lnTo>
                    <a:pt x="61" y="48"/>
                  </a:lnTo>
                  <a:lnTo>
                    <a:pt x="47" y="57"/>
                  </a:lnTo>
                  <a:lnTo>
                    <a:pt x="35" y="67"/>
                  </a:lnTo>
                  <a:lnTo>
                    <a:pt x="25" y="77"/>
                  </a:lnTo>
                  <a:lnTo>
                    <a:pt x="16" y="88"/>
                  </a:lnTo>
                  <a:lnTo>
                    <a:pt x="8" y="100"/>
                  </a:lnTo>
                  <a:lnTo>
                    <a:pt x="4" y="110"/>
                  </a:lnTo>
                  <a:lnTo>
                    <a:pt x="1" y="123"/>
                  </a:lnTo>
                  <a:lnTo>
                    <a:pt x="0" y="134"/>
                  </a:lnTo>
                  <a:lnTo>
                    <a:pt x="1" y="145"/>
                  </a:lnTo>
                  <a:lnTo>
                    <a:pt x="4" y="157"/>
                  </a:lnTo>
                  <a:lnTo>
                    <a:pt x="8" y="168"/>
                  </a:lnTo>
                  <a:lnTo>
                    <a:pt x="16" y="180"/>
                  </a:lnTo>
                  <a:lnTo>
                    <a:pt x="25" y="190"/>
                  </a:lnTo>
                  <a:lnTo>
                    <a:pt x="35" y="201"/>
                  </a:lnTo>
                  <a:lnTo>
                    <a:pt x="47" y="211"/>
                  </a:lnTo>
                  <a:lnTo>
                    <a:pt x="61" y="220"/>
                  </a:lnTo>
                  <a:lnTo>
                    <a:pt x="77" y="228"/>
                  </a:lnTo>
                  <a:lnTo>
                    <a:pt x="94" y="236"/>
                  </a:lnTo>
                  <a:lnTo>
                    <a:pt x="111" y="244"/>
                  </a:lnTo>
                  <a:lnTo>
                    <a:pt x="131" y="250"/>
                  </a:lnTo>
                  <a:lnTo>
                    <a:pt x="151" y="254"/>
                  </a:lnTo>
                  <a:lnTo>
                    <a:pt x="172" y="260"/>
                  </a:lnTo>
                  <a:lnTo>
                    <a:pt x="194" y="263"/>
                  </a:lnTo>
                  <a:lnTo>
                    <a:pt x="217" y="266"/>
                  </a:lnTo>
                  <a:lnTo>
                    <a:pt x="240" y="267"/>
                  </a:lnTo>
                  <a:lnTo>
                    <a:pt x="261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30" y="263"/>
                  </a:lnTo>
                  <a:lnTo>
                    <a:pt x="352" y="260"/>
                  </a:lnTo>
                  <a:lnTo>
                    <a:pt x="373" y="254"/>
                  </a:lnTo>
                  <a:lnTo>
                    <a:pt x="393" y="250"/>
                  </a:lnTo>
                  <a:lnTo>
                    <a:pt x="413" y="244"/>
                  </a:lnTo>
                  <a:lnTo>
                    <a:pt x="431" y="236"/>
                  </a:lnTo>
                  <a:lnTo>
                    <a:pt x="447" y="228"/>
                  </a:lnTo>
                  <a:lnTo>
                    <a:pt x="463" y="220"/>
                  </a:lnTo>
                  <a:lnTo>
                    <a:pt x="477" y="211"/>
                  </a:lnTo>
                  <a:lnTo>
                    <a:pt x="489" y="201"/>
                  </a:lnTo>
                  <a:lnTo>
                    <a:pt x="500" y="190"/>
                  </a:lnTo>
                  <a:lnTo>
                    <a:pt x="508" y="180"/>
                  </a:lnTo>
                  <a:lnTo>
                    <a:pt x="516" y="168"/>
                  </a:lnTo>
                  <a:lnTo>
                    <a:pt x="520" y="157"/>
                  </a:lnTo>
                  <a:lnTo>
                    <a:pt x="523" y="145"/>
                  </a:lnTo>
                  <a:lnTo>
                    <a:pt x="525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5648325" y="1289050"/>
              <a:ext cx="833438" cy="428625"/>
            </a:xfrm>
            <a:custGeom>
              <a:avLst/>
              <a:gdLst/>
              <a:ahLst/>
              <a:cxnLst>
                <a:cxn ang="0">
                  <a:pos x="1" y="145"/>
                </a:cxn>
                <a:cxn ang="0">
                  <a:pos x="8" y="168"/>
                </a:cxn>
                <a:cxn ang="0">
                  <a:pos x="23" y="190"/>
                </a:cxn>
                <a:cxn ang="0">
                  <a:pos x="46" y="211"/>
                </a:cxn>
                <a:cxn ang="0">
                  <a:pos x="76" y="228"/>
                </a:cxn>
                <a:cxn ang="0">
                  <a:pos x="111" y="244"/>
                </a:cxn>
                <a:cxn ang="0">
                  <a:pos x="151" y="254"/>
                </a:cxn>
                <a:cxn ang="0">
                  <a:pos x="194" y="263"/>
                </a:cxn>
                <a:cxn ang="0">
                  <a:pos x="239" y="267"/>
                </a:cxn>
                <a:cxn ang="0">
                  <a:pos x="284" y="267"/>
                </a:cxn>
                <a:cxn ang="0">
                  <a:pos x="329" y="263"/>
                </a:cxn>
                <a:cxn ang="0">
                  <a:pos x="372" y="254"/>
                </a:cxn>
                <a:cxn ang="0">
                  <a:pos x="412" y="243"/>
                </a:cxn>
                <a:cxn ang="0">
                  <a:pos x="446" y="228"/>
                </a:cxn>
                <a:cxn ang="0">
                  <a:pos x="476" y="210"/>
                </a:cxn>
                <a:cxn ang="0">
                  <a:pos x="498" y="190"/>
                </a:cxn>
                <a:cxn ang="0">
                  <a:pos x="515" y="168"/>
                </a:cxn>
                <a:cxn ang="0">
                  <a:pos x="522" y="145"/>
                </a:cxn>
                <a:cxn ang="0">
                  <a:pos x="522" y="123"/>
                </a:cxn>
                <a:cxn ang="0">
                  <a:pos x="515" y="100"/>
                </a:cxn>
                <a:cxn ang="0">
                  <a:pos x="498" y="77"/>
                </a:cxn>
                <a:cxn ang="0">
                  <a:pos x="476" y="57"/>
                </a:cxn>
                <a:cxn ang="0">
                  <a:pos x="446" y="40"/>
                </a:cxn>
                <a:cxn ang="0">
                  <a:pos x="412" y="24"/>
                </a:cxn>
                <a:cxn ang="0">
                  <a:pos x="372" y="12"/>
                </a:cxn>
                <a:cxn ang="0">
                  <a:pos x="329" y="4"/>
                </a:cxn>
                <a:cxn ang="0">
                  <a:pos x="284" y="1"/>
                </a:cxn>
                <a:cxn ang="0">
                  <a:pos x="239" y="1"/>
                </a:cxn>
                <a:cxn ang="0">
                  <a:pos x="193" y="4"/>
                </a:cxn>
                <a:cxn ang="0">
                  <a:pos x="151" y="12"/>
                </a:cxn>
                <a:cxn ang="0">
                  <a:pos x="111" y="24"/>
                </a:cxn>
                <a:cxn ang="0">
                  <a:pos x="76" y="40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100"/>
                </a:cxn>
                <a:cxn ang="0">
                  <a:pos x="1" y="123"/>
                </a:cxn>
              </a:cxnLst>
              <a:rect l="0" t="0" r="r" b="b"/>
              <a:pathLst>
                <a:path w="525" h="270">
                  <a:moveTo>
                    <a:pt x="0" y="134"/>
                  </a:moveTo>
                  <a:lnTo>
                    <a:pt x="1" y="145"/>
                  </a:lnTo>
                  <a:lnTo>
                    <a:pt x="3" y="157"/>
                  </a:lnTo>
                  <a:lnTo>
                    <a:pt x="8" y="168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1"/>
                  </a:lnTo>
                  <a:lnTo>
                    <a:pt x="46" y="211"/>
                  </a:lnTo>
                  <a:lnTo>
                    <a:pt x="60" y="220"/>
                  </a:lnTo>
                  <a:lnTo>
                    <a:pt x="76" y="228"/>
                  </a:lnTo>
                  <a:lnTo>
                    <a:pt x="93" y="236"/>
                  </a:lnTo>
                  <a:lnTo>
                    <a:pt x="111" y="244"/>
                  </a:lnTo>
                  <a:lnTo>
                    <a:pt x="130" y="250"/>
                  </a:lnTo>
                  <a:lnTo>
                    <a:pt x="151" y="254"/>
                  </a:lnTo>
                  <a:lnTo>
                    <a:pt x="171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7"/>
                  </a:lnTo>
                  <a:lnTo>
                    <a:pt x="262" y="269"/>
                  </a:lnTo>
                  <a:lnTo>
                    <a:pt x="284" y="267"/>
                  </a:lnTo>
                  <a:lnTo>
                    <a:pt x="307" y="266"/>
                  </a:lnTo>
                  <a:lnTo>
                    <a:pt x="329" y="263"/>
                  </a:lnTo>
                  <a:lnTo>
                    <a:pt x="351" y="260"/>
                  </a:lnTo>
                  <a:lnTo>
                    <a:pt x="372" y="254"/>
                  </a:lnTo>
                  <a:lnTo>
                    <a:pt x="392" y="250"/>
                  </a:lnTo>
                  <a:lnTo>
                    <a:pt x="412" y="243"/>
                  </a:lnTo>
                  <a:lnTo>
                    <a:pt x="430" y="236"/>
                  </a:lnTo>
                  <a:lnTo>
                    <a:pt x="446" y="228"/>
                  </a:lnTo>
                  <a:lnTo>
                    <a:pt x="462" y="220"/>
                  </a:lnTo>
                  <a:lnTo>
                    <a:pt x="476" y="210"/>
                  </a:lnTo>
                  <a:lnTo>
                    <a:pt x="489" y="201"/>
                  </a:lnTo>
                  <a:lnTo>
                    <a:pt x="498" y="190"/>
                  </a:lnTo>
                  <a:lnTo>
                    <a:pt x="507" y="180"/>
                  </a:lnTo>
                  <a:lnTo>
                    <a:pt x="515" y="168"/>
                  </a:lnTo>
                  <a:lnTo>
                    <a:pt x="519" y="157"/>
                  </a:lnTo>
                  <a:lnTo>
                    <a:pt x="522" y="145"/>
                  </a:lnTo>
                  <a:lnTo>
                    <a:pt x="524" y="134"/>
                  </a:lnTo>
                  <a:lnTo>
                    <a:pt x="522" y="123"/>
                  </a:lnTo>
                  <a:lnTo>
                    <a:pt x="519" y="110"/>
                  </a:lnTo>
                  <a:lnTo>
                    <a:pt x="515" y="100"/>
                  </a:lnTo>
                  <a:lnTo>
                    <a:pt x="507" y="88"/>
                  </a:lnTo>
                  <a:lnTo>
                    <a:pt x="498" y="77"/>
                  </a:lnTo>
                  <a:lnTo>
                    <a:pt x="489" y="67"/>
                  </a:lnTo>
                  <a:lnTo>
                    <a:pt x="476" y="57"/>
                  </a:lnTo>
                  <a:lnTo>
                    <a:pt x="462" y="48"/>
                  </a:lnTo>
                  <a:lnTo>
                    <a:pt x="446" y="40"/>
                  </a:lnTo>
                  <a:lnTo>
                    <a:pt x="430" y="31"/>
                  </a:lnTo>
                  <a:lnTo>
                    <a:pt x="412" y="24"/>
                  </a:lnTo>
                  <a:lnTo>
                    <a:pt x="392" y="18"/>
                  </a:lnTo>
                  <a:lnTo>
                    <a:pt x="372" y="12"/>
                  </a:lnTo>
                  <a:lnTo>
                    <a:pt x="351" y="8"/>
                  </a:lnTo>
                  <a:lnTo>
                    <a:pt x="329" y="4"/>
                  </a:lnTo>
                  <a:lnTo>
                    <a:pt x="307" y="2"/>
                  </a:lnTo>
                  <a:lnTo>
                    <a:pt x="284" y="1"/>
                  </a:lnTo>
                  <a:lnTo>
                    <a:pt x="262" y="0"/>
                  </a:lnTo>
                  <a:lnTo>
                    <a:pt x="239" y="1"/>
                  </a:lnTo>
                  <a:lnTo>
                    <a:pt x="216" y="2"/>
                  </a:lnTo>
                  <a:lnTo>
                    <a:pt x="193" y="4"/>
                  </a:lnTo>
                  <a:lnTo>
                    <a:pt x="171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1" y="24"/>
                  </a:lnTo>
                  <a:lnTo>
                    <a:pt x="93" y="31"/>
                  </a:lnTo>
                  <a:lnTo>
                    <a:pt x="76" y="40"/>
                  </a:lnTo>
                  <a:lnTo>
                    <a:pt x="60" y="48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100"/>
                  </a:lnTo>
                  <a:lnTo>
                    <a:pt x="3" y="110"/>
                  </a:lnTo>
                  <a:lnTo>
                    <a:pt x="1" y="123"/>
                  </a:lnTo>
                  <a:lnTo>
                    <a:pt x="0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ChangeArrowheads="1"/>
            </p:cNvSpPr>
            <p:nvPr/>
          </p:nvSpPr>
          <p:spPr bwMode="auto">
            <a:xfrm>
              <a:off x="6489700" y="1812925"/>
              <a:ext cx="1250950" cy="701675"/>
            </a:xfrm>
            <a:custGeom>
              <a:avLst/>
              <a:gdLst/>
              <a:ahLst/>
              <a:cxnLst>
                <a:cxn ang="0">
                  <a:pos x="0" y="221"/>
                </a:cxn>
                <a:cxn ang="0">
                  <a:pos x="388" y="0"/>
                </a:cxn>
                <a:cxn ang="0">
                  <a:pos x="787" y="229"/>
                </a:cxn>
                <a:cxn ang="0">
                  <a:pos x="388" y="441"/>
                </a:cxn>
                <a:cxn ang="0">
                  <a:pos x="0" y="221"/>
                </a:cxn>
              </a:cxnLst>
              <a:rect l="0" t="0" r="r" b="b"/>
              <a:pathLst>
                <a:path w="788" h="442">
                  <a:moveTo>
                    <a:pt x="0" y="221"/>
                  </a:moveTo>
                  <a:lnTo>
                    <a:pt x="388" y="0"/>
                  </a:lnTo>
                  <a:lnTo>
                    <a:pt x="787" y="229"/>
                  </a:lnTo>
                  <a:lnTo>
                    <a:pt x="388" y="441"/>
                  </a:lnTo>
                  <a:lnTo>
                    <a:pt x="0" y="221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ChangeArrowheads="1"/>
            </p:cNvSpPr>
            <p:nvPr/>
          </p:nvSpPr>
          <p:spPr bwMode="auto">
            <a:xfrm>
              <a:off x="8199438" y="1987550"/>
              <a:ext cx="1350962" cy="441325"/>
            </a:xfrm>
            <a:custGeom>
              <a:avLst/>
              <a:gdLst/>
              <a:ahLst/>
              <a:cxnLst>
                <a:cxn ang="0">
                  <a:pos x="850" y="277"/>
                </a:cxn>
                <a:cxn ang="0">
                  <a:pos x="850" y="0"/>
                </a:cxn>
                <a:cxn ang="0">
                  <a:pos x="0" y="0"/>
                </a:cxn>
                <a:cxn ang="0">
                  <a:pos x="0" y="277"/>
                </a:cxn>
                <a:cxn ang="0">
                  <a:pos x="850" y="277"/>
                </a:cxn>
              </a:cxnLst>
              <a:rect l="0" t="0" r="r" b="b"/>
              <a:pathLst>
                <a:path w="851" h="278">
                  <a:moveTo>
                    <a:pt x="850" y="277"/>
                  </a:moveTo>
                  <a:lnTo>
                    <a:pt x="850" y="0"/>
                  </a:lnTo>
                  <a:lnTo>
                    <a:pt x="0" y="0"/>
                  </a:lnTo>
                  <a:lnTo>
                    <a:pt x="0" y="277"/>
                  </a:lnTo>
                  <a:lnTo>
                    <a:pt x="850" y="27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ChangeArrowheads="1"/>
            </p:cNvSpPr>
            <p:nvPr/>
          </p:nvSpPr>
          <p:spPr bwMode="auto">
            <a:xfrm>
              <a:off x="4760913" y="1976438"/>
              <a:ext cx="1154112" cy="439737"/>
            </a:xfrm>
            <a:custGeom>
              <a:avLst/>
              <a:gdLst/>
              <a:ahLst/>
              <a:cxnLst>
                <a:cxn ang="0">
                  <a:pos x="726" y="276"/>
                </a:cxn>
                <a:cxn ang="0">
                  <a:pos x="726" y="0"/>
                </a:cxn>
                <a:cxn ang="0">
                  <a:pos x="0" y="0"/>
                </a:cxn>
                <a:cxn ang="0">
                  <a:pos x="0" y="276"/>
                </a:cxn>
                <a:cxn ang="0">
                  <a:pos x="726" y="276"/>
                </a:cxn>
              </a:cxnLst>
              <a:rect l="0" t="0" r="r" b="b"/>
              <a:pathLst>
                <a:path w="727" h="277">
                  <a:moveTo>
                    <a:pt x="726" y="276"/>
                  </a:moveTo>
                  <a:lnTo>
                    <a:pt x="726" y="0"/>
                  </a:lnTo>
                  <a:lnTo>
                    <a:pt x="0" y="0"/>
                  </a:lnTo>
                  <a:lnTo>
                    <a:pt x="0" y="276"/>
                  </a:lnTo>
                  <a:lnTo>
                    <a:pt x="726" y="27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ChangeArrowheads="1"/>
            </p:cNvSpPr>
            <p:nvPr/>
          </p:nvSpPr>
          <p:spPr bwMode="auto">
            <a:xfrm>
              <a:off x="8199438" y="989013"/>
              <a:ext cx="835025" cy="427037"/>
            </a:xfrm>
            <a:custGeom>
              <a:avLst/>
              <a:gdLst/>
              <a:ahLst/>
              <a:cxnLst>
                <a:cxn ang="0">
                  <a:pos x="523" y="121"/>
                </a:cxn>
                <a:cxn ang="0">
                  <a:pos x="516" y="98"/>
                </a:cxn>
                <a:cxn ang="0">
                  <a:pos x="501" y="77"/>
                </a:cxn>
                <a:cxn ang="0">
                  <a:pos x="478" y="57"/>
                </a:cxn>
                <a:cxn ang="0">
                  <a:pos x="448" y="38"/>
                </a:cxn>
                <a:cxn ang="0">
                  <a:pos x="412" y="24"/>
                </a:cxn>
                <a:cxn ang="0">
                  <a:pos x="373" y="12"/>
                </a:cxn>
                <a:cxn ang="0">
                  <a:pos x="330" y="4"/>
                </a:cxn>
                <a:cxn ang="0">
                  <a:pos x="285" y="0"/>
                </a:cxn>
                <a:cxn ang="0">
                  <a:pos x="239" y="0"/>
                </a:cxn>
                <a:cxn ang="0">
                  <a:pos x="194" y="4"/>
                </a:cxn>
                <a:cxn ang="0">
                  <a:pos x="151" y="12"/>
                </a:cxn>
                <a:cxn ang="0">
                  <a:pos x="112" y="24"/>
                </a:cxn>
                <a:cxn ang="0">
                  <a:pos x="76" y="38"/>
                </a:cxn>
                <a:cxn ang="0">
                  <a:pos x="46" y="57"/>
                </a:cxn>
                <a:cxn ang="0">
                  <a:pos x="23" y="77"/>
                </a:cxn>
                <a:cxn ang="0">
                  <a:pos x="8" y="98"/>
                </a:cxn>
                <a:cxn ang="0">
                  <a:pos x="1" y="121"/>
                </a:cxn>
                <a:cxn ang="0">
                  <a:pos x="1" y="146"/>
                </a:cxn>
                <a:cxn ang="0">
                  <a:pos x="8" y="169"/>
                </a:cxn>
                <a:cxn ang="0">
                  <a:pos x="23" y="190"/>
                </a:cxn>
                <a:cxn ang="0">
                  <a:pos x="46" y="210"/>
                </a:cxn>
                <a:cxn ang="0">
                  <a:pos x="76" y="229"/>
                </a:cxn>
                <a:cxn ang="0">
                  <a:pos x="112" y="243"/>
                </a:cxn>
                <a:cxn ang="0">
                  <a:pos x="151" y="256"/>
                </a:cxn>
                <a:cxn ang="0">
                  <a:pos x="194" y="263"/>
                </a:cxn>
                <a:cxn ang="0">
                  <a:pos x="239" y="268"/>
                </a:cxn>
                <a:cxn ang="0">
                  <a:pos x="285" y="268"/>
                </a:cxn>
                <a:cxn ang="0">
                  <a:pos x="330" y="263"/>
                </a:cxn>
                <a:cxn ang="0">
                  <a:pos x="373" y="256"/>
                </a:cxn>
                <a:cxn ang="0">
                  <a:pos x="412" y="243"/>
                </a:cxn>
                <a:cxn ang="0">
                  <a:pos x="448" y="229"/>
                </a:cxn>
                <a:cxn ang="0">
                  <a:pos x="478" y="210"/>
                </a:cxn>
                <a:cxn ang="0">
                  <a:pos x="501" y="190"/>
                </a:cxn>
                <a:cxn ang="0">
                  <a:pos x="516" y="169"/>
                </a:cxn>
                <a:cxn ang="0">
                  <a:pos x="523" y="146"/>
                </a:cxn>
              </a:cxnLst>
              <a:rect l="0" t="0" r="r" b="b"/>
              <a:pathLst>
                <a:path w="526" h="269">
                  <a:moveTo>
                    <a:pt x="525" y="134"/>
                  </a:moveTo>
                  <a:lnTo>
                    <a:pt x="523" y="121"/>
                  </a:lnTo>
                  <a:lnTo>
                    <a:pt x="521" y="110"/>
                  </a:lnTo>
                  <a:lnTo>
                    <a:pt x="516" y="98"/>
                  </a:lnTo>
                  <a:lnTo>
                    <a:pt x="509" y="88"/>
                  </a:lnTo>
                  <a:lnTo>
                    <a:pt x="501" y="77"/>
                  </a:lnTo>
                  <a:lnTo>
                    <a:pt x="490" y="67"/>
                  </a:lnTo>
                  <a:lnTo>
                    <a:pt x="478" y="57"/>
                  </a:lnTo>
                  <a:lnTo>
                    <a:pt x="464" y="47"/>
                  </a:lnTo>
                  <a:lnTo>
                    <a:pt x="448" y="38"/>
                  </a:lnTo>
                  <a:lnTo>
                    <a:pt x="431" y="31"/>
                  </a:lnTo>
                  <a:lnTo>
                    <a:pt x="412" y="24"/>
                  </a:lnTo>
                  <a:lnTo>
                    <a:pt x="393" y="18"/>
                  </a:lnTo>
                  <a:lnTo>
                    <a:pt x="373" y="12"/>
                  </a:lnTo>
                  <a:lnTo>
                    <a:pt x="351" y="8"/>
                  </a:lnTo>
                  <a:lnTo>
                    <a:pt x="330" y="4"/>
                  </a:lnTo>
                  <a:lnTo>
                    <a:pt x="308" y="1"/>
                  </a:lnTo>
                  <a:lnTo>
                    <a:pt x="285" y="0"/>
                  </a:lnTo>
                  <a:lnTo>
                    <a:pt x="262" y="0"/>
                  </a:lnTo>
                  <a:lnTo>
                    <a:pt x="239" y="0"/>
                  </a:lnTo>
                  <a:lnTo>
                    <a:pt x="216" y="1"/>
                  </a:lnTo>
                  <a:lnTo>
                    <a:pt x="194" y="4"/>
                  </a:lnTo>
                  <a:lnTo>
                    <a:pt x="173" y="8"/>
                  </a:lnTo>
                  <a:lnTo>
                    <a:pt x="151" y="12"/>
                  </a:lnTo>
                  <a:lnTo>
                    <a:pt x="130" y="18"/>
                  </a:lnTo>
                  <a:lnTo>
                    <a:pt x="112" y="24"/>
                  </a:lnTo>
                  <a:lnTo>
                    <a:pt x="93" y="31"/>
                  </a:lnTo>
                  <a:lnTo>
                    <a:pt x="76" y="38"/>
                  </a:lnTo>
                  <a:lnTo>
                    <a:pt x="60" y="47"/>
                  </a:lnTo>
                  <a:lnTo>
                    <a:pt x="46" y="57"/>
                  </a:lnTo>
                  <a:lnTo>
                    <a:pt x="34" y="67"/>
                  </a:lnTo>
                  <a:lnTo>
                    <a:pt x="23" y="77"/>
                  </a:lnTo>
                  <a:lnTo>
                    <a:pt x="15" y="88"/>
                  </a:lnTo>
                  <a:lnTo>
                    <a:pt x="8" y="98"/>
                  </a:lnTo>
                  <a:lnTo>
                    <a:pt x="3" y="110"/>
                  </a:lnTo>
                  <a:lnTo>
                    <a:pt x="1" y="121"/>
                  </a:lnTo>
                  <a:lnTo>
                    <a:pt x="0" y="134"/>
                  </a:lnTo>
                  <a:lnTo>
                    <a:pt x="1" y="146"/>
                  </a:lnTo>
                  <a:lnTo>
                    <a:pt x="3" y="157"/>
                  </a:lnTo>
                  <a:lnTo>
                    <a:pt x="8" y="169"/>
                  </a:lnTo>
                  <a:lnTo>
                    <a:pt x="15" y="180"/>
                  </a:lnTo>
                  <a:lnTo>
                    <a:pt x="23" y="190"/>
                  </a:lnTo>
                  <a:lnTo>
                    <a:pt x="34" y="200"/>
                  </a:lnTo>
                  <a:lnTo>
                    <a:pt x="46" y="210"/>
                  </a:lnTo>
                  <a:lnTo>
                    <a:pt x="60" y="220"/>
                  </a:lnTo>
                  <a:lnTo>
                    <a:pt x="76" y="229"/>
                  </a:lnTo>
                  <a:lnTo>
                    <a:pt x="93" y="236"/>
                  </a:lnTo>
                  <a:lnTo>
                    <a:pt x="112" y="243"/>
                  </a:lnTo>
                  <a:lnTo>
                    <a:pt x="130" y="250"/>
                  </a:lnTo>
                  <a:lnTo>
                    <a:pt x="151" y="256"/>
                  </a:lnTo>
                  <a:lnTo>
                    <a:pt x="173" y="260"/>
                  </a:lnTo>
                  <a:lnTo>
                    <a:pt x="194" y="263"/>
                  </a:lnTo>
                  <a:lnTo>
                    <a:pt x="216" y="266"/>
                  </a:lnTo>
                  <a:lnTo>
                    <a:pt x="239" y="268"/>
                  </a:lnTo>
                  <a:lnTo>
                    <a:pt x="262" y="268"/>
                  </a:lnTo>
                  <a:lnTo>
                    <a:pt x="285" y="268"/>
                  </a:lnTo>
                  <a:lnTo>
                    <a:pt x="308" y="266"/>
                  </a:lnTo>
                  <a:lnTo>
                    <a:pt x="330" y="263"/>
                  </a:lnTo>
                  <a:lnTo>
                    <a:pt x="351" y="260"/>
                  </a:lnTo>
                  <a:lnTo>
                    <a:pt x="373" y="256"/>
                  </a:lnTo>
                  <a:lnTo>
                    <a:pt x="393" y="250"/>
                  </a:lnTo>
                  <a:lnTo>
                    <a:pt x="412" y="243"/>
                  </a:lnTo>
                  <a:lnTo>
                    <a:pt x="431" y="236"/>
                  </a:lnTo>
                  <a:lnTo>
                    <a:pt x="448" y="229"/>
                  </a:lnTo>
                  <a:lnTo>
                    <a:pt x="464" y="220"/>
                  </a:lnTo>
                  <a:lnTo>
                    <a:pt x="478" y="210"/>
                  </a:lnTo>
                  <a:lnTo>
                    <a:pt x="490" y="200"/>
                  </a:lnTo>
                  <a:lnTo>
                    <a:pt x="501" y="190"/>
                  </a:lnTo>
                  <a:lnTo>
                    <a:pt x="509" y="180"/>
                  </a:lnTo>
                  <a:lnTo>
                    <a:pt x="516" y="169"/>
                  </a:lnTo>
                  <a:lnTo>
                    <a:pt x="521" y="157"/>
                  </a:lnTo>
                  <a:lnTo>
                    <a:pt x="523" y="146"/>
                  </a:lnTo>
                  <a:lnTo>
                    <a:pt x="525" y="134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773738" y="1355725"/>
              <a:ext cx="430212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lot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8234363" y="1028700"/>
              <a:ext cx="835025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dname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951913" y="1352550"/>
              <a:ext cx="858837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budget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7554913" y="1355725"/>
              <a:ext cx="485775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 u="sng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did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6607175" y="804863"/>
              <a:ext cx="701675" cy="331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since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929188" y="1017588"/>
              <a:ext cx="711200" cy="331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name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6535738" y="2019300"/>
              <a:ext cx="1090612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Works_In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8139113" y="2041525"/>
              <a:ext cx="1422400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Departments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700588" y="2041525"/>
              <a:ext cx="1252537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  <a:tabLst>
                  <a:tab pos="723900" algn="l"/>
                </a:tabLst>
              </a:pPr>
              <a:r>
                <a:rPr lang="en-US" sz="16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Employees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200525" y="1343025"/>
              <a:ext cx="531813" cy="331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600" b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ssn</a:t>
              </a: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5249863" y="1387475"/>
              <a:ext cx="1587" cy="5334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92625" y="1733550"/>
              <a:ext cx="627063" cy="24765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5667375" y="1733550"/>
              <a:ext cx="404813" cy="22542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5891213" y="2160588"/>
              <a:ext cx="584200" cy="158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740650" y="2178050"/>
              <a:ext cx="422275" cy="158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908800" y="1181100"/>
              <a:ext cx="185738" cy="61912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7870825" y="1755775"/>
              <a:ext cx="555625" cy="2159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8591550" y="1439863"/>
              <a:ext cx="119063" cy="558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9058275" y="1725613"/>
              <a:ext cx="320675" cy="246062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70B7573-86D5-914D-AC7E-A21D84B2F952}" type="slidenum">
              <a:rPr lang="en-US"/>
              <a:pPr/>
              <a:t>6</a:t>
            </a:fld>
            <a:endParaRPr lang="en-US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Cardinality Ratios of Relationships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604329"/>
            <a:ext cx="8228160" cy="4444307"/>
          </a:xfrm>
          <a:ln/>
        </p:spPr>
        <p:txBody>
          <a:bodyPr/>
          <a:lstStyle/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Consider binary relationships, i.e., between two entity sets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Alternate notation: 1:1, 1:M, M:1, M:N</a:t>
            </a:r>
          </a:p>
        </p:txBody>
      </p:sp>
      <p:sp>
        <p:nvSpPr>
          <p:cNvPr id="8195" name="Freeform 3"/>
          <p:cNvSpPr>
            <a:spLocks noChangeArrowheads="1"/>
          </p:cNvSpPr>
          <p:nvPr/>
        </p:nvSpPr>
        <p:spPr bwMode="auto">
          <a:xfrm>
            <a:off x="2340001" y="3318109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6" name="Freeform 4"/>
          <p:cNvSpPr>
            <a:spLocks noChangeArrowheads="1"/>
          </p:cNvSpPr>
          <p:nvPr/>
        </p:nvSpPr>
        <p:spPr bwMode="auto">
          <a:xfrm>
            <a:off x="3087360" y="3325310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1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1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7" name="Freeform 5"/>
          <p:cNvSpPr>
            <a:spLocks noChangeArrowheads="1"/>
          </p:cNvSpPr>
          <p:nvPr/>
        </p:nvSpPr>
        <p:spPr bwMode="auto">
          <a:xfrm>
            <a:off x="3684961" y="3318109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8" name="Freeform 6"/>
          <p:cNvSpPr>
            <a:spLocks noChangeArrowheads="1"/>
          </p:cNvSpPr>
          <p:nvPr/>
        </p:nvSpPr>
        <p:spPr bwMode="auto">
          <a:xfrm>
            <a:off x="4446720" y="3318109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1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0" y="617"/>
              </a:cxn>
              <a:cxn ang="0">
                <a:pos x="0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1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5037120" y="3332510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6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6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Freeform 8"/>
          <p:cNvSpPr>
            <a:spLocks noChangeArrowheads="1"/>
          </p:cNvSpPr>
          <p:nvPr/>
        </p:nvSpPr>
        <p:spPr bwMode="auto">
          <a:xfrm>
            <a:off x="1756800" y="3325310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9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4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6" y="122"/>
              </a:cxn>
              <a:cxn ang="0">
                <a:pos x="32" y="198"/>
              </a:cxn>
              <a:cxn ang="0">
                <a:pos x="20" y="288"/>
              </a:cxn>
              <a:cxn ang="0">
                <a:pos x="10" y="390"/>
              </a:cxn>
              <a:cxn ang="0">
                <a:pos x="4" y="501"/>
              </a:cxn>
              <a:cxn ang="0">
                <a:pos x="1" y="617"/>
              </a:cxn>
              <a:cxn ang="0">
                <a:pos x="1" y="735"/>
              </a:cxn>
              <a:cxn ang="0">
                <a:pos x="4" y="851"/>
              </a:cxn>
              <a:cxn ang="0">
                <a:pos x="10" y="962"/>
              </a:cxn>
              <a:cxn ang="0">
                <a:pos x="20" y="1064"/>
              </a:cxn>
              <a:cxn ang="0">
                <a:pos x="32" y="1155"/>
              </a:cxn>
              <a:cxn ang="0">
                <a:pos x="46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4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9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595840" y="5321360"/>
            <a:ext cx="1459157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  <a:tab pos="1313299" algn="l"/>
              </a:tabLst>
            </a:pPr>
            <a:r>
              <a:rPr lang="en-US" sz="1500" b="1" dirty="0">
                <a:solidFill>
                  <a:srgbClr val="FC0128"/>
                </a:solidFill>
                <a:ea typeface="Arial Unicode MS" pitchFamily="-111" charset="0"/>
                <a:cs typeface="Arial Unicode MS" pitchFamily="-111" charset="0"/>
              </a:rPr>
              <a:t>Many-to-Many</a:t>
            </a:r>
          </a:p>
        </p:txBody>
      </p:sp>
      <p:sp>
        <p:nvSpPr>
          <p:cNvPr id="8202" name="Freeform 10"/>
          <p:cNvSpPr>
            <a:spLocks noChangeArrowheads="1"/>
          </p:cNvSpPr>
          <p:nvPr/>
        </p:nvSpPr>
        <p:spPr bwMode="auto">
          <a:xfrm>
            <a:off x="5791680" y="3318109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3" y="288"/>
              </a:cxn>
              <a:cxn ang="0">
                <a:pos x="181" y="198"/>
              </a:cxn>
              <a:cxn ang="0">
                <a:pos x="167" y="122"/>
              </a:cxn>
              <a:cxn ang="0">
                <a:pos x="151" y="63"/>
              </a:cxn>
              <a:cxn ang="0">
                <a:pos x="133" y="22"/>
              </a:cxn>
              <a:cxn ang="0">
                <a:pos x="115" y="2"/>
              </a:cxn>
              <a:cxn ang="0">
                <a:pos x="97" y="2"/>
              </a:cxn>
              <a:cxn ang="0">
                <a:pos x="79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4" y="501"/>
              </a:cxn>
              <a:cxn ang="0">
                <a:pos x="0" y="617"/>
              </a:cxn>
              <a:cxn ang="0">
                <a:pos x="0" y="735"/>
              </a:cxn>
              <a:cxn ang="0">
                <a:pos x="4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9" y="1330"/>
              </a:cxn>
              <a:cxn ang="0">
                <a:pos x="97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1" y="1289"/>
              </a:cxn>
              <a:cxn ang="0">
                <a:pos x="167" y="1231"/>
              </a:cxn>
              <a:cxn ang="0">
                <a:pos x="181" y="1155"/>
              </a:cxn>
              <a:cxn ang="0">
                <a:pos x="193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3" name="Freeform 11"/>
          <p:cNvSpPr>
            <a:spLocks noChangeArrowheads="1"/>
          </p:cNvSpPr>
          <p:nvPr/>
        </p:nvSpPr>
        <p:spPr bwMode="auto">
          <a:xfrm>
            <a:off x="6374881" y="3318109"/>
            <a:ext cx="306720" cy="1949965"/>
          </a:xfrm>
          <a:custGeom>
            <a:avLst/>
            <a:gdLst/>
            <a:ahLst/>
            <a:cxnLst>
              <a:cxn ang="0">
                <a:pos x="211" y="617"/>
              </a:cxn>
              <a:cxn ang="0">
                <a:pos x="208" y="501"/>
              </a:cxn>
              <a:cxn ang="0">
                <a:pos x="202" y="390"/>
              </a:cxn>
              <a:cxn ang="0">
                <a:pos x="192" y="288"/>
              </a:cxn>
              <a:cxn ang="0">
                <a:pos x="181" y="198"/>
              </a:cxn>
              <a:cxn ang="0">
                <a:pos x="166" y="122"/>
              </a:cxn>
              <a:cxn ang="0">
                <a:pos x="150" y="63"/>
              </a:cxn>
              <a:cxn ang="0">
                <a:pos x="133" y="22"/>
              </a:cxn>
              <a:cxn ang="0">
                <a:pos x="115" y="2"/>
              </a:cxn>
              <a:cxn ang="0">
                <a:pos x="96" y="2"/>
              </a:cxn>
              <a:cxn ang="0">
                <a:pos x="78" y="22"/>
              </a:cxn>
              <a:cxn ang="0">
                <a:pos x="61" y="63"/>
              </a:cxn>
              <a:cxn ang="0">
                <a:pos x="45" y="122"/>
              </a:cxn>
              <a:cxn ang="0">
                <a:pos x="31" y="198"/>
              </a:cxn>
              <a:cxn ang="0">
                <a:pos x="19" y="288"/>
              </a:cxn>
              <a:cxn ang="0">
                <a:pos x="10" y="390"/>
              </a:cxn>
              <a:cxn ang="0">
                <a:pos x="3" y="501"/>
              </a:cxn>
              <a:cxn ang="0">
                <a:pos x="0" y="617"/>
              </a:cxn>
              <a:cxn ang="0">
                <a:pos x="0" y="735"/>
              </a:cxn>
              <a:cxn ang="0">
                <a:pos x="3" y="851"/>
              </a:cxn>
              <a:cxn ang="0">
                <a:pos x="10" y="962"/>
              </a:cxn>
              <a:cxn ang="0">
                <a:pos x="19" y="1064"/>
              </a:cxn>
              <a:cxn ang="0">
                <a:pos x="31" y="1155"/>
              </a:cxn>
              <a:cxn ang="0">
                <a:pos x="45" y="1231"/>
              </a:cxn>
              <a:cxn ang="0">
                <a:pos x="61" y="1289"/>
              </a:cxn>
              <a:cxn ang="0">
                <a:pos x="78" y="1330"/>
              </a:cxn>
              <a:cxn ang="0">
                <a:pos x="96" y="1351"/>
              </a:cxn>
              <a:cxn ang="0">
                <a:pos x="115" y="1351"/>
              </a:cxn>
              <a:cxn ang="0">
                <a:pos x="133" y="1330"/>
              </a:cxn>
              <a:cxn ang="0">
                <a:pos x="150" y="1289"/>
              </a:cxn>
              <a:cxn ang="0">
                <a:pos x="166" y="1231"/>
              </a:cxn>
              <a:cxn ang="0">
                <a:pos x="181" y="1155"/>
              </a:cxn>
              <a:cxn ang="0">
                <a:pos x="192" y="1064"/>
              </a:cxn>
              <a:cxn ang="0">
                <a:pos x="202" y="962"/>
              </a:cxn>
              <a:cxn ang="0">
                <a:pos x="208" y="851"/>
              </a:cxn>
              <a:cxn ang="0">
                <a:pos x="211" y="735"/>
              </a:cxn>
            </a:cxnLst>
            <a:rect l="0" t="0" r="r" b="b"/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6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1844640" y="5299756"/>
            <a:ext cx="689715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>
                <a:solidFill>
                  <a:srgbClr val="FC0128"/>
                </a:solidFill>
                <a:ea typeface="Arial Unicode MS" pitchFamily="-111" charset="0"/>
                <a:cs typeface="Arial Unicode MS" pitchFamily="-111" charset="0"/>
              </a:rPr>
              <a:t>1-to-1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081601" y="5299756"/>
            <a:ext cx="1063215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>
                <a:solidFill>
                  <a:srgbClr val="FC0128"/>
                </a:solidFill>
                <a:ea typeface="Arial Unicode MS" pitchFamily="-111" charset="0"/>
                <a:cs typeface="Arial Unicode MS" pitchFamily="-111" charset="0"/>
              </a:rPr>
              <a:t>1-to Many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397760" y="5299756"/>
            <a:ext cx="1074436" cy="311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966" tIns="40166" rIns="81966" bIns="40166">
            <a:prstTxWarp prst="textNoShape">
              <a:avLst/>
            </a:prstTxWarp>
            <a:spAutoFit/>
          </a:bodyPr>
          <a:lstStyle/>
          <a:p>
            <a:pPr eaLnBrk="0">
              <a:tabLst>
                <a:tab pos="656650" algn="l"/>
              </a:tabLst>
            </a:pPr>
            <a:r>
              <a:rPr lang="en-US" sz="1500" b="1" dirty="0">
                <a:solidFill>
                  <a:srgbClr val="FC0128"/>
                </a:solidFill>
                <a:ea typeface="Arial Unicode MS" pitchFamily="-111" charset="0"/>
                <a:cs typeface="Arial Unicode MS" pitchFamily="-111" charset="0"/>
              </a:rPr>
              <a:t>Many-to-1</a:t>
            </a: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923840" y="3637822"/>
            <a:ext cx="552960" cy="79209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906560" y="3964737"/>
            <a:ext cx="588960" cy="115212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1880640" y="4424145"/>
            <a:ext cx="588960" cy="578941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3270241" y="3619101"/>
            <a:ext cx="571680" cy="9793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3252960" y="3964737"/>
            <a:ext cx="570240" cy="133934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3270240" y="3983458"/>
            <a:ext cx="552960" cy="842489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>
            <a:off x="3221280" y="4455828"/>
            <a:ext cx="614880" cy="53429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>
            <a:off x="4563361" y="3619101"/>
            <a:ext cx="642240" cy="9793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616640" y="3964737"/>
            <a:ext cx="552960" cy="97930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599360" y="4310373"/>
            <a:ext cx="588960" cy="152656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4573440" y="4405424"/>
            <a:ext cx="588960" cy="613504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5927040" y="3637822"/>
            <a:ext cx="571680" cy="79209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>
            <a:off x="5964480" y="3983459"/>
            <a:ext cx="588960" cy="79209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V="1">
            <a:off x="5945760" y="3679587"/>
            <a:ext cx="552960" cy="959141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5927040" y="3964737"/>
            <a:ext cx="607680" cy="843929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1846081" y="3600378"/>
            <a:ext cx="79200" cy="9505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1846081" y="3941695"/>
            <a:ext cx="79200" cy="9505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1846081" y="4274369"/>
            <a:ext cx="79200" cy="9505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1846081" y="4609925"/>
            <a:ext cx="79200" cy="9505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1846081" y="4944040"/>
            <a:ext cx="79200" cy="9505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209761" y="3580216"/>
            <a:ext cx="77760" cy="1437271"/>
            <a:chOff x="2229" y="2486"/>
            <a:chExt cx="54" cy="998"/>
          </a:xfrm>
        </p:grpSpPr>
        <p:sp>
          <p:nvSpPr>
            <p:cNvPr id="8228" name="Oval 36"/>
            <p:cNvSpPr>
              <a:spLocks noChangeArrowheads="1"/>
            </p:cNvSpPr>
            <p:nvPr/>
          </p:nvSpPr>
          <p:spPr bwMode="auto">
            <a:xfrm>
              <a:off x="2229" y="2486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>
              <a:off x="2229" y="2723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>
              <a:off x="2229" y="2954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>
              <a:off x="2229" y="3187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2" name="Oval 40"/>
            <p:cNvSpPr>
              <a:spLocks noChangeArrowheads="1"/>
            </p:cNvSpPr>
            <p:nvPr/>
          </p:nvSpPr>
          <p:spPr bwMode="auto">
            <a:xfrm>
              <a:off x="2229" y="3419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534561" y="3584537"/>
            <a:ext cx="77760" cy="1437271"/>
            <a:chOff x="3149" y="2489"/>
            <a:chExt cx="54" cy="998"/>
          </a:xfrm>
        </p:grpSpPr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>
              <a:off x="3149" y="2489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5" name="Oval 43"/>
            <p:cNvSpPr>
              <a:spLocks noChangeArrowheads="1"/>
            </p:cNvSpPr>
            <p:nvPr/>
          </p:nvSpPr>
          <p:spPr bwMode="auto">
            <a:xfrm>
              <a:off x="3149" y="2726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6" name="Oval 44"/>
            <p:cNvSpPr>
              <a:spLocks noChangeArrowheads="1"/>
            </p:cNvSpPr>
            <p:nvPr/>
          </p:nvSpPr>
          <p:spPr bwMode="auto">
            <a:xfrm>
              <a:off x="3149" y="2957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7" name="Oval 45"/>
            <p:cNvSpPr>
              <a:spLocks noChangeArrowheads="1"/>
            </p:cNvSpPr>
            <p:nvPr/>
          </p:nvSpPr>
          <p:spPr bwMode="auto">
            <a:xfrm>
              <a:off x="3149" y="3190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>
              <a:off x="3149" y="3422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889600" y="3587417"/>
            <a:ext cx="77760" cy="1437271"/>
            <a:chOff x="4090" y="2491"/>
            <a:chExt cx="54" cy="998"/>
          </a:xfrm>
        </p:grpSpPr>
        <p:sp>
          <p:nvSpPr>
            <p:cNvPr id="8240" name="Oval 48"/>
            <p:cNvSpPr>
              <a:spLocks noChangeArrowheads="1"/>
            </p:cNvSpPr>
            <p:nvPr/>
          </p:nvSpPr>
          <p:spPr bwMode="auto">
            <a:xfrm>
              <a:off x="4090" y="2491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1" name="Oval 49"/>
            <p:cNvSpPr>
              <a:spLocks noChangeArrowheads="1"/>
            </p:cNvSpPr>
            <p:nvPr/>
          </p:nvSpPr>
          <p:spPr bwMode="auto">
            <a:xfrm>
              <a:off x="4090" y="2728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2" name="Oval 50"/>
            <p:cNvSpPr>
              <a:spLocks noChangeArrowheads="1"/>
            </p:cNvSpPr>
            <p:nvPr/>
          </p:nvSpPr>
          <p:spPr bwMode="auto">
            <a:xfrm>
              <a:off x="4090" y="2959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3" name="Oval 51"/>
            <p:cNvSpPr>
              <a:spLocks noChangeArrowheads="1"/>
            </p:cNvSpPr>
            <p:nvPr/>
          </p:nvSpPr>
          <p:spPr bwMode="auto">
            <a:xfrm>
              <a:off x="4090" y="3192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>
              <a:off x="4090" y="3424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2439360" y="3672386"/>
            <a:ext cx="77760" cy="1173724"/>
            <a:chOff x="1694" y="2550"/>
            <a:chExt cx="54" cy="815"/>
          </a:xfrm>
        </p:grpSpPr>
        <p:sp>
          <p:nvSpPr>
            <p:cNvPr id="8246" name="Oval 54"/>
            <p:cNvSpPr>
              <a:spLocks noChangeArrowheads="1"/>
            </p:cNvSpPr>
            <p:nvPr/>
          </p:nvSpPr>
          <p:spPr bwMode="auto">
            <a:xfrm>
              <a:off x="1694" y="2550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7" name="Oval 55"/>
            <p:cNvSpPr>
              <a:spLocks noChangeArrowheads="1"/>
            </p:cNvSpPr>
            <p:nvPr/>
          </p:nvSpPr>
          <p:spPr bwMode="auto">
            <a:xfrm>
              <a:off x="1694" y="2797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8" name="Oval 56"/>
            <p:cNvSpPr>
              <a:spLocks noChangeArrowheads="1"/>
            </p:cNvSpPr>
            <p:nvPr/>
          </p:nvSpPr>
          <p:spPr bwMode="auto">
            <a:xfrm>
              <a:off x="1694" y="3050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9" name="Oval 57"/>
            <p:cNvSpPr>
              <a:spLocks noChangeArrowheads="1"/>
            </p:cNvSpPr>
            <p:nvPr/>
          </p:nvSpPr>
          <p:spPr bwMode="auto">
            <a:xfrm>
              <a:off x="1694" y="3300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3794401" y="3682467"/>
            <a:ext cx="77760" cy="1173723"/>
            <a:chOff x="2635" y="2557"/>
            <a:chExt cx="54" cy="815"/>
          </a:xfrm>
        </p:grpSpPr>
        <p:sp>
          <p:nvSpPr>
            <p:cNvPr id="8251" name="Oval 59"/>
            <p:cNvSpPr>
              <a:spLocks noChangeArrowheads="1"/>
            </p:cNvSpPr>
            <p:nvPr/>
          </p:nvSpPr>
          <p:spPr bwMode="auto">
            <a:xfrm>
              <a:off x="2635" y="2557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2" name="Oval 60"/>
            <p:cNvSpPr>
              <a:spLocks noChangeArrowheads="1"/>
            </p:cNvSpPr>
            <p:nvPr/>
          </p:nvSpPr>
          <p:spPr bwMode="auto">
            <a:xfrm>
              <a:off x="2635" y="2804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3" name="Oval 61"/>
            <p:cNvSpPr>
              <a:spLocks noChangeArrowheads="1"/>
            </p:cNvSpPr>
            <p:nvPr/>
          </p:nvSpPr>
          <p:spPr bwMode="auto">
            <a:xfrm>
              <a:off x="2635" y="3057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4" name="Oval 62"/>
            <p:cNvSpPr>
              <a:spLocks noChangeArrowheads="1"/>
            </p:cNvSpPr>
            <p:nvPr/>
          </p:nvSpPr>
          <p:spPr bwMode="auto">
            <a:xfrm>
              <a:off x="2635" y="3307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5163840" y="3669506"/>
            <a:ext cx="77760" cy="1173724"/>
            <a:chOff x="3586" y="2548"/>
            <a:chExt cx="54" cy="815"/>
          </a:xfrm>
        </p:grpSpPr>
        <p:sp>
          <p:nvSpPr>
            <p:cNvPr id="8256" name="Oval 64"/>
            <p:cNvSpPr>
              <a:spLocks noChangeArrowheads="1"/>
            </p:cNvSpPr>
            <p:nvPr/>
          </p:nvSpPr>
          <p:spPr bwMode="auto">
            <a:xfrm>
              <a:off x="3586" y="2548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7" name="Oval 65"/>
            <p:cNvSpPr>
              <a:spLocks noChangeArrowheads="1"/>
            </p:cNvSpPr>
            <p:nvPr/>
          </p:nvSpPr>
          <p:spPr bwMode="auto">
            <a:xfrm>
              <a:off x="3586" y="2795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8" name="Oval 66"/>
            <p:cNvSpPr>
              <a:spLocks noChangeArrowheads="1"/>
            </p:cNvSpPr>
            <p:nvPr/>
          </p:nvSpPr>
          <p:spPr bwMode="auto">
            <a:xfrm>
              <a:off x="3586" y="3048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9" name="Oval 67"/>
            <p:cNvSpPr>
              <a:spLocks noChangeArrowheads="1"/>
            </p:cNvSpPr>
            <p:nvPr/>
          </p:nvSpPr>
          <p:spPr bwMode="auto">
            <a:xfrm>
              <a:off x="3586" y="3298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6497280" y="3663745"/>
            <a:ext cx="77760" cy="1173724"/>
            <a:chOff x="4512" y="2544"/>
            <a:chExt cx="54" cy="815"/>
          </a:xfrm>
        </p:grpSpPr>
        <p:sp>
          <p:nvSpPr>
            <p:cNvPr id="8261" name="Oval 69"/>
            <p:cNvSpPr>
              <a:spLocks noChangeArrowheads="1"/>
            </p:cNvSpPr>
            <p:nvPr/>
          </p:nvSpPr>
          <p:spPr bwMode="auto">
            <a:xfrm>
              <a:off x="4512" y="2544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2" name="Oval 70"/>
            <p:cNvSpPr>
              <a:spLocks noChangeArrowheads="1"/>
            </p:cNvSpPr>
            <p:nvPr/>
          </p:nvSpPr>
          <p:spPr bwMode="auto">
            <a:xfrm>
              <a:off x="4512" y="2791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3" name="Oval 71"/>
            <p:cNvSpPr>
              <a:spLocks noChangeArrowheads="1"/>
            </p:cNvSpPr>
            <p:nvPr/>
          </p:nvSpPr>
          <p:spPr bwMode="auto">
            <a:xfrm>
              <a:off x="4512" y="3044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4" name="Oval 72"/>
            <p:cNvSpPr>
              <a:spLocks noChangeArrowheads="1"/>
            </p:cNvSpPr>
            <p:nvPr/>
          </p:nvSpPr>
          <p:spPr bwMode="auto">
            <a:xfrm>
              <a:off x="4512" y="3294"/>
              <a:ext cx="55" cy="66"/>
            </a:xfrm>
            <a:prstGeom prst="ellipse">
              <a:avLst/>
            </a:prstGeom>
            <a:solidFill>
              <a:srgbClr val="000000"/>
            </a:solidFill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F2636E5-C9CB-9F4B-93E4-F9F9C1159261}" type="slidenum">
              <a:rPr lang="en-US"/>
              <a:pPr/>
              <a:t>7</a:t>
            </a:fld>
            <a:endParaRPr lang="en-US"/>
          </a:p>
        </p:txBody>
      </p:sp>
      <p:sp>
        <p:nvSpPr>
          <p:cNvPr id="102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28600"/>
            <a:ext cx="8228160" cy="685800"/>
          </a:xfrm>
          <a:ln/>
        </p:spPr>
        <p:txBody>
          <a:bodyPr tIns="35203"/>
          <a:lstStyle/>
          <a:p>
            <a:pPr algn="l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Key Constraints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3110727"/>
            <a:ext cx="8077919" cy="2937908"/>
          </a:xfrm>
          <a:ln/>
        </p:spPr>
        <p:txBody>
          <a:bodyPr tIns="22401"/>
          <a:lstStyle/>
          <a:p>
            <a:pPr marL="391686" indent="-293764">
              <a:spcBef>
                <a:spcPts val="544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Consider </a:t>
            </a:r>
            <a:r>
              <a:rPr lang="en-US" sz="2500" dirty="0" err="1"/>
              <a:t>Works_In</a:t>
            </a:r>
            <a:r>
              <a:rPr lang="en-US" sz="2500" dirty="0"/>
              <a:t>:  An employee can work in many </a:t>
            </a:r>
            <a:r>
              <a:rPr lang="en-US" sz="2500" dirty="0" err="1"/>
              <a:t>depts</a:t>
            </a:r>
            <a:r>
              <a:rPr lang="en-US" sz="2500" dirty="0"/>
              <a:t>; a dept can have many </a:t>
            </a:r>
            <a:r>
              <a:rPr lang="en-US" sz="2500" dirty="0" smtClean="0"/>
              <a:t>employees : m-to-m</a:t>
            </a:r>
            <a:endParaRPr lang="en-US" sz="2500" dirty="0"/>
          </a:p>
          <a:p>
            <a:pPr marL="391686" indent="-293764">
              <a:spcBef>
                <a:spcPts val="544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 smtClean="0"/>
              <a:t>Consider Manages: each </a:t>
            </a:r>
            <a:r>
              <a:rPr lang="en-US" sz="2500" dirty="0"/>
              <a:t>dept has at most one </a:t>
            </a:r>
            <a:r>
              <a:rPr lang="en-US" sz="2500" dirty="0" smtClean="0"/>
              <a:t>manager </a:t>
            </a:r>
          </a:p>
          <a:p>
            <a:pPr marL="391686" indent="-293764">
              <a:spcBef>
                <a:spcPts val="544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 smtClean="0"/>
              <a:t>Dept has a </a:t>
            </a:r>
            <a:r>
              <a:rPr lang="en-US" sz="2500" i="1" u="sng" dirty="0">
                <a:solidFill>
                  <a:srgbClr val="FF0000"/>
                </a:solidFill>
              </a:rPr>
              <a:t>key constraint</a:t>
            </a:r>
            <a:r>
              <a:rPr lang="en-US" sz="2500" i="1" dirty="0"/>
              <a:t> </a:t>
            </a:r>
            <a:r>
              <a:rPr lang="en-US" sz="2500" dirty="0"/>
              <a:t>on </a:t>
            </a:r>
            <a:r>
              <a:rPr lang="en-US" sz="2500" dirty="0" smtClean="0"/>
              <a:t>Manages:  each instance of dept appears in at most one instance of manages</a:t>
            </a:r>
            <a:endParaRPr lang="en-US" sz="2500" dirty="0"/>
          </a:p>
          <a:p>
            <a:pPr marL="391686" indent="-293764">
              <a:spcBef>
                <a:spcPts val="544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500" dirty="0"/>
              <a:t>Denoted by an arrow: given a dept entity we can uniquely identify the manages relationship in which it appears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563359" y="3918459"/>
            <a:ext cx="262656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5"/>
          <p:cNvGrpSpPr/>
          <p:nvPr/>
        </p:nvGrpSpPr>
        <p:grpSpPr>
          <a:xfrm>
            <a:off x="1295400" y="914400"/>
            <a:ext cx="6265732" cy="2133600"/>
            <a:chOff x="1752600" y="1066800"/>
            <a:chExt cx="6265732" cy="213360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6096000" y="1066800"/>
              <a:ext cx="852480" cy="470929"/>
              <a:chOff x="3755" y="875"/>
              <a:chExt cx="592" cy="327"/>
            </a:xfrm>
          </p:grpSpPr>
          <p:sp>
            <p:nvSpPr>
              <p:cNvPr id="10246" name="Freeform 6"/>
              <p:cNvSpPr>
                <a:spLocks noChangeArrowheads="1"/>
              </p:cNvSpPr>
              <p:nvPr/>
            </p:nvSpPr>
            <p:spPr bwMode="auto">
              <a:xfrm>
                <a:off x="3755" y="875"/>
                <a:ext cx="592" cy="327"/>
              </a:xfrm>
              <a:custGeom>
                <a:avLst/>
                <a:gdLst/>
                <a:ahLst/>
                <a:cxnLst>
                  <a:cxn ang="0">
                    <a:pos x="589" y="148"/>
                  </a:cxn>
                  <a:cxn ang="0">
                    <a:pos x="581" y="120"/>
                  </a:cxn>
                  <a:cxn ang="0">
                    <a:pos x="563" y="94"/>
                  </a:cxn>
                  <a:cxn ang="0">
                    <a:pos x="538" y="68"/>
                  </a:cxn>
                  <a:cxn ang="0">
                    <a:pos x="505" y="46"/>
                  </a:cxn>
                  <a:cxn ang="0">
                    <a:pos x="465" y="29"/>
                  </a:cxn>
                  <a:cxn ang="0">
                    <a:pos x="420" y="14"/>
                  </a:cxn>
                  <a:cxn ang="0">
                    <a:pos x="372" y="4"/>
                  </a:cxn>
                  <a:cxn ang="0">
                    <a:pos x="321" y="0"/>
                  </a:cxn>
                  <a:cxn ang="0">
                    <a:pos x="269" y="0"/>
                  </a:cxn>
                  <a:cxn ang="0">
                    <a:pos x="218" y="4"/>
                  </a:cxn>
                  <a:cxn ang="0">
                    <a:pos x="170" y="14"/>
                  </a:cxn>
                  <a:cxn ang="0">
                    <a:pos x="125" y="29"/>
                  </a:cxn>
                  <a:cxn ang="0">
                    <a:pos x="85" y="46"/>
                  </a:cxn>
                  <a:cxn ang="0">
                    <a:pos x="53" y="68"/>
                  </a:cxn>
                  <a:cxn ang="0">
                    <a:pos x="27" y="94"/>
                  </a:cxn>
                  <a:cxn ang="0">
                    <a:pos x="9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9" y="205"/>
                  </a:cxn>
                  <a:cxn ang="0">
                    <a:pos x="27" y="231"/>
                  </a:cxn>
                  <a:cxn ang="0">
                    <a:pos x="53" y="257"/>
                  </a:cxn>
                  <a:cxn ang="0">
                    <a:pos x="85" y="278"/>
                  </a:cxn>
                  <a:cxn ang="0">
                    <a:pos x="125" y="296"/>
                  </a:cxn>
                  <a:cxn ang="0">
                    <a:pos x="170" y="310"/>
                  </a:cxn>
                  <a:cxn ang="0">
                    <a:pos x="218" y="320"/>
                  </a:cxn>
                  <a:cxn ang="0">
                    <a:pos x="269" y="326"/>
                  </a:cxn>
                  <a:cxn ang="0">
                    <a:pos x="321" y="326"/>
                  </a:cxn>
                  <a:cxn ang="0">
                    <a:pos x="372" y="320"/>
                  </a:cxn>
                  <a:cxn ang="0">
                    <a:pos x="420" y="310"/>
                  </a:cxn>
                  <a:cxn ang="0">
                    <a:pos x="465" y="296"/>
                  </a:cxn>
                  <a:cxn ang="0">
                    <a:pos x="505" y="278"/>
                  </a:cxn>
                  <a:cxn ang="0">
                    <a:pos x="538" y="257"/>
                  </a:cxn>
                  <a:cxn ang="0">
                    <a:pos x="563" y="231"/>
                  </a:cxn>
                  <a:cxn ang="0">
                    <a:pos x="581" y="205"/>
                  </a:cxn>
                  <a:cxn ang="0">
                    <a:pos x="589" y="177"/>
                  </a:cxn>
                </a:cxnLst>
                <a:rect l="0" t="0" r="r" b="b"/>
                <a:pathLst>
                  <a:path w="592" h="327">
                    <a:moveTo>
                      <a:pt x="591" y="163"/>
                    </a:moveTo>
                    <a:lnTo>
                      <a:pt x="589" y="148"/>
                    </a:lnTo>
                    <a:lnTo>
                      <a:pt x="586" y="133"/>
                    </a:lnTo>
                    <a:lnTo>
                      <a:pt x="581" y="120"/>
                    </a:lnTo>
                    <a:lnTo>
                      <a:pt x="573" y="106"/>
                    </a:lnTo>
                    <a:lnTo>
                      <a:pt x="563" y="94"/>
                    </a:lnTo>
                    <a:lnTo>
                      <a:pt x="550" y="81"/>
                    </a:lnTo>
                    <a:lnTo>
                      <a:pt x="538" y="68"/>
                    </a:lnTo>
                    <a:lnTo>
                      <a:pt x="521" y="57"/>
                    </a:lnTo>
                    <a:lnTo>
                      <a:pt x="505" y="46"/>
                    </a:lnTo>
                    <a:lnTo>
                      <a:pt x="485" y="37"/>
                    </a:lnTo>
                    <a:lnTo>
                      <a:pt x="465" y="29"/>
                    </a:lnTo>
                    <a:lnTo>
                      <a:pt x="442" y="21"/>
                    </a:lnTo>
                    <a:lnTo>
                      <a:pt x="420" y="14"/>
                    </a:lnTo>
                    <a:lnTo>
                      <a:pt x="395" y="9"/>
                    </a:lnTo>
                    <a:lnTo>
                      <a:pt x="372" y="4"/>
                    </a:lnTo>
                    <a:lnTo>
                      <a:pt x="347" y="1"/>
                    </a:lnTo>
                    <a:lnTo>
                      <a:pt x="321" y="0"/>
                    </a:lnTo>
                    <a:lnTo>
                      <a:pt x="294" y="0"/>
                    </a:lnTo>
                    <a:lnTo>
                      <a:pt x="269" y="0"/>
                    </a:lnTo>
                    <a:lnTo>
                      <a:pt x="243" y="1"/>
                    </a:lnTo>
                    <a:lnTo>
                      <a:pt x="218" y="4"/>
                    </a:lnTo>
                    <a:lnTo>
                      <a:pt x="195" y="9"/>
                    </a:lnTo>
                    <a:lnTo>
                      <a:pt x="170" y="14"/>
                    </a:lnTo>
                    <a:lnTo>
                      <a:pt x="148" y="21"/>
                    </a:lnTo>
                    <a:lnTo>
                      <a:pt x="125" y="29"/>
                    </a:lnTo>
                    <a:lnTo>
                      <a:pt x="105" y="37"/>
                    </a:lnTo>
                    <a:lnTo>
                      <a:pt x="85" y="46"/>
                    </a:lnTo>
                    <a:lnTo>
                      <a:pt x="69" y="57"/>
                    </a:lnTo>
                    <a:lnTo>
                      <a:pt x="53" y="68"/>
                    </a:lnTo>
                    <a:lnTo>
                      <a:pt x="40" y="81"/>
                    </a:lnTo>
                    <a:lnTo>
                      <a:pt x="27" y="94"/>
                    </a:lnTo>
                    <a:lnTo>
                      <a:pt x="17" y="106"/>
                    </a:lnTo>
                    <a:lnTo>
                      <a:pt x="9" y="120"/>
                    </a:lnTo>
                    <a:lnTo>
                      <a:pt x="4" y="133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4" y="191"/>
                    </a:lnTo>
                    <a:lnTo>
                      <a:pt x="9" y="205"/>
                    </a:lnTo>
                    <a:lnTo>
                      <a:pt x="17" y="219"/>
                    </a:lnTo>
                    <a:lnTo>
                      <a:pt x="27" y="231"/>
                    </a:lnTo>
                    <a:lnTo>
                      <a:pt x="40" y="244"/>
                    </a:lnTo>
                    <a:lnTo>
                      <a:pt x="53" y="257"/>
                    </a:lnTo>
                    <a:lnTo>
                      <a:pt x="69" y="268"/>
                    </a:lnTo>
                    <a:lnTo>
                      <a:pt x="85" y="278"/>
                    </a:lnTo>
                    <a:lnTo>
                      <a:pt x="105" y="288"/>
                    </a:lnTo>
                    <a:lnTo>
                      <a:pt x="125" y="296"/>
                    </a:lnTo>
                    <a:lnTo>
                      <a:pt x="148" y="304"/>
                    </a:lnTo>
                    <a:lnTo>
                      <a:pt x="170" y="310"/>
                    </a:lnTo>
                    <a:lnTo>
                      <a:pt x="195" y="316"/>
                    </a:lnTo>
                    <a:lnTo>
                      <a:pt x="218" y="320"/>
                    </a:lnTo>
                    <a:lnTo>
                      <a:pt x="243" y="324"/>
                    </a:lnTo>
                    <a:lnTo>
                      <a:pt x="269" y="326"/>
                    </a:lnTo>
                    <a:lnTo>
                      <a:pt x="294" y="326"/>
                    </a:lnTo>
                    <a:lnTo>
                      <a:pt x="321" y="326"/>
                    </a:lnTo>
                    <a:lnTo>
                      <a:pt x="347" y="324"/>
                    </a:lnTo>
                    <a:lnTo>
                      <a:pt x="372" y="320"/>
                    </a:lnTo>
                    <a:lnTo>
                      <a:pt x="395" y="316"/>
                    </a:lnTo>
                    <a:lnTo>
                      <a:pt x="420" y="310"/>
                    </a:lnTo>
                    <a:lnTo>
                      <a:pt x="442" y="304"/>
                    </a:lnTo>
                    <a:lnTo>
                      <a:pt x="465" y="296"/>
                    </a:lnTo>
                    <a:lnTo>
                      <a:pt x="485" y="288"/>
                    </a:lnTo>
                    <a:lnTo>
                      <a:pt x="505" y="278"/>
                    </a:lnTo>
                    <a:lnTo>
                      <a:pt x="521" y="268"/>
                    </a:lnTo>
                    <a:lnTo>
                      <a:pt x="538" y="257"/>
                    </a:lnTo>
                    <a:lnTo>
                      <a:pt x="550" y="244"/>
                    </a:lnTo>
                    <a:lnTo>
                      <a:pt x="563" y="231"/>
                    </a:lnTo>
                    <a:lnTo>
                      <a:pt x="573" y="219"/>
                    </a:lnTo>
                    <a:lnTo>
                      <a:pt x="581" y="205"/>
                    </a:lnTo>
                    <a:lnTo>
                      <a:pt x="586" y="191"/>
                    </a:lnTo>
                    <a:lnTo>
                      <a:pt x="589" y="177"/>
                    </a:lnTo>
                    <a:lnTo>
                      <a:pt x="591" y="163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3779" y="914"/>
                <a:ext cx="558" cy="2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tabLst>
                    <a:tab pos="656650" algn="l"/>
                  </a:tabLst>
                </a:pPr>
                <a:r>
                  <a:rPr lang="en-US" sz="1500" b="1" dirty="0" err="1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dname</a:t>
                </a:r>
                <a:endPara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endParaRPr>
              </a:p>
            </p:txBody>
          </p:sp>
        </p:grpSp>
        <p:grpSp>
          <p:nvGrpSpPr>
            <p:cNvPr id="4" name="Group 54"/>
            <p:cNvGrpSpPr/>
            <p:nvPr/>
          </p:nvGrpSpPr>
          <p:grpSpPr>
            <a:xfrm>
              <a:off x="7162800" y="1295400"/>
              <a:ext cx="855532" cy="450767"/>
              <a:chOff x="8288468" y="1218401"/>
              <a:chExt cx="855532" cy="450767"/>
            </a:xfrm>
          </p:grpSpPr>
          <p:sp>
            <p:nvSpPr>
              <p:cNvPr id="10244" name="Freeform 4"/>
              <p:cNvSpPr>
                <a:spLocks noChangeArrowheads="1"/>
              </p:cNvSpPr>
              <p:nvPr/>
            </p:nvSpPr>
            <p:spPr bwMode="auto">
              <a:xfrm>
                <a:off x="8288468" y="1218401"/>
                <a:ext cx="828000" cy="450767"/>
              </a:xfrm>
              <a:custGeom>
                <a:avLst/>
                <a:gdLst/>
                <a:ahLst/>
                <a:cxnLst>
                  <a:cxn ang="0">
                    <a:pos x="1" y="169"/>
                  </a:cxn>
                  <a:cxn ang="0">
                    <a:pos x="9" y="196"/>
                  </a:cxn>
                  <a:cxn ang="0">
                    <a:pos x="28" y="221"/>
                  </a:cxn>
                  <a:cxn ang="0">
                    <a:pos x="52" y="244"/>
                  </a:cxn>
                  <a:cxn ang="0">
                    <a:pos x="84" y="266"/>
                  </a:cxn>
                  <a:cxn ang="0">
                    <a:pos x="123" y="283"/>
                  </a:cxn>
                  <a:cxn ang="0">
                    <a:pos x="165" y="297"/>
                  </a:cxn>
                  <a:cxn ang="0">
                    <a:pos x="213" y="306"/>
                  </a:cxn>
                  <a:cxn ang="0">
                    <a:pos x="262" y="312"/>
                  </a:cxn>
                  <a:cxn ang="0">
                    <a:pos x="311" y="312"/>
                  </a:cxn>
                  <a:cxn ang="0">
                    <a:pos x="361" y="306"/>
                  </a:cxn>
                  <a:cxn ang="0">
                    <a:pos x="408" y="297"/>
                  </a:cxn>
                  <a:cxn ang="0">
                    <a:pos x="451" y="283"/>
                  </a:cxn>
                  <a:cxn ang="0">
                    <a:pos x="490" y="266"/>
                  </a:cxn>
                  <a:cxn ang="0">
                    <a:pos x="522" y="244"/>
                  </a:cxn>
                  <a:cxn ang="0">
                    <a:pos x="547" y="221"/>
                  </a:cxn>
                  <a:cxn ang="0">
                    <a:pos x="564" y="196"/>
                  </a:cxn>
                  <a:cxn ang="0">
                    <a:pos x="572" y="169"/>
                  </a:cxn>
                  <a:cxn ang="0">
                    <a:pos x="572" y="141"/>
                  </a:cxn>
                  <a:cxn ang="0">
                    <a:pos x="564" y="114"/>
                  </a:cxn>
                  <a:cxn ang="0">
                    <a:pos x="547" y="90"/>
                  </a:cxn>
                  <a:cxn ang="0">
                    <a:pos x="522" y="65"/>
                  </a:cxn>
                  <a:cxn ang="0">
                    <a:pos x="490" y="45"/>
                  </a:cxn>
                  <a:cxn ang="0">
                    <a:pos x="451" y="26"/>
                  </a:cxn>
                  <a:cxn ang="0">
                    <a:pos x="408" y="14"/>
                  </a:cxn>
                  <a:cxn ang="0">
                    <a:pos x="361" y="5"/>
                  </a:cxn>
                  <a:cxn ang="0">
                    <a:pos x="311" y="0"/>
                  </a:cxn>
                  <a:cxn ang="0">
                    <a:pos x="262" y="0"/>
                  </a:cxn>
                  <a:cxn ang="0">
                    <a:pos x="212" y="5"/>
                  </a:cxn>
                  <a:cxn ang="0">
                    <a:pos x="165" y="14"/>
                  </a:cxn>
                  <a:cxn ang="0">
                    <a:pos x="123" y="28"/>
                  </a:cxn>
                  <a:cxn ang="0">
                    <a:pos x="84" y="45"/>
                  </a:cxn>
                  <a:cxn ang="0">
                    <a:pos x="52" y="65"/>
                  </a:cxn>
                  <a:cxn ang="0">
                    <a:pos x="28" y="90"/>
                  </a:cxn>
                  <a:cxn ang="0">
                    <a:pos x="9" y="115"/>
                  </a:cxn>
                  <a:cxn ang="0">
                    <a:pos x="1" y="142"/>
                  </a:cxn>
                </a:cxnLst>
                <a:rect l="0" t="0" r="r" b="b"/>
                <a:pathLst>
                  <a:path w="575" h="313">
                    <a:moveTo>
                      <a:pt x="0" y="156"/>
                    </a:moveTo>
                    <a:lnTo>
                      <a:pt x="1" y="169"/>
                    </a:lnTo>
                    <a:lnTo>
                      <a:pt x="5" y="182"/>
                    </a:lnTo>
                    <a:lnTo>
                      <a:pt x="9" y="196"/>
                    </a:lnTo>
                    <a:lnTo>
                      <a:pt x="17" y="208"/>
                    </a:lnTo>
                    <a:lnTo>
                      <a:pt x="28" y="221"/>
                    </a:lnTo>
                    <a:lnTo>
                      <a:pt x="38" y="234"/>
                    </a:lnTo>
                    <a:lnTo>
                      <a:pt x="52" y="244"/>
                    </a:lnTo>
                    <a:lnTo>
                      <a:pt x="67" y="255"/>
                    </a:lnTo>
                    <a:lnTo>
                      <a:pt x="84" y="266"/>
                    </a:lnTo>
                    <a:lnTo>
                      <a:pt x="103" y="275"/>
                    </a:lnTo>
                    <a:lnTo>
                      <a:pt x="123" y="283"/>
                    </a:lnTo>
                    <a:lnTo>
                      <a:pt x="143" y="290"/>
                    </a:lnTo>
                    <a:lnTo>
                      <a:pt x="165" y="297"/>
                    </a:lnTo>
                    <a:lnTo>
                      <a:pt x="189" y="302"/>
                    </a:lnTo>
                    <a:lnTo>
                      <a:pt x="213" y="306"/>
                    </a:lnTo>
                    <a:lnTo>
                      <a:pt x="237" y="309"/>
                    </a:lnTo>
                    <a:lnTo>
                      <a:pt x="262" y="312"/>
                    </a:lnTo>
                    <a:lnTo>
                      <a:pt x="287" y="312"/>
                    </a:lnTo>
                    <a:lnTo>
                      <a:pt x="311" y="312"/>
                    </a:lnTo>
                    <a:lnTo>
                      <a:pt x="337" y="309"/>
                    </a:lnTo>
                    <a:lnTo>
                      <a:pt x="361" y="306"/>
                    </a:lnTo>
                    <a:lnTo>
                      <a:pt x="385" y="302"/>
                    </a:lnTo>
                    <a:lnTo>
                      <a:pt x="408" y="297"/>
                    </a:lnTo>
                    <a:lnTo>
                      <a:pt x="431" y="290"/>
                    </a:lnTo>
                    <a:lnTo>
                      <a:pt x="451" y="283"/>
                    </a:lnTo>
                    <a:lnTo>
                      <a:pt x="471" y="275"/>
                    </a:lnTo>
                    <a:lnTo>
                      <a:pt x="490" y="266"/>
                    </a:lnTo>
                    <a:lnTo>
                      <a:pt x="506" y="255"/>
                    </a:lnTo>
                    <a:lnTo>
                      <a:pt x="522" y="244"/>
                    </a:lnTo>
                    <a:lnTo>
                      <a:pt x="536" y="234"/>
                    </a:lnTo>
                    <a:lnTo>
                      <a:pt x="547" y="221"/>
                    </a:lnTo>
                    <a:lnTo>
                      <a:pt x="556" y="208"/>
                    </a:lnTo>
                    <a:lnTo>
                      <a:pt x="564" y="196"/>
                    </a:lnTo>
                    <a:lnTo>
                      <a:pt x="569" y="182"/>
                    </a:lnTo>
                    <a:lnTo>
                      <a:pt x="572" y="169"/>
                    </a:lnTo>
                    <a:lnTo>
                      <a:pt x="574" y="156"/>
                    </a:lnTo>
                    <a:lnTo>
                      <a:pt x="572" y="141"/>
                    </a:lnTo>
                    <a:lnTo>
                      <a:pt x="569" y="129"/>
                    </a:lnTo>
                    <a:lnTo>
                      <a:pt x="564" y="114"/>
                    </a:lnTo>
                    <a:lnTo>
                      <a:pt x="556" y="102"/>
                    </a:lnTo>
                    <a:lnTo>
                      <a:pt x="547" y="90"/>
                    </a:lnTo>
                    <a:lnTo>
                      <a:pt x="536" y="76"/>
                    </a:lnTo>
                    <a:lnTo>
                      <a:pt x="522" y="65"/>
                    </a:lnTo>
                    <a:lnTo>
                      <a:pt x="506" y="55"/>
                    </a:lnTo>
                    <a:lnTo>
                      <a:pt x="490" y="45"/>
                    </a:lnTo>
                    <a:lnTo>
                      <a:pt x="471" y="36"/>
                    </a:lnTo>
                    <a:lnTo>
                      <a:pt x="451" y="26"/>
                    </a:lnTo>
                    <a:lnTo>
                      <a:pt x="431" y="20"/>
                    </a:lnTo>
                    <a:lnTo>
                      <a:pt x="408" y="14"/>
                    </a:lnTo>
                    <a:lnTo>
                      <a:pt x="385" y="8"/>
                    </a:lnTo>
                    <a:lnTo>
                      <a:pt x="361" y="5"/>
                    </a:lnTo>
                    <a:lnTo>
                      <a:pt x="337" y="1"/>
                    </a:lnTo>
                    <a:lnTo>
                      <a:pt x="311" y="0"/>
                    </a:lnTo>
                    <a:lnTo>
                      <a:pt x="287" y="0"/>
                    </a:lnTo>
                    <a:lnTo>
                      <a:pt x="262" y="0"/>
                    </a:lnTo>
                    <a:lnTo>
                      <a:pt x="237" y="1"/>
                    </a:lnTo>
                    <a:lnTo>
                      <a:pt x="212" y="5"/>
                    </a:lnTo>
                    <a:lnTo>
                      <a:pt x="189" y="9"/>
                    </a:lnTo>
                    <a:lnTo>
                      <a:pt x="165" y="14"/>
                    </a:lnTo>
                    <a:lnTo>
                      <a:pt x="143" y="20"/>
                    </a:lnTo>
                    <a:lnTo>
                      <a:pt x="123" y="28"/>
                    </a:lnTo>
                    <a:lnTo>
                      <a:pt x="102" y="36"/>
                    </a:lnTo>
                    <a:lnTo>
                      <a:pt x="84" y="45"/>
                    </a:lnTo>
                    <a:lnTo>
                      <a:pt x="67" y="55"/>
                    </a:lnTo>
                    <a:lnTo>
                      <a:pt x="52" y="65"/>
                    </a:lnTo>
                    <a:lnTo>
                      <a:pt x="38" y="78"/>
                    </a:lnTo>
                    <a:lnTo>
                      <a:pt x="28" y="90"/>
                    </a:lnTo>
                    <a:lnTo>
                      <a:pt x="17" y="102"/>
                    </a:lnTo>
                    <a:lnTo>
                      <a:pt x="9" y="115"/>
                    </a:lnTo>
                    <a:lnTo>
                      <a:pt x="5" y="129"/>
                    </a:lnTo>
                    <a:lnTo>
                      <a:pt x="1" y="142"/>
                    </a:lnTo>
                    <a:lnTo>
                      <a:pt x="0" y="156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82945" tIns="41473" rIns="82945" bIns="41473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8338868" y="1268805"/>
                <a:ext cx="805132" cy="3119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81966" tIns="40166" rIns="81966" bIns="40166">
                <a:prstTxWarp prst="textNoShape">
                  <a:avLst/>
                </a:prstTxWarp>
                <a:spAutoFit/>
              </a:bodyPr>
              <a:lstStyle/>
              <a:p>
                <a:pPr eaLnBrk="0">
                  <a:tabLst>
                    <a:tab pos="656650" algn="l"/>
                  </a:tabLst>
                </a:pPr>
                <a:r>
                  <a:rPr lang="en-US" sz="15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budget</a:t>
                </a:r>
              </a:p>
            </p:txBody>
          </p:sp>
        </p:grpSp>
        <p:grpSp>
          <p:nvGrpSpPr>
            <p:cNvPr id="5" name="Group 53"/>
            <p:cNvGrpSpPr/>
            <p:nvPr/>
          </p:nvGrpSpPr>
          <p:grpSpPr>
            <a:xfrm>
              <a:off x="5339228" y="1198238"/>
              <a:ext cx="653760" cy="470929"/>
              <a:chOff x="7091828" y="1198238"/>
              <a:chExt cx="653760" cy="470929"/>
            </a:xfrm>
          </p:grpSpPr>
          <p:sp>
            <p:nvSpPr>
              <p:cNvPr id="10243" name="Freeform 3"/>
              <p:cNvSpPr>
                <a:spLocks noChangeArrowheads="1"/>
              </p:cNvSpPr>
              <p:nvPr/>
            </p:nvSpPr>
            <p:spPr bwMode="auto">
              <a:xfrm>
                <a:off x="7091828" y="1198238"/>
                <a:ext cx="653760" cy="470929"/>
              </a:xfrm>
              <a:custGeom>
                <a:avLst/>
                <a:gdLst/>
                <a:ahLst/>
                <a:cxnLst>
                  <a:cxn ang="0">
                    <a:pos x="451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1" y="68"/>
                  </a:cxn>
                  <a:cxn ang="0">
                    <a:pos x="386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5" y="47"/>
                  </a:cxn>
                  <a:cxn ang="0">
                    <a:pos x="40" y="68"/>
                  </a:cxn>
                  <a:cxn ang="0">
                    <a:pos x="21" y="94"/>
                  </a:cxn>
                  <a:cxn ang="0">
                    <a:pos x="7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7" y="205"/>
                  </a:cxn>
                  <a:cxn ang="0">
                    <a:pos x="21" y="231"/>
                  </a:cxn>
                  <a:cxn ang="0">
                    <a:pos x="40" y="255"/>
                  </a:cxn>
                  <a:cxn ang="0">
                    <a:pos x="65" y="278"/>
                  </a:cxn>
                  <a:cxn ang="0">
                    <a:pos x="96" y="296"/>
                  </a:cxn>
                  <a:cxn ang="0">
                    <a:pos x="130" y="310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6" y="278"/>
                  </a:cxn>
                  <a:cxn ang="0">
                    <a:pos x="411" y="255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1" y="177"/>
                  </a:cxn>
                </a:cxnLst>
                <a:rect l="0" t="0" r="r" b="b"/>
                <a:pathLst>
                  <a:path w="454" h="327">
                    <a:moveTo>
                      <a:pt x="453" y="163"/>
                    </a:moveTo>
                    <a:lnTo>
                      <a:pt x="451" y="148"/>
                    </a:lnTo>
                    <a:lnTo>
                      <a:pt x="448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0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3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3" y="57"/>
                    </a:lnTo>
                    <a:lnTo>
                      <a:pt x="40" y="68"/>
                    </a:lnTo>
                    <a:lnTo>
                      <a:pt x="29" y="80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7" y="205"/>
                    </a:lnTo>
                    <a:lnTo>
                      <a:pt x="13" y="217"/>
                    </a:lnTo>
                    <a:lnTo>
                      <a:pt x="21" y="231"/>
                    </a:lnTo>
                    <a:lnTo>
                      <a:pt x="29" y="244"/>
                    </a:lnTo>
                    <a:lnTo>
                      <a:pt x="40" y="255"/>
                    </a:lnTo>
                    <a:lnTo>
                      <a:pt x="53" y="266"/>
                    </a:lnTo>
                    <a:lnTo>
                      <a:pt x="65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3"/>
                    </a:lnTo>
                    <a:lnTo>
                      <a:pt x="130" y="310"/>
                    </a:lnTo>
                    <a:lnTo>
                      <a:pt x="148" y="316"/>
                    </a:lnTo>
                    <a:lnTo>
                      <a:pt x="167" y="320"/>
                    </a:lnTo>
                    <a:lnTo>
                      <a:pt x="186" y="323"/>
                    </a:lnTo>
                    <a:lnTo>
                      <a:pt x="206" y="326"/>
                    </a:lnTo>
                    <a:lnTo>
                      <a:pt x="225" y="326"/>
                    </a:lnTo>
                    <a:lnTo>
                      <a:pt x="246" y="326"/>
                    </a:lnTo>
                    <a:lnTo>
                      <a:pt x="265" y="323"/>
                    </a:lnTo>
                    <a:lnTo>
                      <a:pt x="285" y="320"/>
                    </a:lnTo>
                    <a:lnTo>
                      <a:pt x="303" y="316"/>
                    </a:lnTo>
                    <a:lnTo>
                      <a:pt x="322" y="310"/>
                    </a:lnTo>
                    <a:lnTo>
                      <a:pt x="339" y="303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6" y="278"/>
                    </a:lnTo>
                    <a:lnTo>
                      <a:pt x="399" y="266"/>
                    </a:lnTo>
                    <a:lnTo>
                      <a:pt x="411" y="255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7"/>
                    </a:lnTo>
                    <a:lnTo>
                      <a:pt x="445" y="205"/>
                    </a:lnTo>
                    <a:lnTo>
                      <a:pt x="448" y="191"/>
                    </a:lnTo>
                    <a:lnTo>
                      <a:pt x="451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82945" tIns="41473" rIns="82945" bIns="41473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9" name="Rectangle 9"/>
              <p:cNvSpPr>
                <a:spLocks noChangeArrowheads="1"/>
              </p:cNvSpPr>
              <p:nvPr/>
            </p:nvSpPr>
            <p:spPr bwMode="auto">
              <a:xfrm>
                <a:off x="7181108" y="1268805"/>
                <a:ext cx="452471" cy="31194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81966" tIns="40166" rIns="81966" bIns="40166">
                <a:prstTxWarp prst="textNoShape">
                  <a:avLst/>
                </a:prstTxWarp>
                <a:spAutoFit/>
              </a:bodyPr>
              <a:lstStyle/>
              <a:p>
                <a:pPr eaLnBrk="0">
                  <a:lnSpc>
                    <a:spcPct val="100000"/>
                  </a:lnSpc>
                </a:pPr>
                <a:r>
                  <a:rPr lang="en-US" sz="1500" b="1" u="sng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did</a:t>
                </a:r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114800" y="1066800"/>
              <a:ext cx="673920" cy="470929"/>
              <a:chOff x="2704" y="683"/>
              <a:chExt cx="468" cy="327"/>
            </a:xfrm>
          </p:grpSpPr>
          <p:sp>
            <p:nvSpPr>
              <p:cNvPr id="10251" name="Freeform 11"/>
              <p:cNvSpPr>
                <a:spLocks noChangeArrowheads="1"/>
              </p:cNvSpPr>
              <p:nvPr/>
            </p:nvSpPr>
            <p:spPr bwMode="auto">
              <a:xfrm>
                <a:off x="2705" y="683"/>
                <a:ext cx="454" cy="327"/>
              </a:xfrm>
              <a:custGeom>
                <a:avLst/>
                <a:gdLst/>
                <a:ahLst/>
                <a:cxnLst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1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</a:cxnLst>
                <a:rect l="0" t="0" r="r" b="b"/>
                <a:pathLst>
                  <a:path w="454" h="327">
                    <a:moveTo>
                      <a:pt x="0" y="163"/>
                    </a:moveTo>
                    <a:lnTo>
                      <a:pt x="1" y="177"/>
                    </a:lnTo>
                    <a:lnTo>
                      <a:pt x="3" y="192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0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1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6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3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40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6"/>
                    </a:lnTo>
                    <a:lnTo>
                      <a:pt x="412" y="257"/>
                    </a:lnTo>
                    <a:lnTo>
                      <a:pt x="423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2" name="Rectangle 12"/>
              <p:cNvSpPr>
                <a:spLocks noChangeArrowheads="1"/>
              </p:cNvSpPr>
              <p:nvPr/>
            </p:nvSpPr>
            <p:spPr bwMode="auto">
              <a:xfrm>
                <a:off x="2704" y="741"/>
                <a:ext cx="468" cy="2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lnSpc>
                    <a:spcPct val="100000"/>
                  </a:lnSpc>
                </a:pPr>
                <a:r>
                  <a:rPr lang="en-US" sz="15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since</a:t>
                </a:r>
              </a:p>
            </p:txBody>
          </p:sp>
        </p:grpSp>
        <p:grpSp>
          <p:nvGrpSpPr>
            <p:cNvPr id="7" name="Group 52"/>
            <p:cNvGrpSpPr/>
            <p:nvPr/>
          </p:nvGrpSpPr>
          <p:grpSpPr>
            <a:xfrm>
              <a:off x="3307388" y="1185277"/>
              <a:ext cx="650880" cy="469489"/>
              <a:chOff x="5059988" y="1185277"/>
              <a:chExt cx="650880" cy="469489"/>
            </a:xfrm>
          </p:grpSpPr>
          <p:sp>
            <p:nvSpPr>
              <p:cNvPr id="10256" name="Freeform 16"/>
              <p:cNvSpPr>
                <a:spLocks noChangeArrowheads="1"/>
              </p:cNvSpPr>
              <p:nvPr/>
            </p:nvSpPr>
            <p:spPr bwMode="auto">
              <a:xfrm>
                <a:off x="5059988" y="1185277"/>
                <a:ext cx="650880" cy="469489"/>
              </a:xfrm>
              <a:custGeom>
                <a:avLst/>
                <a:gdLst/>
                <a:ahLst/>
                <a:cxnLst>
                  <a:cxn ang="0">
                    <a:pos x="0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0" y="256"/>
                  </a:cxn>
                  <a:cxn ang="0">
                    <a:pos x="65" y="278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5" y="325"/>
                  </a:cxn>
                  <a:cxn ang="0">
                    <a:pos x="283" y="319"/>
                  </a:cxn>
                  <a:cxn ang="0">
                    <a:pos x="320" y="309"/>
                  </a:cxn>
                  <a:cxn ang="0">
                    <a:pos x="354" y="295"/>
                  </a:cxn>
                  <a:cxn ang="0">
                    <a:pos x="385" y="277"/>
                  </a:cxn>
                  <a:cxn ang="0">
                    <a:pos x="410" y="254"/>
                  </a:cxn>
                  <a:cxn ang="0">
                    <a:pos x="429" y="231"/>
                  </a:cxn>
                  <a:cxn ang="0">
                    <a:pos x="443" y="204"/>
                  </a:cxn>
                  <a:cxn ang="0">
                    <a:pos x="451" y="176"/>
                  </a:cxn>
                  <a:cxn ang="0">
                    <a:pos x="451" y="148"/>
                  </a:cxn>
                  <a:cxn ang="0">
                    <a:pos x="443" y="120"/>
                  </a:cxn>
                  <a:cxn ang="0">
                    <a:pos x="429" y="93"/>
                  </a:cxn>
                  <a:cxn ang="0">
                    <a:pos x="410" y="68"/>
                  </a:cxn>
                  <a:cxn ang="0">
                    <a:pos x="385" y="47"/>
                  </a:cxn>
                  <a:cxn ang="0">
                    <a:pos x="354" y="29"/>
                  </a:cxn>
                  <a:cxn ang="0">
                    <a:pos x="320" y="15"/>
                  </a:cxn>
                  <a:cxn ang="0">
                    <a:pos x="283" y="5"/>
                  </a:cxn>
                  <a:cxn ang="0">
                    <a:pos x="245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5" y="47"/>
                  </a:cxn>
                  <a:cxn ang="0">
                    <a:pos x="40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0" y="148"/>
                  </a:cxn>
                </a:cxnLst>
                <a:rect l="0" t="0" r="r" b="b"/>
                <a:pathLst>
                  <a:path w="452" h="326">
                    <a:moveTo>
                      <a:pt x="0" y="162"/>
                    </a:moveTo>
                    <a:lnTo>
                      <a:pt x="0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29" y="243"/>
                    </a:lnTo>
                    <a:lnTo>
                      <a:pt x="40" y="256"/>
                    </a:lnTo>
                    <a:lnTo>
                      <a:pt x="52" y="267"/>
                    </a:lnTo>
                    <a:lnTo>
                      <a:pt x="65" y="278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2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5" y="325"/>
                    </a:lnTo>
                    <a:lnTo>
                      <a:pt x="264" y="322"/>
                    </a:lnTo>
                    <a:lnTo>
                      <a:pt x="283" y="319"/>
                    </a:lnTo>
                    <a:lnTo>
                      <a:pt x="302" y="315"/>
                    </a:lnTo>
                    <a:lnTo>
                      <a:pt x="320" y="309"/>
                    </a:lnTo>
                    <a:lnTo>
                      <a:pt x="338" y="303"/>
                    </a:lnTo>
                    <a:lnTo>
                      <a:pt x="354" y="295"/>
                    </a:lnTo>
                    <a:lnTo>
                      <a:pt x="370" y="287"/>
                    </a:lnTo>
                    <a:lnTo>
                      <a:pt x="385" y="277"/>
                    </a:lnTo>
                    <a:lnTo>
                      <a:pt x="398" y="266"/>
                    </a:lnTo>
                    <a:lnTo>
                      <a:pt x="410" y="254"/>
                    </a:lnTo>
                    <a:lnTo>
                      <a:pt x="421" y="243"/>
                    </a:lnTo>
                    <a:lnTo>
                      <a:pt x="429" y="231"/>
                    </a:lnTo>
                    <a:lnTo>
                      <a:pt x="437" y="217"/>
                    </a:lnTo>
                    <a:lnTo>
                      <a:pt x="443" y="204"/>
                    </a:lnTo>
                    <a:lnTo>
                      <a:pt x="447" y="190"/>
                    </a:lnTo>
                    <a:lnTo>
                      <a:pt x="451" y="176"/>
                    </a:lnTo>
                    <a:lnTo>
                      <a:pt x="451" y="162"/>
                    </a:lnTo>
                    <a:lnTo>
                      <a:pt x="451" y="148"/>
                    </a:lnTo>
                    <a:lnTo>
                      <a:pt x="447" y="134"/>
                    </a:lnTo>
                    <a:lnTo>
                      <a:pt x="443" y="120"/>
                    </a:lnTo>
                    <a:lnTo>
                      <a:pt x="437" y="106"/>
                    </a:lnTo>
                    <a:lnTo>
                      <a:pt x="429" y="93"/>
                    </a:lnTo>
                    <a:lnTo>
                      <a:pt x="421" y="81"/>
                    </a:lnTo>
                    <a:lnTo>
                      <a:pt x="410" y="68"/>
                    </a:lnTo>
                    <a:lnTo>
                      <a:pt x="398" y="57"/>
                    </a:lnTo>
                    <a:lnTo>
                      <a:pt x="385" y="47"/>
                    </a:lnTo>
                    <a:lnTo>
                      <a:pt x="370" y="37"/>
                    </a:lnTo>
                    <a:lnTo>
                      <a:pt x="354" y="29"/>
                    </a:lnTo>
                    <a:lnTo>
                      <a:pt x="338" y="21"/>
                    </a:lnTo>
                    <a:lnTo>
                      <a:pt x="320" y="15"/>
                    </a:lnTo>
                    <a:lnTo>
                      <a:pt x="302" y="9"/>
                    </a:lnTo>
                    <a:lnTo>
                      <a:pt x="283" y="5"/>
                    </a:lnTo>
                    <a:lnTo>
                      <a:pt x="264" y="1"/>
                    </a:lnTo>
                    <a:lnTo>
                      <a:pt x="245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2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5" y="47"/>
                    </a:lnTo>
                    <a:lnTo>
                      <a:pt x="52" y="57"/>
                    </a:lnTo>
                    <a:lnTo>
                      <a:pt x="40" y="68"/>
                    </a:lnTo>
                    <a:lnTo>
                      <a:pt x="29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0" y="148"/>
                    </a:lnTo>
                    <a:lnTo>
                      <a:pt x="0" y="162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7" name="Rectangle 17"/>
              <p:cNvSpPr>
                <a:spLocks noChangeArrowheads="1"/>
              </p:cNvSpPr>
              <p:nvPr/>
            </p:nvSpPr>
            <p:spPr bwMode="auto">
              <a:xfrm>
                <a:off x="5166548" y="1268805"/>
                <a:ext cx="416160" cy="3197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lnSpc>
                    <a:spcPct val="100000"/>
                  </a:lnSpc>
                </a:pPr>
                <a:r>
                  <a:rPr lang="en-US" sz="15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lot</a:t>
                </a:r>
              </a:p>
            </p:txBody>
          </p:sp>
        </p:grpSp>
        <p:grpSp>
          <p:nvGrpSpPr>
            <p:cNvPr id="8" name="Group 50"/>
            <p:cNvGrpSpPr/>
            <p:nvPr/>
          </p:nvGrpSpPr>
          <p:grpSpPr>
            <a:xfrm>
              <a:off x="2514600" y="1066800"/>
              <a:ext cx="685440" cy="470930"/>
              <a:chOff x="4437908" y="838200"/>
              <a:chExt cx="685440" cy="470930"/>
            </a:xfrm>
          </p:grpSpPr>
          <p:sp>
            <p:nvSpPr>
              <p:cNvPr id="10254" name="Freeform 14"/>
              <p:cNvSpPr>
                <a:spLocks noChangeArrowheads="1"/>
              </p:cNvSpPr>
              <p:nvPr/>
            </p:nvSpPr>
            <p:spPr bwMode="auto">
              <a:xfrm>
                <a:off x="4446548" y="838200"/>
                <a:ext cx="653760" cy="470930"/>
              </a:xfrm>
              <a:custGeom>
                <a:avLst/>
                <a:gdLst/>
                <a:ahLst/>
                <a:cxnLst>
                  <a:cxn ang="0">
                    <a:pos x="453" y="148"/>
                  </a:cxn>
                  <a:cxn ang="0">
                    <a:pos x="445" y="120"/>
                  </a:cxn>
                  <a:cxn ang="0">
                    <a:pos x="431" y="94"/>
                  </a:cxn>
                  <a:cxn ang="0">
                    <a:pos x="412" y="68"/>
                  </a:cxn>
                  <a:cxn ang="0">
                    <a:pos x="387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1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4"/>
                  </a:cxn>
                  <a:cxn ang="0">
                    <a:pos x="8" y="120"/>
                  </a:cxn>
                  <a:cxn ang="0">
                    <a:pos x="1" y="148"/>
                  </a:cxn>
                  <a:cxn ang="0">
                    <a:pos x="1" y="177"/>
                  </a:cxn>
                  <a:cxn ang="0">
                    <a:pos x="8" y="205"/>
                  </a:cxn>
                  <a:cxn ang="0">
                    <a:pos x="21" y="231"/>
                  </a:cxn>
                  <a:cxn ang="0">
                    <a:pos x="41" y="257"/>
                  </a:cxn>
                  <a:cxn ang="0">
                    <a:pos x="66" y="278"/>
                  </a:cxn>
                  <a:cxn ang="0">
                    <a:pos x="96" y="296"/>
                  </a:cxn>
                  <a:cxn ang="0">
                    <a:pos x="131" y="310"/>
                  </a:cxn>
                  <a:cxn ang="0">
                    <a:pos x="167" y="320"/>
                  </a:cxn>
                  <a:cxn ang="0">
                    <a:pos x="206" y="326"/>
                  </a:cxn>
                  <a:cxn ang="0">
                    <a:pos x="246" y="326"/>
                  </a:cxn>
                  <a:cxn ang="0">
                    <a:pos x="285" y="320"/>
                  </a:cxn>
                  <a:cxn ang="0">
                    <a:pos x="322" y="310"/>
                  </a:cxn>
                  <a:cxn ang="0">
                    <a:pos x="356" y="296"/>
                  </a:cxn>
                  <a:cxn ang="0">
                    <a:pos x="387" y="278"/>
                  </a:cxn>
                  <a:cxn ang="0">
                    <a:pos x="412" y="257"/>
                  </a:cxn>
                  <a:cxn ang="0">
                    <a:pos x="431" y="231"/>
                  </a:cxn>
                  <a:cxn ang="0">
                    <a:pos x="445" y="205"/>
                  </a:cxn>
                  <a:cxn ang="0">
                    <a:pos x="453" y="177"/>
                  </a:cxn>
                </a:cxnLst>
                <a:rect l="0" t="0" r="r" b="b"/>
                <a:pathLst>
                  <a:path w="454" h="327">
                    <a:moveTo>
                      <a:pt x="453" y="163"/>
                    </a:moveTo>
                    <a:lnTo>
                      <a:pt x="453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4"/>
                    </a:lnTo>
                    <a:lnTo>
                      <a:pt x="422" y="81"/>
                    </a:lnTo>
                    <a:lnTo>
                      <a:pt x="412" y="68"/>
                    </a:lnTo>
                    <a:lnTo>
                      <a:pt x="399" y="57"/>
                    </a:lnTo>
                    <a:lnTo>
                      <a:pt x="387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6" y="2"/>
                    </a:lnTo>
                    <a:lnTo>
                      <a:pt x="246" y="0"/>
                    </a:lnTo>
                    <a:lnTo>
                      <a:pt x="227" y="0"/>
                    </a:lnTo>
                    <a:lnTo>
                      <a:pt x="206" y="0"/>
                    </a:lnTo>
                    <a:lnTo>
                      <a:pt x="187" y="2"/>
                    </a:lnTo>
                    <a:lnTo>
                      <a:pt x="167" y="5"/>
                    </a:lnTo>
                    <a:lnTo>
                      <a:pt x="149" y="9"/>
                    </a:lnTo>
                    <a:lnTo>
                      <a:pt x="131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1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4"/>
                    </a:lnTo>
                    <a:lnTo>
                      <a:pt x="13" y="106"/>
                    </a:lnTo>
                    <a:lnTo>
                      <a:pt x="8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3"/>
                    </a:lnTo>
                    <a:lnTo>
                      <a:pt x="1" y="177"/>
                    </a:lnTo>
                    <a:lnTo>
                      <a:pt x="3" y="191"/>
                    </a:lnTo>
                    <a:lnTo>
                      <a:pt x="8" y="205"/>
                    </a:lnTo>
                    <a:lnTo>
                      <a:pt x="13" y="219"/>
                    </a:lnTo>
                    <a:lnTo>
                      <a:pt x="21" y="231"/>
                    </a:lnTo>
                    <a:lnTo>
                      <a:pt x="30" y="244"/>
                    </a:lnTo>
                    <a:lnTo>
                      <a:pt x="41" y="257"/>
                    </a:lnTo>
                    <a:lnTo>
                      <a:pt x="53" y="268"/>
                    </a:lnTo>
                    <a:lnTo>
                      <a:pt x="66" y="278"/>
                    </a:lnTo>
                    <a:lnTo>
                      <a:pt x="81" y="288"/>
                    </a:lnTo>
                    <a:lnTo>
                      <a:pt x="96" y="296"/>
                    </a:lnTo>
                    <a:lnTo>
                      <a:pt x="113" y="304"/>
                    </a:lnTo>
                    <a:lnTo>
                      <a:pt x="131" y="310"/>
                    </a:lnTo>
                    <a:lnTo>
                      <a:pt x="149" y="316"/>
                    </a:lnTo>
                    <a:lnTo>
                      <a:pt x="167" y="320"/>
                    </a:lnTo>
                    <a:lnTo>
                      <a:pt x="187" y="324"/>
                    </a:lnTo>
                    <a:lnTo>
                      <a:pt x="206" y="326"/>
                    </a:lnTo>
                    <a:lnTo>
                      <a:pt x="227" y="326"/>
                    </a:lnTo>
                    <a:lnTo>
                      <a:pt x="246" y="326"/>
                    </a:lnTo>
                    <a:lnTo>
                      <a:pt x="266" y="324"/>
                    </a:lnTo>
                    <a:lnTo>
                      <a:pt x="285" y="320"/>
                    </a:lnTo>
                    <a:lnTo>
                      <a:pt x="304" y="316"/>
                    </a:lnTo>
                    <a:lnTo>
                      <a:pt x="322" y="310"/>
                    </a:lnTo>
                    <a:lnTo>
                      <a:pt x="339" y="304"/>
                    </a:lnTo>
                    <a:lnTo>
                      <a:pt x="356" y="296"/>
                    </a:lnTo>
                    <a:lnTo>
                      <a:pt x="372" y="288"/>
                    </a:lnTo>
                    <a:lnTo>
                      <a:pt x="387" y="278"/>
                    </a:lnTo>
                    <a:lnTo>
                      <a:pt x="399" y="268"/>
                    </a:lnTo>
                    <a:lnTo>
                      <a:pt x="412" y="257"/>
                    </a:lnTo>
                    <a:lnTo>
                      <a:pt x="422" y="244"/>
                    </a:lnTo>
                    <a:lnTo>
                      <a:pt x="431" y="231"/>
                    </a:lnTo>
                    <a:lnTo>
                      <a:pt x="439" y="219"/>
                    </a:lnTo>
                    <a:lnTo>
                      <a:pt x="445" y="205"/>
                    </a:lnTo>
                    <a:lnTo>
                      <a:pt x="449" y="191"/>
                    </a:lnTo>
                    <a:lnTo>
                      <a:pt x="453" y="177"/>
                    </a:lnTo>
                    <a:lnTo>
                      <a:pt x="453" y="163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4437908" y="894366"/>
                <a:ext cx="685440" cy="3197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lnSpc>
                    <a:spcPct val="100000"/>
                  </a:lnSpc>
                </a:pPr>
                <a:r>
                  <a:rPr lang="en-US" sz="15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name</a:t>
                </a:r>
              </a:p>
            </p:txBody>
          </p:sp>
        </p:grpSp>
        <p:grpSp>
          <p:nvGrpSpPr>
            <p:cNvPr id="9" name="Group 51"/>
            <p:cNvGrpSpPr/>
            <p:nvPr/>
          </p:nvGrpSpPr>
          <p:grpSpPr>
            <a:xfrm>
              <a:off x="1752600" y="1219200"/>
              <a:ext cx="653760" cy="469489"/>
              <a:chOff x="3860468" y="1185277"/>
              <a:chExt cx="653760" cy="469489"/>
            </a:xfrm>
          </p:grpSpPr>
          <p:sp>
            <p:nvSpPr>
              <p:cNvPr id="10255" name="Freeform 15"/>
              <p:cNvSpPr>
                <a:spLocks noChangeArrowheads="1"/>
              </p:cNvSpPr>
              <p:nvPr/>
            </p:nvSpPr>
            <p:spPr bwMode="auto">
              <a:xfrm>
                <a:off x="3860468" y="1185277"/>
                <a:ext cx="653760" cy="469489"/>
              </a:xfrm>
              <a:custGeom>
                <a:avLst/>
                <a:gdLst/>
                <a:ahLst/>
                <a:cxnLst>
                  <a:cxn ang="0">
                    <a:pos x="451" y="148"/>
                  </a:cxn>
                  <a:cxn ang="0">
                    <a:pos x="445" y="120"/>
                  </a:cxn>
                  <a:cxn ang="0">
                    <a:pos x="431" y="93"/>
                  </a:cxn>
                  <a:cxn ang="0">
                    <a:pos x="411" y="68"/>
                  </a:cxn>
                  <a:cxn ang="0">
                    <a:pos x="386" y="47"/>
                  </a:cxn>
                  <a:cxn ang="0">
                    <a:pos x="356" y="29"/>
                  </a:cxn>
                  <a:cxn ang="0">
                    <a:pos x="322" y="15"/>
                  </a:cxn>
                  <a:cxn ang="0">
                    <a:pos x="285" y="5"/>
                  </a:cxn>
                  <a:cxn ang="0">
                    <a:pos x="246" y="0"/>
                  </a:cxn>
                  <a:cxn ang="0">
                    <a:pos x="206" y="0"/>
                  </a:cxn>
                  <a:cxn ang="0">
                    <a:pos x="167" y="5"/>
                  </a:cxn>
                  <a:cxn ang="0">
                    <a:pos x="130" y="15"/>
                  </a:cxn>
                  <a:cxn ang="0">
                    <a:pos x="96" y="29"/>
                  </a:cxn>
                  <a:cxn ang="0">
                    <a:pos x="66" y="47"/>
                  </a:cxn>
                  <a:cxn ang="0">
                    <a:pos x="41" y="68"/>
                  </a:cxn>
                  <a:cxn ang="0">
                    <a:pos x="21" y="93"/>
                  </a:cxn>
                  <a:cxn ang="0">
                    <a:pos x="7" y="120"/>
                  </a:cxn>
                  <a:cxn ang="0">
                    <a:pos x="1" y="148"/>
                  </a:cxn>
                  <a:cxn ang="0">
                    <a:pos x="1" y="176"/>
                  </a:cxn>
                  <a:cxn ang="0">
                    <a:pos x="7" y="204"/>
                  </a:cxn>
                  <a:cxn ang="0">
                    <a:pos x="21" y="231"/>
                  </a:cxn>
                  <a:cxn ang="0">
                    <a:pos x="41" y="256"/>
                  </a:cxn>
                  <a:cxn ang="0">
                    <a:pos x="66" y="277"/>
                  </a:cxn>
                  <a:cxn ang="0">
                    <a:pos x="96" y="295"/>
                  </a:cxn>
                  <a:cxn ang="0">
                    <a:pos x="130" y="309"/>
                  </a:cxn>
                  <a:cxn ang="0">
                    <a:pos x="167" y="319"/>
                  </a:cxn>
                  <a:cxn ang="0">
                    <a:pos x="206" y="325"/>
                  </a:cxn>
                  <a:cxn ang="0">
                    <a:pos x="246" y="325"/>
                  </a:cxn>
                  <a:cxn ang="0">
                    <a:pos x="285" y="319"/>
                  </a:cxn>
                  <a:cxn ang="0">
                    <a:pos x="322" y="309"/>
                  </a:cxn>
                  <a:cxn ang="0">
                    <a:pos x="356" y="295"/>
                  </a:cxn>
                  <a:cxn ang="0">
                    <a:pos x="386" y="277"/>
                  </a:cxn>
                  <a:cxn ang="0">
                    <a:pos x="411" y="256"/>
                  </a:cxn>
                  <a:cxn ang="0">
                    <a:pos x="431" y="231"/>
                  </a:cxn>
                  <a:cxn ang="0">
                    <a:pos x="445" y="204"/>
                  </a:cxn>
                  <a:cxn ang="0">
                    <a:pos x="451" y="176"/>
                  </a:cxn>
                </a:cxnLst>
                <a:rect l="0" t="0" r="r" b="b"/>
                <a:pathLst>
                  <a:path w="454" h="326">
                    <a:moveTo>
                      <a:pt x="453" y="162"/>
                    </a:moveTo>
                    <a:lnTo>
                      <a:pt x="451" y="148"/>
                    </a:lnTo>
                    <a:lnTo>
                      <a:pt x="449" y="134"/>
                    </a:lnTo>
                    <a:lnTo>
                      <a:pt x="445" y="120"/>
                    </a:lnTo>
                    <a:lnTo>
                      <a:pt x="439" y="106"/>
                    </a:lnTo>
                    <a:lnTo>
                      <a:pt x="431" y="93"/>
                    </a:lnTo>
                    <a:lnTo>
                      <a:pt x="422" y="81"/>
                    </a:lnTo>
                    <a:lnTo>
                      <a:pt x="411" y="68"/>
                    </a:lnTo>
                    <a:lnTo>
                      <a:pt x="399" y="57"/>
                    </a:lnTo>
                    <a:lnTo>
                      <a:pt x="386" y="47"/>
                    </a:lnTo>
                    <a:lnTo>
                      <a:pt x="372" y="37"/>
                    </a:lnTo>
                    <a:lnTo>
                      <a:pt x="356" y="29"/>
                    </a:lnTo>
                    <a:lnTo>
                      <a:pt x="339" y="21"/>
                    </a:lnTo>
                    <a:lnTo>
                      <a:pt x="322" y="15"/>
                    </a:lnTo>
                    <a:lnTo>
                      <a:pt x="304" y="9"/>
                    </a:lnTo>
                    <a:lnTo>
                      <a:pt x="285" y="5"/>
                    </a:lnTo>
                    <a:lnTo>
                      <a:pt x="265" y="1"/>
                    </a:lnTo>
                    <a:lnTo>
                      <a:pt x="246" y="0"/>
                    </a:lnTo>
                    <a:lnTo>
                      <a:pt x="225" y="0"/>
                    </a:lnTo>
                    <a:lnTo>
                      <a:pt x="206" y="0"/>
                    </a:lnTo>
                    <a:lnTo>
                      <a:pt x="186" y="1"/>
                    </a:lnTo>
                    <a:lnTo>
                      <a:pt x="167" y="5"/>
                    </a:lnTo>
                    <a:lnTo>
                      <a:pt x="148" y="9"/>
                    </a:lnTo>
                    <a:lnTo>
                      <a:pt x="130" y="15"/>
                    </a:lnTo>
                    <a:lnTo>
                      <a:pt x="113" y="21"/>
                    </a:lnTo>
                    <a:lnTo>
                      <a:pt x="96" y="29"/>
                    </a:lnTo>
                    <a:lnTo>
                      <a:pt x="80" y="37"/>
                    </a:lnTo>
                    <a:lnTo>
                      <a:pt x="66" y="47"/>
                    </a:lnTo>
                    <a:lnTo>
                      <a:pt x="53" y="57"/>
                    </a:lnTo>
                    <a:lnTo>
                      <a:pt x="41" y="68"/>
                    </a:lnTo>
                    <a:lnTo>
                      <a:pt x="30" y="81"/>
                    </a:lnTo>
                    <a:lnTo>
                      <a:pt x="21" y="93"/>
                    </a:lnTo>
                    <a:lnTo>
                      <a:pt x="13" y="106"/>
                    </a:lnTo>
                    <a:lnTo>
                      <a:pt x="7" y="120"/>
                    </a:lnTo>
                    <a:lnTo>
                      <a:pt x="3" y="134"/>
                    </a:lnTo>
                    <a:lnTo>
                      <a:pt x="1" y="148"/>
                    </a:lnTo>
                    <a:lnTo>
                      <a:pt x="0" y="162"/>
                    </a:lnTo>
                    <a:lnTo>
                      <a:pt x="1" y="176"/>
                    </a:lnTo>
                    <a:lnTo>
                      <a:pt x="3" y="190"/>
                    </a:lnTo>
                    <a:lnTo>
                      <a:pt x="7" y="204"/>
                    </a:lnTo>
                    <a:lnTo>
                      <a:pt x="13" y="218"/>
                    </a:lnTo>
                    <a:lnTo>
                      <a:pt x="21" y="231"/>
                    </a:lnTo>
                    <a:lnTo>
                      <a:pt x="30" y="243"/>
                    </a:lnTo>
                    <a:lnTo>
                      <a:pt x="41" y="256"/>
                    </a:lnTo>
                    <a:lnTo>
                      <a:pt x="53" y="266"/>
                    </a:lnTo>
                    <a:lnTo>
                      <a:pt x="66" y="277"/>
                    </a:lnTo>
                    <a:lnTo>
                      <a:pt x="80" y="287"/>
                    </a:lnTo>
                    <a:lnTo>
                      <a:pt x="96" y="295"/>
                    </a:lnTo>
                    <a:lnTo>
                      <a:pt x="113" y="303"/>
                    </a:lnTo>
                    <a:lnTo>
                      <a:pt x="130" y="309"/>
                    </a:lnTo>
                    <a:lnTo>
                      <a:pt x="148" y="315"/>
                    </a:lnTo>
                    <a:lnTo>
                      <a:pt x="167" y="319"/>
                    </a:lnTo>
                    <a:lnTo>
                      <a:pt x="186" y="322"/>
                    </a:lnTo>
                    <a:lnTo>
                      <a:pt x="206" y="325"/>
                    </a:lnTo>
                    <a:lnTo>
                      <a:pt x="225" y="325"/>
                    </a:lnTo>
                    <a:lnTo>
                      <a:pt x="246" y="325"/>
                    </a:lnTo>
                    <a:lnTo>
                      <a:pt x="265" y="322"/>
                    </a:lnTo>
                    <a:lnTo>
                      <a:pt x="285" y="319"/>
                    </a:lnTo>
                    <a:lnTo>
                      <a:pt x="304" y="315"/>
                    </a:lnTo>
                    <a:lnTo>
                      <a:pt x="322" y="309"/>
                    </a:lnTo>
                    <a:lnTo>
                      <a:pt x="339" y="303"/>
                    </a:lnTo>
                    <a:lnTo>
                      <a:pt x="356" y="295"/>
                    </a:lnTo>
                    <a:lnTo>
                      <a:pt x="372" y="287"/>
                    </a:lnTo>
                    <a:lnTo>
                      <a:pt x="386" y="277"/>
                    </a:lnTo>
                    <a:lnTo>
                      <a:pt x="399" y="266"/>
                    </a:lnTo>
                    <a:lnTo>
                      <a:pt x="411" y="256"/>
                    </a:lnTo>
                    <a:lnTo>
                      <a:pt x="422" y="243"/>
                    </a:lnTo>
                    <a:lnTo>
                      <a:pt x="431" y="231"/>
                    </a:lnTo>
                    <a:lnTo>
                      <a:pt x="439" y="218"/>
                    </a:lnTo>
                    <a:lnTo>
                      <a:pt x="445" y="204"/>
                    </a:lnTo>
                    <a:lnTo>
                      <a:pt x="449" y="190"/>
                    </a:lnTo>
                    <a:lnTo>
                      <a:pt x="451" y="176"/>
                    </a:lnTo>
                    <a:lnTo>
                      <a:pt x="453" y="162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9" name="Rectangle 19"/>
              <p:cNvSpPr>
                <a:spLocks noChangeArrowheads="1"/>
              </p:cNvSpPr>
              <p:nvPr/>
            </p:nvSpPr>
            <p:spPr bwMode="auto">
              <a:xfrm>
                <a:off x="3935348" y="1258724"/>
                <a:ext cx="514080" cy="3197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lnSpc>
                    <a:spcPct val="100000"/>
                  </a:lnSpc>
                </a:pPr>
                <a:r>
                  <a:rPr lang="en-US" sz="1500" b="1" u="sng" dirty="0" err="1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ssn</a:t>
                </a:r>
                <a:endParaRPr lang="en-US" sz="1500" b="1" u="sng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endParaRPr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4105148" y="1695090"/>
              <a:ext cx="1107360" cy="835288"/>
              <a:chOff x="2539" y="1460"/>
              <a:chExt cx="769" cy="580"/>
            </a:xfrm>
          </p:grpSpPr>
          <p:sp>
            <p:nvSpPr>
              <p:cNvPr id="10261" name="Rectangle 21"/>
              <p:cNvSpPr>
                <a:spLocks noChangeArrowheads="1"/>
              </p:cNvSpPr>
              <p:nvPr/>
            </p:nvSpPr>
            <p:spPr bwMode="auto">
              <a:xfrm>
                <a:off x="2605" y="1673"/>
                <a:ext cx="699" cy="2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tabLst>
                    <a:tab pos="656650" algn="l"/>
                  </a:tabLst>
                </a:pPr>
                <a:r>
                  <a:rPr lang="en-US" sz="15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Manages</a:t>
                </a:r>
              </a:p>
            </p:txBody>
          </p:sp>
          <p:sp>
            <p:nvSpPr>
              <p:cNvPr id="10262" name="Freeform 22"/>
              <p:cNvSpPr>
                <a:spLocks noChangeArrowheads="1"/>
              </p:cNvSpPr>
              <p:nvPr/>
            </p:nvSpPr>
            <p:spPr bwMode="auto">
              <a:xfrm>
                <a:off x="2539" y="1460"/>
                <a:ext cx="769" cy="580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378" y="0"/>
                  </a:cxn>
                  <a:cxn ang="0">
                    <a:pos x="768" y="300"/>
                  </a:cxn>
                  <a:cxn ang="0">
                    <a:pos x="378" y="579"/>
                  </a:cxn>
                  <a:cxn ang="0">
                    <a:pos x="0" y="290"/>
                  </a:cxn>
                </a:cxnLst>
                <a:rect l="0" t="0" r="r" b="b"/>
                <a:pathLst>
                  <a:path w="769" h="580">
                    <a:moveTo>
                      <a:pt x="0" y="290"/>
                    </a:moveTo>
                    <a:lnTo>
                      <a:pt x="378" y="0"/>
                    </a:lnTo>
                    <a:lnTo>
                      <a:pt x="768" y="300"/>
                    </a:lnTo>
                    <a:lnTo>
                      <a:pt x="378" y="579"/>
                    </a:lnTo>
                    <a:lnTo>
                      <a:pt x="0" y="290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63" name="Freeform 23"/>
            <p:cNvSpPr>
              <a:spLocks noChangeArrowheads="1"/>
            </p:cNvSpPr>
            <p:nvPr/>
          </p:nvSpPr>
          <p:spPr bwMode="auto">
            <a:xfrm>
              <a:off x="5717948" y="1958638"/>
              <a:ext cx="1359000" cy="434926"/>
            </a:xfrm>
            <a:custGeom>
              <a:avLst/>
              <a:gdLst/>
              <a:ahLst/>
              <a:cxnLst>
                <a:cxn ang="0">
                  <a:pos x="815" y="301"/>
                </a:cxn>
                <a:cxn ang="0">
                  <a:pos x="815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815" y="301"/>
                </a:cxn>
              </a:cxnLst>
              <a:rect l="0" t="0" r="r" b="b"/>
              <a:pathLst>
                <a:path w="816" h="302">
                  <a:moveTo>
                    <a:pt x="815" y="301"/>
                  </a:moveTo>
                  <a:lnTo>
                    <a:pt x="815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815" y="301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480829" y="1944236"/>
              <a:ext cx="1209600" cy="424844"/>
              <a:chOff x="1411" y="1633"/>
              <a:chExt cx="840" cy="295"/>
            </a:xfrm>
          </p:grpSpPr>
          <p:sp>
            <p:nvSpPr>
              <p:cNvPr id="10265" name="Freeform 25"/>
              <p:cNvSpPr>
                <a:spLocks noChangeArrowheads="1"/>
              </p:cNvSpPr>
              <p:nvPr/>
            </p:nvSpPr>
            <p:spPr bwMode="auto">
              <a:xfrm>
                <a:off x="1411" y="1633"/>
                <a:ext cx="814" cy="295"/>
              </a:xfrm>
              <a:custGeom>
                <a:avLst/>
                <a:gdLst/>
                <a:ahLst/>
                <a:cxnLst>
                  <a:cxn ang="0">
                    <a:pos x="813" y="294"/>
                  </a:cxn>
                  <a:cxn ang="0">
                    <a:pos x="813" y="0"/>
                  </a:cxn>
                  <a:cxn ang="0">
                    <a:pos x="0" y="0"/>
                  </a:cxn>
                  <a:cxn ang="0">
                    <a:pos x="0" y="294"/>
                  </a:cxn>
                  <a:cxn ang="0">
                    <a:pos x="813" y="294"/>
                  </a:cxn>
                </a:cxnLst>
                <a:rect l="0" t="0" r="r" b="b"/>
                <a:pathLst>
                  <a:path w="814" h="295">
                    <a:moveTo>
                      <a:pt x="813" y="294"/>
                    </a:moveTo>
                    <a:lnTo>
                      <a:pt x="813" y="0"/>
                    </a:lnTo>
                    <a:lnTo>
                      <a:pt x="0" y="0"/>
                    </a:lnTo>
                    <a:lnTo>
                      <a:pt x="0" y="294"/>
                    </a:lnTo>
                    <a:lnTo>
                      <a:pt x="813" y="294"/>
                    </a:lnTo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66" name="Rectangle 26"/>
              <p:cNvSpPr>
                <a:spLocks noChangeArrowheads="1"/>
              </p:cNvSpPr>
              <p:nvPr/>
            </p:nvSpPr>
            <p:spPr bwMode="auto">
              <a:xfrm>
                <a:off x="1419" y="1673"/>
                <a:ext cx="832" cy="22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360" tIns="44280" rIns="90360" bIns="44280">
                <a:prstTxWarp prst="textNoShape">
                  <a:avLst/>
                </a:prstTxWarp>
                <a:spAutoFit/>
              </a:bodyPr>
              <a:lstStyle/>
              <a:p>
                <a:pPr eaLnBrk="0">
                  <a:tabLst>
                    <a:tab pos="656650" algn="l"/>
                  </a:tabLst>
                </a:pPr>
                <a:r>
                  <a:rPr lang="en-US" sz="1500" b="1" dirty="0">
                    <a:solidFill>
                      <a:srgbClr val="000000"/>
                    </a:solidFill>
                    <a:ea typeface="Arial Unicode MS" pitchFamily="-111" charset="0"/>
                    <a:cs typeface="Arial Unicode MS" pitchFamily="-111" charset="0"/>
                  </a:rPr>
                  <a:t>Employees</a:t>
                </a:r>
              </a:p>
            </p:txBody>
          </p:sp>
        </p:grp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5781548" y="2016244"/>
              <a:ext cx="1343741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Departments</a:t>
              </a:r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 flipH="1">
              <a:off x="3631868" y="2114174"/>
              <a:ext cx="480480" cy="1942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5216828" y="2114175"/>
              <a:ext cx="472320" cy="14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 flipH="1">
              <a:off x="3200400" y="1636044"/>
              <a:ext cx="428108" cy="34515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2895601" y="1524000"/>
              <a:ext cx="76200" cy="4572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2" name="Line 32"/>
            <p:cNvSpPr>
              <a:spLocks noChangeShapeType="1"/>
            </p:cNvSpPr>
            <p:nvPr/>
          </p:nvSpPr>
          <p:spPr bwMode="auto">
            <a:xfrm>
              <a:off x="2286000" y="1600200"/>
              <a:ext cx="457200" cy="3810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4419601" y="1524000"/>
              <a:ext cx="0" cy="30480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5769788" y="1636044"/>
              <a:ext cx="195840" cy="33411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 flipH="1">
              <a:off x="6249308" y="1523999"/>
              <a:ext cx="227691" cy="4461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 flipH="1">
              <a:off x="6586268" y="1676400"/>
              <a:ext cx="728932" cy="2937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 flipH="1">
              <a:off x="5216829" y="2114175"/>
              <a:ext cx="41760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6096000" y="2819400"/>
              <a:ext cx="957600" cy="335556"/>
            </a:xfrm>
            <a:custGeom>
              <a:avLst/>
              <a:gdLst/>
              <a:ahLst/>
              <a:cxnLst>
                <a:cxn ang="0">
                  <a:pos x="1" y="126"/>
                </a:cxn>
                <a:cxn ang="0">
                  <a:pos x="12" y="146"/>
                </a:cxn>
                <a:cxn ang="0">
                  <a:pos x="31" y="165"/>
                </a:cxn>
                <a:cxn ang="0">
                  <a:pos x="60" y="183"/>
                </a:cxn>
                <a:cxn ang="0">
                  <a:pos x="96" y="198"/>
                </a:cxn>
                <a:cxn ang="0">
                  <a:pos x="141" y="211"/>
                </a:cxn>
                <a:cxn ang="0">
                  <a:pos x="192" y="221"/>
                </a:cxn>
                <a:cxn ang="0">
                  <a:pos x="245" y="228"/>
                </a:cxn>
                <a:cxn ang="0">
                  <a:pos x="302" y="232"/>
                </a:cxn>
                <a:cxn ang="0">
                  <a:pos x="361" y="232"/>
                </a:cxn>
                <a:cxn ang="0">
                  <a:pos x="418" y="228"/>
                </a:cxn>
                <a:cxn ang="0">
                  <a:pos x="472" y="221"/>
                </a:cxn>
                <a:cxn ang="0">
                  <a:pos x="523" y="211"/>
                </a:cxn>
                <a:cxn ang="0">
                  <a:pos x="567" y="198"/>
                </a:cxn>
                <a:cxn ang="0">
                  <a:pos x="604" y="183"/>
                </a:cxn>
                <a:cxn ang="0">
                  <a:pos x="633" y="165"/>
                </a:cxn>
                <a:cxn ang="0">
                  <a:pos x="653" y="146"/>
                </a:cxn>
                <a:cxn ang="0">
                  <a:pos x="664" y="126"/>
                </a:cxn>
                <a:cxn ang="0">
                  <a:pos x="664" y="106"/>
                </a:cxn>
                <a:cxn ang="0">
                  <a:pos x="653" y="86"/>
                </a:cxn>
                <a:cxn ang="0">
                  <a:pos x="633" y="67"/>
                </a:cxn>
                <a:cxn ang="0">
                  <a:pos x="604" y="49"/>
                </a:cxn>
                <a:cxn ang="0">
                  <a:pos x="567" y="34"/>
                </a:cxn>
                <a:cxn ang="0">
                  <a:pos x="523" y="21"/>
                </a:cxn>
                <a:cxn ang="0">
                  <a:pos x="472" y="11"/>
                </a:cxn>
                <a:cxn ang="0">
                  <a:pos x="418" y="4"/>
                </a:cxn>
                <a:cxn ang="0">
                  <a:pos x="361" y="0"/>
                </a:cxn>
                <a:cxn ang="0">
                  <a:pos x="302" y="0"/>
                </a:cxn>
                <a:cxn ang="0">
                  <a:pos x="245" y="4"/>
                </a:cxn>
                <a:cxn ang="0">
                  <a:pos x="192" y="11"/>
                </a:cxn>
                <a:cxn ang="0">
                  <a:pos x="141" y="21"/>
                </a:cxn>
                <a:cxn ang="0">
                  <a:pos x="96" y="34"/>
                </a:cxn>
                <a:cxn ang="0">
                  <a:pos x="60" y="50"/>
                </a:cxn>
                <a:cxn ang="0">
                  <a:pos x="31" y="67"/>
                </a:cxn>
                <a:cxn ang="0">
                  <a:pos x="12" y="86"/>
                </a:cxn>
                <a:cxn ang="0">
                  <a:pos x="1" y="106"/>
                </a:cxn>
              </a:cxnLst>
              <a:rect l="0" t="0" r="r" b="b"/>
              <a:pathLst>
                <a:path w="665" h="233">
                  <a:moveTo>
                    <a:pt x="0" y="116"/>
                  </a:moveTo>
                  <a:lnTo>
                    <a:pt x="1" y="126"/>
                  </a:lnTo>
                  <a:lnTo>
                    <a:pt x="4" y="136"/>
                  </a:lnTo>
                  <a:lnTo>
                    <a:pt x="12" y="146"/>
                  </a:lnTo>
                  <a:lnTo>
                    <a:pt x="20" y="156"/>
                  </a:lnTo>
                  <a:lnTo>
                    <a:pt x="31" y="165"/>
                  </a:lnTo>
                  <a:lnTo>
                    <a:pt x="44" y="174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8"/>
                  </a:lnTo>
                  <a:lnTo>
                    <a:pt x="118" y="205"/>
                  </a:lnTo>
                  <a:lnTo>
                    <a:pt x="141" y="211"/>
                  </a:lnTo>
                  <a:lnTo>
                    <a:pt x="167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5" y="228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2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7" y="198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6"/>
                  </a:lnTo>
                  <a:lnTo>
                    <a:pt x="653" y="146"/>
                  </a:lnTo>
                  <a:lnTo>
                    <a:pt x="659" y="136"/>
                  </a:lnTo>
                  <a:lnTo>
                    <a:pt x="664" y="126"/>
                  </a:lnTo>
                  <a:lnTo>
                    <a:pt x="664" y="116"/>
                  </a:lnTo>
                  <a:lnTo>
                    <a:pt x="664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4" y="76"/>
                  </a:lnTo>
                  <a:lnTo>
                    <a:pt x="633" y="67"/>
                  </a:lnTo>
                  <a:lnTo>
                    <a:pt x="619" y="58"/>
                  </a:lnTo>
                  <a:lnTo>
                    <a:pt x="604" y="49"/>
                  </a:lnTo>
                  <a:lnTo>
                    <a:pt x="587" y="41"/>
                  </a:lnTo>
                  <a:lnTo>
                    <a:pt x="567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8" y="15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4"/>
                  </a:lnTo>
                  <a:lnTo>
                    <a:pt x="390" y="2"/>
                  </a:lnTo>
                  <a:lnTo>
                    <a:pt x="361" y="0"/>
                  </a:lnTo>
                  <a:lnTo>
                    <a:pt x="332" y="0"/>
                  </a:lnTo>
                  <a:lnTo>
                    <a:pt x="302" y="0"/>
                  </a:lnTo>
                  <a:lnTo>
                    <a:pt x="275" y="2"/>
                  </a:lnTo>
                  <a:lnTo>
                    <a:pt x="245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6" y="15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4" y="96"/>
                  </a:lnTo>
                  <a:lnTo>
                    <a:pt x="1" y="106"/>
                  </a:lnTo>
                  <a:lnTo>
                    <a:pt x="0" y="11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4089068" y="2647382"/>
              <a:ext cx="1274400" cy="55301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436" y="0"/>
                </a:cxn>
                <a:cxn ang="0">
                  <a:pos x="884" y="198"/>
                </a:cxn>
                <a:cxn ang="0">
                  <a:pos x="436" y="383"/>
                </a:cxn>
                <a:cxn ang="0">
                  <a:pos x="0" y="192"/>
                </a:cxn>
              </a:cxnLst>
              <a:rect l="0" t="0" r="r" b="b"/>
              <a:pathLst>
                <a:path w="885" h="384">
                  <a:moveTo>
                    <a:pt x="0" y="192"/>
                  </a:moveTo>
                  <a:lnTo>
                    <a:pt x="436" y="0"/>
                  </a:lnTo>
                  <a:lnTo>
                    <a:pt x="884" y="198"/>
                  </a:lnTo>
                  <a:lnTo>
                    <a:pt x="436" y="383"/>
                  </a:lnTo>
                  <a:lnTo>
                    <a:pt x="0" y="192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6248400" y="2819400"/>
              <a:ext cx="657655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since</a:t>
              </a: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>
              <a:off x="4241468" y="2743200"/>
              <a:ext cx="1027692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squar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 err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Works_In</a:t>
              </a:r>
              <a:endPara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5105401" y="3048000"/>
              <a:ext cx="990600" cy="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 flipH="1" flipV="1">
              <a:off x="3340508" y="2378106"/>
              <a:ext cx="824760" cy="517494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 flipV="1">
              <a:off x="5308268" y="2411868"/>
              <a:ext cx="931920" cy="483732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15FF81-A18F-B643-BEAA-943F7BC7F99F}" type="slidenum">
              <a:rPr lang="en-US"/>
              <a:pPr/>
              <a:t>8</a:t>
            </a:fld>
            <a:endParaRPr lang="en-US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228600"/>
            <a:ext cx="8228160" cy="756464"/>
          </a:xfrm>
          <a:ln/>
        </p:spPr>
        <p:txBody>
          <a:bodyPr tIns="3520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Participation constraints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971800"/>
            <a:ext cx="8228160" cy="3200400"/>
          </a:xfrm>
          <a:ln/>
        </p:spPr>
        <p:txBody>
          <a:bodyPr wrap="square" tIns="22401">
            <a:normAutofit/>
          </a:bodyPr>
          <a:lstStyle/>
          <a:p>
            <a:pPr marL="391686" indent="-293764">
              <a:spcBef>
                <a:spcPts val="544"/>
              </a:spcBef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/>
              <a:t>Does every </a:t>
            </a:r>
            <a:r>
              <a:rPr lang="en-US" sz="2800" dirty="0" smtClean="0"/>
              <a:t>dept </a:t>
            </a:r>
            <a:r>
              <a:rPr lang="en-US" sz="2800" dirty="0"/>
              <a:t>have a manager?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/>
              <a:t>If so, this is a </a:t>
            </a:r>
            <a:r>
              <a:rPr lang="en-US" sz="2800" i="1" u="sng" dirty="0">
                <a:solidFill>
                  <a:srgbClr val="FC0128"/>
                </a:solidFill>
              </a:rPr>
              <a:t>participation constraint</a:t>
            </a:r>
            <a:r>
              <a:rPr lang="en-US" sz="2800" dirty="0"/>
              <a:t>:  the participation of </a:t>
            </a:r>
            <a:r>
              <a:rPr lang="en-US" sz="2800" dirty="0" smtClean="0"/>
              <a:t>dept </a:t>
            </a:r>
            <a:r>
              <a:rPr lang="en-US" sz="2800" dirty="0"/>
              <a:t>in Manages is said to be </a:t>
            </a:r>
            <a:r>
              <a:rPr lang="en-US" sz="2800" i="1" dirty="0">
                <a:solidFill>
                  <a:srgbClr val="FC0128"/>
                </a:solidFill>
              </a:rPr>
              <a:t>total</a:t>
            </a:r>
            <a:r>
              <a:rPr lang="en-US" sz="2800" dirty="0">
                <a:solidFill>
                  <a:srgbClr val="FC0128"/>
                </a:solidFill>
              </a:rPr>
              <a:t> (vs. </a:t>
            </a:r>
            <a:r>
              <a:rPr lang="en-US" sz="2800" i="1" dirty="0">
                <a:solidFill>
                  <a:srgbClr val="FC0128"/>
                </a:solidFill>
              </a:rPr>
              <a:t>partial</a:t>
            </a:r>
            <a:r>
              <a:rPr lang="en-US" sz="2800" dirty="0">
                <a:solidFill>
                  <a:srgbClr val="FC0128"/>
                </a:solidFill>
              </a:rPr>
              <a:t>)</a:t>
            </a:r>
            <a:r>
              <a:rPr lang="en-US" sz="2800" dirty="0"/>
              <a:t>. Denoted by thick/double line</a:t>
            </a:r>
          </a:p>
          <a:p>
            <a:pPr marL="391686" indent="-293764">
              <a:buSzPct val="45000"/>
              <a:buFont typeface="Wingdings" pitchFamily="-111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800" dirty="0"/>
              <a:t>Meaning that every </a:t>
            </a:r>
            <a:r>
              <a:rPr lang="en-US" sz="2800" dirty="0" smtClean="0"/>
              <a:t>Dept </a:t>
            </a:r>
            <a:r>
              <a:rPr lang="en-US" sz="2800" dirty="0"/>
              <a:t>entity must appear in an instance of the Manages relationship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617760" y="3140970"/>
            <a:ext cx="1728000" cy="4147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49"/>
          <p:cNvGrpSpPr/>
          <p:nvPr/>
        </p:nvGrpSpPr>
        <p:grpSpPr>
          <a:xfrm>
            <a:off x="990600" y="1295400"/>
            <a:ext cx="6662879" cy="1407028"/>
            <a:chOff x="1026721" y="786323"/>
            <a:chExt cx="6662879" cy="1407028"/>
          </a:xfrm>
        </p:grpSpPr>
        <p:sp>
          <p:nvSpPr>
            <p:cNvPr id="11269" name="Freeform 5"/>
            <p:cNvSpPr>
              <a:spLocks noChangeArrowheads="1"/>
            </p:cNvSpPr>
            <p:nvPr/>
          </p:nvSpPr>
          <p:spPr bwMode="auto">
            <a:xfrm>
              <a:off x="4854241" y="1235650"/>
              <a:ext cx="959040" cy="336995"/>
            </a:xfrm>
            <a:custGeom>
              <a:avLst/>
              <a:gdLst/>
              <a:ahLst/>
              <a:cxnLst>
                <a:cxn ang="0">
                  <a:pos x="662" y="106"/>
                </a:cxn>
                <a:cxn ang="0">
                  <a:pos x="652" y="86"/>
                </a:cxn>
                <a:cxn ang="0">
                  <a:pos x="633" y="68"/>
                </a:cxn>
                <a:cxn ang="0">
                  <a:pos x="604" y="50"/>
                </a:cxn>
                <a:cxn ang="0">
                  <a:pos x="566" y="34"/>
                </a:cxn>
                <a:cxn ang="0">
                  <a:pos x="522" y="21"/>
                </a:cxn>
                <a:cxn ang="0">
                  <a:pos x="472" y="11"/>
                </a:cxn>
                <a:cxn ang="0">
                  <a:pos x="419" y="4"/>
                </a:cxn>
                <a:cxn ang="0">
                  <a:pos x="360" y="1"/>
                </a:cxn>
                <a:cxn ang="0">
                  <a:pos x="304" y="1"/>
                </a:cxn>
                <a:cxn ang="0">
                  <a:pos x="247" y="4"/>
                </a:cxn>
                <a:cxn ang="0">
                  <a:pos x="191" y="11"/>
                </a:cxn>
                <a:cxn ang="0">
                  <a:pos x="141" y="21"/>
                </a:cxn>
                <a:cxn ang="0">
                  <a:pos x="98" y="34"/>
                </a:cxn>
                <a:cxn ang="0">
                  <a:pos x="60" y="50"/>
                </a:cxn>
                <a:cxn ang="0">
                  <a:pos x="31" y="68"/>
                </a:cxn>
                <a:cxn ang="0">
                  <a:pos x="10" y="86"/>
                </a:cxn>
                <a:cxn ang="0">
                  <a:pos x="1" y="106"/>
                </a:cxn>
                <a:cxn ang="0">
                  <a:pos x="1" y="127"/>
                </a:cxn>
                <a:cxn ang="0">
                  <a:pos x="10" y="147"/>
                </a:cxn>
                <a:cxn ang="0">
                  <a:pos x="31" y="166"/>
                </a:cxn>
                <a:cxn ang="0">
                  <a:pos x="60" y="183"/>
                </a:cxn>
                <a:cxn ang="0">
                  <a:pos x="98" y="199"/>
                </a:cxn>
                <a:cxn ang="0">
                  <a:pos x="141" y="212"/>
                </a:cxn>
                <a:cxn ang="0">
                  <a:pos x="191" y="222"/>
                </a:cxn>
                <a:cxn ang="0">
                  <a:pos x="247" y="229"/>
                </a:cxn>
                <a:cxn ang="0">
                  <a:pos x="304" y="232"/>
                </a:cxn>
                <a:cxn ang="0">
                  <a:pos x="360" y="232"/>
                </a:cxn>
                <a:cxn ang="0">
                  <a:pos x="419" y="229"/>
                </a:cxn>
                <a:cxn ang="0">
                  <a:pos x="472" y="222"/>
                </a:cxn>
                <a:cxn ang="0">
                  <a:pos x="522" y="212"/>
                </a:cxn>
                <a:cxn ang="0">
                  <a:pos x="566" y="199"/>
                </a:cxn>
                <a:cxn ang="0">
                  <a:pos x="604" y="183"/>
                </a:cxn>
                <a:cxn ang="0">
                  <a:pos x="633" y="166"/>
                </a:cxn>
                <a:cxn ang="0">
                  <a:pos x="652" y="147"/>
                </a:cxn>
                <a:cxn ang="0">
                  <a:pos x="662" y="127"/>
                </a:cxn>
              </a:cxnLst>
              <a:rect l="0" t="0" r="r" b="b"/>
              <a:pathLst>
                <a:path w="666" h="234">
                  <a:moveTo>
                    <a:pt x="665" y="117"/>
                  </a:moveTo>
                  <a:lnTo>
                    <a:pt x="662" y="106"/>
                  </a:lnTo>
                  <a:lnTo>
                    <a:pt x="658" y="96"/>
                  </a:lnTo>
                  <a:lnTo>
                    <a:pt x="652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6" y="34"/>
                  </a:lnTo>
                  <a:lnTo>
                    <a:pt x="546" y="27"/>
                  </a:lnTo>
                  <a:lnTo>
                    <a:pt x="522" y="21"/>
                  </a:lnTo>
                  <a:lnTo>
                    <a:pt x="497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9" y="4"/>
                  </a:lnTo>
                  <a:lnTo>
                    <a:pt x="390" y="2"/>
                  </a:lnTo>
                  <a:lnTo>
                    <a:pt x="360" y="1"/>
                  </a:lnTo>
                  <a:lnTo>
                    <a:pt x="331" y="0"/>
                  </a:lnTo>
                  <a:lnTo>
                    <a:pt x="304" y="1"/>
                  </a:lnTo>
                  <a:lnTo>
                    <a:pt x="274" y="2"/>
                  </a:lnTo>
                  <a:lnTo>
                    <a:pt x="247" y="4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5" y="16"/>
                  </a:lnTo>
                  <a:lnTo>
                    <a:pt x="141" y="21"/>
                  </a:lnTo>
                  <a:lnTo>
                    <a:pt x="118" y="27"/>
                  </a:lnTo>
                  <a:lnTo>
                    <a:pt x="98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6" y="96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6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8" y="199"/>
                  </a:lnTo>
                  <a:lnTo>
                    <a:pt x="118" y="205"/>
                  </a:lnTo>
                  <a:lnTo>
                    <a:pt x="141" y="212"/>
                  </a:lnTo>
                  <a:lnTo>
                    <a:pt x="165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4" y="231"/>
                  </a:lnTo>
                  <a:lnTo>
                    <a:pt x="304" y="232"/>
                  </a:lnTo>
                  <a:lnTo>
                    <a:pt x="331" y="233"/>
                  </a:lnTo>
                  <a:lnTo>
                    <a:pt x="360" y="232"/>
                  </a:lnTo>
                  <a:lnTo>
                    <a:pt x="390" y="231"/>
                  </a:lnTo>
                  <a:lnTo>
                    <a:pt x="419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7" y="217"/>
                  </a:lnTo>
                  <a:lnTo>
                    <a:pt x="522" y="212"/>
                  </a:lnTo>
                  <a:lnTo>
                    <a:pt x="546" y="205"/>
                  </a:lnTo>
                  <a:lnTo>
                    <a:pt x="566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2" y="147"/>
                  </a:lnTo>
                  <a:lnTo>
                    <a:pt x="658" y="137"/>
                  </a:lnTo>
                  <a:lnTo>
                    <a:pt x="662" y="127"/>
                  </a:lnTo>
                  <a:lnTo>
                    <a:pt x="665" y="11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0" name="Freeform 6"/>
            <p:cNvSpPr>
              <a:spLocks noChangeArrowheads="1"/>
            </p:cNvSpPr>
            <p:nvPr/>
          </p:nvSpPr>
          <p:spPr bwMode="auto">
            <a:xfrm>
              <a:off x="6613920" y="1235650"/>
              <a:ext cx="1075680" cy="336995"/>
            </a:xfrm>
            <a:custGeom>
              <a:avLst/>
              <a:gdLst/>
              <a:ahLst/>
              <a:cxnLst>
                <a:cxn ang="0">
                  <a:pos x="1" y="127"/>
                </a:cxn>
                <a:cxn ang="0">
                  <a:pos x="12" y="147"/>
                </a:cxn>
                <a:cxn ang="0">
                  <a:pos x="35" y="166"/>
                </a:cxn>
                <a:cxn ang="0">
                  <a:pos x="66" y="183"/>
                </a:cxn>
                <a:cxn ang="0">
                  <a:pos x="108" y="199"/>
                </a:cxn>
                <a:cxn ang="0">
                  <a:pos x="159" y="212"/>
                </a:cxn>
                <a:cxn ang="0">
                  <a:pos x="215" y="222"/>
                </a:cxn>
                <a:cxn ang="0">
                  <a:pos x="276" y="229"/>
                </a:cxn>
                <a:cxn ang="0">
                  <a:pos x="340" y="232"/>
                </a:cxn>
                <a:cxn ang="0">
                  <a:pos x="405" y="232"/>
                </a:cxn>
                <a:cxn ang="0">
                  <a:pos x="469" y="229"/>
                </a:cxn>
                <a:cxn ang="0">
                  <a:pos x="530" y="222"/>
                </a:cxn>
                <a:cxn ang="0">
                  <a:pos x="586" y="212"/>
                </a:cxn>
                <a:cxn ang="0">
                  <a:pos x="637" y="198"/>
                </a:cxn>
                <a:cxn ang="0">
                  <a:pos x="677" y="183"/>
                </a:cxn>
                <a:cxn ang="0">
                  <a:pos x="710" y="166"/>
                </a:cxn>
                <a:cxn ang="0">
                  <a:pos x="733" y="146"/>
                </a:cxn>
                <a:cxn ang="0">
                  <a:pos x="744" y="126"/>
                </a:cxn>
                <a:cxn ang="0">
                  <a:pos x="744" y="106"/>
                </a:cxn>
                <a:cxn ang="0">
                  <a:pos x="733" y="86"/>
                </a:cxn>
                <a:cxn ang="0">
                  <a:pos x="710" y="67"/>
                </a:cxn>
                <a:cxn ang="0">
                  <a:pos x="677" y="50"/>
                </a:cxn>
                <a:cxn ang="0">
                  <a:pos x="637" y="34"/>
                </a:cxn>
                <a:cxn ang="0">
                  <a:pos x="586" y="21"/>
                </a:cxn>
                <a:cxn ang="0">
                  <a:pos x="530" y="11"/>
                </a:cxn>
                <a:cxn ang="0">
                  <a:pos x="469" y="4"/>
                </a:cxn>
                <a:cxn ang="0">
                  <a:pos x="405" y="1"/>
                </a:cxn>
                <a:cxn ang="0">
                  <a:pos x="340" y="1"/>
                </a:cxn>
                <a:cxn ang="0">
                  <a:pos x="276" y="4"/>
                </a:cxn>
                <a:cxn ang="0">
                  <a:pos x="215" y="11"/>
                </a:cxn>
                <a:cxn ang="0">
                  <a:pos x="159" y="21"/>
                </a:cxn>
                <a:cxn ang="0">
                  <a:pos x="108" y="34"/>
                </a:cxn>
                <a:cxn ang="0">
                  <a:pos x="66" y="50"/>
                </a:cxn>
                <a:cxn ang="0">
                  <a:pos x="35" y="68"/>
                </a:cxn>
                <a:cxn ang="0">
                  <a:pos x="12" y="86"/>
                </a:cxn>
                <a:cxn ang="0">
                  <a:pos x="1" y="106"/>
                </a:cxn>
              </a:cxnLst>
              <a:rect l="0" t="0" r="r" b="b"/>
              <a:pathLst>
                <a:path w="747" h="234">
                  <a:moveTo>
                    <a:pt x="0" y="117"/>
                  </a:moveTo>
                  <a:lnTo>
                    <a:pt x="1" y="127"/>
                  </a:lnTo>
                  <a:lnTo>
                    <a:pt x="5" y="137"/>
                  </a:lnTo>
                  <a:lnTo>
                    <a:pt x="12" y="147"/>
                  </a:lnTo>
                  <a:lnTo>
                    <a:pt x="21" y="156"/>
                  </a:lnTo>
                  <a:lnTo>
                    <a:pt x="35" y="166"/>
                  </a:lnTo>
                  <a:lnTo>
                    <a:pt x="49" y="175"/>
                  </a:lnTo>
                  <a:lnTo>
                    <a:pt x="66" y="183"/>
                  </a:lnTo>
                  <a:lnTo>
                    <a:pt x="87" y="191"/>
                  </a:lnTo>
                  <a:lnTo>
                    <a:pt x="108" y="199"/>
                  </a:lnTo>
                  <a:lnTo>
                    <a:pt x="133" y="205"/>
                  </a:lnTo>
                  <a:lnTo>
                    <a:pt x="159" y="212"/>
                  </a:lnTo>
                  <a:lnTo>
                    <a:pt x="186" y="217"/>
                  </a:lnTo>
                  <a:lnTo>
                    <a:pt x="215" y="222"/>
                  </a:lnTo>
                  <a:lnTo>
                    <a:pt x="245" y="226"/>
                  </a:lnTo>
                  <a:lnTo>
                    <a:pt x="276" y="229"/>
                  </a:lnTo>
                  <a:lnTo>
                    <a:pt x="307" y="231"/>
                  </a:lnTo>
                  <a:lnTo>
                    <a:pt x="340" y="232"/>
                  </a:lnTo>
                  <a:lnTo>
                    <a:pt x="373" y="233"/>
                  </a:lnTo>
                  <a:lnTo>
                    <a:pt x="405" y="232"/>
                  </a:lnTo>
                  <a:lnTo>
                    <a:pt x="436" y="231"/>
                  </a:lnTo>
                  <a:lnTo>
                    <a:pt x="469" y="229"/>
                  </a:lnTo>
                  <a:lnTo>
                    <a:pt x="500" y="226"/>
                  </a:lnTo>
                  <a:lnTo>
                    <a:pt x="530" y="222"/>
                  </a:lnTo>
                  <a:lnTo>
                    <a:pt x="559" y="217"/>
                  </a:lnTo>
                  <a:lnTo>
                    <a:pt x="586" y="212"/>
                  </a:lnTo>
                  <a:lnTo>
                    <a:pt x="612" y="205"/>
                  </a:lnTo>
                  <a:lnTo>
                    <a:pt x="637" y="198"/>
                  </a:lnTo>
                  <a:lnTo>
                    <a:pt x="658" y="191"/>
                  </a:lnTo>
                  <a:lnTo>
                    <a:pt x="677" y="183"/>
                  </a:lnTo>
                  <a:lnTo>
                    <a:pt x="695" y="175"/>
                  </a:lnTo>
                  <a:lnTo>
                    <a:pt x="710" y="166"/>
                  </a:lnTo>
                  <a:lnTo>
                    <a:pt x="722" y="156"/>
                  </a:lnTo>
                  <a:lnTo>
                    <a:pt x="733" y="146"/>
                  </a:lnTo>
                  <a:lnTo>
                    <a:pt x="740" y="137"/>
                  </a:lnTo>
                  <a:lnTo>
                    <a:pt x="744" y="126"/>
                  </a:lnTo>
                  <a:lnTo>
                    <a:pt x="746" y="117"/>
                  </a:lnTo>
                  <a:lnTo>
                    <a:pt x="744" y="106"/>
                  </a:lnTo>
                  <a:lnTo>
                    <a:pt x="740" y="96"/>
                  </a:lnTo>
                  <a:lnTo>
                    <a:pt x="733" y="86"/>
                  </a:lnTo>
                  <a:lnTo>
                    <a:pt x="722" y="77"/>
                  </a:lnTo>
                  <a:lnTo>
                    <a:pt x="710" y="67"/>
                  </a:lnTo>
                  <a:lnTo>
                    <a:pt x="695" y="58"/>
                  </a:lnTo>
                  <a:lnTo>
                    <a:pt x="677" y="50"/>
                  </a:lnTo>
                  <a:lnTo>
                    <a:pt x="658" y="42"/>
                  </a:lnTo>
                  <a:lnTo>
                    <a:pt x="637" y="34"/>
                  </a:lnTo>
                  <a:lnTo>
                    <a:pt x="612" y="27"/>
                  </a:lnTo>
                  <a:lnTo>
                    <a:pt x="586" y="21"/>
                  </a:lnTo>
                  <a:lnTo>
                    <a:pt x="559" y="16"/>
                  </a:lnTo>
                  <a:lnTo>
                    <a:pt x="530" y="11"/>
                  </a:lnTo>
                  <a:lnTo>
                    <a:pt x="500" y="7"/>
                  </a:lnTo>
                  <a:lnTo>
                    <a:pt x="469" y="4"/>
                  </a:lnTo>
                  <a:lnTo>
                    <a:pt x="436" y="2"/>
                  </a:lnTo>
                  <a:lnTo>
                    <a:pt x="405" y="1"/>
                  </a:lnTo>
                  <a:lnTo>
                    <a:pt x="373" y="0"/>
                  </a:lnTo>
                  <a:lnTo>
                    <a:pt x="340" y="1"/>
                  </a:lnTo>
                  <a:lnTo>
                    <a:pt x="307" y="2"/>
                  </a:lnTo>
                  <a:lnTo>
                    <a:pt x="276" y="4"/>
                  </a:lnTo>
                  <a:lnTo>
                    <a:pt x="245" y="7"/>
                  </a:lnTo>
                  <a:lnTo>
                    <a:pt x="215" y="11"/>
                  </a:lnTo>
                  <a:lnTo>
                    <a:pt x="186" y="16"/>
                  </a:lnTo>
                  <a:lnTo>
                    <a:pt x="159" y="21"/>
                  </a:lnTo>
                  <a:lnTo>
                    <a:pt x="132" y="28"/>
                  </a:lnTo>
                  <a:lnTo>
                    <a:pt x="108" y="34"/>
                  </a:lnTo>
                  <a:lnTo>
                    <a:pt x="87" y="42"/>
                  </a:lnTo>
                  <a:lnTo>
                    <a:pt x="66" y="50"/>
                  </a:lnTo>
                  <a:lnTo>
                    <a:pt x="49" y="58"/>
                  </a:lnTo>
                  <a:lnTo>
                    <a:pt x="35" y="68"/>
                  </a:lnTo>
                  <a:lnTo>
                    <a:pt x="21" y="77"/>
                  </a:lnTo>
                  <a:lnTo>
                    <a:pt x="12" y="86"/>
                  </a:lnTo>
                  <a:lnTo>
                    <a:pt x="5" y="97"/>
                  </a:lnTo>
                  <a:lnTo>
                    <a:pt x="1" y="106"/>
                  </a:lnTo>
                  <a:lnTo>
                    <a:pt x="0" y="11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1" name="Freeform 7"/>
            <p:cNvSpPr>
              <a:spLocks noChangeArrowheads="1"/>
            </p:cNvSpPr>
            <p:nvPr/>
          </p:nvSpPr>
          <p:spPr bwMode="auto">
            <a:xfrm>
              <a:off x="1026721" y="1225570"/>
              <a:ext cx="957600" cy="336995"/>
            </a:xfrm>
            <a:custGeom>
              <a:avLst/>
              <a:gdLst/>
              <a:ahLst/>
              <a:cxnLst>
                <a:cxn ang="0">
                  <a:pos x="662" y="106"/>
                </a:cxn>
                <a:cxn ang="0">
                  <a:pos x="653" y="86"/>
                </a:cxn>
                <a:cxn ang="0">
                  <a:pos x="633" y="68"/>
                </a:cxn>
                <a:cxn ang="0">
                  <a:pos x="604" y="50"/>
                </a:cxn>
                <a:cxn ang="0">
                  <a:pos x="567" y="34"/>
                </a:cxn>
                <a:cxn ang="0">
                  <a:pos x="522" y="21"/>
                </a:cxn>
                <a:cxn ang="0">
                  <a:pos x="472" y="11"/>
                </a:cxn>
                <a:cxn ang="0">
                  <a:pos x="418" y="5"/>
                </a:cxn>
                <a:cxn ang="0">
                  <a:pos x="361" y="1"/>
                </a:cxn>
                <a:cxn ang="0">
                  <a:pos x="302" y="1"/>
                </a:cxn>
                <a:cxn ang="0">
                  <a:pos x="247" y="5"/>
                </a:cxn>
                <a:cxn ang="0">
                  <a:pos x="191" y="11"/>
                </a:cxn>
                <a:cxn ang="0">
                  <a:pos x="141" y="21"/>
                </a:cxn>
                <a:cxn ang="0">
                  <a:pos x="96" y="34"/>
                </a:cxn>
                <a:cxn ang="0">
                  <a:pos x="60" y="50"/>
                </a:cxn>
                <a:cxn ang="0">
                  <a:pos x="31" y="68"/>
                </a:cxn>
                <a:cxn ang="0">
                  <a:pos x="10" y="86"/>
                </a:cxn>
                <a:cxn ang="0">
                  <a:pos x="1" y="106"/>
                </a:cxn>
                <a:cxn ang="0">
                  <a:pos x="1" y="127"/>
                </a:cxn>
                <a:cxn ang="0">
                  <a:pos x="10" y="147"/>
                </a:cxn>
                <a:cxn ang="0">
                  <a:pos x="31" y="166"/>
                </a:cxn>
                <a:cxn ang="0">
                  <a:pos x="60" y="183"/>
                </a:cxn>
                <a:cxn ang="0">
                  <a:pos x="96" y="199"/>
                </a:cxn>
                <a:cxn ang="0">
                  <a:pos x="141" y="212"/>
                </a:cxn>
                <a:cxn ang="0">
                  <a:pos x="191" y="222"/>
                </a:cxn>
                <a:cxn ang="0">
                  <a:pos x="247" y="229"/>
                </a:cxn>
                <a:cxn ang="0">
                  <a:pos x="302" y="232"/>
                </a:cxn>
                <a:cxn ang="0">
                  <a:pos x="361" y="232"/>
                </a:cxn>
                <a:cxn ang="0">
                  <a:pos x="418" y="229"/>
                </a:cxn>
                <a:cxn ang="0">
                  <a:pos x="472" y="222"/>
                </a:cxn>
                <a:cxn ang="0">
                  <a:pos x="522" y="212"/>
                </a:cxn>
                <a:cxn ang="0">
                  <a:pos x="567" y="199"/>
                </a:cxn>
                <a:cxn ang="0">
                  <a:pos x="604" y="183"/>
                </a:cxn>
                <a:cxn ang="0">
                  <a:pos x="633" y="166"/>
                </a:cxn>
                <a:cxn ang="0">
                  <a:pos x="653" y="147"/>
                </a:cxn>
                <a:cxn ang="0">
                  <a:pos x="662" y="127"/>
                </a:cxn>
              </a:cxnLst>
              <a:rect l="0" t="0" r="r" b="b"/>
              <a:pathLst>
                <a:path w="665" h="234">
                  <a:moveTo>
                    <a:pt x="664" y="117"/>
                  </a:moveTo>
                  <a:lnTo>
                    <a:pt x="662" y="106"/>
                  </a:lnTo>
                  <a:lnTo>
                    <a:pt x="659" y="97"/>
                  </a:lnTo>
                  <a:lnTo>
                    <a:pt x="653" y="86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20" y="58"/>
                  </a:lnTo>
                  <a:lnTo>
                    <a:pt x="604" y="50"/>
                  </a:lnTo>
                  <a:lnTo>
                    <a:pt x="586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2"/>
                  </a:lnTo>
                  <a:lnTo>
                    <a:pt x="247" y="5"/>
                  </a:lnTo>
                  <a:lnTo>
                    <a:pt x="218" y="7"/>
                  </a:lnTo>
                  <a:lnTo>
                    <a:pt x="191" y="11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8" y="28"/>
                  </a:lnTo>
                  <a:lnTo>
                    <a:pt x="96" y="34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8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6"/>
                  </a:lnTo>
                  <a:lnTo>
                    <a:pt x="0" y="117"/>
                  </a:ln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6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2" name="Freeform 8"/>
            <p:cNvSpPr>
              <a:spLocks noChangeArrowheads="1"/>
            </p:cNvSpPr>
            <p:nvPr/>
          </p:nvSpPr>
          <p:spPr bwMode="auto">
            <a:xfrm>
              <a:off x="1887841" y="980744"/>
              <a:ext cx="959040" cy="335555"/>
            </a:xfrm>
            <a:custGeom>
              <a:avLst/>
              <a:gdLst/>
              <a:ahLst/>
              <a:cxnLst>
                <a:cxn ang="0">
                  <a:pos x="663" y="106"/>
                </a:cxn>
                <a:cxn ang="0">
                  <a:pos x="652" y="86"/>
                </a:cxn>
                <a:cxn ang="0">
                  <a:pos x="633" y="66"/>
                </a:cxn>
                <a:cxn ang="0">
                  <a:pos x="605" y="49"/>
                </a:cxn>
                <a:cxn ang="0">
                  <a:pos x="568" y="34"/>
                </a:cxn>
                <a:cxn ang="0">
                  <a:pos x="523" y="21"/>
                </a:cxn>
                <a:cxn ang="0">
                  <a:pos x="472" y="10"/>
                </a:cxn>
                <a:cxn ang="0">
                  <a:pos x="419" y="3"/>
                </a:cxn>
                <a:cxn ang="0">
                  <a:pos x="362" y="0"/>
                </a:cxn>
                <a:cxn ang="0">
                  <a:pos x="304" y="0"/>
                </a:cxn>
                <a:cxn ang="0">
                  <a:pos x="247" y="3"/>
                </a:cxn>
                <a:cxn ang="0">
                  <a:pos x="192" y="10"/>
                </a:cxn>
                <a:cxn ang="0">
                  <a:pos x="141" y="21"/>
                </a:cxn>
                <a:cxn ang="0">
                  <a:pos x="98" y="34"/>
                </a:cxn>
                <a:cxn ang="0">
                  <a:pos x="60" y="49"/>
                </a:cxn>
                <a:cxn ang="0">
                  <a:pos x="31" y="66"/>
                </a:cxn>
                <a:cxn ang="0">
                  <a:pos x="12" y="86"/>
                </a:cxn>
                <a:cxn ang="0">
                  <a:pos x="1" y="106"/>
                </a:cxn>
                <a:cxn ang="0">
                  <a:pos x="1" y="126"/>
                </a:cxn>
                <a:cxn ang="0">
                  <a:pos x="12" y="146"/>
                </a:cxn>
                <a:cxn ang="0">
                  <a:pos x="31" y="165"/>
                </a:cxn>
                <a:cxn ang="0">
                  <a:pos x="60" y="182"/>
                </a:cxn>
                <a:cxn ang="0">
                  <a:pos x="98" y="198"/>
                </a:cxn>
                <a:cxn ang="0">
                  <a:pos x="141" y="211"/>
                </a:cxn>
                <a:cxn ang="0">
                  <a:pos x="192" y="221"/>
                </a:cxn>
                <a:cxn ang="0">
                  <a:pos x="247" y="228"/>
                </a:cxn>
                <a:cxn ang="0">
                  <a:pos x="304" y="232"/>
                </a:cxn>
                <a:cxn ang="0">
                  <a:pos x="362" y="232"/>
                </a:cxn>
                <a:cxn ang="0">
                  <a:pos x="419" y="228"/>
                </a:cxn>
                <a:cxn ang="0">
                  <a:pos x="472" y="221"/>
                </a:cxn>
                <a:cxn ang="0">
                  <a:pos x="523" y="211"/>
                </a:cxn>
                <a:cxn ang="0">
                  <a:pos x="568" y="198"/>
                </a:cxn>
                <a:cxn ang="0">
                  <a:pos x="605" y="182"/>
                </a:cxn>
                <a:cxn ang="0">
                  <a:pos x="633" y="165"/>
                </a:cxn>
                <a:cxn ang="0">
                  <a:pos x="652" y="146"/>
                </a:cxn>
                <a:cxn ang="0">
                  <a:pos x="663" y="126"/>
                </a:cxn>
              </a:cxnLst>
              <a:rect l="0" t="0" r="r" b="b"/>
              <a:pathLst>
                <a:path w="666" h="233">
                  <a:moveTo>
                    <a:pt x="665" y="116"/>
                  </a:moveTo>
                  <a:lnTo>
                    <a:pt x="663" y="106"/>
                  </a:lnTo>
                  <a:lnTo>
                    <a:pt x="660" y="95"/>
                  </a:lnTo>
                  <a:lnTo>
                    <a:pt x="652" y="86"/>
                  </a:lnTo>
                  <a:lnTo>
                    <a:pt x="644" y="76"/>
                  </a:lnTo>
                  <a:lnTo>
                    <a:pt x="633" y="66"/>
                  </a:lnTo>
                  <a:lnTo>
                    <a:pt x="620" y="58"/>
                  </a:lnTo>
                  <a:lnTo>
                    <a:pt x="605" y="49"/>
                  </a:lnTo>
                  <a:lnTo>
                    <a:pt x="587" y="41"/>
                  </a:lnTo>
                  <a:lnTo>
                    <a:pt x="568" y="34"/>
                  </a:lnTo>
                  <a:lnTo>
                    <a:pt x="546" y="27"/>
                  </a:lnTo>
                  <a:lnTo>
                    <a:pt x="523" y="21"/>
                  </a:lnTo>
                  <a:lnTo>
                    <a:pt x="499" y="15"/>
                  </a:lnTo>
                  <a:lnTo>
                    <a:pt x="472" y="10"/>
                  </a:lnTo>
                  <a:lnTo>
                    <a:pt x="445" y="7"/>
                  </a:lnTo>
                  <a:lnTo>
                    <a:pt x="419" y="3"/>
                  </a:lnTo>
                  <a:lnTo>
                    <a:pt x="391" y="1"/>
                  </a:lnTo>
                  <a:lnTo>
                    <a:pt x="362" y="0"/>
                  </a:lnTo>
                  <a:lnTo>
                    <a:pt x="331" y="0"/>
                  </a:lnTo>
                  <a:lnTo>
                    <a:pt x="304" y="0"/>
                  </a:lnTo>
                  <a:lnTo>
                    <a:pt x="274" y="1"/>
                  </a:lnTo>
                  <a:lnTo>
                    <a:pt x="247" y="3"/>
                  </a:lnTo>
                  <a:lnTo>
                    <a:pt x="219" y="7"/>
                  </a:lnTo>
                  <a:lnTo>
                    <a:pt x="192" y="10"/>
                  </a:lnTo>
                  <a:lnTo>
                    <a:pt x="165" y="15"/>
                  </a:lnTo>
                  <a:lnTo>
                    <a:pt x="141" y="21"/>
                  </a:lnTo>
                  <a:lnTo>
                    <a:pt x="119" y="27"/>
                  </a:lnTo>
                  <a:lnTo>
                    <a:pt x="98" y="34"/>
                  </a:lnTo>
                  <a:lnTo>
                    <a:pt x="78" y="41"/>
                  </a:lnTo>
                  <a:lnTo>
                    <a:pt x="60" y="49"/>
                  </a:lnTo>
                  <a:lnTo>
                    <a:pt x="46" y="58"/>
                  </a:lnTo>
                  <a:lnTo>
                    <a:pt x="31" y="66"/>
                  </a:lnTo>
                  <a:lnTo>
                    <a:pt x="20" y="76"/>
                  </a:lnTo>
                  <a:lnTo>
                    <a:pt x="12" y="86"/>
                  </a:lnTo>
                  <a:lnTo>
                    <a:pt x="6" y="95"/>
                  </a:lnTo>
                  <a:lnTo>
                    <a:pt x="1" y="106"/>
                  </a:lnTo>
                  <a:lnTo>
                    <a:pt x="0" y="116"/>
                  </a:lnTo>
                  <a:lnTo>
                    <a:pt x="1" y="126"/>
                  </a:lnTo>
                  <a:lnTo>
                    <a:pt x="6" y="136"/>
                  </a:lnTo>
                  <a:lnTo>
                    <a:pt x="12" y="146"/>
                  </a:lnTo>
                  <a:lnTo>
                    <a:pt x="20" y="155"/>
                  </a:lnTo>
                  <a:lnTo>
                    <a:pt x="31" y="165"/>
                  </a:lnTo>
                  <a:lnTo>
                    <a:pt x="46" y="174"/>
                  </a:lnTo>
                  <a:lnTo>
                    <a:pt x="60" y="182"/>
                  </a:lnTo>
                  <a:lnTo>
                    <a:pt x="78" y="190"/>
                  </a:lnTo>
                  <a:lnTo>
                    <a:pt x="98" y="198"/>
                  </a:lnTo>
                  <a:lnTo>
                    <a:pt x="119" y="205"/>
                  </a:lnTo>
                  <a:lnTo>
                    <a:pt x="141" y="211"/>
                  </a:lnTo>
                  <a:lnTo>
                    <a:pt x="165" y="217"/>
                  </a:lnTo>
                  <a:lnTo>
                    <a:pt x="192" y="221"/>
                  </a:lnTo>
                  <a:lnTo>
                    <a:pt x="219" y="225"/>
                  </a:lnTo>
                  <a:lnTo>
                    <a:pt x="247" y="228"/>
                  </a:lnTo>
                  <a:lnTo>
                    <a:pt x="274" y="230"/>
                  </a:lnTo>
                  <a:lnTo>
                    <a:pt x="304" y="232"/>
                  </a:lnTo>
                  <a:lnTo>
                    <a:pt x="331" y="232"/>
                  </a:lnTo>
                  <a:lnTo>
                    <a:pt x="362" y="232"/>
                  </a:lnTo>
                  <a:lnTo>
                    <a:pt x="391" y="230"/>
                  </a:lnTo>
                  <a:lnTo>
                    <a:pt x="419" y="228"/>
                  </a:lnTo>
                  <a:lnTo>
                    <a:pt x="445" y="225"/>
                  </a:lnTo>
                  <a:lnTo>
                    <a:pt x="472" y="221"/>
                  </a:lnTo>
                  <a:lnTo>
                    <a:pt x="499" y="217"/>
                  </a:lnTo>
                  <a:lnTo>
                    <a:pt x="523" y="211"/>
                  </a:lnTo>
                  <a:lnTo>
                    <a:pt x="546" y="205"/>
                  </a:lnTo>
                  <a:lnTo>
                    <a:pt x="568" y="198"/>
                  </a:lnTo>
                  <a:lnTo>
                    <a:pt x="587" y="190"/>
                  </a:lnTo>
                  <a:lnTo>
                    <a:pt x="605" y="182"/>
                  </a:lnTo>
                  <a:lnTo>
                    <a:pt x="620" y="174"/>
                  </a:lnTo>
                  <a:lnTo>
                    <a:pt x="633" y="165"/>
                  </a:lnTo>
                  <a:lnTo>
                    <a:pt x="644" y="155"/>
                  </a:lnTo>
                  <a:lnTo>
                    <a:pt x="652" y="146"/>
                  </a:lnTo>
                  <a:lnTo>
                    <a:pt x="660" y="136"/>
                  </a:lnTo>
                  <a:lnTo>
                    <a:pt x="663" y="126"/>
                  </a:lnTo>
                  <a:lnTo>
                    <a:pt x="665" y="11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" name="Freeform 10"/>
            <p:cNvSpPr>
              <a:spLocks noChangeArrowheads="1"/>
            </p:cNvSpPr>
            <p:nvPr/>
          </p:nvSpPr>
          <p:spPr bwMode="auto">
            <a:xfrm>
              <a:off x="3801600" y="792084"/>
              <a:ext cx="957600" cy="336995"/>
            </a:xfrm>
            <a:custGeom>
              <a:avLst/>
              <a:gdLst/>
              <a:ahLst/>
              <a:cxnLst>
                <a:cxn ang="0">
                  <a:pos x="1" y="127"/>
                </a:cxn>
                <a:cxn ang="0">
                  <a:pos x="12" y="147"/>
                </a:cxn>
                <a:cxn ang="0">
                  <a:pos x="31" y="166"/>
                </a:cxn>
                <a:cxn ang="0">
                  <a:pos x="60" y="183"/>
                </a:cxn>
                <a:cxn ang="0">
                  <a:pos x="96" y="199"/>
                </a:cxn>
                <a:cxn ang="0">
                  <a:pos x="141" y="212"/>
                </a:cxn>
                <a:cxn ang="0">
                  <a:pos x="192" y="222"/>
                </a:cxn>
                <a:cxn ang="0">
                  <a:pos x="245" y="229"/>
                </a:cxn>
                <a:cxn ang="0">
                  <a:pos x="302" y="232"/>
                </a:cxn>
                <a:cxn ang="0">
                  <a:pos x="361" y="232"/>
                </a:cxn>
                <a:cxn ang="0">
                  <a:pos x="418" y="229"/>
                </a:cxn>
                <a:cxn ang="0">
                  <a:pos x="472" y="222"/>
                </a:cxn>
                <a:cxn ang="0">
                  <a:pos x="523" y="212"/>
                </a:cxn>
                <a:cxn ang="0">
                  <a:pos x="567" y="199"/>
                </a:cxn>
                <a:cxn ang="0">
                  <a:pos x="604" y="183"/>
                </a:cxn>
                <a:cxn ang="0">
                  <a:pos x="633" y="166"/>
                </a:cxn>
                <a:cxn ang="0">
                  <a:pos x="653" y="147"/>
                </a:cxn>
                <a:cxn ang="0">
                  <a:pos x="664" y="127"/>
                </a:cxn>
                <a:cxn ang="0">
                  <a:pos x="664" y="106"/>
                </a:cxn>
                <a:cxn ang="0">
                  <a:pos x="653" y="87"/>
                </a:cxn>
                <a:cxn ang="0">
                  <a:pos x="633" y="68"/>
                </a:cxn>
                <a:cxn ang="0">
                  <a:pos x="604" y="50"/>
                </a:cxn>
                <a:cxn ang="0">
                  <a:pos x="567" y="34"/>
                </a:cxn>
                <a:cxn ang="0">
                  <a:pos x="523" y="21"/>
                </a:cxn>
                <a:cxn ang="0">
                  <a:pos x="472" y="12"/>
                </a:cxn>
                <a:cxn ang="0">
                  <a:pos x="418" y="5"/>
                </a:cxn>
                <a:cxn ang="0">
                  <a:pos x="361" y="1"/>
                </a:cxn>
                <a:cxn ang="0">
                  <a:pos x="302" y="1"/>
                </a:cxn>
                <a:cxn ang="0">
                  <a:pos x="245" y="5"/>
                </a:cxn>
                <a:cxn ang="0">
                  <a:pos x="192" y="12"/>
                </a:cxn>
                <a:cxn ang="0">
                  <a:pos x="141" y="22"/>
                </a:cxn>
                <a:cxn ang="0">
                  <a:pos x="96" y="35"/>
                </a:cxn>
                <a:cxn ang="0">
                  <a:pos x="60" y="50"/>
                </a:cxn>
                <a:cxn ang="0">
                  <a:pos x="31" y="68"/>
                </a:cxn>
                <a:cxn ang="0">
                  <a:pos x="12" y="87"/>
                </a:cxn>
                <a:cxn ang="0">
                  <a:pos x="1" y="107"/>
                </a:cxn>
              </a:cxnLst>
              <a:rect l="0" t="0" r="r" b="b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2" y="147"/>
                  </a:lnTo>
                  <a:lnTo>
                    <a:pt x="20" y="157"/>
                  </a:lnTo>
                  <a:lnTo>
                    <a:pt x="31" y="166"/>
                  </a:lnTo>
                  <a:lnTo>
                    <a:pt x="44" y="175"/>
                  </a:lnTo>
                  <a:lnTo>
                    <a:pt x="60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5" y="229"/>
                  </a:lnTo>
                  <a:lnTo>
                    <a:pt x="275" y="231"/>
                  </a:lnTo>
                  <a:lnTo>
                    <a:pt x="302" y="232"/>
                  </a:lnTo>
                  <a:lnTo>
                    <a:pt x="333" y="233"/>
                  </a:lnTo>
                  <a:lnTo>
                    <a:pt x="361" y="232"/>
                  </a:lnTo>
                  <a:lnTo>
                    <a:pt x="390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9" y="217"/>
                  </a:lnTo>
                  <a:lnTo>
                    <a:pt x="523" y="212"/>
                  </a:lnTo>
                  <a:lnTo>
                    <a:pt x="546" y="206"/>
                  </a:lnTo>
                  <a:lnTo>
                    <a:pt x="567" y="199"/>
                  </a:lnTo>
                  <a:lnTo>
                    <a:pt x="587" y="191"/>
                  </a:lnTo>
                  <a:lnTo>
                    <a:pt x="604" y="183"/>
                  </a:lnTo>
                  <a:lnTo>
                    <a:pt x="620" y="175"/>
                  </a:lnTo>
                  <a:lnTo>
                    <a:pt x="633" y="166"/>
                  </a:lnTo>
                  <a:lnTo>
                    <a:pt x="644" y="157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4" y="127"/>
                  </a:lnTo>
                  <a:lnTo>
                    <a:pt x="664" y="117"/>
                  </a:lnTo>
                  <a:lnTo>
                    <a:pt x="664" y="106"/>
                  </a:lnTo>
                  <a:lnTo>
                    <a:pt x="659" y="97"/>
                  </a:lnTo>
                  <a:lnTo>
                    <a:pt x="653" y="87"/>
                  </a:lnTo>
                  <a:lnTo>
                    <a:pt x="644" y="77"/>
                  </a:lnTo>
                  <a:lnTo>
                    <a:pt x="633" y="68"/>
                  </a:lnTo>
                  <a:lnTo>
                    <a:pt x="619" y="59"/>
                  </a:lnTo>
                  <a:lnTo>
                    <a:pt x="604" y="50"/>
                  </a:lnTo>
                  <a:lnTo>
                    <a:pt x="587" y="42"/>
                  </a:lnTo>
                  <a:lnTo>
                    <a:pt x="567" y="34"/>
                  </a:lnTo>
                  <a:lnTo>
                    <a:pt x="546" y="28"/>
                  </a:lnTo>
                  <a:lnTo>
                    <a:pt x="523" y="21"/>
                  </a:lnTo>
                  <a:lnTo>
                    <a:pt x="498" y="16"/>
                  </a:lnTo>
                  <a:lnTo>
                    <a:pt x="472" y="12"/>
                  </a:lnTo>
                  <a:lnTo>
                    <a:pt x="445" y="7"/>
                  </a:lnTo>
                  <a:lnTo>
                    <a:pt x="418" y="5"/>
                  </a:lnTo>
                  <a:lnTo>
                    <a:pt x="390" y="3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5" y="3"/>
                  </a:lnTo>
                  <a:lnTo>
                    <a:pt x="245" y="5"/>
                  </a:lnTo>
                  <a:lnTo>
                    <a:pt x="219" y="8"/>
                  </a:lnTo>
                  <a:lnTo>
                    <a:pt x="192" y="12"/>
                  </a:lnTo>
                  <a:lnTo>
                    <a:pt x="166" y="16"/>
                  </a:lnTo>
                  <a:lnTo>
                    <a:pt x="141" y="22"/>
                  </a:lnTo>
                  <a:lnTo>
                    <a:pt x="118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60" y="50"/>
                  </a:lnTo>
                  <a:lnTo>
                    <a:pt x="44" y="59"/>
                  </a:lnTo>
                  <a:lnTo>
                    <a:pt x="31" y="68"/>
                  </a:lnTo>
                  <a:lnTo>
                    <a:pt x="20" y="77"/>
                  </a:lnTo>
                  <a:lnTo>
                    <a:pt x="12" y="87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" name="Freeform 11"/>
            <p:cNvSpPr>
              <a:spLocks noChangeArrowheads="1"/>
            </p:cNvSpPr>
            <p:nvPr/>
          </p:nvSpPr>
          <p:spPr bwMode="auto">
            <a:xfrm>
              <a:off x="2786401" y="1225570"/>
              <a:ext cx="957600" cy="336995"/>
            </a:xfrm>
            <a:custGeom>
              <a:avLst/>
              <a:gdLst/>
              <a:ahLst/>
              <a:cxnLst>
                <a:cxn ang="0">
                  <a:pos x="1" y="127"/>
                </a:cxn>
                <a:cxn ang="0">
                  <a:pos x="10" y="147"/>
                </a:cxn>
                <a:cxn ang="0">
                  <a:pos x="31" y="166"/>
                </a:cxn>
                <a:cxn ang="0">
                  <a:pos x="59" y="183"/>
                </a:cxn>
                <a:cxn ang="0">
                  <a:pos x="96" y="199"/>
                </a:cxn>
                <a:cxn ang="0">
                  <a:pos x="141" y="212"/>
                </a:cxn>
                <a:cxn ang="0">
                  <a:pos x="191" y="222"/>
                </a:cxn>
                <a:cxn ang="0">
                  <a:pos x="245" y="229"/>
                </a:cxn>
                <a:cxn ang="0">
                  <a:pos x="302" y="232"/>
                </a:cxn>
                <a:cxn ang="0">
                  <a:pos x="361" y="232"/>
                </a:cxn>
                <a:cxn ang="0">
                  <a:pos x="418" y="229"/>
                </a:cxn>
                <a:cxn ang="0">
                  <a:pos x="472" y="222"/>
                </a:cxn>
                <a:cxn ang="0">
                  <a:pos x="522" y="212"/>
                </a:cxn>
                <a:cxn ang="0">
                  <a:pos x="565" y="199"/>
                </a:cxn>
                <a:cxn ang="0">
                  <a:pos x="603" y="183"/>
                </a:cxn>
                <a:cxn ang="0">
                  <a:pos x="632" y="166"/>
                </a:cxn>
                <a:cxn ang="0">
                  <a:pos x="653" y="147"/>
                </a:cxn>
                <a:cxn ang="0">
                  <a:pos x="662" y="127"/>
                </a:cxn>
                <a:cxn ang="0">
                  <a:pos x="662" y="106"/>
                </a:cxn>
                <a:cxn ang="0">
                  <a:pos x="653" y="86"/>
                </a:cxn>
                <a:cxn ang="0">
                  <a:pos x="632" y="68"/>
                </a:cxn>
                <a:cxn ang="0">
                  <a:pos x="603" y="50"/>
                </a:cxn>
                <a:cxn ang="0">
                  <a:pos x="565" y="34"/>
                </a:cxn>
                <a:cxn ang="0">
                  <a:pos x="522" y="21"/>
                </a:cxn>
                <a:cxn ang="0">
                  <a:pos x="472" y="11"/>
                </a:cxn>
                <a:cxn ang="0">
                  <a:pos x="416" y="5"/>
                </a:cxn>
                <a:cxn ang="0">
                  <a:pos x="361" y="1"/>
                </a:cxn>
                <a:cxn ang="0">
                  <a:pos x="302" y="1"/>
                </a:cxn>
                <a:cxn ang="0">
                  <a:pos x="245" y="5"/>
                </a:cxn>
                <a:cxn ang="0">
                  <a:pos x="191" y="12"/>
                </a:cxn>
                <a:cxn ang="0">
                  <a:pos x="141" y="21"/>
                </a:cxn>
                <a:cxn ang="0">
                  <a:pos x="96" y="35"/>
                </a:cxn>
                <a:cxn ang="0">
                  <a:pos x="59" y="50"/>
                </a:cxn>
                <a:cxn ang="0">
                  <a:pos x="31" y="68"/>
                </a:cxn>
                <a:cxn ang="0">
                  <a:pos x="10" y="86"/>
                </a:cxn>
                <a:cxn ang="0">
                  <a:pos x="1" y="107"/>
                </a:cxn>
              </a:cxnLst>
              <a:rect l="0" t="0" r="r" b="b"/>
              <a:pathLst>
                <a:path w="665" h="234">
                  <a:moveTo>
                    <a:pt x="0" y="117"/>
                  </a:moveTo>
                  <a:lnTo>
                    <a:pt x="1" y="127"/>
                  </a:lnTo>
                  <a:lnTo>
                    <a:pt x="4" y="137"/>
                  </a:lnTo>
                  <a:lnTo>
                    <a:pt x="10" y="147"/>
                  </a:lnTo>
                  <a:lnTo>
                    <a:pt x="19" y="156"/>
                  </a:lnTo>
                  <a:lnTo>
                    <a:pt x="31" y="166"/>
                  </a:lnTo>
                  <a:lnTo>
                    <a:pt x="43" y="175"/>
                  </a:lnTo>
                  <a:lnTo>
                    <a:pt x="59" y="183"/>
                  </a:lnTo>
                  <a:lnTo>
                    <a:pt x="77" y="191"/>
                  </a:lnTo>
                  <a:lnTo>
                    <a:pt x="96" y="199"/>
                  </a:lnTo>
                  <a:lnTo>
                    <a:pt x="118" y="206"/>
                  </a:lnTo>
                  <a:lnTo>
                    <a:pt x="141" y="212"/>
                  </a:lnTo>
                  <a:lnTo>
                    <a:pt x="166" y="217"/>
                  </a:lnTo>
                  <a:lnTo>
                    <a:pt x="191" y="222"/>
                  </a:lnTo>
                  <a:lnTo>
                    <a:pt x="218" y="226"/>
                  </a:lnTo>
                  <a:lnTo>
                    <a:pt x="245" y="229"/>
                  </a:lnTo>
                  <a:lnTo>
                    <a:pt x="273" y="231"/>
                  </a:lnTo>
                  <a:lnTo>
                    <a:pt x="302" y="232"/>
                  </a:lnTo>
                  <a:lnTo>
                    <a:pt x="332" y="233"/>
                  </a:lnTo>
                  <a:lnTo>
                    <a:pt x="361" y="232"/>
                  </a:lnTo>
                  <a:lnTo>
                    <a:pt x="388" y="231"/>
                  </a:lnTo>
                  <a:lnTo>
                    <a:pt x="418" y="229"/>
                  </a:lnTo>
                  <a:lnTo>
                    <a:pt x="445" y="226"/>
                  </a:lnTo>
                  <a:lnTo>
                    <a:pt x="472" y="222"/>
                  </a:lnTo>
                  <a:lnTo>
                    <a:pt x="498" y="217"/>
                  </a:lnTo>
                  <a:lnTo>
                    <a:pt x="522" y="212"/>
                  </a:lnTo>
                  <a:lnTo>
                    <a:pt x="545" y="205"/>
                  </a:lnTo>
                  <a:lnTo>
                    <a:pt x="565" y="199"/>
                  </a:lnTo>
                  <a:lnTo>
                    <a:pt x="586" y="191"/>
                  </a:lnTo>
                  <a:lnTo>
                    <a:pt x="603" y="183"/>
                  </a:lnTo>
                  <a:lnTo>
                    <a:pt x="619" y="175"/>
                  </a:lnTo>
                  <a:lnTo>
                    <a:pt x="632" y="166"/>
                  </a:lnTo>
                  <a:lnTo>
                    <a:pt x="643" y="156"/>
                  </a:lnTo>
                  <a:lnTo>
                    <a:pt x="653" y="147"/>
                  </a:lnTo>
                  <a:lnTo>
                    <a:pt x="659" y="137"/>
                  </a:lnTo>
                  <a:lnTo>
                    <a:pt x="662" y="127"/>
                  </a:lnTo>
                  <a:lnTo>
                    <a:pt x="664" y="117"/>
                  </a:lnTo>
                  <a:lnTo>
                    <a:pt x="662" y="106"/>
                  </a:lnTo>
                  <a:lnTo>
                    <a:pt x="659" y="96"/>
                  </a:lnTo>
                  <a:lnTo>
                    <a:pt x="653" y="86"/>
                  </a:lnTo>
                  <a:lnTo>
                    <a:pt x="643" y="77"/>
                  </a:lnTo>
                  <a:lnTo>
                    <a:pt x="632" y="68"/>
                  </a:lnTo>
                  <a:lnTo>
                    <a:pt x="619" y="58"/>
                  </a:lnTo>
                  <a:lnTo>
                    <a:pt x="603" y="50"/>
                  </a:lnTo>
                  <a:lnTo>
                    <a:pt x="586" y="42"/>
                  </a:lnTo>
                  <a:lnTo>
                    <a:pt x="565" y="34"/>
                  </a:lnTo>
                  <a:lnTo>
                    <a:pt x="545" y="28"/>
                  </a:lnTo>
                  <a:lnTo>
                    <a:pt x="522" y="21"/>
                  </a:lnTo>
                  <a:lnTo>
                    <a:pt x="498" y="16"/>
                  </a:lnTo>
                  <a:lnTo>
                    <a:pt x="472" y="11"/>
                  </a:lnTo>
                  <a:lnTo>
                    <a:pt x="445" y="7"/>
                  </a:lnTo>
                  <a:lnTo>
                    <a:pt x="416" y="5"/>
                  </a:lnTo>
                  <a:lnTo>
                    <a:pt x="388" y="2"/>
                  </a:lnTo>
                  <a:lnTo>
                    <a:pt x="361" y="1"/>
                  </a:lnTo>
                  <a:lnTo>
                    <a:pt x="332" y="0"/>
                  </a:lnTo>
                  <a:lnTo>
                    <a:pt x="302" y="1"/>
                  </a:lnTo>
                  <a:lnTo>
                    <a:pt x="273" y="2"/>
                  </a:lnTo>
                  <a:lnTo>
                    <a:pt x="245" y="5"/>
                  </a:lnTo>
                  <a:lnTo>
                    <a:pt x="218" y="7"/>
                  </a:lnTo>
                  <a:lnTo>
                    <a:pt x="191" y="12"/>
                  </a:lnTo>
                  <a:lnTo>
                    <a:pt x="166" y="16"/>
                  </a:lnTo>
                  <a:lnTo>
                    <a:pt x="141" y="21"/>
                  </a:lnTo>
                  <a:lnTo>
                    <a:pt x="117" y="28"/>
                  </a:lnTo>
                  <a:lnTo>
                    <a:pt x="96" y="35"/>
                  </a:lnTo>
                  <a:lnTo>
                    <a:pt x="77" y="42"/>
                  </a:lnTo>
                  <a:lnTo>
                    <a:pt x="59" y="50"/>
                  </a:lnTo>
                  <a:lnTo>
                    <a:pt x="43" y="58"/>
                  </a:lnTo>
                  <a:lnTo>
                    <a:pt x="31" y="68"/>
                  </a:lnTo>
                  <a:lnTo>
                    <a:pt x="19" y="77"/>
                  </a:lnTo>
                  <a:lnTo>
                    <a:pt x="10" y="86"/>
                  </a:lnTo>
                  <a:lnTo>
                    <a:pt x="4" y="97"/>
                  </a:lnTo>
                  <a:lnTo>
                    <a:pt x="1" y="107"/>
                  </a:lnTo>
                  <a:lnTo>
                    <a:pt x="0" y="11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" name="Freeform 12"/>
            <p:cNvSpPr>
              <a:spLocks noChangeArrowheads="1"/>
            </p:cNvSpPr>
            <p:nvPr/>
          </p:nvSpPr>
          <p:spPr bwMode="auto">
            <a:xfrm>
              <a:off x="3754081" y="1640333"/>
              <a:ext cx="1067040" cy="553018"/>
            </a:xfrm>
            <a:custGeom>
              <a:avLst/>
              <a:gdLst/>
              <a:ahLst/>
              <a:cxnLst>
                <a:cxn ang="0">
                  <a:pos x="0" y="191"/>
                </a:cxn>
                <a:cxn ang="0">
                  <a:pos x="365" y="0"/>
                </a:cxn>
                <a:cxn ang="0">
                  <a:pos x="740" y="198"/>
                </a:cxn>
                <a:cxn ang="0">
                  <a:pos x="365" y="383"/>
                </a:cxn>
                <a:cxn ang="0">
                  <a:pos x="0" y="191"/>
                </a:cxn>
              </a:cxnLst>
              <a:rect l="0" t="0" r="r" b="b"/>
              <a:pathLst>
                <a:path w="741" h="384">
                  <a:moveTo>
                    <a:pt x="0" y="191"/>
                  </a:moveTo>
                  <a:lnTo>
                    <a:pt x="365" y="0"/>
                  </a:lnTo>
                  <a:lnTo>
                    <a:pt x="740" y="198"/>
                  </a:lnTo>
                  <a:lnTo>
                    <a:pt x="365" y="383"/>
                  </a:lnTo>
                  <a:lnTo>
                    <a:pt x="0" y="191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" name="Freeform 13"/>
            <p:cNvSpPr>
              <a:spLocks noChangeArrowheads="1"/>
            </p:cNvSpPr>
            <p:nvPr/>
          </p:nvSpPr>
          <p:spPr bwMode="auto">
            <a:xfrm>
              <a:off x="1887840" y="1768506"/>
              <a:ext cx="1133280" cy="300992"/>
            </a:xfrm>
            <a:custGeom>
              <a:avLst/>
              <a:gdLst/>
              <a:ahLst/>
              <a:cxnLst>
                <a:cxn ang="0">
                  <a:pos x="786" y="208"/>
                </a:cxn>
                <a:cxn ang="0">
                  <a:pos x="786" y="0"/>
                </a:cxn>
                <a:cxn ang="0">
                  <a:pos x="0" y="0"/>
                </a:cxn>
                <a:cxn ang="0">
                  <a:pos x="0" y="208"/>
                </a:cxn>
                <a:cxn ang="0">
                  <a:pos x="786" y="208"/>
                </a:cxn>
              </a:cxnLst>
              <a:rect l="0" t="0" r="r" b="b"/>
              <a:pathLst>
                <a:path w="787" h="209">
                  <a:moveTo>
                    <a:pt x="786" y="208"/>
                  </a:moveTo>
                  <a:lnTo>
                    <a:pt x="786" y="0"/>
                  </a:lnTo>
                  <a:lnTo>
                    <a:pt x="0" y="0"/>
                  </a:lnTo>
                  <a:lnTo>
                    <a:pt x="0" y="208"/>
                  </a:lnTo>
                  <a:lnTo>
                    <a:pt x="786" y="208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8" name="Freeform 14"/>
            <p:cNvSpPr>
              <a:spLocks noChangeArrowheads="1"/>
            </p:cNvSpPr>
            <p:nvPr/>
          </p:nvSpPr>
          <p:spPr bwMode="auto">
            <a:xfrm>
              <a:off x="5713921" y="989385"/>
              <a:ext cx="960480" cy="336995"/>
            </a:xfrm>
            <a:custGeom>
              <a:avLst/>
              <a:gdLst/>
              <a:ahLst/>
              <a:cxnLst>
                <a:cxn ang="0">
                  <a:pos x="664" y="107"/>
                </a:cxn>
                <a:cxn ang="0">
                  <a:pos x="655" y="86"/>
                </a:cxn>
                <a:cxn ang="0">
                  <a:pos x="634" y="67"/>
                </a:cxn>
                <a:cxn ang="0">
                  <a:pos x="606" y="50"/>
                </a:cxn>
                <a:cxn ang="0">
                  <a:pos x="568" y="35"/>
                </a:cxn>
                <a:cxn ang="0">
                  <a:pos x="524" y="21"/>
                </a:cxn>
                <a:cxn ang="0">
                  <a:pos x="474" y="11"/>
                </a:cxn>
                <a:cxn ang="0">
                  <a:pos x="419" y="4"/>
                </a:cxn>
                <a:cxn ang="0">
                  <a:pos x="362" y="1"/>
                </a:cxn>
                <a:cxn ang="0">
                  <a:pos x="304" y="1"/>
                </a:cxn>
                <a:cxn ang="0">
                  <a:pos x="247" y="4"/>
                </a:cxn>
                <a:cxn ang="0">
                  <a:pos x="192" y="11"/>
                </a:cxn>
                <a:cxn ang="0">
                  <a:pos x="143" y="21"/>
                </a:cxn>
                <a:cxn ang="0">
                  <a:pos x="98" y="35"/>
                </a:cxn>
                <a:cxn ang="0">
                  <a:pos x="60" y="50"/>
                </a:cxn>
                <a:cxn ang="0">
                  <a:pos x="31" y="67"/>
                </a:cxn>
                <a:cxn ang="0">
                  <a:pos x="12" y="86"/>
                </a:cxn>
                <a:cxn ang="0">
                  <a:pos x="2" y="107"/>
                </a:cxn>
                <a:cxn ang="0">
                  <a:pos x="2" y="127"/>
                </a:cxn>
                <a:cxn ang="0">
                  <a:pos x="12" y="147"/>
                </a:cxn>
                <a:cxn ang="0">
                  <a:pos x="31" y="166"/>
                </a:cxn>
                <a:cxn ang="0">
                  <a:pos x="60" y="183"/>
                </a:cxn>
                <a:cxn ang="0">
                  <a:pos x="98" y="199"/>
                </a:cxn>
                <a:cxn ang="0">
                  <a:pos x="143" y="212"/>
                </a:cxn>
                <a:cxn ang="0">
                  <a:pos x="192" y="222"/>
                </a:cxn>
                <a:cxn ang="0">
                  <a:pos x="247" y="229"/>
                </a:cxn>
                <a:cxn ang="0">
                  <a:pos x="304" y="232"/>
                </a:cxn>
                <a:cxn ang="0">
                  <a:pos x="362" y="232"/>
                </a:cxn>
                <a:cxn ang="0">
                  <a:pos x="419" y="229"/>
                </a:cxn>
                <a:cxn ang="0">
                  <a:pos x="474" y="222"/>
                </a:cxn>
                <a:cxn ang="0">
                  <a:pos x="524" y="212"/>
                </a:cxn>
                <a:cxn ang="0">
                  <a:pos x="568" y="199"/>
                </a:cxn>
                <a:cxn ang="0">
                  <a:pos x="606" y="183"/>
                </a:cxn>
                <a:cxn ang="0">
                  <a:pos x="634" y="166"/>
                </a:cxn>
                <a:cxn ang="0">
                  <a:pos x="655" y="147"/>
                </a:cxn>
                <a:cxn ang="0">
                  <a:pos x="664" y="127"/>
                </a:cxn>
              </a:cxnLst>
              <a:rect l="0" t="0" r="r" b="b"/>
              <a:pathLst>
                <a:path w="667" h="234">
                  <a:moveTo>
                    <a:pt x="666" y="116"/>
                  </a:moveTo>
                  <a:lnTo>
                    <a:pt x="664" y="107"/>
                  </a:lnTo>
                  <a:lnTo>
                    <a:pt x="661" y="96"/>
                  </a:lnTo>
                  <a:lnTo>
                    <a:pt x="655" y="86"/>
                  </a:lnTo>
                  <a:lnTo>
                    <a:pt x="646" y="77"/>
                  </a:lnTo>
                  <a:lnTo>
                    <a:pt x="634" y="67"/>
                  </a:lnTo>
                  <a:lnTo>
                    <a:pt x="621" y="58"/>
                  </a:lnTo>
                  <a:lnTo>
                    <a:pt x="606" y="50"/>
                  </a:lnTo>
                  <a:lnTo>
                    <a:pt x="588" y="42"/>
                  </a:lnTo>
                  <a:lnTo>
                    <a:pt x="568" y="35"/>
                  </a:lnTo>
                  <a:lnTo>
                    <a:pt x="547" y="28"/>
                  </a:lnTo>
                  <a:lnTo>
                    <a:pt x="524" y="21"/>
                  </a:lnTo>
                  <a:lnTo>
                    <a:pt x="499" y="16"/>
                  </a:lnTo>
                  <a:lnTo>
                    <a:pt x="474" y="11"/>
                  </a:lnTo>
                  <a:lnTo>
                    <a:pt x="447" y="7"/>
                  </a:lnTo>
                  <a:lnTo>
                    <a:pt x="419" y="4"/>
                  </a:lnTo>
                  <a:lnTo>
                    <a:pt x="391" y="2"/>
                  </a:lnTo>
                  <a:lnTo>
                    <a:pt x="362" y="1"/>
                  </a:lnTo>
                  <a:lnTo>
                    <a:pt x="333" y="0"/>
                  </a:lnTo>
                  <a:lnTo>
                    <a:pt x="304" y="1"/>
                  </a:lnTo>
                  <a:lnTo>
                    <a:pt x="275" y="2"/>
                  </a:lnTo>
                  <a:lnTo>
                    <a:pt x="247" y="4"/>
                  </a:lnTo>
                  <a:lnTo>
                    <a:pt x="219" y="7"/>
                  </a:lnTo>
                  <a:lnTo>
                    <a:pt x="192" y="11"/>
                  </a:lnTo>
                  <a:lnTo>
                    <a:pt x="167" y="16"/>
                  </a:lnTo>
                  <a:lnTo>
                    <a:pt x="143" y="21"/>
                  </a:lnTo>
                  <a:lnTo>
                    <a:pt x="120" y="28"/>
                  </a:lnTo>
                  <a:lnTo>
                    <a:pt x="98" y="35"/>
                  </a:lnTo>
                  <a:lnTo>
                    <a:pt x="78" y="42"/>
                  </a:lnTo>
                  <a:lnTo>
                    <a:pt x="60" y="50"/>
                  </a:lnTo>
                  <a:lnTo>
                    <a:pt x="46" y="58"/>
                  </a:lnTo>
                  <a:lnTo>
                    <a:pt x="31" y="67"/>
                  </a:lnTo>
                  <a:lnTo>
                    <a:pt x="20" y="77"/>
                  </a:lnTo>
                  <a:lnTo>
                    <a:pt x="12" y="86"/>
                  </a:lnTo>
                  <a:lnTo>
                    <a:pt x="6" y="96"/>
                  </a:lnTo>
                  <a:lnTo>
                    <a:pt x="2" y="107"/>
                  </a:lnTo>
                  <a:lnTo>
                    <a:pt x="0" y="116"/>
                  </a:lnTo>
                  <a:lnTo>
                    <a:pt x="2" y="127"/>
                  </a:lnTo>
                  <a:lnTo>
                    <a:pt x="6" y="137"/>
                  </a:lnTo>
                  <a:lnTo>
                    <a:pt x="12" y="147"/>
                  </a:lnTo>
                  <a:lnTo>
                    <a:pt x="20" y="156"/>
                  </a:lnTo>
                  <a:lnTo>
                    <a:pt x="31" y="166"/>
                  </a:lnTo>
                  <a:lnTo>
                    <a:pt x="46" y="175"/>
                  </a:lnTo>
                  <a:lnTo>
                    <a:pt x="60" y="183"/>
                  </a:lnTo>
                  <a:lnTo>
                    <a:pt x="78" y="191"/>
                  </a:lnTo>
                  <a:lnTo>
                    <a:pt x="98" y="199"/>
                  </a:lnTo>
                  <a:lnTo>
                    <a:pt x="120" y="206"/>
                  </a:lnTo>
                  <a:lnTo>
                    <a:pt x="143" y="212"/>
                  </a:lnTo>
                  <a:lnTo>
                    <a:pt x="167" y="217"/>
                  </a:lnTo>
                  <a:lnTo>
                    <a:pt x="192" y="222"/>
                  </a:lnTo>
                  <a:lnTo>
                    <a:pt x="219" y="226"/>
                  </a:lnTo>
                  <a:lnTo>
                    <a:pt x="247" y="229"/>
                  </a:lnTo>
                  <a:lnTo>
                    <a:pt x="275" y="231"/>
                  </a:lnTo>
                  <a:lnTo>
                    <a:pt x="304" y="232"/>
                  </a:lnTo>
                  <a:lnTo>
                    <a:pt x="333" y="233"/>
                  </a:lnTo>
                  <a:lnTo>
                    <a:pt x="362" y="232"/>
                  </a:lnTo>
                  <a:lnTo>
                    <a:pt x="391" y="231"/>
                  </a:lnTo>
                  <a:lnTo>
                    <a:pt x="419" y="229"/>
                  </a:lnTo>
                  <a:lnTo>
                    <a:pt x="447" y="226"/>
                  </a:lnTo>
                  <a:lnTo>
                    <a:pt x="474" y="222"/>
                  </a:lnTo>
                  <a:lnTo>
                    <a:pt x="499" y="217"/>
                  </a:lnTo>
                  <a:lnTo>
                    <a:pt x="524" y="212"/>
                  </a:lnTo>
                  <a:lnTo>
                    <a:pt x="547" y="206"/>
                  </a:lnTo>
                  <a:lnTo>
                    <a:pt x="568" y="199"/>
                  </a:lnTo>
                  <a:lnTo>
                    <a:pt x="588" y="191"/>
                  </a:lnTo>
                  <a:lnTo>
                    <a:pt x="606" y="183"/>
                  </a:lnTo>
                  <a:lnTo>
                    <a:pt x="621" y="175"/>
                  </a:lnTo>
                  <a:lnTo>
                    <a:pt x="634" y="166"/>
                  </a:lnTo>
                  <a:lnTo>
                    <a:pt x="646" y="156"/>
                  </a:lnTo>
                  <a:lnTo>
                    <a:pt x="655" y="147"/>
                  </a:lnTo>
                  <a:lnTo>
                    <a:pt x="661" y="137"/>
                  </a:lnTo>
                  <a:lnTo>
                    <a:pt x="664" y="127"/>
                  </a:lnTo>
                  <a:lnTo>
                    <a:pt x="666" y="116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3070081" y="1221248"/>
              <a:ext cx="399571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lot</a:t>
              </a:r>
            </a:p>
          </p:txBody>
        </p:sp>
        <p:sp>
          <p:nvSpPr>
            <p:cNvPr id="11280" name="Freeform 16"/>
            <p:cNvSpPr>
              <a:spLocks noChangeArrowheads="1"/>
            </p:cNvSpPr>
            <p:nvPr/>
          </p:nvSpPr>
          <p:spPr bwMode="auto">
            <a:xfrm>
              <a:off x="5713920" y="1777147"/>
              <a:ext cx="1337760" cy="328354"/>
            </a:xfrm>
            <a:custGeom>
              <a:avLst/>
              <a:gdLst/>
              <a:ahLst/>
              <a:cxnLst>
                <a:cxn ang="0">
                  <a:pos x="928" y="227"/>
                </a:cxn>
                <a:cxn ang="0">
                  <a:pos x="928" y="0"/>
                </a:cxn>
                <a:cxn ang="0">
                  <a:pos x="0" y="0"/>
                </a:cxn>
                <a:cxn ang="0">
                  <a:pos x="0" y="227"/>
                </a:cxn>
                <a:cxn ang="0">
                  <a:pos x="928" y="227"/>
                </a:cxn>
              </a:cxnLst>
              <a:rect l="0" t="0" r="r" b="b"/>
              <a:pathLst>
                <a:path w="929" h="228">
                  <a:moveTo>
                    <a:pt x="928" y="227"/>
                  </a:moveTo>
                  <a:lnTo>
                    <a:pt x="928" y="0"/>
                  </a:lnTo>
                  <a:lnTo>
                    <a:pt x="0" y="0"/>
                  </a:lnTo>
                  <a:lnTo>
                    <a:pt x="0" y="227"/>
                  </a:lnTo>
                  <a:lnTo>
                    <a:pt x="928" y="227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2945" tIns="41473" rIns="82945" bIns="41473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2099520" y="954821"/>
              <a:ext cx="668876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name</a:t>
              </a:r>
            </a:p>
          </p:txBody>
        </p:sp>
        <p:sp>
          <p:nvSpPr>
            <p:cNvPr id="11283" name="Rectangle 19"/>
            <p:cNvSpPr>
              <a:spLocks noChangeArrowheads="1"/>
            </p:cNvSpPr>
            <p:nvPr/>
          </p:nvSpPr>
          <p:spPr bwMode="auto">
            <a:xfrm>
              <a:off x="5893921" y="963462"/>
              <a:ext cx="785896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 err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dname</a:t>
              </a:r>
              <a:endPara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endParaRPr>
            </a:p>
          </p:txBody>
        </p:sp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6814080" y="1219809"/>
              <a:ext cx="805132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budget</a:t>
              </a:r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5113441" y="1219809"/>
              <a:ext cx="452471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did</a:t>
              </a: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4024801" y="786323"/>
              <a:ext cx="657655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since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2099520" y="954821"/>
              <a:ext cx="668876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name</a:t>
              </a: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5893921" y="963462"/>
              <a:ext cx="785896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 err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dname</a:t>
              </a:r>
              <a:endParaRPr lang="en-US" sz="1500" b="1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endParaRP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6814080" y="1219809"/>
              <a:ext cx="805132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budget</a:t>
              </a: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5113441" y="1219809"/>
              <a:ext cx="452471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u="sng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did</a:t>
              </a:r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4024801" y="786323"/>
              <a:ext cx="657655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since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3788641" y="1777147"/>
              <a:ext cx="989476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Manages</a:t>
              </a: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5761440" y="1761306"/>
              <a:ext cx="1343741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Departments</a:t>
              </a: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1956961" y="1762745"/>
              <a:ext cx="1181837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tabLst>
                  <a:tab pos="656650" algn="l"/>
                </a:tabLst>
              </a:pPr>
              <a:r>
                <a:rPr lang="en-US" sz="1500" b="1" dirty="0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Employees</a:t>
              </a: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1262880" y="1211168"/>
              <a:ext cx="497355" cy="31194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81966" tIns="40166" rIns="81966" bIns="40166">
              <a:prstTxWarp prst="textNoShape">
                <a:avLst/>
              </a:prstTxWarp>
              <a:spAutoFit/>
            </a:bodyPr>
            <a:lstStyle/>
            <a:p>
              <a:pPr eaLnBrk="0">
                <a:lnSpc>
                  <a:spcPct val="100000"/>
                </a:lnSpc>
              </a:pPr>
              <a:r>
                <a:rPr lang="en-US" sz="1500" b="1" u="sng" dirty="0" err="1">
                  <a:solidFill>
                    <a:srgbClr val="000000"/>
                  </a:solidFill>
                  <a:ea typeface="Arial Unicode MS" pitchFamily="-111" charset="0"/>
                  <a:cs typeface="Arial Unicode MS" pitchFamily="-111" charset="0"/>
                </a:rPr>
                <a:t>ssn</a:t>
              </a:r>
              <a:endParaRPr lang="en-US" sz="1500" b="1" u="sng" dirty="0">
                <a:solidFill>
                  <a:srgbClr val="000000"/>
                </a:solidFill>
                <a:ea typeface="Arial Unicode MS" pitchFamily="-111" charset="0"/>
                <a:cs typeface="Arial Unicode MS" pitchFamily="-111" charset="0"/>
              </a:endParaRPr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1503361" y="1582727"/>
              <a:ext cx="586080" cy="1886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358720" y="1327819"/>
              <a:ext cx="1440" cy="44356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H="1">
              <a:off x="2639520" y="1582727"/>
              <a:ext cx="609120" cy="1886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V="1">
              <a:off x="4278241" y="1088755"/>
              <a:ext cx="1440" cy="54293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5320800" y="1582727"/>
              <a:ext cx="760320" cy="18865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6196321" y="1327819"/>
              <a:ext cx="1440" cy="44356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 flipH="1">
              <a:off x="6608160" y="1582727"/>
              <a:ext cx="499680" cy="20594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4829760" y="1922603"/>
              <a:ext cx="835200" cy="1440"/>
            </a:xfrm>
            <a:prstGeom prst="line">
              <a:avLst/>
            </a:prstGeom>
            <a:noFill/>
            <a:ln w="50760">
              <a:solidFill>
                <a:srgbClr val="000000"/>
              </a:solidFill>
              <a:miter lim="800000"/>
              <a:headEnd type="triangle" w="med" len="med"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 flipH="1">
              <a:off x="3035520" y="1922603"/>
              <a:ext cx="698400" cy="14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82945" tIns="41473" rIns="82945" bIns="41473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Theoretic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590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Partial </a:t>
            </a:r>
            <a:r>
              <a:rPr lang="en-US" dirty="0" err="1" smtClean="0">
                <a:solidFill>
                  <a:srgbClr val="FF0000"/>
                </a:solidFill>
              </a:rPr>
              <a:t>Partiticipation</a:t>
            </a:r>
            <a:r>
              <a:rPr lang="en-US" dirty="0" smtClean="0"/>
              <a:t>: Not all members of the Employees entity set take part in the manages relations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</a:t>
            </a:r>
            <a:r>
              <a:rPr lang="en-US" dirty="0" err="1" smtClean="0">
                <a:solidFill>
                  <a:srgbClr val="FF0000"/>
                </a:solidFill>
              </a:rPr>
              <a:t>Partiticipation</a:t>
            </a:r>
            <a:r>
              <a:rPr lang="en-US" dirty="0" smtClean="0"/>
              <a:t>: All members of the Dept entity set take part in the manages relationship</a:t>
            </a:r>
          </a:p>
          <a:p>
            <a:r>
              <a:rPr lang="en-US" dirty="0" smtClean="0"/>
              <a:t>Dept has a </a:t>
            </a:r>
            <a:r>
              <a:rPr lang="en-US" dirty="0" smtClean="0">
                <a:solidFill>
                  <a:srgbClr val="FF0000"/>
                </a:solidFill>
              </a:rPr>
              <a:t>key constraint</a:t>
            </a:r>
            <a:r>
              <a:rPr lang="en-US" dirty="0" smtClean="0"/>
              <a:t> on Manages:  each member of the dept entity set takes part in at most one member of the manages relationship set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400" y="1143000"/>
            <a:ext cx="1295400" cy="2133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24600" y="1219200"/>
            <a:ext cx="1295400" cy="21336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57600" y="1219200"/>
            <a:ext cx="1295400" cy="2133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19200" y="3276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Employees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0" y="335280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Manages (1:m)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77000" y="3352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Departments</a:t>
            </a:r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1905000" y="14478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1905000" y="19050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1905000" y="23622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1905000" y="28194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4267200" y="17526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4267200" y="22098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4267200" y="26670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/>
          <p:cNvSpPr/>
          <p:nvPr/>
        </p:nvSpPr>
        <p:spPr>
          <a:xfrm>
            <a:off x="6858000" y="16764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6858000" y="21336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6858000" y="2590800"/>
            <a:ext cx="152400" cy="1524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27" idx="6"/>
            <a:endCxn id="31" idx="2"/>
          </p:cNvCxnSpPr>
          <p:nvPr/>
        </p:nvCxnSpPr>
        <p:spPr>
          <a:xfrm flipV="1">
            <a:off x="2057400" y="1828800"/>
            <a:ext cx="2209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6"/>
            <a:endCxn id="32" idx="2"/>
          </p:cNvCxnSpPr>
          <p:nvPr/>
        </p:nvCxnSpPr>
        <p:spPr>
          <a:xfrm>
            <a:off x="2057400" y="1981200"/>
            <a:ext cx="2209800" cy="304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6"/>
            <a:endCxn id="33" idx="2"/>
          </p:cNvCxnSpPr>
          <p:nvPr/>
        </p:nvCxnSpPr>
        <p:spPr>
          <a:xfrm flipV="1">
            <a:off x="2057400" y="2743200"/>
            <a:ext cx="22098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1" idx="6"/>
            <a:endCxn id="35" idx="2"/>
          </p:cNvCxnSpPr>
          <p:nvPr/>
        </p:nvCxnSpPr>
        <p:spPr>
          <a:xfrm flipV="1">
            <a:off x="4419600" y="1752600"/>
            <a:ext cx="2438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6"/>
            <a:endCxn id="36" idx="2"/>
          </p:cNvCxnSpPr>
          <p:nvPr/>
        </p:nvCxnSpPr>
        <p:spPr>
          <a:xfrm flipV="1">
            <a:off x="4419600" y="2209800"/>
            <a:ext cx="2438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3" idx="6"/>
            <a:endCxn id="37" idx="2"/>
          </p:cNvCxnSpPr>
          <p:nvPr/>
        </p:nvCxnSpPr>
        <p:spPr>
          <a:xfrm flipV="1">
            <a:off x="4419600" y="2667000"/>
            <a:ext cx="2438400" cy="76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600200" y="1828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600200" y="137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00200" y="2209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600200" y="2667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086600" y="1600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086600" y="2057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086600" y="2438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11980</TotalTime>
  <Words>2074</Words>
  <Application>Microsoft Macintosh PowerPoint</Application>
  <PresentationFormat>On-screen Show (4:3)</PresentationFormat>
  <Paragraphs>364</Paragraphs>
  <Slides>26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ICS 321 Fall 2010</vt:lpstr>
      <vt:lpstr>ICS 321 Data Storage &amp; Retrieval High Level Database Models</vt:lpstr>
      <vt:lpstr>Database Design &amp; Deployment </vt:lpstr>
      <vt:lpstr>Overview Database Design</vt:lpstr>
      <vt:lpstr>ER Model Basics: Entities</vt:lpstr>
      <vt:lpstr>ER Model Basics:  Relationships</vt:lpstr>
      <vt:lpstr>Cardinality Ratios of Relationships</vt:lpstr>
      <vt:lpstr>Key Constraints</vt:lpstr>
      <vt:lpstr>Participation constraints</vt:lpstr>
      <vt:lpstr>Set Theoretic Formulation</vt:lpstr>
      <vt:lpstr>Weak Entities</vt:lpstr>
      <vt:lpstr>Design Choices</vt:lpstr>
      <vt:lpstr>Entity vs. Attribute</vt:lpstr>
      <vt:lpstr>Logical DB Design: ER to Relational</vt:lpstr>
      <vt:lpstr>Relationship Sets to Tables</vt:lpstr>
      <vt:lpstr>Translating ER Diagrams with Key Constraints</vt:lpstr>
      <vt:lpstr>Participation Constraints in SQL</vt:lpstr>
      <vt:lpstr>Translating Weak Entity Sets</vt:lpstr>
      <vt:lpstr>ISA Hierarchies    </vt:lpstr>
      <vt:lpstr>Translating ISA Hierarchies to Relations</vt:lpstr>
      <vt:lpstr>Unified Modeling Language</vt:lpstr>
      <vt:lpstr>UML Classes</vt:lpstr>
      <vt:lpstr>Associations</vt:lpstr>
      <vt:lpstr>Referential Integrity</vt:lpstr>
      <vt:lpstr>Association Classes</vt:lpstr>
      <vt:lpstr>Sub-Class Hierarchies</vt:lpstr>
      <vt:lpstr>Modeling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High Level Database Models</dc:title>
  <dc:creator>Lipyeow Lim</dc:creator>
  <cp:lastModifiedBy>Lipyeow Lim</cp:lastModifiedBy>
  <cp:revision>15</cp:revision>
  <dcterms:created xsi:type="dcterms:W3CDTF">2014-10-08T20:19:20Z</dcterms:created>
  <dcterms:modified xsi:type="dcterms:W3CDTF">2014-10-09T20:09:07Z</dcterms:modified>
</cp:coreProperties>
</file>