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87A09-0087-0948-8BD7-10E77591C277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51CE-399C-BD45-81F6-CC8E45008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Algebraic and Logical Query Languages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 Arguments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1676400" y="1371600"/>
          <a:ext cx="7162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6"/>
                <a:gridCol w="1104468"/>
                <a:gridCol w="1096347"/>
                <a:gridCol w="1169437"/>
                <a:gridCol w="1534886"/>
                <a:gridCol w="14617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371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895600"/>
            <a:ext cx="41265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1000" y="1828800"/>
            <a:ext cx="7467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3600" dirty="0" smtClean="0">
                <a:sym typeface="Symbol"/>
              </a:rPr>
              <a:t> </a:t>
            </a:r>
            <a:r>
              <a:rPr lang="en-US" sz="3600" baseline="-25000" dirty="0" err="1" smtClean="0">
                <a:sym typeface="Symbol"/>
              </a:rPr>
              <a:t>studioName</a:t>
            </a:r>
            <a:r>
              <a:rPr lang="en-US" sz="3600" baseline="-25000" dirty="0" smtClean="0">
                <a:sym typeface="Symbol"/>
              </a:rPr>
              <a:t>, SUM(length) </a:t>
            </a:r>
            <a:r>
              <a:rPr lang="en-US" sz="3600" baseline="-25000" dirty="0" err="1" smtClean="0">
                <a:sym typeface="Symbol"/>
              </a:rPr>
              <a:t>sumOfLengths</a:t>
            </a:r>
            <a:endParaRPr lang="en-US" sz="3600" baseline="-25000" dirty="0" smtClean="0">
              <a:sym typeface="Symbol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33400" y="2895600"/>
            <a:ext cx="1600200" cy="914400"/>
          </a:xfrm>
          <a:prstGeom prst="wedgeRoundRectCallout">
            <a:avLst>
              <a:gd name="adj1" fmla="val -23219"/>
              <a:gd name="adj2" fmla="val -8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Grouping attributes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438400" y="2743200"/>
            <a:ext cx="3581400" cy="1219200"/>
          </a:xfrm>
          <a:prstGeom prst="wedgeRoundRectCallout">
            <a:avLst>
              <a:gd name="adj1" fmla="val -22714"/>
              <a:gd name="adj2" fmla="val -621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Aggregation functions on aggregated attributes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with optional renaming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4191000"/>
          <a:ext cx="3429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050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SumOfLengths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Disney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54321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2895600" y="1371600"/>
            <a:ext cx="41910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Extended Projection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1924736"/>
            <a:ext cx="3276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3600" dirty="0" smtClean="0">
                <a:sym typeface="Symbol"/>
              </a:rPr>
              <a:t></a:t>
            </a:r>
            <a:r>
              <a:rPr lang="en-US" sz="3600" baseline="-25000" dirty="0" smtClean="0">
                <a:sym typeface="Symbol"/>
              </a:rPr>
              <a:t>AX, B+CY</a:t>
            </a:r>
            <a:r>
              <a:rPr lang="en-US" sz="3600" dirty="0" smtClean="0">
                <a:sym typeface="Symbol"/>
              </a:rPr>
              <a:t> (R)</a:t>
            </a:r>
            <a:endParaRPr lang="en-US" sz="3600" baseline="-25000" dirty="0" smtClean="0">
              <a:sym typeface="Symbo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524000"/>
          <a:ext cx="22860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0" y="1447800"/>
          <a:ext cx="15240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914400" y="3733800"/>
            <a:ext cx="2362200" cy="1524000"/>
          </a:xfrm>
          <a:prstGeom prst="wedgeRoundRectCallout">
            <a:avLst>
              <a:gd name="adj1" fmla="val 64383"/>
              <a:gd name="adj2" fmla="val -1232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Renaming of attributes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657600" y="3733800"/>
            <a:ext cx="4114800" cy="1905000"/>
          </a:xfrm>
          <a:prstGeom prst="wedgeRoundRectCallout">
            <a:avLst>
              <a:gd name="adj1" fmla="val -27855"/>
              <a:gd name="adj2" fmla="val -1100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Expressions that compute new values from attributes and naming the new values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295400"/>
          <a:ext cx="137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1295400"/>
          <a:ext cx="137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914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914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aphicFrame>
        <p:nvGraphicFramePr>
          <p:cNvPr id="235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990600"/>
          <a:ext cx="838200" cy="304800"/>
        </p:xfrm>
        <a:graphic>
          <a:graphicData uri="http://schemas.openxmlformats.org/presentationml/2006/ole">
            <p:oleObj spid="_x0000_s23554" name="Equation" r:id="rId4" imgW="1143000" imgH="36828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295400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58140"/>
                <a:gridCol w="48006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657600" y="3581400"/>
          <a:ext cx="1600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58140"/>
                <a:gridCol w="48006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 smtClean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581400" y="3200400"/>
            <a:ext cx="825867" cy="369332"/>
            <a:chOff x="5867400" y="3429000"/>
            <a:chExt cx="825867" cy="369332"/>
          </a:xfrm>
        </p:grpSpPr>
        <p:grpSp>
          <p:nvGrpSpPr>
            <p:cNvPr id="19" name="Group 18"/>
            <p:cNvGrpSpPr/>
            <p:nvPr/>
          </p:nvGrpSpPr>
          <p:grpSpPr>
            <a:xfrm>
              <a:off x="6172200" y="3505200"/>
              <a:ext cx="228600" cy="228600"/>
              <a:chOff x="7467600" y="2743200"/>
              <a:chExt cx="457200" cy="457200"/>
            </a:xfrm>
          </p:grpSpPr>
          <p:sp>
            <p:nvSpPr>
              <p:cNvPr id="15" name="Isosceles Triangle 14"/>
              <p:cNvSpPr/>
              <p:nvPr/>
            </p:nvSpPr>
            <p:spPr>
              <a:xfrm rot="16200000" flipV="1">
                <a:off x="73914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 flipV="1">
                <a:off x="76200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620000" y="27432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867400" y="34290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    S</a:t>
              </a:r>
              <a:endParaRPr lang="en-US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48400" y="3581400"/>
          <a:ext cx="16002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58140"/>
                <a:gridCol w="48006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6172200" y="3200400"/>
            <a:ext cx="936475" cy="369332"/>
            <a:chOff x="5867400" y="3429000"/>
            <a:chExt cx="936475" cy="369332"/>
          </a:xfrm>
        </p:grpSpPr>
        <p:grpSp>
          <p:nvGrpSpPr>
            <p:cNvPr id="25" name="Group 18"/>
            <p:cNvGrpSpPr/>
            <p:nvPr/>
          </p:nvGrpSpPr>
          <p:grpSpPr>
            <a:xfrm>
              <a:off x="6172200" y="3505200"/>
              <a:ext cx="228600" cy="228600"/>
              <a:chOff x="7467600" y="2743200"/>
              <a:chExt cx="457200" cy="457200"/>
            </a:xfrm>
          </p:grpSpPr>
          <p:sp>
            <p:nvSpPr>
              <p:cNvPr id="27" name="Isosceles Triangle 26"/>
              <p:cNvSpPr/>
              <p:nvPr/>
            </p:nvSpPr>
            <p:spPr>
              <a:xfrm rot="16200000" flipV="1">
                <a:off x="73914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 flipV="1">
                <a:off x="76200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20000" y="27432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867400" y="3429000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    </a:t>
              </a:r>
              <a:r>
                <a:rPr lang="en-US" baseline="-25000" dirty="0" smtClean="0"/>
                <a:t>R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90600" y="3581400"/>
          <a:ext cx="160020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58140"/>
                <a:gridCol w="48006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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914400" y="3200400"/>
            <a:ext cx="969240" cy="369332"/>
            <a:chOff x="5867400" y="3429000"/>
            <a:chExt cx="969240" cy="369332"/>
          </a:xfrm>
        </p:grpSpPr>
        <p:grpSp>
          <p:nvGrpSpPr>
            <p:cNvPr id="32" name="Group 18"/>
            <p:cNvGrpSpPr/>
            <p:nvPr/>
          </p:nvGrpSpPr>
          <p:grpSpPr>
            <a:xfrm>
              <a:off x="6172200" y="3505200"/>
              <a:ext cx="228600" cy="228600"/>
              <a:chOff x="7467600" y="2743200"/>
              <a:chExt cx="457200" cy="457200"/>
            </a:xfrm>
          </p:grpSpPr>
          <p:sp>
            <p:nvSpPr>
              <p:cNvPr id="34" name="Isosceles Triangle 33"/>
              <p:cNvSpPr/>
              <p:nvPr/>
            </p:nvSpPr>
            <p:spPr>
              <a:xfrm rot="16200000" flipV="1">
                <a:off x="73914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 flipV="1">
                <a:off x="7620000" y="2895600"/>
                <a:ext cx="381000" cy="2286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20000" y="27432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867400" y="3429000"/>
              <a:ext cx="96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    </a:t>
              </a:r>
              <a:r>
                <a:rPr lang="en-US" baseline="-25000" dirty="0" smtClean="0"/>
                <a:t>L</a:t>
              </a:r>
              <a:r>
                <a:rPr lang="en-US" dirty="0" smtClean="0"/>
                <a:t> S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410200" y="5334000"/>
            <a:ext cx="3429000" cy="762000"/>
          </a:xfrm>
          <a:prstGeom prst="wedgeRoundRectCallout">
            <a:avLst>
              <a:gd name="adj1" fmla="val -20850"/>
              <a:gd name="adj2" fmla="val -71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Keep right dangling pointers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304800" y="5715000"/>
            <a:ext cx="3200400" cy="609600"/>
          </a:xfrm>
          <a:prstGeom prst="wedgeRoundRectCallout">
            <a:avLst>
              <a:gd name="adj1" fmla="val 13107"/>
              <a:gd name="adj2" fmla="val -728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Keep left dangling pointers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7429500" y="1295400"/>
            <a:ext cx="1485900" cy="1752600"/>
          </a:xfrm>
          <a:prstGeom prst="wedgeRoundRectCallout">
            <a:avLst>
              <a:gd name="adj1" fmla="val -68628"/>
              <a:gd name="adj2" fmla="val 151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Discard right &amp; left  dangling pointers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Relational Algebra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Relations are </a:t>
            </a:r>
            <a:r>
              <a:rPr lang="en-US" b="1" u="sng" dirty="0" smtClean="0">
                <a:solidFill>
                  <a:srgbClr val="FF0000"/>
                </a:solidFill>
              </a:rPr>
              <a:t>sets</a:t>
            </a:r>
            <a:r>
              <a:rPr lang="en-US" dirty="0" smtClean="0"/>
              <a:t> of </a:t>
            </a:r>
            <a:r>
              <a:rPr lang="en-US" dirty="0" err="1" smtClean="0"/>
              <a:t>tuples</a:t>
            </a:r>
            <a:r>
              <a:rPr lang="en-US" dirty="0" smtClean="0"/>
              <a:t> – no duplicates allowed</a:t>
            </a:r>
          </a:p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</a:t>
            </a:r>
            <a:r>
              <a:rPr lang="el-GR" sz="3300" dirty="0" smtClean="0"/>
              <a:t>σ</a:t>
            </a:r>
            <a:r>
              <a:rPr lang="en-US" dirty="0" smtClean="0"/>
              <a:t>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</a:t>
            </a:r>
            <a:r>
              <a:rPr lang="el-GR" sz="3300" dirty="0" smtClean="0"/>
              <a:t>π</a:t>
            </a:r>
            <a:r>
              <a:rPr lang="en-US" dirty="0" smtClean="0"/>
              <a:t>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×</a:t>
            </a:r>
            <a:r>
              <a:rPr lang="en-US" dirty="0" smtClean="0"/>
              <a:t>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</a:t>
            </a:r>
            <a:r>
              <a:rPr lang="en-US" sz="3300" dirty="0" smtClean="0"/>
              <a:t>−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U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Commercial DBMS implements relations as bags </a:t>
            </a:r>
          </a:p>
          <a:p>
            <a:r>
              <a:rPr lang="en-US" dirty="0" smtClean="0"/>
              <a:t>Avoid duplicate elimination</a:t>
            </a:r>
          </a:p>
          <a:p>
            <a:r>
              <a:rPr lang="en-US" dirty="0" smtClean="0"/>
              <a:t>Support aggregations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1676400"/>
          <a:ext cx="106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0" y="16764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1295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1295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705600" y="2133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486400" y="4191000"/>
            <a:ext cx="3124200" cy="1066800"/>
          </a:xfrm>
          <a:prstGeom prst="wedgeRoundRectCallout">
            <a:avLst>
              <a:gd name="adj1" fmla="val -39452"/>
              <a:gd name="adj2" fmla="val -93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relational algebra work with bags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&amp; Projection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600200"/>
          </a:xfrm>
        </p:spPr>
        <p:txBody>
          <a:bodyPr/>
          <a:lstStyle/>
          <a:p>
            <a:r>
              <a:rPr lang="en-US" dirty="0" smtClean="0"/>
              <a:t>Expected behavior</a:t>
            </a:r>
          </a:p>
          <a:p>
            <a:r>
              <a:rPr lang="en-US" dirty="0" smtClean="0"/>
              <a:t>No duplicate elimination of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3581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2971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age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9966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sz="1400" b="1" dirty="0">
                <a:solidFill>
                  <a:srgbClr val="1F497D"/>
                </a:solidFill>
              </a:rPr>
              <a:t> </a:t>
            </a:r>
            <a:r>
              <a:rPr lang="en-US" sz="1400" b="1" dirty="0" smtClean="0">
                <a:solidFill>
                  <a:srgbClr val="1F497D"/>
                </a:solidFill>
              </a:rPr>
              <a:t>age </a:t>
            </a:r>
            <a:r>
              <a:rPr lang="en-US" sz="2400" b="1" dirty="0" smtClean="0">
                <a:solidFill>
                  <a:srgbClr val="1F497D"/>
                </a:solidFill>
              </a:rPr>
              <a:t>(</a:t>
            </a:r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sz="1400" b="1" dirty="0" smtClean="0">
                <a:solidFill>
                  <a:schemeClr val="tx2"/>
                </a:solidFill>
              </a:rPr>
              <a:t>rating&gt;6 </a:t>
            </a:r>
            <a:r>
              <a:rPr lang="en-US" sz="2400" b="1" dirty="0" smtClean="0">
                <a:solidFill>
                  <a:schemeClr val="tx2"/>
                </a:solidFill>
              </a:rPr>
              <a:t>(S2))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4400" y="3657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152400" y="4571999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2000" y="4571999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000" y="49530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572000" y="4495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181600" y="4495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67401" y="4495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47800" y="45720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&amp; Joins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181600" y="2057401"/>
          <a:ext cx="3505200" cy="27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26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9812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57400" y="1981200"/>
          <a:ext cx="106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1611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600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6002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429000" y="1905000"/>
            <a:ext cx="16002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Cross</a:t>
            </a:r>
          </a:p>
          <a:p>
            <a:pPr algn="ctr"/>
            <a:r>
              <a:rPr lang="en-US" sz="2400" b="1" dirty="0" smtClean="0"/>
              <a:t>Product</a:t>
            </a:r>
            <a:endParaRPr lang="en-US" sz="2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4800600"/>
          <a:ext cx="3200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343400"/>
          <a:ext cx="838200" cy="304800"/>
        </p:xfrm>
        <a:graphic>
          <a:graphicData uri="http://schemas.openxmlformats.org/presentationml/2006/ole">
            <p:oleObj spid="_x0000_s1027" name="Equation" r:id="rId4" imgW="1143000" imgH="368280" progId="Equation.3">
              <p:embed/>
            </p:oleObj>
          </a:graphicData>
        </a:graphic>
      </p:graphicFrame>
      <p:sp>
        <p:nvSpPr>
          <p:cNvPr id="19" name="Down Arrow 18"/>
          <p:cNvSpPr/>
          <p:nvPr/>
        </p:nvSpPr>
        <p:spPr>
          <a:xfrm>
            <a:off x="1600200" y="3810000"/>
            <a:ext cx="1828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Join</a:t>
            </a:r>
            <a:endParaRPr lang="en-US" sz="2400" b="1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029200" y="5410200"/>
            <a:ext cx="3352800" cy="762000"/>
          </a:xfrm>
          <a:prstGeom prst="wedgeRoundRectCallout">
            <a:avLst>
              <a:gd name="adj1" fmla="val -53661"/>
              <a:gd name="adj2" fmla="val -9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Treat duplicates like non-duplicates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Bag Union, Intersection &amp; Difference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600200"/>
          <a:ext cx="106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5200" y="1600200"/>
          <a:ext cx="106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0" y="1230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219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0" y="1676400"/>
          <a:ext cx="106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34200" y="1295400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 </a:t>
            </a:r>
            <a:r>
              <a:rPr lang="en-US" sz="2000" b="1" dirty="0" smtClean="0">
                <a:sym typeface="Symbol"/>
              </a:rPr>
              <a:t></a:t>
            </a:r>
            <a:r>
              <a:rPr lang="en-US" sz="2000" b="1" dirty="0" smtClean="0"/>
              <a:t> S</a:t>
            </a:r>
            <a:endParaRPr lang="en-US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44958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4038600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 </a:t>
            </a:r>
            <a:r>
              <a:rPr lang="en-US" sz="2000" b="1" dirty="0" smtClean="0">
                <a:sym typeface="Symbol"/>
              </a:rPr>
              <a:t> </a:t>
            </a:r>
            <a:r>
              <a:rPr lang="en-US" sz="2000" b="1" dirty="0" smtClean="0"/>
              <a:t>S</a:t>
            </a:r>
            <a:endParaRPr lang="en-US" sz="20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90800" y="44958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90800" y="403860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 </a:t>
            </a:r>
            <a:r>
              <a:rPr lang="en-US" sz="2000" b="1" dirty="0" smtClean="0">
                <a:sym typeface="Symbol"/>
              </a:rPr>
              <a:t>- </a:t>
            </a:r>
            <a:r>
              <a:rPr lang="en-US" sz="2000" b="1" dirty="0" smtClean="0"/>
              <a:t>S</a:t>
            </a:r>
            <a:endParaRPr lang="en-US" sz="20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48200" y="44958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48200" y="403860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S - R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905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Bag Union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320040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Bag </a:t>
            </a:r>
          </a:p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3581400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Bag </a:t>
            </a:r>
          </a:p>
          <a:p>
            <a:r>
              <a:rPr lang="en-US" dirty="0" smtClean="0"/>
              <a:t>Difference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76800" y="2438400"/>
            <a:ext cx="1828800" cy="158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 rot="5400000">
            <a:off x="2859040" y="3621040"/>
            <a:ext cx="533400" cy="3017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3810000" y="3581400"/>
            <a:ext cx="1222280" cy="4572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3"/>
          </p:cNvCxnSpPr>
          <p:nvPr/>
        </p:nvCxnSpPr>
        <p:spPr>
          <a:xfrm rot="10800000" flipV="1">
            <a:off x="1261370" y="3505199"/>
            <a:ext cx="872231" cy="73345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5867400" y="5181600"/>
            <a:ext cx="2514600" cy="1143000"/>
          </a:xfrm>
          <a:prstGeom prst="wedgeRoundRectCallout">
            <a:avLst>
              <a:gd name="adj1" fmla="val -27567"/>
              <a:gd name="adj2" fmla="val -954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Treat duplicates like non-duplicates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304800" y="5715000"/>
            <a:ext cx="2133600" cy="609600"/>
          </a:xfrm>
          <a:prstGeom prst="wedgeRoundRectCallout">
            <a:avLst>
              <a:gd name="adj1" fmla="val -20850"/>
              <a:gd name="adj2" fmla="val -71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Tuple</a:t>
            </a:r>
            <a:r>
              <a:rPr lang="en-US" sz="2000" dirty="0" smtClean="0">
                <a:solidFill>
                  <a:schemeClr val="tx1"/>
                </a:solidFill>
              </a:rPr>
              <a:t> t appears </a:t>
            </a:r>
            <a:r>
              <a:rPr lang="en-US" sz="2000" i="1" dirty="0" smtClean="0">
                <a:solidFill>
                  <a:schemeClr val="tx1"/>
                </a:solidFill>
              </a:rPr>
              <a:t>min(</a:t>
            </a:r>
            <a:r>
              <a:rPr lang="en-US" sz="2000" i="1" dirty="0" err="1" smtClean="0">
                <a:solidFill>
                  <a:schemeClr val="tx1"/>
                </a:solidFill>
              </a:rPr>
              <a:t>n,m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times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3048000" y="5715000"/>
            <a:ext cx="2133600" cy="609600"/>
          </a:xfrm>
          <a:prstGeom prst="wedgeRoundRectCallout">
            <a:avLst>
              <a:gd name="adj1" fmla="val -26207"/>
              <a:gd name="adj2" fmla="val -838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Tuple</a:t>
            </a:r>
            <a:r>
              <a:rPr lang="en-US" sz="2000" dirty="0" smtClean="0">
                <a:solidFill>
                  <a:schemeClr val="tx1"/>
                </a:solidFill>
              </a:rPr>
              <a:t> t appears </a:t>
            </a:r>
            <a:r>
              <a:rPr lang="en-US" sz="2000" i="1" dirty="0" smtClean="0">
                <a:solidFill>
                  <a:schemeClr val="tx1"/>
                </a:solidFill>
              </a:rPr>
              <a:t>max(0, n-m) </a:t>
            </a:r>
            <a:r>
              <a:rPr lang="en-US" sz="2000" dirty="0" smtClean="0">
                <a:solidFill>
                  <a:schemeClr val="tx1"/>
                </a:solidFill>
              </a:rPr>
              <a:t>times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257800" y="2743200"/>
            <a:ext cx="1447800" cy="1295400"/>
          </a:xfrm>
          <a:prstGeom prst="wedgeRoundRectCallout">
            <a:avLst>
              <a:gd name="adj1" fmla="val 67477"/>
              <a:gd name="adj2" fmla="val -285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Tuple</a:t>
            </a:r>
            <a:r>
              <a:rPr lang="en-US" sz="2000" dirty="0" smtClean="0">
                <a:solidFill>
                  <a:schemeClr val="tx1"/>
                </a:solidFill>
              </a:rPr>
              <a:t> t appears 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n+m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times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19" grpId="0"/>
      <p:bldP spid="20" grpId="0"/>
      <p:bldP spid="21" grpId="0"/>
      <p:bldP spid="33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Extended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Duplicate elimination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</a:t>
            </a:r>
          </a:p>
          <a:p>
            <a:pPr lvl="1"/>
            <a:r>
              <a:rPr lang="en-US" dirty="0" smtClean="0">
                <a:sym typeface="Symbol"/>
              </a:rPr>
              <a:t>turns a bag into a set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Aggregation</a:t>
            </a:r>
            <a:endParaRPr lang="en-US" dirty="0" smtClean="0"/>
          </a:p>
          <a:p>
            <a:pPr lvl="1"/>
            <a:r>
              <a:rPr lang="en-US" dirty="0" smtClean="0"/>
              <a:t>calculates an aggregate (sum, average etc) over the values in a column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Grouping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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partitions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in a relation into groups based on values in some columns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Extended projection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</a:t>
            </a:r>
          </a:p>
          <a:p>
            <a:pPr lvl="1"/>
            <a:r>
              <a:rPr lang="en-US" dirty="0" smtClean="0">
                <a:sym typeface="Symbol"/>
              </a:rPr>
              <a:t>allow computation on column values to produce new values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Sorting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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sorts a relation according to the values in some column(s)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Outer join</a:t>
            </a:r>
          </a:p>
          <a:p>
            <a:pPr lvl="1"/>
            <a:r>
              <a:rPr lang="en-US" dirty="0" smtClean="0"/>
              <a:t>preserves dangling pointers in the results of 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Standard:  SUM, AVG, MIN, MAX, COUNT</a:t>
            </a:r>
          </a:p>
          <a:p>
            <a:r>
              <a:rPr lang="en-US" dirty="0" smtClean="0"/>
              <a:t>DBMS supports more sophisticated functions like Variance, standard deviation etc.</a:t>
            </a:r>
          </a:p>
          <a:p>
            <a:r>
              <a:rPr lang="en-US" dirty="0" smtClean="0"/>
              <a:t>SUM(B) = 2+4+2+2 = 10</a:t>
            </a:r>
          </a:p>
          <a:p>
            <a:r>
              <a:rPr lang="en-US" dirty="0" smtClean="0"/>
              <a:t>AVG(A) = (1+3+1+1)/4 = 1.5</a:t>
            </a:r>
          </a:p>
          <a:p>
            <a:r>
              <a:rPr lang="en-US" dirty="0" smtClean="0"/>
              <a:t>MIN(A) = 1</a:t>
            </a:r>
          </a:p>
          <a:p>
            <a:r>
              <a:rPr lang="en-US" dirty="0" smtClean="0"/>
              <a:t>MAX(B) = 4</a:t>
            </a:r>
          </a:p>
          <a:p>
            <a:r>
              <a:rPr lang="en-US" dirty="0" smtClean="0"/>
              <a:t>COUNT(A) =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3200400"/>
          <a:ext cx="1524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3962400" cy="4144963"/>
          </a:xfrm>
        </p:spPr>
        <p:txBody>
          <a:bodyPr/>
          <a:lstStyle/>
          <a:p>
            <a:r>
              <a:rPr lang="en-US" dirty="0" smtClean="0"/>
              <a:t>Grouping operator </a:t>
            </a:r>
            <a:r>
              <a:rPr lang="en-US" dirty="0" smtClean="0">
                <a:sym typeface="Symbol"/>
              </a:rPr>
              <a:t></a:t>
            </a:r>
          </a:p>
          <a:p>
            <a:pPr lvl="1"/>
            <a:r>
              <a:rPr lang="en-US" dirty="0" smtClean="0">
                <a:sym typeface="Symbol"/>
              </a:rPr>
              <a:t>Groups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by some columns</a:t>
            </a:r>
          </a:p>
          <a:p>
            <a:pPr lvl="1"/>
            <a:r>
              <a:rPr lang="en-US" dirty="0" smtClean="0">
                <a:sym typeface="Symbol"/>
              </a:rPr>
              <a:t>Apply aggregation function to each group</a:t>
            </a:r>
          </a:p>
          <a:p>
            <a:pPr lvl="1"/>
            <a:r>
              <a:rPr lang="en-US" dirty="0" smtClean="0">
                <a:sym typeface="Symbol"/>
              </a:rPr>
              <a:t>Generate a result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 per group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1676400" y="1371600"/>
          <a:ext cx="7162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6"/>
                <a:gridCol w="1104468"/>
                <a:gridCol w="1096347"/>
                <a:gridCol w="1169437"/>
                <a:gridCol w="1534886"/>
                <a:gridCol w="14617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371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2133600"/>
            <a:ext cx="4572000" cy="914400"/>
          </a:xfrm>
          <a:prstGeom prst="wedgeRoundRectCallout">
            <a:avLst>
              <a:gd name="adj1" fmla="val 4312"/>
              <a:gd name="adj2" fmla="val -1004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 each studio, find the total lengths of movies produced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00400"/>
            <a:ext cx="451338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269</TotalTime>
  <Words>988</Words>
  <Application>Microsoft Macintosh PowerPoint</Application>
  <PresentationFormat>On-screen Show (4:3)</PresentationFormat>
  <Paragraphs>443</Paragraphs>
  <Slides>12</Slides>
  <Notes>12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ICS 321 Fall 2010</vt:lpstr>
      <vt:lpstr>Equation</vt:lpstr>
      <vt:lpstr>ICS 321 Data Storage &amp; Retrieval Algebraic and Logical Query Languages</vt:lpstr>
      <vt:lpstr>Relational Algebra Review</vt:lpstr>
      <vt:lpstr>Bag Semantics</vt:lpstr>
      <vt:lpstr>Selection &amp; Projection</vt:lpstr>
      <vt:lpstr>Cross Product &amp; Joins</vt:lpstr>
      <vt:lpstr>Bag Union, Intersection &amp; Difference</vt:lpstr>
      <vt:lpstr>Extended Operators</vt:lpstr>
      <vt:lpstr>Aggregation</vt:lpstr>
      <vt:lpstr>Grouping</vt:lpstr>
      <vt:lpstr>Grouping Operator Arguments</vt:lpstr>
      <vt:lpstr>Extended Projection</vt:lpstr>
      <vt:lpstr>Outer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Algebraic and Logical Query Languages</dc:title>
  <dc:creator>Lipyeow Lim</dc:creator>
  <cp:lastModifiedBy>Lipyeow Lim</cp:lastModifiedBy>
  <cp:revision>35</cp:revision>
  <dcterms:created xsi:type="dcterms:W3CDTF">2014-09-03T23:32:08Z</dcterms:created>
  <dcterms:modified xsi:type="dcterms:W3CDTF">2014-09-03T23:33:00Z</dcterms:modified>
</cp:coreProperties>
</file>