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1DF8-4ED3-9C4A-825D-803A1FCA466C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0DA13-E5C8-1048-B3A5-87A1CC8A6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9/26/2013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3600" dirty="0" smtClean="0"/>
              <a:t>Algebraic and Logical Query Languages (ii)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6248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Answer(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:- A(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Answer(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:- B(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143000"/>
            <a:ext cx="1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</a:t>
            </a:r>
            <a:r>
              <a:rPr lang="en-US" dirty="0" err="1" smtClean="0"/>
              <a:t>atal</a:t>
            </a:r>
            <a:r>
              <a:rPr lang="en-US" b="1" dirty="0" err="1" smtClean="0"/>
              <a:t>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6248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Answer(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:- A(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), B(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143000"/>
            <a:ext cx="1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</a:t>
            </a:r>
            <a:r>
              <a:rPr lang="en-US" dirty="0" err="1" smtClean="0"/>
              <a:t>atal</a:t>
            </a:r>
            <a:r>
              <a:rPr lang="en-US" b="1" dirty="0" err="1" smtClean="0"/>
              <a:t>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6248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Answer(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:- A(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), NOT B(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143000"/>
            <a:ext cx="1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</a:t>
            </a:r>
            <a:r>
              <a:rPr lang="en-US" dirty="0" err="1" smtClean="0"/>
              <a:t>atal</a:t>
            </a:r>
            <a:r>
              <a:rPr lang="en-US" b="1" dirty="0" err="1" smtClean="0"/>
              <a:t>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6248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Answer(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:- A(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), x &gt; 10, y = 200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143000"/>
            <a:ext cx="1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</a:t>
            </a:r>
            <a:r>
              <a:rPr lang="en-US" dirty="0" err="1" smtClean="0"/>
              <a:t>atal</a:t>
            </a:r>
            <a:r>
              <a:rPr lang="en-US" b="1" dirty="0" err="1" smtClean="0"/>
              <a:t>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6248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Answer(x) :- A(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143000"/>
            <a:ext cx="1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</a:t>
            </a:r>
            <a:r>
              <a:rPr lang="en-US" dirty="0" err="1" smtClean="0"/>
              <a:t>atal</a:t>
            </a:r>
            <a:r>
              <a:rPr lang="en-US" b="1" dirty="0" err="1" smtClean="0"/>
              <a:t>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6248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Answer(</a:t>
            </a:r>
            <a:r>
              <a:rPr lang="en-US" sz="2000" dirty="0" err="1" smtClean="0">
                <a:solidFill>
                  <a:schemeClr val="tx1"/>
                </a:solidFill>
              </a:rPr>
              <a:t>w,x,y,z</a:t>
            </a:r>
            <a:r>
              <a:rPr lang="en-US" sz="2000" dirty="0" smtClean="0">
                <a:solidFill>
                  <a:schemeClr val="tx1"/>
                </a:solidFill>
              </a:rPr>
              <a:t>) :- A(</a:t>
            </a:r>
            <a:r>
              <a:rPr lang="en-US" sz="2000" dirty="0" err="1" smtClean="0">
                <a:solidFill>
                  <a:schemeClr val="tx1"/>
                </a:solidFill>
              </a:rPr>
              <a:t>w,x</a:t>
            </a:r>
            <a:r>
              <a:rPr lang="en-US" sz="2000" dirty="0" smtClean="0">
                <a:solidFill>
                  <a:schemeClr val="tx1"/>
                </a:solidFill>
              </a:rPr>
              <a:t>), B(</a:t>
            </a:r>
            <a:r>
              <a:rPr lang="en-US" sz="2000" dirty="0" err="1" smtClean="0">
                <a:solidFill>
                  <a:schemeClr val="tx1"/>
                </a:solidFill>
              </a:rPr>
              <a:t>y,z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143000"/>
            <a:ext cx="1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</a:t>
            </a:r>
            <a:r>
              <a:rPr lang="en-US" dirty="0" err="1" smtClean="0"/>
              <a:t>atal</a:t>
            </a:r>
            <a:r>
              <a:rPr lang="en-US" b="1" dirty="0" err="1" smtClean="0"/>
              <a:t>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7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6248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Answer(</a:t>
            </a:r>
            <a:r>
              <a:rPr lang="en-US" sz="2000" dirty="0" err="1" smtClean="0">
                <a:solidFill>
                  <a:schemeClr val="tx1"/>
                </a:solidFill>
              </a:rPr>
              <a:t>w,x,y</a:t>
            </a:r>
            <a:r>
              <a:rPr lang="en-US" sz="2000" dirty="0" smtClean="0">
                <a:solidFill>
                  <a:schemeClr val="tx1"/>
                </a:solidFill>
              </a:rPr>
              <a:t>) :- A(</a:t>
            </a:r>
            <a:r>
              <a:rPr lang="en-US" sz="2000" dirty="0" err="1" smtClean="0">
                <a:solidFill>
                  <a:schemeClr val="tx1"/>
                </a:solidFill>
              </a:rPr>
              <a:t>w,x</a:t>
            </a:r>
            <a:r>
              <a:rPr lang="en-US" sz="2000" dirty="0" smtClean="0">
                <a:solidFill>
                  <a:schemeClr val="tx1"/>
                </a:solidFill>
              </a:rPr>
              <a:t>), B(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143000"/>
            <a:ext cx="1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</a:t>
            </a:r>
            <a:r>
              <a:rPr lang="en-US" dirty="0" err="1" smtClean="0"/>
              <a:t>atal</a:t>
            </a:r>
            <a:r>
              <a:rPr lang="en-US" b="1" dirty="0" err="1" smtClean="0"/>
              <a:t>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6248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Answer(</a:t>
            </a:r>
            <a:r>
              <a:rPr lang="en-US" sz="2000" dirty="0" err="1" smtClean="0">
                <a:solidFill>
                  <a:schemeClr val="tx1"/>
                </a:solidFill>
              </a:rPr>
              <a:t>w,x,z</a:t>
            </a:r>
            <a:r>
              <a:rPr lang="en-US" sz="2000" dirty="0" smtClean="0">
                <a:solidFill>
                  <a:schemeClr val="tx1"/>
                </a:solidFill>
              </a:rPr>
              <a:t>) :- A(</a:t>
            </a:r>
            <a:r>
              <a:rPr lang="en-US" sz="2000" dirty="0" err="1" smtClean="0">
                <a:solidFill>
                  <a:schemeClr val="tx1"/>
                </a:solidFill>
              </a:rPr>
              <a:t>w,x</a:t>
            </a:r>
            <a:r>
              <a:rPr lang="en-US" sz="2000" dirty="0" smtClean="0">
                <a:solidFill>
                  <a:schemeClr val="tx1"/>
                </a:solidFill>
              </a:rPr>
              <a:t>), B(</a:t>
            </a:r>
            <a:r>
              <a:rPr lang="en-US" sz="2000" dirty="0" err="1" smtClean="0">
                <a:solidFill>
                  <a:schemeClr val="tx1"/>
                </a:solidFill>
              </a:rPr>
              <a:t>y,z</a:t>
            </a:r>
            <a:r>
              <a:rPr lang="en-US" sz="2000" dirty="0" smtClean="0">
                <a:solidFill>
                  <a:schemeClr val="tx1"/>
                </a:solidFill>
              </a:rPr>
              <a:t>), x&gt;y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143000"/>
            <a:ext cx="1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</a:t>
            </a:r>
            <a:r>
              <a:rPr lang="en-US" dirty="0" err="1" smtClean="0"/>
              <a:t>atal</a:t>
            </a:r>
            <a:r>
              <a:rPr lang="en-US" b="1" dirty="0" err="1" smtClean="0"/>
              <a:t>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1524000"/>
            <a:ext cx="6248400" cy="83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Path(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:- Edge(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Path(</a:t>
            </a:r>
            <a:r>
              <a:rPr lang="en-US" sz="2000" dirty="0" err="1" smtClean="0">
                <a:solidFill>
                  <a:schemeClr val="tx1"/>
                </a:solidFill>
              </a:rPr>
              <a:t>x,z</a:t>
            </a:r>
            <a:r>
              <a:rPr lang="en-US" sz="2000" dirty="0" smtClean="0">
                <a:solidFill>
                  <a:schemeClr val="tx1"/>
                </a:solidFill>
              </a:rPr>
              <a:t>) :- Edge(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), Edge(</a:t>
            </a:r>
            <a:r>
              <a:rPr lang="en-US" sz="2000" dirty="0" err="1" smtClean="0">
                <a:solidFill>
                  <a:schemeClr val="tx1"/>
                </a:solidFill>
              </a:rPr>
              <a:t>y,z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143000"/>
            <a:ext cx="166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</a:t>
            </a:r>
            <a:r>
              <a:rPr lang="en-US" dirty="0" err="1" smtClean="0"/>
              <a:t>atal</a:t>
            </a:r>
            <a:r>
              <a:rPr lang="en-US" b="1" dirty="0" err="1" smtClean="0"/>
              <a:t>og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: Database Logic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3048000"/>
            <a:ext cx="82296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(relational) </a:t>
            </a:r>
            <a:r>
              <a:rPr lang="en-US" b="1" u="sng" dirty="0" smtClean="0"/>
              <a:t>atom</a:t>
            </a:r>
          </a:p>
          <a:p>
            <a:pPr lvl="1"/>
            <a:r>
              <a:rPr lang="en-US" dirty="0" smtClean="0"/>
              <a:t>Consists of a </a:t>
            </a:r>
            <a:r>
              <a:rPr lang="en-US" dirty="0" smtClean="0">
                <a:solidFill>
                  <a:schemeClr val="accent2"/>
                </a:solidFill>
              </a:rPr>
              <a:t>predicate</a:t>
            </a:r>
            <a:r>
              <a:rPr lang="en-US" dirty="0" smtClean="0"/>
              <a:t> and a list of </a:t>
            </a:r>
            <a:r>
              <a:rPr lang="en-US" dirty="0" smtClean="0">
                <a:solidFill>
                  <a:schemeClr val="accent2"/>
                </a:solidFill>
              </a:rPr>
              <a:t>arguments</a:t>
            </a:r>
          </a:p>
          <a:p>
            <a:pPr lvl="1"/>
            <a:r>
              <a:rPr lang="en-US" dirty="0" smtClean="0"/>
              <a:t>Arguments can be </a:t>
            </a:r>
            <a:r>
              <a:rPr lang="en-US" dirty="0" smtClean="0">
                <a:solidFill>
                  <a:schemeClr val="accent2"/>
                </a:solidFill>
              </a:rPr>
              <a:t>constants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2"/>
                </a:solidFill>
              </a:rPr>
              <a:t>variables</a:t>
            </a:r>
          </a:p>
          <a:p>
            <a:pPr lvl="1"/>
            <a:r>
              <a:rPr lang="en-US" dirty="0" smtClean="0"/>
              <a:t>Takes on Boolean value (true or false)</a:t>
            </a:r>
          </a:p>
          <a:p>
            <a:r>
              <a:rPr lang="en-US" dirty="0" smtClean="0"/>
              <a:t>A relation R can be represented as a predicate R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 </a:t>
            </a:r>
            <a:r>
              <a:rPr lang="en-US" dirty="0" err="1" smtClean="0">
                <a:solidFill>
                  <a:schemeClr val="accent2"/>
                </a:solidFill>
              </a:rPr>
              <a:t>tuple</a:t>
            </a:r>
            <a:r>
              <a:rPr lang="en-US" dirty="0" smtClean="0">
                <a:solidFill>
                  <a:schemeClr val="accent2"/>
                </a:solidFill>
              </a:rPr>
              <a:t> &lt;</a:t>
            </a:r>
            <a:r>
              <a:rPr lang="en-US" dirty="0" err="1" smtClean="0">
                <a:solidFill>
                  <a:schemeClr val="accent2"/>
                </a:solidFill>
              </a:rPr>
              <a:t>a,b,c,d,e,f,g</a:t>
            </a:r>
            <a:r>
              <a:rPr lang="en-US" dirty="0" smtClean="0">
                <a:solidFill>
                  <a:schemeClr val="accent2"/>
                </a:solidFill>
              </a:rPr>
              <a:t>&gt; is in R </a:t>
            </a:r>
            <a:r>
              <a:rPr lang="en-US" dirty="0" err="1" smtClean="0">
                <a:solidFill>
                  <a:schemeClr val="accent2"/>
                </a:solidFill>
              </a:rPr>
              <a:t>iff</a:t>
            </a:r>
            <a:r>
              <a:rPr lang="en-US" dirty="0" smtClean="0">
                <a:solidFill>
                  <a:schemeClr val="accent2"/>
                </a:solidFill>
              </a:rPr>
              <a:t> the atom R(</a:t>
            </a:r>
            <a:r>
              <a:rPr lang="en-US" dirty="0" err="1" smtClean="0">
                <a:solidFill>
                  <a:schemeClr val="accent2"/>
                </a:solidFill>
              </a:rPr>
              <a:t>a,b,c,d,e,f,g</a:t>
            </a:r>
            <a:r>
              <a:rPr lang="en-US" dirty="0" smtClean="0">
                <a:solidFill>
                  <a:schemeClr val="accent2"/>
                </a:solidFill>
              </a:rPr>
              <a:t>) is true.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2076510"/>
            <a:ext cx="3810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R(</a:t>
            </a:r>
            <a:r>
              <a:rPr lang="en-US" sz="3600" dirty="0" err="1" smtClean="0">
                <a:solidFill>
                  <a:schemeClr val="tx1"/>
                </a:solidFill>
              </a:rPr>
              <a:t>a,b,c,d,e,f,g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4533900" y="743010"/>
            <a:ext cx="2286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1295400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Arguments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1295400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Predicate</a:t>
            </a:r>
            <a:endParaRPr lang="en-US" sz="2000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 rot="16200000" flipH="1">
            <a:off x="2831674" y="1936384"/>
            <a:ext cx="685800" cy="2040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2228910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Atom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tables in </a:t>
            </a:r>
            <a:r>
              <a:rPr lang="en-US" dirty="0" err="1" smtClean="0"/>
              <a:t>datalog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2286000"/>
          <a:ext cx="2362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/>
                <a:gridCol w="1181100"/>
              </a:tblGrid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905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105400" y="2362200"/>
            <a:ext cx="3124200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R(1,2)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R(3,4)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05400" y="19812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Datalog</a:t>
            </a:r>
            <a:endParaRPr lang="en-US" b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629400" y="4572000"/>
            <a:ext cx="1600200" cy="1066800"/>
          </a:xfrm>
          <a:prstGeom prst="wedgeRoundRectCallout">
            <a:avLst>
              <a:gd name="adj1" fmla="val -19040"/>
              <a:gd name="adj2" fmla="val -8455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R(1,4) would be false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800600" y="4572000"/>
            <a:ext cx="1752600" cy="1066800"/>
          </a:xfrm>
          <a:prstGeom prst="wedgeRoundRectCallout">
            <a:avLst>
              <a:gd name="adj1" fmla="val 21929"/>
              <a:gd name="adj2" fmla="val -12573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 by default.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Atoms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2076510"/>
            <a:ext cx="3810000" cy="2190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x &lt; y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x+1 &gt;= y+4*z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800600" y="4419600"/>
            <a:ext cx="1752600" cy="1219200"/>
          </a:xfrm>
          <a:prstGeom prst="wedgeRoundRectCallout">
            <a:avLst>
              <a:gd name="adj1" fmla="val -9784"/>
              <a:gd name="adj2" fmla="val -10829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 contain both constants and variables.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752600"/>
            <a:ext cx="8763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LongMovie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t,y</a:t>
            </a:r>
            <a:r>
              <a:rPr lang="en-US" sz="3600" dirty="0" smtClean="0">
                <a:solidFill>
                  <a:schemeClr val="tx1"/>
                </a:solidFill>
              </a:rPr>
              <a:t>) :- Movies(</a:t>
            </a:r>
            <a:r>
              <a:rPr lang="en-US" sz="3600" dirty="0" err="1" smtClean="0">
                <a:solidFill>
                  <a:schemeClr val="tx1"/>
                </a:solidFill>
              </a:rPr>
              <a:t>t,y,l,g,s,p</a:t>
            </a:r>
            <a:r>
              <a:rPr lang="en-US" sz="3600" dirty="0" smtClean="0">
                <a:solidFill>
                  <a:schemeClr val="tx1"/>
                </a:solidFill>
              </a:rPr>
              <a:t>) , l &gt;=100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28600" y="2971800"/>
            <a:ext cx="3429000" cy="1600200"/>
          </a:xfrm>
          <a:prstGeom prst="wedgeRoundRectCallout">
            <a:avLst>
              <a:gd name="adj1" fmla="val -18799"/>
              <a:gd name="adj2" fmla="val -6872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t,y</a:t>
            </a:r>
            <a:r>
              <a:rPr lang="en-US" sz="2000" dirty="0" smtClean="0">
                <a:solidFill>
                  <a:schemeClr val="tx1"/>
                </a:solidFill>
              </a:rPr>
              <a:t>) is a </a:t>
            </a:r>
            <a:r>
              <a:rPr lang="en-US" sz="2000" dirty="0" err="1" smtClean="0">
                <a:solidFill>
                  <a:schemeClr val="tx1"/>
                </a:solidFill>
              </a:rPr>
              <a:t>tuple</a:t>
            </a:r>
            <a:r>
              <a:rPr lang="en-US" sz="2000" dirty="0" smtClean="0">
                <a:solidFill>
                  <a:schemeClr val="tx1"/>
                </a:solidFill>
              </a:rPr>
              <a:t> of </a:t>
            </a:r>
            <a:r>
              <a:rPr lang="en-US" sz="2000" dirty="0" err="1" smtClean="0">
                <a:solidFill>
                  <a:schemeClr val="tx1"/>
                </a:solidFill>
              </a:rPr>
              <a:t>LongMovie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IF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t,y,l,g,s,p</a:t>
            </a:r>
            <a:r>
              <a:rPr lang="en-US" sz="2000" dirty="0" smtClean="0">
                <a:solidFill>
                  <a:schemeClr val="tx1"/>
                </a:solidFill>
              </a:rPr>
              <a:t>) is a </a:t>
            </a:r>
            <a:r>
              <a:rPr lang="en-US" sz="2000" dirty="0" err="1" smtClean="0">
                <a:solidFill>
                  <a:schemeClr val="tx1"/>
                </a:solidFill>
              </a:rPr>
              <a:t>tuple</a:t>
            </a:r>
            <a:r>
              <a:rPr lang="en-US" sz="2000" dirty="0" smtClean="0">
                <a:solidFill>
                  <a:schemeClr val="tx1"/>
                </a:solidFill>
              </a:rPr>
              <a:t> of Movies and length of movie is at least 100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6134100" y="-876300"/>
            <a:ext cx="304800" cy="495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0200" y="104769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head</a:t>
            </a:r>
            <a:endParaRPr lang="en-US" sz="2000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1828800" y="228601"/>
            <a:ext cx="304799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64692" y="104769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body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9906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“if” or </a:t>
            </a:r>
            <a:r>
              <a:rPr lang="en-US" sz="2000" dirty="0" smtClean="0">
                <a:sym typeface="Symbol"/>
              </a:rPr>
              <a:t>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3267105" y="1705005"/>
            <a:ext cx="666690" cy="381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1400" y="762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Shorthand for AND</a:t>
            </a:r>
            <a:endParaRPr lang="en-US" sz="2000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rot="10800000" flipV="1">
            <a:off x="7162800" y="1115942"/>
            <a:ext cx="228600" cy="11700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>
            <a:off x="2895600" y="2057400"/>
            <a:ext cx="2514600" cy="914400"/>
          </a:xfrm>
          <a:prstGeom prst="arc">
            <a:avLst>
              <a:gd name="adj1" fmla="val 0"/>
              <a:gd name="adj2" fmla="val 10865575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5867400" y="2057400"/>
            <a:ext cx="1600200" cy="838200"/>
          </a:xfrm>
          <a:prstGeom prst="arc">
            <a:avLst>
              <a:gd name="adj1" fmla="val 21108196"/>
              <a:gd name="adj2" fmla="val 10865575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ular Callout 33"/>
          <p:cNvSpPr/>
          <p:nvPr/>
        </p:nvSpPr>
        <p:spPr>
          <a:xfrm>
            <a:off x="3962400" y="3352800"/>
            <a:ext cx="1524000" cy="838200"/>
          </a:xfrm>
          <a:prstGeom prst="wedgeRoundRectCallout">
            <a:avLst>
              <a:gd name="adj1" fmla="val -27583"/>
              <a:gd name="adj2" fmla="val -9498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two “</a:t>
            </a:r>
            <a:r>
              <a:rPr lang="en-US" dirty="0" err="1" smtClean="0">
                <a:solidFill>
                  <a:schemeClr val="tx1"/>
                </a:solidFill>
              </a:rPr>
              <a:t>t,y</a:t>
            </a:r>
            <a:r>
              <a:rPr lang="en-US" dirty="0" smtClean="0">
                <a:solidFill>
                  <a:schemeClr val="tx1"/>
                </a:solidFill>
              </a:rPr>
              <a:t>” have to 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5638800" y="3352800"/>
            <a:ext cx="1295400" cy="838200"/>
          </a:xfrm>
          <a:prstGeom prst="wedgeRoundRectCallout">
            <a:avLst>
              <a:gd name="adj1" fmla="val -593"/>
              <a:gd name="adj2" fmla="val -10568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two “l” have to 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Line Callout 2 38"/>
          <p:cNvSpPr/>
          <p:nvPr/>
        </p:nvSpPr>
        <p:spPr>
          <a:xfrm>
            <a:off x="7162800" y="3048000"/>
            <a:ext cx="1828800" cy="1524000"/>
          </a:xfrm>
          <a:prstGeom prst="borderCallout2">
            <a:avLst>
              <a:gd name="adj1" fmla="val -6348"/>
              <a:gd name="adj2" fmla="val 29037"/>
              <a:gd name="adj3" fmla="val -9976"/>
              <a:gd name="adj4" fmla="val 7125"/>
              <a:gd name="adj5" fmla="val -37599"/>
              <a:gd name="adj6" fmla="val -2192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Aka “</a:t>
            </a:r>
            <a:r>
              <a:rPr lang="en-US" dirty="0" err="1" smtClean="0">
                <a:solidFill>
                  <a:schemeClr val="tx1"/>
                </a:solidFill>
              </a:rPr>
              <a:t>subgoal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be preceded by negation operator “NOT” or “~”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00" y="4953000"/>
            <a:ext cx="8763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LongMovie</a:t>
            </a:r>
            <a:r>
              <a:rPr lang="en-US" sz="3600" dirty="0" smtClean="0">
                <a:solidFill>
                  <a:schemeClr val="tx1"/>
                </a:solidFill>
              </a:rPr>
              <a:t>(</a:t>
            </a:r>
            <a:r>
              <a:rPr lang="en-US" sz="3600" dirty="0" err="1" smtClean="0">
                <a:solidFill>
                  <a:schemeClr val="tx1"/>
                </a:solidFill>
              </a:rPr>
              <a:t>t,y</a:t>
            </a:r>
            <a:r>
              <a:rPr lang="en-US" sz="3600" dirty="0" smtClean="0">
                <a:solidFill>
                  <a:schemeClr val="tx1"/>
                </a:solidFill>
              </a:rPr>
              <a:t>) :- Movies(</a:t>
            </a:r>
            <a:r>
              <a:rPr lang="en-US" sz="3600" dirty="0" err="1" smtClean="0">
                <a:solidFill>
                  <a:schemeClr val="tx1"/>
                </a:solidFill>
              </a:rPr>
              <a:t>t,y,l</a:t>
            </a:r>
            <a:r>
              <a:rPr lang="en-US" sz="3600" dirty="0" smtClean="0">
                <a:solidFill>
                  <a:schemeClr val="tx1"/>
                </a:solidFill>
              </a:rPr>
              <a:t>,_,_,_) , l &gt;=100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48200" y="4419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Anonymous variables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rot="16200000" flipH="1">
            <a:off x="5632966" y="5023366"/>
            <a:ext cx="773668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</p:cNvCxnSpPr>
          <p:nvPr/>
        </p:nvCxnSpPr>
        <p:spPr>
          <a:xfrm rot="16200000" flipH="1">
            <a:off x="5817632" y="4838700"/>
            <a:ext cx="709138" cy="6096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  <p:bldP spid="19" grpId="0"/>
      <p:bldP spid="30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Safety Condition for </a:t>
            </a:r>
            <a:r>
              <a:rPr lang="en-US" dirty="0" err="1" smtClean="0"/>
              <a:t>Datalog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 smtClean="0"/>
              <a:t>Without the safety condition, rules may be underspecified, resulting in an infinite relation (not allowed).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err="1" smtClean="0">
                <a:solidFill>
                  <a:schemeClr val="tx2"/>
                </a:solidFill>
              </a:rPr>
              <a:t>LongMovie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t,y</a:t>
            </a:r>
            <a:r>
              <a:rPr lang="en-US" dirty="0" smtClean="0">
                <a:solidFill>
                  <a:schemeClr val="tx2"/>
                </a:solidFill>
              </a:rPr>
              <a:t>) :- Movies(</a:t>
            </a:r>
            <a:r>
              <a:rPr lang="en-US" dirty="0" err="1" smtClean="0">
                <a:solidFill>
                  <a:schemeClr val="tx2"/>
                </a:solidFill>
              </a:rPr>
              <a:t>t,y,l</a:t>
            </a:r>
            <a:r>
              <a:rPr lang="en-US" dirty="0" smtClean="0">
                <a:solidFill>
                  <a:schemeClr val="tx2"/>
                </a:solidFill>
              </a:rPr>
              <a:t>,_,_,_) , l &gt;=100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P(</a:t>
            </a:r>
            <a:r>
              <a:rPr lang="en-US" dirty="0" err="1" smtClean="0">
                <a:solidFill>
                  <a:schemeClr val="tx2"/>
                </a:solidFill>
              </a:rPr>
              <a:t>x,y</a:t>
            </a:r>
            <a:r>
              <a:rPr lang="en-US" dirty="0" smtClean="0">
                <a:solidFill>
                  <a:schemeClr val="tx2"/>
                </a:solidFill>
              </a:rPr>
              <a:t>) :- Q(</a:t>
            </a:r>
            <a:r>
              <a:rPr lang="en-US" dirty="0" err="1" smtClean="0">
                <a:solidFill>
                  <a:schemeClr val="tx2"/>
                </a:solidFill>
              </a:rPr>
              <a:t>x,z</a:t>
            </a:r>
            <a:r>
              <a:rPr lang="en-US" dirty="0" smtClean="0">
                <a:solidFill>
                  <a:schemeClr val="tx2"/>
                </a:solidFill>
              </a:rPr>
              <a:t>), NOT R(</a:t>
            </a:r>
            <a:r>
              <a:rPr lang="en-US" dirty="0" err="1" smtClean="0">
                <a:solidFill>
                  <a:schemeClr val="tx2"/>
                </a:solidFill>
              </a:rPr>
              <a:t>w,x,z</a:t>
            </a:r>
            <a:r>
              <a:rPr lang="en-US" dirty="0" smtClean="0">
                <a:solidFill>
                  <a:schemeClr val="tx2"/>
                </a:solidFill>
              </a:rPr>
              <a:t>), x&lt;y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8763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Every </a:t>
            </a:r>
            <a:r>
              <a:rPr lang="en-US" sz="2400" b="1" dirty="0" smtClean="0">
                <a:solidFill>
                  <a:schemeClr val="tx1"/>
                </a:solidFill>
              </a:rPr>
              <a:t>variable</a:t>
            </a:r>
            <a:r>
              <a:rPr lang="en-US" sz="2400" dirty="0" smtClean="0">
                <a:solidFill>
                  <a:schemeClr val="tx1"/>
                </a:solidFill>
              </a:rPr>
              <a:t> that appears anywhere in the rule </a:t>
            </a:r>
            <a:r>
              <a:rPr lang="en-US" sz="2400" b="1" dirty="0" smtClean="0">
                <a:solidFill>
                  <a:schemeClr val="tx1"/>
                </a:solidFill>
              </a:rPr>
              <a:t>must</a:t>
            </a:r>
            <a:r>
              <a:rPr lang="en-US" sz="2400" dirty="0" smtClean="0">
                <a:solidFill>
                  <a:schemeClr val="tx1"/>
                </a:solidFill>
              </a:rPr>
              <a:t> appear in some </a:t>
            </a:r>
            <a:r>
              <a:rPr lang="en-US" sz="2400" b="1" dirty="0" err="1" smtClean="0">
                <a:solidFill>
                  <a:schemeClr val="tx1"/>
                </a:solidFill>
              </a:rPr>
              <a:t>nonnegated</a:t>
            </a:r>
            <a:r>
              <a:rPr lang="en-US" sz="2400" b="1" dirty="0" smtClean="0">
                <a:solidFill>
                  <a:schemeClr val="tx1"/>
                </a:solidFill>
              </a:rPr>
              <a:t>, relational </a:t>
            </a:r>
            <a:r>
              <a:rPr lang="en-US" sz="2400" b="1" dirty="0" err="1" smtClean="0">
                <a:solidFill>
                  <a:schemeClr val="tx1"/>
                </a:solidFill>
              </a:rPr>
              <a:t>subgoal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 the body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Alternative Interpretation: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219200"/>
            <a:ext cx="44196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For each consistent assignment of </a:t>
            </a:r>
            <a:r>
              <a:rPr lang="en-US" dirty="0" err="1" smtClean="0"/>
              <a:t>nonnegated</a:t>
            </a:r>
            <a:r>
              <a:rPr lang="en-US" dirty="0" smtClean="0"/>
              <a:t>, relational </a:t>
            </a:r>
            <a:r>
              <a:rPr lang="en-US" dirty="0" err="1" smtClean="0"/>
              <a:t>subgoal</a:t>
            </a:r>
            <a:r>
              <a:rPr lang="en-US" dirty="0" smtClean="0"/>
              <a:t>, </a:t>
            </a:r>
          </a:p>
          <a:p>
            <a:r>
              <a:rPr lang="en-US" dirty="0" smtClean="0"/>
              <a:t>Check the negated, relational </a:t>
            </a:r>
            <a:r>
              <a:rPr lang="en-US" dirty="0" err="1" smtClean="0"/>
              <a:t>subgoals</a:t>
            </a:r>
            <a:r>
              <a:rPr lang="en-US" dirty="0" smtClean="0"/>
              <a:t> and the arithmetic </a:t>
            </a:r>
            <a:r>
              <a:rPr lang="en-US" dirty="0" err="1" smtClean="0"/>
              <a:t>subgoals</a:t>
            </a:r>
            <a:r>
              <a:rPr lang="en-US" dirty="0" smtClean="0"/>
              <a:t> for consistency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447800"/>
            <a:ext cx="3733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Q(1,2)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Q(1,3)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R(2,3)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R(3,1)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:- Q(</a:t>
            </a:r>
            <a:r>
              <a:rPr lang="en-US" sz="2000" dirty="0" err="1" smtClean="0">
                <a:solidFill>
                  <a:schemeClr val="tx1"/>
                </a:solidFill>
              </a:rPr>
              <a:t>x,z</a:t>
            </a:r>
            <a:r>
              <a:rPr lang="en-US" sz="2000" dirty="0" smtClean="0">
                <a:solidFill>
                  <a:schemeClr val="tx1"/>
                </a:solidFill>
              </a:rPr>
              <a:t>), R(</a:t>
            </a:r>
            <a:r>
              <a:rPr lang="en-US" sz="2000" dirty="0" err="1" smtClean="0">
                <a:solidFill>
                  <a:schemeClr val="tx1"/>
                </a:solidFill>
              </a:rPr>
              <a:t>z,y</a:t>
            </a:r>
            <a:r>
              <a:rPr lang="en-US" sz="2000" dirty="0" smtClean="0">
                <a:solidFill>
                  <a:schemeClr val="tx1"/>
                </a:solidFill>
              </a:rPr>
              <a:t>), NOT Q(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0668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Datalog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3000" y="358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066800"/>
                <a:gridCol w="1524000"/>
                <a:gridCol w="13716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Q(</a:t>
                      </a:r>
                      <a:r>
                        <a:rPr lang="en-US" dirty="0" err="1" smtClean="0"/>
                        <a:t>x,z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R(</a:t>
                      </a:r>
                      <a:r>
                        <a:rPr lang="en-US" dirty="0" err="1" smtClean="0"/>
                        <a:t>z,y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Q(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05200" y="396240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9624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43434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z=2,3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76600" y="47244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z=2,3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51170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5105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P(1,1)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Intensional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Extensional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1782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Extensional</a:t>
            </a:r>
            <a:r>
              <a:rPr lang="en-US" dirty="0" smtClean="0"/>
              <a:t> predicates – relations stored in a database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Intensional</a:t>
            </a:r>
            <a:r>
              <a:rPr lang="en-US" dirty="0" smtClean="0"/>
              <a:t> predicates – computed by applying one or more </a:t>
            </a:r>
            <a:r>
              <a:rPr lang="en-US" dirty="0" err="1" smtClean="0"/>
              <a:t>datalog</a:t>
            </a:r>
            <a:r>
              <a:rPr lang="en-US" dirty="0" smtClean="0"/>
              <a:t> rules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1752600"/>
            <a:ext cx="373380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Q(1,2)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Q(1,3)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R(2,3)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R(3,1)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P(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 :- Q(</a:t>
            </a:r>
            <a:r>
              <a:rPr lang="en-US" sz="2000" dirty="0" err="1" smtClean="0">
                <a:solidFill>
                  <a:schemeClr val="tx1"/>
                </a:solidFill>
              </a:rPr>
              <a:t>x,z</a:t>
            </a:r>
            <a:r>
              <a:rPr lang="en-US" sz="2000" dirty="0" smtClean="0">
                <a:solidFill>
                  <a:schemeClr val="tx1"/>
                </a:solidFill>
              </a:rPr>
              <a:t>), R(</a:t>
            </a:r>
            <a:r>
              <a:rPr lang="en-US" sz="2000" dirty="0" err="1" smtClean="0">
                <a:solidFill>
                  <a:schemeClr val="tx1"/>
                </a:solidFill>
              </a:rPr>
              <a:t>z,y</a:t>
            </a:r>
            <a:r>
              <a:rPr lang="en-US" sz="2000" dirty="0" smtClean="0">
                <a:solidFill>
                  <a:schemeClr val="tx1"/>
                </a:solidFill>
              </a:rPr>
              <a:t>), NOT Q(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13716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Datalog</a:t>
            </a:r>
            <a:endParaRPr lang="en-US" b="1" dirty="0"/>
          </a:p>
        </p:txBody>
      </p:sp>
      <p:sp>
        <p:nvSpPr>
          <p:cNvPr id="9" name="Right Brace 8"/>
          <p:cNvSpPr/>
          <p:nvPr/>
        </p:nvSpPr>
        <p:spPr>
          <a:xfrm>
            <a:off x="5410200" y="1752600"/>
            <a:ext cx="3048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5410200" y="3200400"/>
            <a:ext cx="3048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67400" y="220980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extensional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3124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intensional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bag semantics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5239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Datalog</a:t>
            </a:r>
            <a:r>
              <a:rPr lang="en-US" dirty="0" smtClean="0"/>
              <a:t> still works if there are no negated, relational </a:t>
            </a:r>
            <a:r>
              <a:rPr lang="en-US" dirty="0" err="1" smtClean="0"/>
              <a:t>subgoals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Treat duplicates like non-duplicates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276600"/>
            <a:ext cx="2667000" cy="1905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R(1,2)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R(1,2)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S(2,3)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S(4,5)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S(4,5)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H(</a:t>
            </a:r>
            <a:r>
              <a:rPr lang="en-US" sz="2000" dirty="0" err="1" smtClean="0">
                <a:solidFill>
                  <a:schemeClr val="tx1"/>
                </a:solidFill>
              </a:rPr>
              <a:t>x,z</a:t>
            </a:r>
            <a:r>
              <a:rPr lang="en-US" sz="2000" dirty="0" smtClean="0">
                <a:solidFill>
                  <a:schemeClr val="tx1"/>
                </a:solidFill>
              </a:rPr>
              <a:t>) :- R(</a:t>
            </a:r>
            <a:r>
              <a:rPr lang="en-US" sz="2000" dirty="0" err="1" smtClean="0">
                <a:solidFill>
                  <a:schemeClr val="tx1"/>
                </a:solidFill>
              </a:rPr>
              <a:t>x,y</a:t>
            </a:r>
            <a:r>
              <a:rPr lang="en-US" sz="2000" dirty="0" smtClean="0">
                <a:solidFill>
                  <a:schemeClr val="tx1"/>
                </a:solidFill>
              </a:rPr>
              <a:t>), S(</a:t>
            </a:r>
            <a:r>
              <a:rPr lang="en-US" sz="2000" dirty="0" err="1" smtClean="0">
                <a:solidFill>
                  <a:schemeClr val="tx1"/>
                </a:solidFill>
              </a:rPr>
              <a:t>y,z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28956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Datalog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9000" y="3327400"/>
          <a:ext cx="4724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066800"/>
                <a:gridCol w="15240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S(</a:t>
                      </a:r>
                      <a:r>
                        <a:rPr lang="en-US" dirty="0" err="1" smtClean="0"/>
                        <a:t>y,z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Consistent?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(1,2)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(2,3)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(4,5)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1200" y="370840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62600" y="40894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y=2,4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447040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y=2,4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37084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H(1,3)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6" grpId="0"/>
    </p:bld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7385</TotalTime>
  <Words>1199</Words>
  <Application>Microsoft Macintosh PowerPoint</Application>
  <PresentationFormat>On-screen Show (4:3)</PresentationFormat>
  <Paragraphs>202</Paragraphs>
  <Slides>18</Slides>
  <Notes>18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ICS 321 Fall 2010</vt:lpstr>
      <vt:lpstr>ICS 321 Data Storage &amp; Retrieval  Algebraic and Logical Query Languages (ii)</vt:lpstr>
      <vt:lpstr>Datalog : Database Logic</vt:lpstr>
      <vt:lpstr>Example: tables in datalog</vt:lpstr>
      <vt:lpstr>Arithmetic Atoms</vt:lpstr>
      <vt:lpstr>Datalog Rules</vt:lpstr>
      <vt:lpstr>Safety Condition for Datalog Rules</vt:lpstr>
      <vt:lpstr>Alternative Interpretation: Consistency</vt:lpstr>
      <vt:lpstr>Intensional vs Extensional</vt:lpstr>
      <vt:lpstr>What about bag semantics ?</vt:lpstr>
      <vt:lpstr>Example 1 </vt:lpstr>
      <vt:lpstr>Example 2 </vt:lpstr>
      <vt:lpstr>Example 3 </vt:lpstr>
      <vt:lpstr>Example 4 </vt:lpstr>
      <vt:lpstr>Example 5 </vt:lpstr>
      <vt:lpstr>Example 6 </vt:lpstr>
      <vt:lpstr>Example 7 </vt:lpstr>
      <vt:lpstr>Example 8 </vt:lpstr>
      <vt:lpstr>Example 9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 Algebraic and Logical Query Languages (ii)</dc:title>
  <dc:creator>Lipyeow Lim</dc:creator>
  <cp:lastModifiedBy>Lipyeow Lim</cp:lastModifiedBy>
  <cp:revision>154</cp:revision>
  <dcterms:created xsi:type="dcterms:W3CDTF">2014-09-03T23:33:31Z</dcterms:created>
  <dcterms:modified xsi:type="dcterms:W3CDTF">2014-09-03T23:33:52Z</dcterms:modified>
</cp:coreProperties>
</file>