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70" r:id="rId12"/>
    <p:sldId id="267" r:id="rId13"/>
    <p:sldId id="269" r:id="rId14"/>
    <p:sldId id="257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DB33E-67A3-054F-A4B1-2C34E997DF47}" type="datetimeFigureOut">
              <a:rPr lang="en-US" smtClean="0"/>
              <a:t>2/27/14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434B6-5163-B745-864E-6920C4174B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2/27/14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</a:t>
            </a:r>
            <a:r>
              <a:rPr lang="en-US" sz="3200" dirty="0" smtClean="0"/>
              <a:t> </a:t>
            </a:r>
            <a:r>
              <a:rPr lang="en-US" sz="3200" dirty="0" smtClean="0"/>
              <a:t>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Database Language SQL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NULLs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/>
          <a:lstStyle/>
          <a:p>
            <a:r>
              <a:rPr lang="en-US" dirty="0" smtClean="0"/>
              <a:t>The result of any arithmetic operator +,-,/,</a:t>
            </a:r>
            <a:r>
              <a:rPr lang="en-US" dirty="0" smtClean="0">
                <a:sym typeface="Symbol"/>
              </a:rPr>
              <a:t> involving a NULL is always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NULL</a:t>
            </a:r>
          </a:p>
          <a:p>
            <a:r>
              <a:rPr lang="en-US" dirty="0" smtClean="0">
                <a:sym typeface="Symbol"/>
              </a:rPr>
              <a:t>The result of any comparison operator like =,&gt;,&lt; is always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UNKNOWN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371600"/>
            <a:ext cx="5029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S1.sname, 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 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S1.rating – 5.0 &gt; 0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2200" y="13716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62600" y="1371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The “UNKNOWN” truth-value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/>
          <a:lstStyle/>
          <a:p>
            <a:r>
              <a:rPr lang="en-US" dirty="0" smtClean="0"/>
              <a:t>If TRUE = 1, False = 0, UNKNOWN=0.5</a:t>
            </a:r>
          </a:p>
          <a:p>
            <a:pPr lvl="1"/>
            <a:r>
              <a:rPr lang="en-US" dirty="0" smtClean="0"/>
              <a:t>AND : min, OR : max, NOT : 1-v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1143000"/>
          <a:ext cx="1981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</a:tblGrid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38600" y="1143000"/>
          <a:ext cx="990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X AND Y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57800" y="1143000"/>
          <a:ext cx="990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X OR Y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77000" y="1143000"/>
          <a:ext cx="990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</a:tblGrid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NOT X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2870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&amp; Pattern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String comparisons via the comparisons operators ( &lt;, &gt;, =, etc), but take note of collations</a:t>
            </a:r>
          </a:p>
          <a:p>
            <a:pPr lvl="1"/>
            <a:r>
              <a:rPr lang="en-US" dirty="0" smtClean="0"/>
              <a:t>i.e. determines the ordering. Lexicographic, languages etc</a:t>
            </a:r>
          </a:p>
          <a:p>
            <a:r>
              <a:rPr lang="en-US" dirty="0" smtClean="0"/>
              <a:t>SQL supports pattern matching via the </a:t>
            </a:r>
            <a:r>
              <a:rPr lang="en-US" b="1" dirty="0" smtClean="0"/>
              <a:t>LIKE</a:t>
            </a:r>
            <a:r>
              <a:rPr lang="en-US" dirty="0" smtClean="0"/>
              <a:t> operator and wildcards</a:t>
            </a:r>
          </a:p>
          <a:p>
            <a:pPr lvl="1"/>
            <a:r>
              <a:rPr lang="en-US" dirty="0" smtClean="0"/>
              <a:t>``%’’ : zero or more arbitrary chars</a:t>
            </a:r>
          </a:p>
          <a:p>
            <a:pPr lvl="1"/>
            <a:r>
              <a:rPr lang="en-US" dirty="0" smtClean="0"/>
              <a:t>``_’’  : any one char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572000"/>
            <a:ext cx="5029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S1.sname, S1.rating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 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S1.sname </a:t>
            </a:r>
            <a:r>
              <a:rPr lang="en-US" sz="2400" b="1" dirty="0" smtClean="0"/>
              <a:t>LIKE</a:t>
            </a:r>
            <a:r>
              <a:rPr lang="en-US" sz="2400" dirty="0" smtClean="0"/>
              <a:t> `L_%’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48400" y="455676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0" y="45567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Date, Time, Timestamp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1"/>
            <a:ext cx="8229600" cy="1371600"/>
          </a:xfrm>
        </p:spPr>
        <p:txBody>
          <a:bodyPr/>
          <a:lstStyle/>
          <a:p>
            <a:r>
              <a:rPr lang="en-US" dirty="0" smtClean="0"/>
              <a:t>Dates and time constants are specified using strings and “cast” into the date/time </a:t>
            </a:r>
            <a:r>
              <a:rPr lang="en-US" dirty="0" err="1" smtClean="0"/>
              <a:t>datatypes</a:t>
            </a:r>
            <a:r>
              <a:rPr lang="en-US" dirty="0" smtClean="0"/>
              <a:t> using functions.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143000"/>
            <a:ext cx="54864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R*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Reserves R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</a:t>
            </a:r>
            <a:r>
              <a:rPr lang="en-US" sz="2400" dirty="0" err="1" smtClean="0"/>
              <a:t>R.day</a:t>
            </a:r>
            <a:r>
              <a:rPr lang="en-US" sz="2400" dirty="0" smtClean="0"/>
              <a:t> = </a:t>
            </a:r>
            <a:r>
              <a:rPr lang="en-US" sz="2400" b="1" dirty="0" smtClean="0"/>
              <a:t>DATE</a:t>
            </a:r>
            <a:r>
              <a:rPr lang="en-US" sz="2400" dirty="0" smtClean="0"/>
              <a:t> ‘2010-10-02’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5181600"/>
            <a:ext cx="502920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r>
              <a:rPr lang="en-US" sz="2400" dirty="0" smtClean="0"/>
              <a:t> ’15:00:02.5’</a:t>
            </a:r>
          </a:p>
          <a:p>
            <a:r>
              <a:rPr lang="en-US" sz="2400" b="1" dirty="0" smtClean="0"/>
              <a:t>TIMESTAMP</a:t>
            </a:r>
            <a:r>
              <a:rPr lang="en-US" sz="2400" dirty="0" smtClean="0"/>
              <a:t> ‘2010-10-02 15:00:02’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267200" y="2667000"/>
            <a:ext cx="914400" cy="533400"/>
          </a:xfrm>
          <a:prstGeom prst="wedgeRoundRectCallout">
            <a:avLst>
              <a:gd name="adj1" fmla="val 17861"/>
              <a:gd name="adj2" fmla="val -1265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638800" y="2667000"/>
            <a:ext cx="1295400" cy="533400"/>
          </a:xfrm>
          <a:prstGeom prst="wedgeRoundRectCallout">
            <a:avLst>
              <a:gd name="adj1" fmla="val 17861"/>
              <a:gd name="adj2" fmla="val -1265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Date string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the Output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3215640"/>
            <a:ext cx="5486400" cy="1096963"/>
          </a:xfrm>
        </p:spPr>
        <p:txBody>
          <a:bodyPr/>
          <a:lstStyle/>
          <a:p>
            <a:r>
              <a:rPr lang="en-US" dirty="0" smtClean="0"/>
              <a:t>ORDER BY clause sorts the result of the SQL query according to the given column(s).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767840"/>
            <a:ext cx="5029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S1.sname, S1.rating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 </a:t>
            </a:r>
          </a:p>
          <a:p>
            <a:r>
              <a:rPr lang="en-US" sz="2400" b="1" dirty="0" smtClean="0"/>
              <a:t>ORDER BY </a:t>
            </a:r>
            <a:r>
              <a:rPr lang="en-US" sz="2400" dirty="0" smtClean="0"/>
              <a:t>S1.rating </a:t>
            </a:r>
            <a:r>
              <a:rPr lang="en-US" sz="2400" b="1" dirty="0" smtClean="0"/>
              <a:t>DESC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48400" y="17526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0" y="1752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8400" y="3505200"/>
          <a:ext cx="1600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7620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Relations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5720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Sailors(</a:t>
            </a:r>
          </a:p>
          <a:p>
            <a:pPr lvl="1">
              <a:buNone/>
            </a:pPr>
            <a:r>
              <a:rPr lang="en-US" dirty="0" err="1" smtClean="0"/>
              <a:t>sid</a:t>
            </a:r>
            <a:r>
              <a:rPr lang="en-US" dirty="0" smtClean="0"/>
              <a:t>: integer, </a:t>
            </a:r>
          </a:p>
          <a:p>
            <a:pPr lvl="1">
              <a:buNone/>
            </a:pPr>
            <a:r>
              <a:rPr lang="en-US" dirty="0" err="1" smtClean="0"/>
              <a:t>sname</a:t>
            </a:r>
            <a:r>
              <a:rPr lang="en-US" dirty="0" smtClean="0"/>
              <a:t>: string, </a:t>
            </a:r>
          </a:p>
          <a:p>
            <a:pPr lvl="1">
              <a:buNone/>
            </a:pPr>
            <a:r>
              <a:rPr lang="en-US" dirty="0" smtClean="0"/>
              <a:t>rating: integer, </a:t>
            </a:r>
          </a:p>
          <a:p>
            <a:pPr lvl="1">
              <a:buNone/>
            </a:pPr>
            <a:r>
              <a:rPr lang="en-US" dirty="0" smtClean="0"/>
              <a:t>age: real)</a:t>
            </a:r>
          </a:p>
          <a:p>
            <a:r>
              <a:rPr lang="en-US" dirty="0" smtClean="0"/>
              <a:t>Boats(</a:t>
            </a:r>
          </a:p>
          <a:p>
            <a:pPr lvl="1">
              <a:buNone/>
            </a:pPr>
            <a:r>
              <a:rPr lang="en-US" dirty="0" smtClean="0"/>
              <a:t>bid: integer, </a:t>
            </a:r>
          </a:p>
          <a:p>
            <a:pPr lvl="1">
              <a:buNone/>
            </a:pPr>
            <a:r>
              <a:rPr lang="en-US" dirty="0" err="1" smtClean="0"/>
              <a:t>bname</a:t>
            </a:r>
            <a:r>
              <a:rPr lang="en-US" dirty="0" smtClean="0"/>
              <a:t>: string, </a:t>
            </a:r>
          </a:p>
          <a:p>
            <a:pPr lvl="1">
              <a:buNone/>
            </a:pPr>
            <a:r>
              <a:rPr lang="en-US" dirty="0" smtClean="0"/>
              <a:t>color: string)</a:t>
            </a:r>
          </a:p>
          <a:p>
            <a:r>
              <a:rPr lang="en-US" dirty="0" smtClean="0"/>
              <a:t>Reserves(</a:t>
            </a:r>
          </a:p>
          <a:p>
            <a:pPr lvl="1">
              <a:buNone/>
            </a:pPr>
            <a:r>
              <a:rPr lang="en-US" dirty="0" err="1" smtClean="0"/>
              <a:t>sid</a:t>
            </a:r>
            <a:r>
              <a:rPr lang="en-US" dirty="0" smtClean="0"/>
              <a:t>: integer, </a:t>
            </a:r>
          </a:p>
          <a:p>
            <a:pPr lvl="1">
              <a:buNone/>
            </a:pPr>
            <a:r>
              <a:rPr lang="en-US" dirty="0" smtClean="0"/>
              <a:t>bid: string, </a:t>
            </a:r>
          </a:p>
          <a:p>
            <a:pPr lvl="1">
              <a:buNone/>
            </a:pPr>
            <a:r>
              <a:rPr lang="en-US" dirty="0" smtClean="0"/>
              <a:t>day: date)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6172200" y="129540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15000" y="25908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15000" y="1295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2590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91199" y="4267200"/>
          <a:ext cx="2514601" cy="183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46"/>
                <a:gridCol w="1107742"/>
                <a:gridCol w="785813"/>
              </a:tblGrid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68678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368678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81599" y="4343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</a:t>
            </a:r>
            <a:r>
              <a:rPr lang="en-US" b="1" dirty="0">
                <a:solidFill>
                  <a:schemeClr val="tx2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Query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 fontScale="85000" lnSpcReduction="200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relation-list</a:t>
            </a:r>
            <a:r>
              <a:rPr lang="en-US" dirty="0" smtClean="0"/>
              <a:t>  A list of relation names (possibly with a </a:t>
            </a:r>
            <a:r>
              <a:rPr lang="en-US" i="1" dirty="0" smtClean="0">
                <a:solidFill>
                  <a:schemeClr val="accent2"/>
                </a:solidFill>
              </a:rPr>
              <a:t>range-variable</a:t>
            </a:r>
            <a:r>
              <a:rPr lang="en-US" dirty="0" smtClean="0"/>
              <a:t> after each name).</a:t>
            </a:r>
          </a:p>
          <a:p>
            <a:r>
              <a:rPr lang="en-US" i="1" u="sng" dirty="0" smtClean="0">
                <a:solidFill>
                  <a:schemeClr val="accent2"/>
                </a:solidFill>
              </a:rPr>
              <a:t>target-list</a:t>
            </a:r>
            <a:r>
              <a:rPr lang="en-US" dirty="0" smtClean="0"/>
              <a:t>  A list of attributes of relations in </a:t>
            </a:r>
            <a:r>
              <a:rPr lang="en-US" i="1" dirty="0" smtClean="0"/>
              <a:t>relation-list</a:t>
            </a:r>
          </a:p>
          <a:p>
            <a:r>
              <a:rPr lang="en-US" i="1" u="sng" dirty="0" smtClean="0">
                <a:solidFill>
                  <a:schemeClr val="accent2"/>
                </a:solidFill>
              </a:rPr>
              <a:t>qualification</a:t>
            </a:r>
            <a:r>
              <a:rPr lang="en-US" dirty="0" smtClean="0"/>
              <a:t>  Comparisons (</a:t>
            </a:r>
            <a:r>
              <a:rPr lang="en-US" dirty="0" err="1" smtClean="0"/>
              <a:t>Attr</a:t>
            </a:r>
            <a:r>
              <a:rPr lang="en-US" dirty="0" smtClean="0"/>
              <a:t> </a:t>
            </a:r>
            <a:r>
              <a:rPr lang="en-US" i="1" dirty="0" smtClean="0"/>
              <a:t>op</a:t>
            </a:r>
            <a:r>
              <a:rPr lang="en-US" dirty="0" smtClean="0"/>
              <a:t> const or Attr1 </a:t>
            </a:r>
            <a:r>
              <a:rPr lang="en-US" i="1" dirty="0" smtClean="0"/>
              <a:t>op</a:t>
            </a:r>
            <a:r>
              <a:rPr lang="en-US" dirty="0" smtClean="0"/>
              <a:t> Attr2, where </a:t>
            </a:r>
            <a:r>
              <a:rPr lang="en-US" i="1" dirty="0" smtClean="0"/>
              <a:t>op</a:t>
            </a:r>
            <a:r>
              <a:rPr lang="en-US" dirty="0" smtClean="0"/>
              <a:t> is one of &lt;, &gt;, ≤, ≥, =, ≠)  combined using </a:t>
            </a:r>
            <a:r>
              <a:rPr lang="en-US" sz="2800" dirty="0" smtClean="0"/>
              <a:t>AND, OR </a:t>
            </a:r>
            <a:r>
              <a:rPr lang="en-US" dirty="0" smtClean="0"/>
              <a:t>and </a:t>
            </a:r>
            <a:r>
              <a:rPr lang="en-US" sz="2800" dirty="0" smtClean="0"/>
              <a:t>NOT</a:t>
            </a:r>
            <a:r>
              <a:rPr lang="en-US" dirty="0" smtClean="0"/>
              <a:t>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DISTINCT</a:t>
            </a:r>
            <a:r>
              <a:rPr lang="en-US" dirty="0" smtClean="0"/>
              <a:t> is an optional keyword indicating that the answer should not contain duplicates.  Default is that duplicates are </a:t>
            </a:r>
            <a:r>
              <a:rPr lang="en-US" i="1" u="sng" dirty="0" smtClean="0"/>
              <a:t>not</a:t>
            </a:r>
            <a:r>
              <a:rPr lang="en-US" dirty="0" smtClean="0"/>
              <a:t> eliminated!  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2BCE-4153-4441-9194-B8CED3E62C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5000" y="1371600"/>
            <a:ext cx="5257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[ DISTINCT ] </a:t>
            </a:r>
            <a:r>
              <a:rPr lang="en-US" sz="2400" i="1" dirty="0" smtClean="0"/>
              <a:t>target-list</a:t>
            </a:r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	</a:t>
            </a:r>
            <a:r>
              <a:rPr lang="en-US" sz="2400" i="1" dirty="0" smtClean="0"/>
              <a:t>relation-list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	</a:t>
            </a:r>
            <a:r>
              <a:rPr lang="en-US" sz="2400" i="1" dirty="0" smtClean="0"/>
              <a:t>qualification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r>
              <a:rPr lang="en-US" dirty="0" smtClean="0"/>
              <a:t>Range variables really needed only if the same relation appears twice in the </a:t>
            </a:r>
            <a:r>
              <a:rPr lang="en-US" sz="2800" dirty="0" smtClean="0"/>
              <a:t>FROM</a:t>
            </a:r>
            <a:r>
              <a:rPr lang="en-US" dirty="0" smtClean="0"/>
              <a:t> clause.</a:t>
            </a:r>
          </a:p>
          <a:p>
            <a:r>
              <a:rPr lang="en-US" dirty="0" smtClean="0"/>
              <a:t>Good style to always use range variables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5257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S, Reserves R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S.sid=R.sid AND bid=103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849940"/>
            <a:ext cx="52578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Sailors, Reserves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Sailors.sid=Reserves.sid  	     AND bid=103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4384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range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Semantics of an SQL query defined in terms of the following </a:t>
            </a:r>
            <a:r>
              <a:rPr lang="en-US" i="1" dirty="0" smtClean="0"/>
              <a:t>conceptual</a:t>
            </a:r>
            <a:r>
              <a:rPr lang="en-US" dirty="0" smtClean="0"/>
              <a:t> evaluation strategy: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Compute the cross-product of </a:t>
            </a:r>
            <a:r>
              <a:rPr lang="en-US" i="1" dirty="0" smtClean="0">
                <a:solidFill>
                  <a:schemeClr val="accent2"/>
                </a:solidFill>
              </a:rPr>
              <a:t>relation-list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Discard resulting </a:t>
            </a:r>
            <a:r>
              <a:rPr lang="en-US" dirty="0" err="1" smtClean="0"/>
              <a:t>tuples</a:t>
            </a:r>
            <a:r>
              <a:rPr lang="en-US" dirty="0" smtClean="0"/>
              <a:t> if they fail </a:t>
            </a:r>
            <a:r>
              <a:rPr lang="en-US" i="1" dirty="0" smtClean="0">
                <a:solidFill>
                  <a:schemeClr val="accent2"/>
                </a:solidFill>
              </a:rPr>
              <a:t>qualifications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Delete attributes that are not in </a:t>
            </a:r>
            <a:r>
              <a:rPr lang="en-US" i="1" dirty="0" smtClean="0">
                <a:solidFill>
                  <a:schemeClr val="accent2"/>
                </a:solidFill>
              </a:rPr>
              <a:t>target-list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DISTINCT</a:t>
            </a:r>
            <a:r>
              <a:rPr lang="en-US" dirty="0" smtClean="0"/>
              <a:t> is specified, eliminate duplicate rows.</a:t>
            </a:r>
          </a:p>
          <a:p>
            <a:r>
              <a:rPr lang="en-US" dirty="0" smtClean="0"/>
              <a:t>This strategy is probably the least efficient way to compute a query!  An optimizer will find more efficient strategies to compute </a:t>
            </a:r>
            <a:r>
              <a:rPr lang="en-US" i="1" dirty="0" smtClean="0">
                <a:solidFill>
                  <a:schemeClr val="folHlink"/>
                </a:solidFill>
              </a:rPr>
              <a:t>the same answers</a:t>
            </a:r>
            <a:r>
              <a:rPr lang="en-US" dirty="0" smtClean="0">
                <a:solidFill>
                  <a:schemeClr val="folHlink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Q1: conceptual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371600"/>
            <a:ext cx="3352800" cy="2362200"/>
          </a:xfrm>
        </p:spPr>
        <p:txBody>
          <a:bodyPr>
            <a:normAutofit fontScale="62500" lnSpcReduction="20000"/>
          </a:bodyPr>
          <a:lstStyle/>
          <a:p>
            <a:pPr marL="571500" indent="-514350">
              <a:buSzPct val="75000"/>
              <a:buNone/>
            </a:pPr>
            <a:r>
              <a:rPr lang="en-US" i="1" u="sng" dirty="0" smtClean="0"/>
              <a:t>Conceptual Evaluation Steps:</a:t>
            </a: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Compute cross-product</a:t>
            </a: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Discard disqualified </a:t>
            </a:r>
            <a:r>
              <a:rPr lang="en-US" dirty="0" err="1" smtClean="0"/>
              <a:t>tuples</a:t>
            </a:r>
            <a:endParaRPr lang="en-US" dirty="0" smtClean="0">
              <a:solidFill>
                <a:schemeClr val="accent2"/>
              </a:solidFill>
            </a:endParaRP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Delete unwanted attributes</a:t>
            </a:r>
            <a:endParaRPr lang="en-US" dirty="0" smtClean="0">
              <a:solidFill>
                <a:schemeClr val="accent2"/>
              </a:solidFill>
            </a:endParaRP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sz="2400" dirty="0" smtClean="0">
                <a:solidFill>
                  <a:schemeClr val="accent2"/>
                </a:solidFill>
              </a:rPr>
              <a:t>DISTINCT</a:t>
            </a:r>
            <a:r>
              <a:rPr lang="en-US" dirty="0" smtClean="0"/>
              <a:t> is specified, eliminate duplicate rows.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2" y="2743200"/>
          <a:ext cx="52577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7"/>
                <a:gridCol w="878541"/>
                <a:gridCol w="754967"/>
                <a:gridCol w="616633"/>
                <a:gridCol w="685800"/>
                <a:gridCol w="6096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371600"/>
            <a:ext cx="495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S, Reserves R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S.sid=R.sid AND bid=103</a:t>
            </a:r>
            <a:endParaRPr lang="en-US" sz="2400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5486400"/>
          <a:ext cx="52577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7"/>
                <a:gridCol w="878541"/>
                <a:gridCol w="754967"/>
                <a:gridCol w="616633"/>
                <a:gridCol w="685800"/>
                <a:gridCol w="609600"/>
                <a:gridCol w="1066800"/>
              </a:tblGrid>
              <a:tr h="316411">
                <a:tc>
                  <a:txBody>
                    <a:bodyPr/>
                    <a:lstStyle/>
                    <a:p>
                      <a:r>
                        <a:rPr lang="en-US" dirty="0" smtClean="0"/>
                        <a:t>S.sid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48400" y="5486400"/>
          <a:ext cx="8785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41"/>
              </a:tblGrid>
              <a:tr h="3164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Q2: Find sailors who’ve reserved at least one boat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Would adding </a:t>
            </a:r>
            <a:r>
              <a:rPr lang="en-US" sz="2800" dirty="0" smtClean="0"/>
              <a:t>DISTINCT </a:t>
            </a:r>
            <a:r>
              <a:rPr lang="en-US" dirty="0" smtClean="0"/>
              <a:t>to this query make a difference?</a:t>
            </a:r>
          </a:p>
          <a:p>
            <a:r>
              <a:rPr lang="en-US" dirty="0" smtClean="0"/>
              <a:t>What is the effect of replacing </a:t>
            </a:r>
            <a:r>
              <a:rPr lang="en-US" i="1" dirty="0" smtClean="0"/>
              <a:t>S.sid</a:t>
            </a:r>
            <a:r>
              <a:rPr lang="en-US" dirty="0" smtClean="0"/>
              <a:t> by </a:t>
            </a:r>
            <a:r>
              <a:rPr lang="en-US" i="1" dirty="0" err="1" smtClean="0"/>
              <a:t>S.sname</a:t>
            </a:r>
            <a:r>
              <a:rPr lang="en-US" dirty="0" smtClean="0"/>
              <a:t> in the </a:t>
            </a:r>
            <a:r>
              <a:rPr lang="en-US" sz="2800" dirty="0" smtClean="0"/>
              <a:t>SELECT</a:t>
            </a:r>
            <a:r>
              <a:rPr lang="en-US" dirty="0" smtClean="0"/>
              <a:t> clause?  Would adding </a:t>
            </a:r>
            <a:r>
              <a:rPr lang="en-US" sz="2800" dirty="0" smtClean="0"/>
              <a:t>DISTINCT</a:t>
            </a:r>
            <a:r>
              <a:rPr lang="en-US" dirty="0" smtClean="0"/>
              <a:t> to this variant of the query make a difference?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/>
        </p:nvGraphicFramePr>
        <p:xfrm>
          <a:off x="6705600" y="135636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48400" y="265176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48400" y="135636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6517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495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S1.sid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S1, Reserves R1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S1.sid=R1.sid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Q3: Find the colors of boats reserved by Lubber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/>
        </p:nvGraphicFramePr>
        <p:xfrm>
          <a:off x="6705600" y="135636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48400" y="265176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48400" y="135636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5000" y="26517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676400"/>
            <a:ext cx="49530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B1.color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S1, Reserves R1, 	     Boats B1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S1.sid=R1.sid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AND R1.bid=B1.bid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    AND S1.sname=‘Lubber’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00799" y="4337564"/>
          <a:ext cx="2514601" cy="183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46"/>
                <a:gridCol w="1107742"/>
                <a:gridCol w="785813"/>
              </a:tblGrid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68678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368678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791199" y="44137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</a:t>
            </a:r>
            <a:r>
              <a:rPr lang="en-US" b="1" dirty="0">
                <a:solidFill>
                  <a:schemeClr val="tx2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WHERE-qualification can contain expressions</a:t>
            </a:r>
          </a:p>
          <a:p>
            <a:r>
              <a:rPr lang="en-US" dirty="0" smtClean="0"/>
              <a:t>SELECT-list can also contain arithmetic or string expressions over the column names</a:t>
            </a:r>
          </a:p>
          <a:p>
            <a:r>
              <a:rPr lang="en-US" dirty="0" smtClean="0"/>
              <a:t>Example: compute a new ``age adjusted’’ rating for each sailor whose rating satisfies a special formula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3962400"/>
            <a:ext cx="502920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S1.sname, </a:t>
            </a:r>
          </a:p>
          <a:p>
            <a:r>
              <a:rPr lang="en-US" sz="2400" dirty="0"/>
              <a:t>	 </a:t>
            </a:r>
            <a:r>
              <a:rPr lang="en-US" sz="2400" dirty="0" smtClean="0"/>
              <a:t>    S1.rating * S1.age / 100  		</a:t>
            </a:r>
            <a:r>
              <a:rPr lang="en-US" sz="2400" b="1" dirty="0" smtClean="0"/>
              <a:t>AS</a:t>
            </a:r>
            <a:r>
              <a:rPr lang="en-US" sz="2400" dirty="0" smtClean="0"/>
              <a:t> </a:t>
            </a:r>
            <a:r>
              <a:rPr lang="en-US" sz="2400" dirty="0" err="1" smtClean="0"/>
              <a:t>NewRating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S1 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S1.rating – 5.0 &gt; S1.age / 12.0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48400" y="39624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0" y="3962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2030</TotalTime>
  <Words>1356</Words>
  <Application>Microsoft Macintosh PowerPoint</Application>
  <PresentationFormat>On-screen Show (4:3)</PresentationFormat>
  <Paragraphs>450</Paragraphs>
  <Slides>14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ICS 321 Fall 2010</vt:lpstr>
      <vt:lpstr>ICS 321 Data Storage &amp; Retrieval The Database Language SQL (i)</vt:lpstr>
      <vt:lpstr>Example Relations</vt:lpstr>
      <vt:lpstr>Basic SQL Query</vt:lpstr>
      <vt:lpstr>Example Q1</vt:lpstr>
      <vt:lpstr>Conceptual Evaluation Strategy</vt:lpstr>
      <vt:lpstr>Example Q1: conceptual evaluation</vt:lpstr>
      <vt:lpstr>Q2: Find sailors who’ve reserved at least one boat</vt:lpstr>
      <vt:lpstr>Q3: Find the colors of boats reserved by Lubber</vt:lpstr>
      <vt:lpstr>Expressions</vt:lpstr>
      <vt:lpstr>NULLs</vt:lpstr>
      <vt:lpstr>The “UNKNOWN” truth-value</vt:lpstr>
      <vt:lpstr>Strings &amp; Pattern Matching</vt:lpstr>
      <vt:lpstr>Date, Time, Timestamp</vt:lpstr>
      <vt:lpstr>Ordering the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The Database Language SQL</dc:title>
  <dc:creator>Lipyeow Lim</dc:creator>
  <cp:lastModifiedBy>Lipyeow Lim</cp:lastModifiedBy>
  <cp:revision>57</cp:revision>
  <dcterms:created xsi:type="dcterms:W3CDTF">2014-02-27T20:37:54Z</dcterms:created>
  <dcterms:modified xsi:type="dcterms:W3CDTF">2014-02-28T21:20:56Z</dcterms:modified>
</cp:coreProperties>
</file>