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.xml" ContentType="application/vnd.openxmlformats-officedocument.presentationml.notes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browse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A59AE-E621-A645-8E29-B91365F018FE}" type="datetimeFigureOut">
              <a:rPr lang="en-US" smtClean="0"/>
              <a:pPr/>
              <a:t>2/28/14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18F37-2E85-AB4B-A384-B92BAEBAEB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516164C-73EE-4A5A-AEB2-3421369AEB54}" type="datetimeFigureOut">
              <a:rPr lang="en-US"/>
              <a:pPr/>
              <a:t>2/28/14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0376813-3E7A-4BF7-A8B2-EB66D4DE252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5E9D1-95EB-4D0B-8930-9AE3E99CB82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5E9D1-95EB-4D0B-8930-9AE3E99CB82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5E9D1-95EB-4D0B-8930-9AE3E99CB82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5E9D1-95EB-4D0B-8930-9AE3E99CB82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5E9D1-95EB-4D0B-8930-9AE3E99CB82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5E9D1-95EB-4D0B-8930-9AE3E99CB82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5E9D1-95EB-4D0B-8930-9AE3E99CB82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5E9D1-95EB-4D0B-8930-9AE3E99CB82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5E9D1-95EB-4D0B-8930-9AE3E99CB82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5E9D1-95EB-4D0B-8930-9AE3E99CB82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5E9D1-95EB-4D0B-8930-9AE3E99CB82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5E9D1-95EB-4D0B-8930-9AE3E99CB82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5E9D1-95EB-4D0B-8930-9AE3E99CB82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5E9D1-95EB-4D0B-8930-9AE3E99CB82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5E9D1-95EB-4D0B-8930-9AE3E99CB82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5E9D1-95EB-4D0B-8930-9AE3E99CB82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5E9D1-95EB-4D0B-8930-9AE3E99CB82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75B65-A670-4911-A7CB-4CAE0C46D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1CF0C-7116-4E90-AE8C-938A4BC213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27E-7F66-4A0A-AAD7-5BE02EF63F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2EA0A-7120-44ED-85C4-2A1ED99A75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512F1-EDC5-4AE7-A706-79421416C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10/9/2013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C1B78-1450-44D0-A5BD-445BF452B4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10/9/2013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2332-176C-4279-BAFC-87B6C65A7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10/9/2013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DB97-3F65-4F9D-86E1-1EDC69DB36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10/9/2013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F1533-E015-48BD-B5A9-33FB43BC34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10/9/2013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417AD-8E00-4AAA-9D4B-07F9EDED0B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10/9/2013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E1BE2-6902-4F7D-8A9F-ADA543973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10/9/2013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D344D22-DF42-4193-8DBF-EB8713B968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/>
          <a:lstStyle/>
          <a:p>
            <a:r>
              <a:rPr lang="en-US" sz="3200" dirty="0" smtClean="0"/>
              <a:t>ICS 321</a:t>
            </a:r>
            <a:r>
              <a:rPr lang="en-US" sz="3200" dirty="0" smtClean="0"/>
              <a:t> </a:t>
            </a:r>
            <a:r>
              <a:rPr lang="en-US" sz="3200" dirty="0" smtClean="0"/>
              <a:t>Data Storage &amp; Retrieval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Database Language SQL (ii)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Asst. Prof.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3CB-9798-41F5-A006-0656CA0439A9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Evaluation Strategy for Nested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971550" lvl="1" indent="-514350">
              <a:buSzPct val="75000"/>
              <a:buFont typeface="+mj-lt"/>
              <a:buAutoNum type="arabicPeriod"/>
            </a:pPr>
            <a:r>
              <a:rPr lang="en-US" dirty="0" smtClean="0"/>
              <a:t>Compute the cross-product of </a:t>
            </a:r>
            <a:r>
              <a:rPr lang="en-US" i="1" dirty="0" smtClean="0">
                <a:solidFill>
                  <a:schemeClr val="accent2"/>
                </a:solidFill>
              </a:rPr>
              <a:t>relation-list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</a:p>
          <a:p>
            <a:pPr marL="1371600" lvl="2" indent="-514350">
              <a:buSzPct val="75000"/>
              <a:buFont typeface="Wingdings" pitchFamily="2" charset="2"/>
              <a:buChar char="q"/>
            </a:pPr>
            <a:r>
              <a:rPr lang="en-US" dirty="0" smtClean="0"/>
              <a:t>If there is a </a:t>
            </a:r>
            <a:r>
              <a:rPr lang="en-US" dirty="0" err="1" smtClean="0"/>
              <a:t>subquery</a:t>
            </a:r>
            <a:r>
              <a:rPr lang="en-US" dirty="0" smtClean="0"/>
              <a:t>, recursively (re-)compute the </a:t>
            </a:r>
            <a:r>
              <a:rPr lang="en-US" dirty="0" err="1" smtClean="0"/>
              <a:t>subquery</a:t>
            </a:r>
            <a:r>
              <a:rPr lang="en-US" dirty="0" smtClean="0"/>
              <a:t> using this conceptual evaluation strategy</a:t>
            </a:r>
          </a:p>
          <a:p>
            <a:pPr marL="1371600" lvl="2" indent="-514350">
              <a:buSzPct val="75000"/>
              <a:buFont typeface="Wingdings" pitchFamily="2" charset="2"/>
              <a:buChar char="q"/>
            </a:pPr>
            <a:r>
              <a:rPr lang="en-US" dirty="0" smtClean="0"/>
              <a:t>Compute the cross-product over the results of the </a:t>
            </a:r>
            <a:r>
              <a:rPr lang="en-US" dirty="0" err="1" smtClean="0"/>
              <a:t>subquery</a:t>
            </a:r>
            <a:r>
              <a:rPr lang="en-US" dirty="0" smtClean="0"/>
              <a:t>.</a:t>
            </a:r>
          </a:p>
          <a:p>
            <a:pPr marL="971550" lvl="1" indent="-514350">
              <a:buSzPct val="75000"/>
              <a:buFont typeface="+mj-lt"/>
              <a:buAutoNum type="arabicPeriod"/>
            </a:pPr>
            <a:r>
              <a:rPr lang="en-US" dirty="0" smtClean="0"/>
              <a:t>Discard resulting </a:t>
            </a:r>
            <a:r>
              <a:rPr lang="en-US" dirty="0" err="1" smtClean="0"/>
              <a:t>tuples</a:t>
            </a:r>
            <a:r>
              <a:rPr lang="en-US" dirty="0" smtClean="0"/>
              <a:t> if they fail </a:t>
            </a:r>
            <a:r>
              <a:rPr lang="en-US" i="1" dirty="0" smtClean="0">
                <a:solidFill>
                  <a:schemeClr val="accent2"/>
                </a:solidFill>
              </a:rPr>
              <a:t>qualifications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</a:p>
          <a:p>
            <a:pPr marL="1371600" lvl="2" indent="-514350">
              <a:buSzPct val="75000"/>
              <a:buFont typeface="Wingdings" pitchFamily="2" charset="2"/>
              <a:buChar char="q"/>
            </a:pPr>
            <a:r>
              <a:rPr lang="en-US" dirty="0" smtClean="0"/>
              <a:t>If there is a </a:t>
            </a:r>
            <a:r>
              <a:rPr lang="en-US" dirty="0" err="1" smtClean="0"/>
              <a:t>subquery</a:t>
            </a:r>
            <a:r>
              <a:rPr lang="en-US" dirty="0" smtClean="0"/>
              <a:t>, recursively (re-)compute the </a:t>
            </a:r>
            <a:r>
              <a:rPr lang="en-US" dirty="0" err="1" smtClean="0"/>
              <a:t>subquery</a:t>
            </a:r>
            <a:r>
              <a:rPr lang="en-US" dirty="0" smtClean="0"/>
              <a:t> using this conceptual evaluation strategy</a:t>
            </a:r>
          </a:p>
          <a:p>
            <a:pPr marL="1371600" lvl="2" indent="-514350">
              <a:buSzPct val="75000"/>
              <a:buFont typeface="Wingdings" pitchFamily="2" charset="2"/>
              <a:buChar char="q"/>
            </a:pPr>
            <a:r>
              <a:rPr lang="en-US" dirty="0" smtClean="0"/>
              <a:t>Evaluate the qualification condition that depends on the </a:t>
            </a:r>
            <a:r>
              <a:rPr lang="en-US" dirty="0" err="1" smtClean="0"/>
              <a:t>subquery</a:t>
            </a:r>
            <a:endParaRPr lang="en-US" dirty="0" smtClean="0"/>
          </a:p>
          <a:p>
            <a:pPr marL="971550" lvl="1" indent="-514350">
              <a:buSzPct val="75000"/>
              <a:buFont typeface="+mj-lt"/>
              <a:buAutoNum type="arabicPeriod"/>
            </a:pPr>
            <a:r>
              <a:rPr lang="en-US" dirty="0" smtClean="0"/>
              <a:t>Delete attributes that are not in </a:t>
            </a:r>
            <a:r>
              <a:rPr lang="en-US" i="1" dirty="0" smtClean="0">
                <a:solidFill>
                  <a:schemeClr val="accent2"/>
                </a:solidFill>
              </a:rPr>
              <a:t>target-list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</a:p>
          <a:p>
            <a:pPr marL="971550" lvl="1" indent="-514350">
              <a:buSzPct val="75000"/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DISTINCT</a:t>
            </a:r>
            <a:r>
              <a:rPr lang="en-US" dirty="0" smtClean="0"/>
              <a:t> is specified, eliminate duplicate rows.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622C-FAB5-4722-BC1E-A4B8F0AB14B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Q2: Find the names of sailors who have reserved a red boat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/>
          <a:lstStyle/>
          <a:p>
            <a:r>
              <a:rPr lang="en-US" dirty="0" smtClean="0"/>
              <a:t>Unravel the nesting from the innermost </a:t>
            </a:r>
            <a:r>
              <a:rPr lang="en-US" dirty="0" err="1" smtClean="0"/>
              <a:t>subquery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622C-FAB5-4722-BC1E-A4B8F0AB14B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" y="1868031"/>
            <a:ext cx="8458200" cy="2246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</a:t>
            </a:r>
            <a:r>
              <a:rPr lang="en-US" sz="2000" dirty="0" smtClean="0"/>
              <a:t> </a:t>
            </a:r>
            <a:r>
              <a:rPr lang="en-US" sz="2000" dirty="0" err="1" smtClean="0"/>
              <a:t>S.sname</a:t>
            </a:r>
            <a:endParaRPr lang="en-US" sz="2000" i="1" dirty="0" smtClean="0"/>
          </a:p>
          <a:p>
            <a:r>
              <a:rPr lang="en-US" sz="2000" b="1" dirty="0" smtClean="0"/>
              <a:t>FROM</a:t>
            </a:r>
            <a:r>
              <a:rPr lang="en-US" sz="2000" dirty="0" smtClean="0"/>
              <a:t>     Sailors S</a:t>
            </a:r>
            <a:endParaRPr lang="en-US" sz="2000" i="1" dirty="0" smtClean="0"/>
          </a:p>
          <a:p>
            <a:r>
              <a:rPr lang="en-US" sz="2000" b="1" dirty="0" smtClean="0"/>
              <a:t>WHERE</a:t>
            </a:r>
            <a:r>
              <a:rPr lang="en-US" sz="2000" dirty="0" smtClean="0"/>
              <a:t>  S.sid </a:t>
            </a:r>
            <a:r>
              <a:rPr lang="en-US" sz="2000" b="1" dirty="0" smtClean="0"/>
              <a:t>IN</a:t>
            </a:r>
            <a:r>
              <a:rPr lang="en-US" sz="2000" dirty="0" smtClean="0"/>
              <a:t> ( </a:t>
            </a:r>
            <a:r>
              <a:rPr lang="en-US" sz="2000" b="1" dirty="0" smtClean="0"/>
              <a:t>SELECT</a:t>
            </a:r>
            <a:r>
              <a:rPr lang="en-US" sz="2000" dirty="0" smtClean="0"/>
              <a:t> R.sid </a:t>
            </a:r>
          </a:p>
          <a:p>
            <a:r>
              <a:rPr lang="en-US" sz="2000" dirty="0" smtClean="0"/>
              <a:t>                                </a:t>
            </a:r>
            <a:r>
              <a:rPr lang="en-US" sz="2000" b="1" dirty="0" smtClean="0"/>
              <a:t>FROM</a:t>
            </a:r>
            <a:r>
              <a:rPr lang="en-US" sz="2000" dirty="0" smtClean="0"/>
              <a:t> Reserves R</a:t>
            </a:r>
          </a:p>
          <a:p>
            <a:r>
              <a:rPr lang="en-US" sz="2000" dirty="0" smtClean="0"/>
              <a:t>                                </a:t>
            </a:r>
            <a:r>
              <a:rPr lang="en-US" sz="2000" b="1" dirty="0" smtClean="0"/>
              <a:t>WHERE</a:t>
            </a:r>
            <a:r>
              <a:rPr lang="en-US" sz="2000" dirty="0" smtClean="0"/>
              <a:t> R.bid </a:t>
            </a:r>
            <a:r>
              <a:rPr lang="en-US" sz="2000" b="1" dirty="0" smtClean="0"/>
              <a:t>IN</a:t>
            </a:r>
            <a:r>
              <a:rPr lang="en-US" sz="2000" dirty="0" smtClean="0"/>
              <a:t> ( </a:t>
            </a:r>
            <a:r>
              <a:rPr lang="en-US" sz="2000" b="1" dirty="0" smtClean="0"/>
              <a:t>SELECT</a:t>
            </a:r>
            <a:r>
              <a:rPr lang="en-US" sz="2000" dirty="0" smtClean="0"/>
              <a:t> B.bid</a:t>
            </a:r>
          </a:p>
          <a:p>
            <a:r>
              <a:rPr lang="en-US" sz="2000" b="1" dirty="0" smtClean="0"/>
              <a:t>				           FROM</a:t>
            </a:r>
            <a:r>
              <a:rPr lang="en-US" sz="2000" dirty="0" smtClean="0"/>
              <a:t> Boats B</a:t>
            </a:r>
          </a:p>
          <a:p>
            <a:r>
              <a:rPr lang="en-US" sz="2000" b="1" dirty="0" smtClean="0"/>
              <a:t>				           WHERE</a:t>
            </a:r>
            <a:r>
              <a:rPr lang="en-US" sz="2000" dirty="0" smtClean="0"/>
              <a:t> </a:t>
            </a:r>
            <a:r>
              <a:rPr lang="en-US" sz="2000" dirty="0" err="1" smtClean="0"/>
              <a:t>B.color</a:t>
            </a:r>
            <a:r>
              <a:rPr lang="en-US" sz="2000" dirty="0" smtClean="0"/>
              <a:t>=`red’ ))</a:t>
            </a: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Q21: Find the names of sailors who have not reserved a red boat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622C-FAB5-4722-BC1E-A4B8F0AB14B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" y="1868031"/>
            <a:ext cx="8458200" cy="2246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</a:t>
            </a:r>
            <a:r>
              <a:rPr lang="en-US" sz="2000" dirty="0" smtClean="0"/>
              <a:t> </a:t>
            </a:r>
            <a:r>
              <a:rPr lang="en-US" sz="2000" dirty="0" err="1" smtClean="0"/>
              <a:t>S.sname</a:t>
            </a:r>
            <a:endParaRPr lang="en-US" sz="2000" i="1" dirty="0" smtClean="0"/>
          </a:p>
          <a:p>
            <a:r>
              <a:rPr lang="en-US" sz="2000" b="1" dirty="0" smtClean="0"/>
              <a:t>FROM</a:t>
            </a:r>
            <a:r>
              <a:rPr lang="en-US" sz="2000" dirty="0" smtClean="0"/>
              <a:t>     Sailors S</a:t>
            </a:r>
            <a:endParaRPr lang="en-US" sz="2000" i="1" dirty="0" smtClean="0"/>
          </a:p>
          <a:p>
            <a:r>
              <a:rPr lang="en-US" sz="2000" b="1" dirty="0" smtClean="0"/>
              <a:t>WHERE</a:t>
            </a:r>
            <a:r>
              <a:rPr lang="en-US" sz="2000" dirty="0" smtClean="0"/>
              <a:t>  S.sid </a:t>
            </a:r>
            <a:r>
              <a:rPr lang="en-US" sz="2000" b="1" dirty="0" smtClean="0"/>
              <a:t>NOT IN</a:t>
            </a:r>
            <a:r>
              <a:rPr lang="en-US" sz="2000" dirty="0" smtClean="0"/>
              <a:t> ( </a:t>
            </a:r>
            <a:r>
              <a:rPr lang="en-US" sz="2000" b="1" dirty="0" smtClean="0"/>
              <a:t>SELECT</a:t>
            </a:r>
            <a:r>
              <a:rPr lang="en-US" sz="2000" dirty="0" smtClean="0"/>
              <a:t> R.sid </a:t>
            </a:r>
          </a:p>
          <a:p>
            <a:r>
              <a:rPr lang="en-US" sz="2000" dirty="0" smtClean="0"/>
              <a:t>                                        </a:t>
            </a:r>
            <a:r>
              <a:rPr lang="en-US" sz="2000" b="1" dirty="0" smtClean="0"/>
              <a:t>FROM</a:t>
            </a:r>
            <a:r>
              <a:rPr lang="en-US" sz="2000" dirty="0" smtClean="0"/>
              <a:t> Reserves R</a:t>
            </a:r>
          </a:p>
          <a:p>
            <a:r>
              <a:rPr lang="en-US" sz="2000" dirty="0" smtClean="0"/>
              <a:t>                                        </a:t>
            </a:r>
            <a:r>
              <a:rPr lang="en-US" sz="2000" b="1" dirty="0" smtClean="0"/>
              <a:t>WHERE</a:t>
            </a:r>
            <a:r>
              <a:rPr lang="en-US" sz="2000" dirty="0" smtClean="0"/>
              <a:t> R.bid </a:t>
            </a:r>
            <a:r>
              <a:rPr lang="en-US" sz="2000" b="1" dirty="0" smtClean="0"/>
              <a:t>IN</a:t>
            </a:r>
            <a:r>
              <a:rPr lang="en-US" sz="2000" dirty="0" smtClean="0"/>
              <a:t> ( </a:t>
            </a:r>
            <a:r>
              <a:rPr lang="en-US" sz="2000" b="1" dirty="0" smtClean="0"/>
              <a:t>SELECT</a:t>
            </a:r>
            <a:r>
              <a:rPr lang="en-US" sz="2000" dirty="0" smtClean="0"/>
              <a:t> B.bid</a:t>
            </a:r>
          </a:p>
          <a:p>
            <a:r>
              <a:rPr lang="en-US" sz="2000" b="1" dirty="0" smtClean="0"/>
              <a:t>				                   FROM</a:t>
            </a:r>
            <a:r>
              <a:rPr lang="en-US" sz="2000" dirty="0" smtClean="0"/>
              <a:t> Boats B</a:t>
            </a:r>
          </a:p>
          <a:p>
            <a:r>
              <a:rPr lang="en-US" sz="2000" b="1" dirty="0" smtClean="0"/>
              <a:t>				                   WHERE</a:t>
            </a:r>
            <a:r>
              <a:rPr lang="en-US" sz="2000" dirty="0" smtClean="0"/>
              <a:t> </a:t>
            </a:r>
            <a:r>
              <a:rPr lang="en-US" sz="2000" dirty="0" err="1" smtClean="0"/>
              <a:t>B.color</a:t>
            </a:r>
            <a:r>
              <a:rPr lang="en-US" sz="2000" dirty="0" smtClean="0"/>
              <a:t>=`red’ ))</a:t>
            </a:r>
            <a:endParaRPr lang="en-US" sz="2000" i="1" dirty="0"/>
          </a:p>
        </p:txBody>
      </p:sp>
      <p:sp>
        <p:nvSpPr>
          <p:cNvPr id="9" name="Rounded Rectangle 8"/>
          <p:cNvSpPr/>
          <p:nvPr/>
        </p:nvSpPr>
        <p:spPr>
          <a:xfrm>
            <a:off x="2133600" y="2514600"/>
            <a:ext cx="609600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Correlated Nested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895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EXISTS is another set comparison operator, like </a:t>
            </a:r>
            <a:r>
              <a:rPr lang="en-US" i="1" dirty="0" smtClean="0"/>
              <a:t>IN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If UNIQUE is used, and * is replaced by R.bid, finds sailors with at most one reservation for boat #103.  (UNIQUE checks for duplicate </a:t>
            </a:r>
            <a:r>
              <a:rPr lang="en-US" dirty="0" err="1" smtClean="0"/>
              <a:t>tuples</a:t>
            </a:r>
            <a:r>
              <a:rPr lang="en-US" dirty="0" smtClean="0"/>
              <a:t>; * denotes all attributes.  Why do we have to replace * by R.bid?)</a:t>
            </a:r>
          </a:p>
          <a:p>
            <a:r>
              <a:rPr lang="en-US" dirty="0" smtClean="0"/>
              <a:t>Illustrates why, in general, </a:t>
            </a:r>
            <a:r>
              <a:rPr lang="en-US" dirty="0" err="1" smtClean="0"/>
              <a:t>subquery</a:t>
            </a:r>
            <a:r>
              <a:rPr lang="en-US" dirty="0" smtClean="0"/>
              <a:t> must be re-computed for each Sailors </a:t>
            </a:r>
            <a:r>
              <a:rPr lang="en-US" dirty="0" err="1" smtClean="0"/>
              <a:t>tuple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622C-FAB5-4722-BC1E-A4B8F0AB14B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645384"/>
            <a:ext cx="6934200" cy="16312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</a:t>
            </a:r>
            <a:r>
              <a:rPr lang="en-US" sz="2000" dirty="0" smtClean="0"/>
              <a:t> </a:t>
            </a:r>
            <a:r>
              <a:rPr lang="en-US" sz="2000" dirty="0" err="1" smtClean="0"/>
              <a:t>S.sname</a:t>
            </a:r>
            <a:endParaRPr lang="en-US" sz="2000" i="1" dirty="0" smtClean="0"/>
          </a:p>
          <a:p>
            <a:r>
              <a:rPr lang="en-US" sz="2000" b="1" dirty="0" smtClean="0"/>
              <a:t>FROM</a:t>
            </a:r>
            <a:r>
              <a:rPr lang="en-US" sz="2000" dirty="0" smtClean="0"/>
              <a:t>     Sailors S</a:t>
            </a:r>
            <a:endParaRPr lang="en-US" sz="2000" i="1" dirty="0" smtClean="0"/>
          </a:p>
          <a:p>
            <a:r>
              <a:rPr lang="en-US" sz="2000" b="1" dirty="0" smtClean="0"/>
              <a:t>WHERE</a:t>
            </a:r>
            <a:r>
              <a:rPr lang="en-US" sz="2000" dirty="0" smtClean="0"/>
              <a:t>  </a:t>
            </a:r>
            <a:r>
              <a:rPr lang="en-US" sz="2000" b="1" dirty="0" smtClean="0"/>
              <a:t>EXISTS </a:t>
            </a:r>
            <a:r>
              <a:rPr lang="en-US" sz="2000" dirty="0" smtClean="0"/>
              <a:t>( </a:t>
            </a:r>
            <a:r>
              <a:rPr lang="en-US" sz="2000" b="1" dirty="0" smtClean="0"/>
              <a:t>SELECT</a:t>
            </a:r>
            <a:r>
              <a:rPr lang="en-US" sz="2000" dirty="0" smtClean="0"/>
              <a:t> * </a:t>
            </a:r>
          </a:p>
          <a:p>
            <a:r>
              <a:rPr lang="en-US" sz="2000" dirty="0" smtClean="0"/>
              <a:t>                                </a:t>
            </a:r>
            <a:r>
              <a:rPr lang="en-US" sz="2000" b="1" dirty="0" smtClean="0"/>
              <a:t>FROM</a:t>
            </a:r>
            <a:r>
              <a:rPr lang="en-US" sz="2000" dirty="0" smtClean="0"/>
              <a:t> Reserves R</a:t>
            </a:r>
          </a:p>
          <a:p>
            <a:r>
              <a:rPr lang="en-US" sz="2000" dirty="0" smtClean="0"/>
              <a:t>                                </a:t>
            </a:r>
            <a:r>
              <a:rPr lang="en-US" sz="2000" b="1" dirty="0" smtClean="0"/>
              <a:t>WHERE</a:t>
            </a:r>
            <a:r>
              <a:rPr lang="en-US" sz="2000" dirty="0" smtClean="0"/>
              <a:t> R.bid = 103 </a:t>
            </a:r>
            <a:r>
              <a:rPr lang="en-US" sz="2000" b="1" dirty="0" smtClean="0"/>
              <a:t>AND</a:t>
            </a:r>
            <a:r>
              <a:rPr lang="en-US" sz="2000" dirty="0" smtClean="0"/>
              <a:t> R.sid=S.sid</a:t>
            </a:r>
            <a:endParaRPr lang="en-US" sz="2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95330" y="1143000"/>
            <a:ext cx="8074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Q1: Find the names of sailors who’ve reserved boat #103</a:t>
            </a:r>
            <a:endParaRPr lang="en-US" sz="2400" dirty="0"/>
          </a:p>
        </p:txBody>
      </p:sp>
      <p:sp>
        <p:nvSpPr>
          <p:cNvPr id="10" name="Arc 9"/>
          <p:cNvSpPr/>
          <p:nvPr/>
        </p:nvSpPr>
        <p:spPr>
          <a:xfrm>
            <a:off x="1524000" y="1981200"/>
            <a:ext cx="5410200" cy="1524000"/>
          </a:xfrm>
          <a:prstGeom prst="arc">
            <a:avLst>
              <a:gd name="adj1" fmla="val 12853472"/>
              <a:gd name="adj2" fmla="val 92473"/>
            </a:avLst>
          </a:prstGeom>
          <a:ln w="31750">
            <a:solidFill>
              <a:schemeClr val="accent2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Comparison Operators: 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447800"/>
          </a:xfrm>
        </p:spPr>
        <p:txBody>
          <a:bodyPr/>
          <a:lstStyle/>
          <a:p>
            <a:r>
              <a:rPr lang="en-US" dirty="0" smtClean="0"/>
              <a:t>Q22: Find sailors whose rating is better than some sailor called Horatio.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622C-FAB5-4722-BC1E-A4B8F0AB14B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2480608"/>
            <a:ext cx="8153400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</a:t>
            </a:r>
            <a:r>
              <a:rPr lang="en-US" sz="2400" dirty="0" smtClean="0"/>
              <a:t> S1.sid</a:t>
            </a:r>
            <a:endParaRPr lang="en-US" sz="2400" i="1" dirty="0" smtClean="0"/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    Sailors S1</a:t>
            </a:r>
            <a:endParaRPr lang="en-US" sz="2400" i="1" dirty="0" smtClean="0"/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  S1.rating &gt; </a:t>
            </a:r>
            <a:r>
              <a:rPr lang="en-US" sz="2400" b="1" dirty="0" smtClean="0"/>
              <a:t>ANY </a:t>
            </a:r>
            <a:r>
              <a:rPr lang="en-US" sz="2400" dirty="0" smtClean="0"/>
              <a:t>( </a:t>
            </a:r>
            <a:r>
              <a:rPr lang="en-US" sz="2400" b="1" dirty="0" smtClean="0"/>
              <a:t>SELECT</a:t>
            </a:r>
            <a:r>
              <a:rPr lang="en-US" sz="2400" dirty="0" smtClean="0"/>
              <a:t> S2.rating </a:t>
            </a:r>
          </a:p>
          <a:p>
            <a:r>
              <a:rPr lang="en-US" sz="2400" dirty="0" smtClean="0"/>
              <a:t>                                             </a:t>
            </a:r>
            <a:r>
              <a:rPr lang="en-US" sz="2400" b="1" dirty="0" smtClean="0"/>
              <a:t>FROM</a:t>
            </a:r>
            <a:r>
              <a:rPr lang="en-US" sz="2400" dirty="0" smtClean="0"/>
              <a:t> Sailors S2</a:t>
            </a:r>
          </a:p>
          <a:p>
            <a:r>
              <a:rPr lang="en-US" sz="2400" dirty="0" smtClean="0"/>
              <a:t>                                             </a:t>
            </a:r>
            <a:r>
              <a:rPr lang="en-US" sz="2400" b="1" dirty="0" smtClean="0"/>
              <a:t>WHERE</a:t>
            </a:r>
            <a:r>
              <a:rPr lang="en-US" sz="2400" dirty="0" smtClean="0"/>
              <a:t> S2.name=`Horatio’ )</a:t>
            </a:r>
            <a:endParaRPr lang="en-US" sz="2400" i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3400" y="44958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err="1" smtClean="0">
                <a:latin typeface="+mn-lt"/>
                <a:cs typeface="+mn-cs"/>
              </a:rPr>
              <a:t>Subquery</a:t>
            </a:r>
            <a:r>
              <a:rPr lang="en-US" sz="3200" dirty="0" smtClean="0">
                <a:latin typeface="+mn-lt"/>
                <a:cs typeface="+mn-cs"/>
              </a:rPr>
              <a:t> must return a row that makes the comparison true, in order for S1.rating&gt;ANY to return true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Comparison Operators: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990600"/>
          </a:xfrm>
        </p:spPr>
        <p:txBody>
          <a:bodyPr/>
          <a:lstStyle/>
          <a:p>
            <a:r>
              <a:rPr lang="en-US" dirty="0" smtClean="0"/>
              <a:t>Q23: Find sailors whose rating is better than every sailor.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622C-FAB5-4722-BC1E-A4B8F0AB14B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2480608"/>
            <a:ext cx="815340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</a:t>
            </a:r>
            <a:r>
              <a:rPr lang="en-US" sz="2400" dirty="0" smtClean="0"/>
              <a:t> S1.sid</a:t>
            </a:r>
            <a:endParaRPr lang="en-US" sz="2400" i="1" dirty="0" smtClean="0"/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    Sailors S1</a:t>
            </a:r>
            <a:endParaRPr lang="en-US" sz="2400" i="1" dirty="0" smtClean="0"/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  S1.rating &gt;= </a:t>
            </a:r>
            <a:r>
              <a:rPr lang="en-US" sz="2400" b="1" dirty="0" smtClean="0"/>
              <a:t>ALL </a:t>
            </a:r>
            <a:r>
              <a:rPr lang="en-US" sz="2400" dirty="0" smtClean="0"/>
              <a:t>( </a:t>
            </a:r>
            <a:r>
              <a:rPr lang="en-US" sz="2400" b="1" dirty="0" smtClean="0"/>
              <a:t>SELECT</a:t>
            </a:r>
            <a:r>
              <a:rPr lang="en-US" sz="2400" dirty="0" smtClean="0"/>
              <a:t> S2.rating </a:t>
            </a:r>
          </a:p>
          <a:p>
            <a:r>
              <a:rPr lang="en-US" sz="2400" dirty="0" smtClean="0"/>
              <a:t>                                             </a:t>
            </a:r>
            <a:r>
              <a:rPr lang="en-US" sz="2400" b="1" dirty="0" smtClean="0"/>
              <a:t>FROM</a:t>
            </a:r>
            <a:r>
              <a:rPr lang="en-US" sz="2400" dirty="0" smtClean="0"/>
              <a:t> Sailors S2)</a:t>
            </a:r>
            <a:endParaRPr lang="en-US" sz="2400" i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3400" y="44958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+mn-lt"/>
                <a:cs typeface="+mn-cs"/>
              </a:rPr>
              <a:t>Every row returned by the </a:t>
            </a:r>
            <a:r>
              <a:rPr lang="en-US" sz="3200" dirty="0" err="1" smtClean="0">
                <a:latin typeface="+mn-lt"/>
                <a:cs typeface="+mn-cs"/>
              </a:rPr>
              <a:t>s</a:t>
            </a:r>
            <a:r>
              <a:rPr lang="en-US" sz="3200" dirty="0" err="1" smtClean="0">
                <a:latin typeface="+mn-lt"/>
                <a:cs typeface="+mn-cs"/>
              </a:rPr>
              <a:t>ubquery</a:t>
            </a:r>
            <a:r>
              <a:rPr lang="en-US" sz="3200" smtClean="0">
                <a:latin typeface="+mn-lt"/>
                <a:cs typeface="+mn-cs"/>
              </a:rPr>
              <a:t> must </a:t>
            </a:r>
            <a:r>
              <a:rPr lang="en-US" sz="3200" dirty="0" smtClean="0">
                <a:latin typeface="+mn-lt"/>
                <a:cs typeface="+mn-cs"/>
              </a:rPr>
              <a:t>makes the comparison true, in order for S1.rating&gt;=ALL to return true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Rewriting INTERSECT Queries using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143000"/>
          </a:xfrm>
        </p:spPr>
        <p:txBody>
          <a:bodyPr/>
          <a:lstStyle/>
          <a:p>
            <a:r>
              <a:rPr lang="en-US" dirty="0" smtClean="0"/>
              <a:t>Q6: Find </a:t>
            </a:r>
            <a:r>
              <a:rPr lang="en-US" dirty="0" err="1" smtClean="0"/>
              <a:t>sid’s</a:t>
            </a:r>
            <a:r>
              <a:rPr lang="en-US" dirty="0" smtClean="0"/>
              <a:t> of sailors who’ve reserved both a red and a green boat.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622C-FAB5-4722-BC1E-A4B8F0AB14B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2514600"/>
            <a:ext cx="8610600" cy="37856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</a:t>
            </a:r>
            <a:r>
              <a:rPr lang="en-US" sz="2400" dirty="0" smtClean="0"/>
              <a:t> S1.sid</a:t>
            </a:r>
            <a:endParaRPr lang="en-US" sz="2400" i="1" dirty="0" smtClean="0"/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    Sailors S1, Boats B1, Reserves R1</a:t>
            </a:r>
            <a:endParaRPr lang="en-US" sz="2400" i="1" dirty="0" smtClean="0"/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  S1.sid=R1.sid </a:t>
            </a:r>
            <a:r>
              <a:rPr lang="en-US" sz="2400" b="1" dirty="0" smtClean="0"/>
              <a:t>AND</a:t>
            </a:r>
            <a:r>
              <a:rPr lang="en-US" sz="2400" dirty="0" smtClean="0"/>
              <a:t> R1.bid=B1.bid </a:t>
            </a:r>
          </a:p>
          <a:p>
            <a:r>
              <a:rPr lang="en-US" sz="2400" b="1" dirty="0" smtClean="0"/>
              <a:t>             AND</a:t>
            </a:r>
            <a:r>
              <a:rPr lang="en-US" sz="2400" dirty="0" smtClean="0"/>
              <a:t> B1.color=‘red’ </a:t>
            </a:r>
          </a:p>
          <a:p>
            <a:r>
              <a:rPr lang="en-US" sz="2400" b="1" dirty="0" smtClean="0"/>
              <a:t>	  AND </a:t>
            </a:r>
            <a:r>
              <a:rPr lang="en-US" sz="2400" dirty="0" smtClean="0"/>
              <a:t>S1.sid </a:t>
            </a:r>
            <a:r>
              <a:rPr lang="en-US" sz="2400" b="1" dirty="0" smtClean="0"/>
              <a:t>IN </a:t>
            </a:r>
            <a:r>
              <a:rPr lang="en-US" sz="2400" dirty="0" smtClean="0"/>
              <a:t>( </a:t>
            </a:r>
            <a:r>
              <a:rPr lang="en-US" sz="2400" b="1" dirty="0" smtClean="0"/>
              <a:t>SELECT</a:t>
            </a:r>
            <a:r>
              <a:rPr lang="en-US" sz="2400" dirty="0" smtClean="0"/>
              <a:t> S2.sid </a:t>
            </a:r>
          </a:p>
          <a:p>
            <a:r>
              <a:rPr lang="en-US" sz="2400" dirty="0" smtClean="0"/>
              <a:t>                                        </a:t>
            </a:r>
            <a:r>
              <a:rPr lang="en-US" sz="2400" b="1" dirty="0" smtClean="0"/>
              <a:t>FROM</a:t>
            </a:r>
            <a:r>
              <a:rPr lang="en-US" sz="2400" dirty="0" smtClean="0"/>
              <a:t> Sailors S2, Boats B2,  </a:t>
            </a:r>
          </a:p>
          <a:p>
            <a:r>
              <a:rPr lang="en-US" sz="2400" dirty="0" smtClean="0"/>
              <a:t>                                                    Reserves R2</a:t>
            </a:r>
          </a:p>
          <a:p>
            <a:r>
              <a:rPr lang="en-US" sz="2400" dirty="0" smtClean="0"/>
              <a:t>                                        </a:t>
            </a:r>
            <a:r>
              <a:rPr lang="en-US" sz="2400" b="1" dirty="0" smtClean="0"/>
              <a:t>WHERE</a:t>
            </a:r>
            <a:r>
              <a:rPr lang="en-US" sz="2400" dirty="0" smtClean="0"/>
              <a:t> S2.sid=R2.sid </a:t>
            </a:r>
          </a:p>
          <a:p>
            <a:r>
              <a:rPr lang="en-US" sz="2400" b="1" dirty="0" smtClean="0"/>
              <a:t>                                                      AND</a:t>
            </a:r>
            <a:r>
              <a:rPr lang="en-US" sz="2400" dirty="0" smtClean="0"/>
              <a:t> R2.bid=B2.bid </a:t>
            </a:r>
          </a:p>
          <a:p>
            <a:r>
              <a:rPr lang="en-US" sz="2400" dirty="0" smtClean="0"/>
              <a:t>				           </a:t>
            </a:r>
            <a:r>
              <a:rPr lang="en-US" sz="2400" b="1" dirty="0" smtClean="0"/>
              <a:t>AND</a:t>
            </a:r>
            <a:r>
              <a:rPr lang="en-US" sz="2400" dirty="0" smtClean="0"/>
              <a:t> B2.color=`green’ )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Q9: Find the names of sailors who have reserved all boats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622C-FAB5-4722-BC1E-A4B8F0AB14B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1676400"/>
            <a:ext cx="8153400" cy="37856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</a:t>
            </a:r>
            <a:r>
              <a:rPr lang="en-US" sz="2400" dirty="0" smtClean="0"/>
              <a:t> </a:t>
            </a:r>
            <a:r>
              <a:rPr lang="en-US" sz="2400" dirty="0" err="1" smtClean="0"/>
              <a:t>S.sname</a:t>
            </a:r>
            <a:endParaRPr lang="en-US" sz="2400" i="1" dirty="0" smtClean="0"/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    Sailors S</a:t>
            </a:r>
            <a:endParaRPr lang="en-US" sz="2400" i="1" dirty="0" smtClean="0"/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  </a:t>
            </a:r>
            <a:r>
              <a:rPr lang="en-US" sz="2400" b="1" dirty="0" smtClean="0"/>
              <a:t>NOT EXISTS </a:t>
            </a:r>
            <a:r>
              <a:rPr lang="en-US" sz="2400" dirty="0" smtClean="0"/>
              <a:t>(( </a:t>
            </a:r>
            <a:r>
              <a:rPr lang="en-US" sz="2400" b="1" dirty="0" smtClean="0"/>
              <a:t>SELECT</a:t>
            </a:r>
            <a:r>
              <a:rPr lang="en-US" sz="2400" dirty="0" smtClean="0"/>
              <a:t> B.bid </a:t>
            </a:r>
          </a:p>
          <a:p>
            <a:r>
              <a:rPr lang="en-US" sz="2400" dirty="0" smtClean="0"/>
              <a:t>                                          </a:t>
            </a:r>
            <a:r>
              <a:rPr lang="en-US" sz="2400" b="1" dirty="0" smtClean="0"/>
              <a:t>FROM</a:t>
            </a:r>
            <a:r>
              <a:rPr lang="en-US" sz="2400" dirty="0" smtClean="0"/>
              <a:t> Boats B )</a:t>
            </a:r>
          </a:p>
          <a:p>
            <a:endParaRPr lang="en-US" sz="2400" dirty="0" smtClean="0"/>
          </a:p>
          <a:p>
            <a:r>
              <a:rPr lang="en-US" sz="2400" dirty="0" smtClean="0"/>
              <a:t> 			         </a:t>
            </a:r>
            <a:r>
              <a:rPr lang="en-US" sz="2400" b="1" dirty="0" smtClean="0"/>
              <a:t>EXCEPT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r>
              <a:rPr lang="en-US" sz="2400" dirty="0" smtClean="0"/>
              <a:t>                                        ( </a:t>
            </a:r>
            <a:r>
              <a:rPr lang="en-US" sz="2400" b="1" dirty="0" smtClean="0"/>
              <a:t>SELECT</a:t>
            </a:r>
            <a:r>
              <a:rPr lang="en-US" sz="2400" dirty="0" smtClean="0"/>
              <a:t> R.bid</a:t>
            </a:r>
          </a:p>
          <a:p>
            <a:r>
              <a:rPr lang="en-US" sz="2400" dirty="0" smtClean="0"/>
              <a:t>                                          </a:t>
            </a:r>
            <a:r>
              <a:rPr lang="en-US" sz="2400" b="1" dirty="0" smtClean="0"/>
              <a:t>FROM</a:t>
            </a:r>
            <a:r>
              <a:rPr lang="en-US" sz="2400" dirty="0" smtClean="0"/>
              <a:t> Reserves R</a:t>
            </a:r>
          </a:p>
          <a:p>
            <a:r>
              <a:rPr lang="en-US" sz="2400" dirty="0" smtClean="0"/>
              <a:t>                                          </a:t>
            </a:r>
            <a:r>
              <a:rPr lang="en-US" sz="2400" b="1" dirty="0" smtClean="0"/>
              <a:t>WHERE</a:t>
            </a:r>
            <a:r>
              <a:rPr lang="en-US" sz="2400" dirty="0" smtClean="0"/>
              <a:t> R.sid=S.sid ))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Q9: Find the names of sailors who have reserved all boats (without EXCEPT)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622C-FAB5-4722-BC1E-A4B8F0AB14B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1676400"/>
            <a:ext cx="8153400" cy="3416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</a:t>
            </a:r>
            <a:r>
              <a:rPr lang="en-US" sz="2400" dirty="0" smtClean="0"/>
              <a:t> </a:t>
            </a:r>
            <a:r>
              <a:rPr lang="en-US" sz="2400" dirty="0" err="1" smtClean="0"/>
              <a:t>S.sname</a:t>
            </a:r>
            <a:endParaRPr lang="en-US" sz="2400" i="1" dirty="0" smtClean="0"/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    Sailors S</a:t>
            </a:r>
            <a:endParaRPr lang="en-US" sz="2400" i="1" dirty="0" smtClean="0"/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  </a:t>
            </a:r>
            <a:r>
              <a:rPr lang="en-US" sz="2400" b="1" dirty="0" smtClean="0"/>
              <a:t>NOT EXISTS </a:t>
            </a:r>
            <a:r>
              <a:rPr lang="en-US" sz="2400" dirty="0" smtClean="0"/>
              <a:t>( </a:t>
            </a:r>
            <a:r>
              <a:rPr lang="en-US" sz="2400" b="1" dirty="0" smtClean="0"/>
              <a:t>SELECT</a:t>
            </a:r>
            <a:r>
              <a:rPr lang="en-US" sz="2400" dirty="0" smtClean="0"/>
              <a:t> B.bid </a:t>
            </a:r>
          </a:p>
          <a:p>
            <a:r>
              <a:rPr lang="en-US" sz="2400" dirty="0" smtClean="0"/>
              <a:t>                                         </a:t>
            </a:r>
            <a:r>
              <a:rPr lang="en-US" sz="2400" b="1" dirty="0" smtClean="0"/>
              <a:t>FROM</a:t>
            </a:r>
            <a:r>
              <a:rPr lang="en-US" sz="2400" dirty="0" smtClean="0"/>
              <a:t> Boats B </a:t>
            </a:r>
          </a:p>
          <a:p>
            <a:r>
              <a:rPr lang="en-US" sz="2400" dirty="0" smtClean="0"/>
              <a:t> 			</a:t>
            </a:r>
            <a:r>
              <a:rPr lang="en-US" sz="2400" smtClean="0"/>
              <a:t>        </a:t>
            </a:r>
            <a:r>
              <a:rPr lang="en-US" sz="2400" b="1" smtClean="0"/>
              <a:t>WHERE </a:t>
            </a:r>
            <a:r>
              <a:rPr lang="en-US" sz="2400" b="1" dirty="0" smtClean="0"/>
              <a:t>NOT EXISTS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                                                    ( </a:t>
            </a:r>
            <a:r>
              <a:rPr lang="en-US" sz="2400" b="1" dirty="0" smtClean="0"/>
              <a:t>SELECT</a:t>
            </a:r>
            <a:r>
              <a:rPr lang="en-US" sz="2400" dirty="0" smtClean="0"/>
              <a:t> R.bid</a:t>
            </a:r>
          </a:p>
          <a:p>
            <a:r>
              <a:rPr lang="en-US" sz="2400" dirty="0" smtClean="0"/>
              <a:t>                                                      </a:t>
            </a:r>
            <a:r>
              <a:rPr lang="en-US" sz="2400" b="1" dirty="0" smtClean="0"/>
              <a:t>FROM</a:t>
            </a:r>
            <a:r>
              <a:rPr lang="en-US" sz="2400" dirty="0" smtClean="0"/>
              <a:t> Reserves R</a:t>
            </a:r>
          </a:p>
          <a:p>
            <a:r>
              <a:rPr lang="en-US" sz="2400" dirty="0" smtClean="0"/>
              <a:t>                                                      </a:t>
            </a:r>
            <a:r>
              <a:rPr lang="en-US" sz="2400" b="1" dirty="0" smtClean="0"/>
              <a:t>WHERE</a:t>
            </a:r>
            <a:r>
              <a:rPr lang="en-US" sz="2400" dirty="0" smtClean="0"/>
              <a:t> R.bid=B.bid </a:t>
            </a:r>
          </a:p>
          <a:p>
            <a:r>
              <a:rPr lang="en-US" sz="2400" b="1" dirty="0" smtClean="0"/>
              <a:t>                                                            AND</a:t>
            </a:r>
            <a:r>
              <a:rPr lang="en-US" sz="2400" dirty="0" smtClean="0"/>
              <a:t> R.sid=S.sid ))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UNION, INTERSECT &amp; EXCEPT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59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Set-manipulation constructs for result sets of SQL queries that are </a:t>
            </a:r>
            <a:r>
              <a:rPr lang="en-US" i="1" dirty="0" smtClean="0"/>
              <a:t>union-compatible</a:t>
            </a:r>
          </a:p>
          <a:p>
            <a:r>
              <a:rPr lang="en-US" dirty="0" smtClean="0"/>
              <a:t>Can simplify some complicated SQL queries</a:t>
            </a:r>
          </a:p>
          <a:p>
            <a:r>
              <a:rPr lang="en-US" dirty="0" smtClean="0"/>
              <a:t>Consider Q5: Find the names of sailors who have reserved a red or a green boat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622C-FAB5-4722-BC1E-A4B8F0AB14B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" y="3962400"/>
            <a:ext cx="7391400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</a:t>
            </a:r>
            <a:r>
              <a:rPr lang="en-US" sz="2400" dirty="0" smtClean="0"/>
              <a:t> S1.sname</a:t>
            </a:r>
            <a:endParaRPr lang="en-US" sz="2400" i="1" dirty="0" smtClean="0"/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    Sailors S1, Reserves R1, Boats B1</a:t>
            </a:r>
            <a:endParaRPr lang="en-US" sz="2400" i="1" dirty="0" smtClean="0"/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  S1.sid=R1.sid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    AND R1.bid=B1.bid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    AND ( B1.color=`red’ OR B1.color=`green’)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Q6: Find the names of sailors who have reserved both a red and a green boat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622C-FAB5-4722-BC1E-A4B8F0AB14B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524000"/>
            <a:ext cx="7391400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</a:t>
            </a:r>
            <a:r>
              <a:rPr lang="en-US" sz="2400" dirty="0" smtClean="0"/>
              <a:t> S1.sname</a:t>
            </a:r>
            <a:endParaRPr lang="en-US" sz="2400" i="1" dirty="0" smtClean="0"/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    Sailors S1, Reserves R1, Boats B1</a:t>
            </a:r>
            <a:endParaRPr lang="en-US" sz="2400" i="1" dirty="0" smtClean="0"/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  S1.sid=R1.sid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    AND R1.bid=B1.bid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    AND ( B1.color=`red’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</a:t>
            </a:r>
            <a:r>
              <a:rPr lang="en-US" sz="2400" strike="sngStrike" dirty="0" smtClean="0"/>
              <a:t>OR</a:t>
            </a:r>
            <a:r>
              <a:rPr lang="en-US" sz="2400" dirty="0" smtClean="0"/>
              <a:t> AND B1.color=`green’)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4038600"/>
            <a:ext cx="7391400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</a:t>
            </a:r>
            <a:r>
              <a:rPr lang="en-US" sz="2400" dirty="0" smtClean="0"/>
              <a:t> S1.sname</a:t>
            </a:r>
            <a:endParaRPr lang="en-US" sz="2400" i="1" dirty="0" smtClean="0"/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    Sailors S1, Reserves R1, Boats B1, 	  	     Reserves R2, Boats B2</a:t>
            </a:r>
            <a:endParaRPr lang="en-US" sz="2400" i="1" dirty="0" smtClean="0"/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  S1.sid=R1.sid AND R1.bid=B1.bid </a:t>
            </a:r>
          </a:p>
          <a:p>
            <a:r>
              <a:rPr lang="en-US" sz="2400" dirty="0" smtClean="0"/>
              <a:t>	     AND S1.sid=R2.sid AND R2.bid=B2.bid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    AND B1.color=`red’ AND B2.color=`green’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Q6 with INTERSECT : Find the names of sailors who have reserved both a red and a green boat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622C-FAB5-4722-BC1E-A4B8F0AB14B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700748"/>
            <a:ext cx="7391400" cy="4524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</a:t>
            </a:r>
            <a:r>
              <a:rPr lang="en-US" sz="2400" dirty="0" smtClean="0"/>
              <a:t> S1.sname</a:t>
            </a:r>
            <a:endParaRPr lang="en-US" sz="2400" i="1" dirty="0" smtClean="0"/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    Sailors S1, Reserves R1, Boats B1</a:t>
            </a:r>
            <a:endParaRPr lang="en-US" sz="2400" i="1" dirty="0" smtClean="0"/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  S1.sid=R1.sid  AND R1.bid=B1.bid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    AND B1.color=`red’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INTERSECT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r>
              <a:rPr lang="en-US" sz="2400" b="1" dirty="0" smtClean="0"/>
              <a:t>SELECT</a:t>
            </a:r>
            <a:r>
              <a:rPr lang="en-US" sz="2400" dirty="0" smtClean="0"/>
              <a:t> S2.sname</a:t>
            </a:r>
            <a:endParaRPr lang="en-US" sz="2400" i="1" dirty="0" smtClean="0"/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    Sailors S2, Reserves R2, Boats B2</a:t>
            </a:r>
            <a:endParaRPr lang="en-US" sz="2400" i="1" dirty="0" smtClean="0"/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  S2.sid=R2.sid  AND R2.bid=B2.bid </a:t>
            </a:r>
          </a:p>
          <a:p>
            <a:r>
              <a:rPr lang="en-US" sz="2400" dirty="0" smtClean="0"/>
              <a:t>	     AND B2.color=`green’  </a:t>
            </a:r>
          </a:p>
          <a:p>
            <a:r>
              <a:rPr lang="en-US" sz="2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Q6 Nested: Find the names of sailors who have reserved both a red and a green boat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622C-FAB5-4722-BC1E-A4B8F0AB14B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700748"/>
            <a:ext cx="7391400" cy="4524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</a:t>
            </a:r>
            <a:r>
              <a:rPr lang="en-US" sz="2400" dirty="0" smtClean="0"/>
              <a:t>S3.sname</a:t>
            </a:r>
          </a:p>
          <a:p>
            <a:r>
              <a:rPr lang="en-US" sz="2400" b="1" dirty="0" smtClean="0"/>
              <a:t>FROM </a:t>
            </a:r>
            <a:r>
              <a:rPr lang="en-US" sz="2400" dirty="0" smtClean="0"/>
              <a:t>    Sailors S3</a:t>
            </a:r>
          </a:p>
          <a:p>
            <a:r>
              <a:rPr lang="en-US" sz="2400" b="1" dirty="0" smtClean="0"/>
              <a:t>WHERE  </a:t>
            </a:r>
            <a:r>
              <a:rPr lang="en-US" sz="2400" dirty="0" smtClean="0"/>
              <a:t>S3.sid </a:t>
            </a:r>
            <a:r>
              <a:rPr lang="en-US" sz="2400" b="1" dirty="0" smtClean="0"/>
              <a:t>IN</a:t>
            </a:r>
            <a:r>
              <a:rPr lang="en-US" sz="2400" dirty="0" smtClean="0"/>
              <a:t> (</a:t>
            </a:r>
            <a:endParaRPr lang="en-US" sz="2400" b="1" dirty="0" smtClean="0"/>
          </a:p>
          <a:p>
            <a:r>
              <a:rPr lang="en-US" sz="2400" b="1" dirty="0" smtClean="0"/>
              <a:t>	SELECT</a:t>
            </a:r>
            <a:r>
              <a:rPr lang="en-US" sz="2400" dirty="0" smtClean="0"/>
              <a:t> S1.sid</a:t>
            </a:r>
            <a:endParaRPr lang="en-US" sz="2400" i="1" dirty="0" smtClean="0"/>
          </a:p>
          <a:p>
            <a:r>
              <a:rPr lang="en-US" sz="2400" b="1" dirty="0" smtClean="0"/>
              <a:t>	FROM</a:t>
            </a:r>
            <a:r>
              <a:rPr lang="en-US" sz="2400" dirty="0" smtClean="0"/>
              <a:t>     Sailors S1, Reserves R1, Boats B1</a:t>
            </a:r>
            <a:endParaRPr lang="en-US" sz="2400" i="1" dirty="0" smtClean="0"/>
          </a:p>
          <a:p>
            <a:r>
              <a:rPr lang="en-US" sz="2400" b="1" dirty="0" smtClean="0"/>
              <a:t>	WHERE</a:t>
            </a:r>
            <a:r>
              <a:rPr lang="en-US" sz="2400" dirty="0" smtClean="0"/>
              <a:t>  S1.sid=R1.sid  AND R1.bid=B1.bid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    		AND B1.color=`red’</a:t>
            </a:r>
            <a:endParaRPr lang="en-US" sz="2400" b="1" dirty="0" smtClean="0"/>
          </a:p>
          <a:p>
            <a:r>
              <a:rPr lang="en-US" sz="2400" b="1" dirty="0" smtClean="0"/>
              <a:t>	INTERSECT</a:t>
            </a:r>
            <a:r>
              <a:rPr lang="en-US" sz="2400" dirty="0" smtClean="0"/>
              <a:t> </a:t>
            </a:r>
          </a:p>
          <a:p>
            <a:r>
              <a:rPr lang="en-US" sz="2400" b="1" dirty="0" smtClean="0"/>
              <a:t>	SELECT</a:t>
            </a:r>
            <a:r>
              <a:rPr lang="en-US" sz="2400" dirty="0" smtClean="0"/>
              <a:t> S2.sid</a:t>
            </a:r>
            <a:endParaRPr lang="en-US" sz="2400" i="1" dirty="0" smtClean="0"/>
          </a:p>
          <a:p>
            <a:r>
              <a:rPr lang="en-US" sz="2400" b="1" dirty="0" smtClean="0"/>
              <a:t>	FROM</a:t>
            </a:r>
            <a:r>
              <a:rPr lang="en-US" sz="2400" dirty="0" smtClean="0"/>
              <a:t>     Sailors S2, Reserves R2, Boats B2</a:t>
            </a:r>
            <a:endParaRPr lang="en-US" sz="2400" i="1" dirty="0" smtClean="0"/>
          </a:p>
          <a:p>
            <a:r>
              <a:rPr lang="en-US" sz="2400" b="1" dirty="0" smtClean="0"/>
              <a:t>	WHERE</a:t>
            </a:r>
            <a:r>
              <a:rPr lang="en-US" sz="2400" dirty="0" smtClean="0"/>
              <a:t>  S2.sid=R2.sid  AND R2.bid=B2.bid </a:t>
            </a:r>
          </a:p>
          <a:p>
            <a:r>
              <a:rPr lang="en-US" sz="2400" dirty="0" smtClean="0"/>
              <a:t>	     		AND B2.color=`green’ 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Q5 with UNION : Find the names of sailors who have reserved a red or a green boat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622C-FAB5-4722-BC1E-A4B8F0AB14B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700748"/>
            <a:ext cx="7391400" cy="4524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</a:t>
            </a:r>
            <a:r>
              <a:rPr lang="en-US" sz="2400" dirty="0" smtClean="0"/>
              <a:t> S1.sname</a:t>
            </a:r>
            <a:endParaRPr lang="en-US" sz="2400" i="1" dirty="0" smtClean="0"/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    Sailors S1, Reserves R1, Boats B1</a:t>
            </a:r>
            <a:endParaRPr lang="en-US" sz="2400" i="1" dirty="0" smtClean="0"/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  S1.sid=R1.sid  AND R1.bid=B1.bid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    AND B1.color=`red’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UNION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r>
              <a:rPr lang="en-US" sz="2400" b="1" dirty="0" smtClean="0"/>
              <a:t>SELECT</a:t>
            </a:r>
            <a:r>
              <a:rPr lang="en-US" sz="2400" dirty="0" smtClean="0"/>
              <a:t> S2.sname</a:t>
            </a:r>
            <a:endParaRPr lang="en-US" sz="2400" i="1" dirty="0" smtClean="0"/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    Sailors S2, Reserves R2, Boats B2</a:t>
            </a:r>
            <a:endParaRPr lang="en-US" sz="2400" i="1" dirty="0" smtClean="0"/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  S2.sid=R2.sid  AND R2.bid=B2.bid </a:t>
            </a:r>
          </a:p>
          <a:p>
            <a:r>
              <a:rPr lang="en-US" sz="2400" dirty="0" smtClean="0"/>
              <a:t>	     AND B2.color=`green’  </a:t>
            </a:r>
          </a:p>
          <a:p>
            <a:r>
              <a:rPr lang="en-US" sz="2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Q19: Find the </a:t>
            </a:r>
            <a:r>
              <a:rPr lang="en-US" sz="3600" dirty="0" err="1" smtClean="0"/>
              <a:t>sids</a:t>
            </a:r>
            <a:r>
              <a:rPr lang="en-US" sz="3600" dirty="0" smtClean="0"/>
              <a:t> of sailors who have reserved red boats but not green boats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622C-FAB5-4722-BC1E-A4B8F0AB14B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700748"/>
            <a:ext cx="7391400" cy="4524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</a:t>
            </a:r>
            <a:r>
              <a:rPr lang="en-US" sz="2400" dirty="0" smtClean="0"/>
              <a:t> S1.sid</a:t>
            </a:r>
            <a:endParaRPr lang="en-US" sz="2400" i="1" dirty="0" smtClean="0"/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    Sailors S1, Reserves R1, Boats B1</a:t>
            </a:r>
            <a:endParaRPr lang="en-US" sz="2400" i="1" dirty="0" smtClean="0"/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  S1.sid=R1.sid  AND R1.bid=B1.bid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    AND B1.color=`red’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EXCEPT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SELECT</a:t>
            </a:r>
            <a:r>
              <a:rPr lang="en-US" sz="2400" dirty="0" smtClean="0"/>
              <a:t> S2.sid</a:t>
            </a:r>
            <a:endParaRPr lang="en-US" sz="2400" i="1" dirty="0" smtClean="0"/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    Sailors S2, Reserves R2, Boats B2</a:t>
            </a:r>
            <a:endParaRPr lang="en-US" sz="2400" i="1" dirty="0" smtClean="0"/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  S2.sid=R2.sid  AND R2.bid=B2.bid </a:t>
            </a:r>
          </a:p>
          <a:p>
            <a:r>
              <a:rPr lang="en-US" sz="2400" dirty="0" smtClean="0"/>
              <a:t>	     AND B2.color=`green’  </a:t>
            </a:r>
          </a:p>
          <a:p>
            <a:r>
              <a:rPr lang="en-US" sz="2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the </a:t>
            </a:r>
            <a:r>
              <a:rPr lang="en-US" dirty="0" err="1" smtClean="0"/>
              <a:t>sid</a:t>
            </a:r>
            <a:r>
              <a:rPr lang="en-US" dirty="0" smtClean="0"/>
              <a:t> of sailors who have reserved exactly one boat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2BCE-4153-4441-9194-B8CED3E62C5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2000" y="1524000"/>
            <a:ext cx="7391400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 </a:t>
            </a:r>
            <a:r>
              <a:rPr lang="en-US" sz="2000" dirty="0" smtClean="0"/>
              <a:t>S1.sid</a:t>
            </a:r>
          </a:p>
          <a:p>
            <a:r>
              <a:rPr lang="en-US" sz="2000" b="1" dirty="0" smtClean="0"/>
              <a:t>FROM </a:t>
            </a:r>
            <a:r>
              <a:rPr lang="en-US" sz="2000" dirty="0" smtClean="0"/>
              <a:t>    Sailors S1</a:t>
            </a:r>
          </a:p>
          <a:p>
            <a:r>
              <a:rPr lang="en-US" sz="2000" b="1" dirty="0" smtClean="0"/>
              <a:t>EXCEPT</a:t>
            </a:r>
          </a:p>
          <a:p>
            <a:r>
              <a:rPr lang="en-US" sz="2000" b="1" dirty="0" smtClean="0"/>
              <a:t>SELECT</a:t>
            </a:r>
            <a:r>
              <a:rPr lang="en-US" sz="2000" dirty="0" smtClean="0"/>
              <a:t> R1.sid</a:t>
            </a:r>
            <a:endParaRPr lang="en-US" sz="2000" i="1" dirty="0" smtClean="0"/>
          </a:p>
          <a:p>
            <a:r>
              <a:rPr lang="en-US" sz="2000" b="1" dirty="0" smtClean="0"/>
              <a:t>FROM</a:t>
            </a:r>
            <a:r>
              <a:rPr lang="en-US" sz="2000" dirty="0" smtClean="0"/>
              <a:t>     Reserves R1, Boats B1, Reserves R2, Boats B2</a:t>
            </a:r>
            <a:endParaRPr lang="en-US" sz="2000" i="1" dirty="0" smtClean="0"/>
          </a:p>
          <a:p>
            <a:r>
              <a:rPr lang="en-US" sz="2000" b="1" dirty="0" smtClean="0"/>
              <a:t>WHERE</a:t>
            </a:r>
            <a:r>
              <a:rPr lang="en-US" sz="2000" dirty="0" smtClean="0"/>
              <a:t>  R1.sid=R2.sid  </a:t>
            </a:r>
            <a:r>
              <a:rPr lang="en-US" sz="2000" b="1" dirty="0" smtClean="0"/>
              <a:t>AND</a:t>
            </a:r>
            <a:r>
              <a:rPr lang="en-US" sz="2000" dirty="0" smtClean="0"/>
              <a:t> R1.bid=B1.bid </a:t>
            </a:r>
          </a:p>
          <a:p>
            <a:r>
              <a:rPr lang="en-US" sz="2000" dirty="0" smtClean="0"/>
              <a:t>	     </a:t>
            </a:r>
            <a:r>
              <a:rPr lang="en-US" sz="2000" b="1" dirty="0" smtClean="0"/>
              <a:t>AND</a:t>
            </a:r>
            <a:r>
              <a:rPr lang="en-US" sz="2000" dirty="0" smtClean="0"/>
              <a:t> </a:t>
            </a:r>
            <a:r>
              <a:rPr lang="en-US" sz="2400" dirty="0" smtClean="0"/>
              <a:t>R2.bid=B2.bid  </a:t>
            </a:r>
            <a:r>
              <a:rPr lang="en-US" sz="2400" b="1" dirty="0" smtClean="0"/>
              <a:t>AND</a:t>
            </a:r>
            <a:r>
              <a:rPr lang="en-US" sz="2400" dirty="0" smtClean="0"/>
              <a:t> R1.bid≠R2.bid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" y="3962400"/>
            <a:ext cx="7391400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 </a:t>
            </a:r>
            <a:r>
              <a:rPr lang="en-US" sz="2000" dirty="0" smtClean="0"/>
              <a:t>R3.sid</a:t>
            </a:r>
          </a:p>
          <a:p>
            <a:r>
              <a:rPr lang="en-US" sz="2000" b="1" dirty="0" smtClean="0"/>
              <a:t>FROM </a:t>
            </a:r>
            <a:r>
              <a:rPr lang="en-US" sz="2000" dirty="0" smtClean="0"/>
              <a:t>    Reserves R3</a:t>
            </a:r>
          </a:p>
          <a:p>
            <a:r>
              <a:rPr lang="en-US" sz="2000" b="1" dirty="0" smtClean="0"/>
              <a:t>EXCEPT</a:t>
            </a:r>
          </a:p>
          <a:p>
            <a:r>
              <a:rPr lang="en-US" sz="2000" b="1" dirty="0" smtClean="0"/>
              <a:t>SELECT</a:t>
            </a:r>
            <a:r>
              <a:rPr lang="en-US" sz="2000" dirty="0" smtClean="0"/>
              <a:t> R1.sid</a:t>
            </a:r>
            <a:endParaRPr lang="en-US" sz="2000" i="1" dirty="0" smtClean="0"/>
          </a:p>
          <a:p>
            <a:r>
              <a:rPr lang="en-US" sz="2000" b="1" dirty="0" smtClean="0"/>
              <a:t>FROM</a:t>
            </a:r>
            <a:r>
              <a:rPr lang="en-US" sz="2000" dirty="0" smtClean="0"/>
              <a:t>     Reserves R1, Boats B1, Reserves R2, Boats B2</a:t>
            </a:r>
            <a:endParaRPr lang="en-US" sz="2000" i="1" dirty="0" smtClean="0"/>
          </a:p>
          <a:p>
            <a:r>
              <a:rPr lang="en-US" sz="2000" b="1" dirty="0" smtClean="0"/>
              <a:t>WHERE</a:t>
            </a:r>
            <a:r>
              <a:rPr lang="en-US" sz="2000" dirty="0" smtClean="0"/>
              <a:t>  R1.sid=R2.sid  </a:t>
            </a:r>
            <a:r>
              <a:rPr lang="en-US" sz="2000" b="1" dirty="0" smtClean="0"/>
              <a:t>AND</a:t>
            </a:r>
            <a:r>
              <a:rPr lang="en-US" sz="2000" dirty="0" smtClean="0"/>
              <a:t> R1.bid=B1.bid </a:t>
            </a:r>
          </a:p>
          <a:p>
            <a:r>
              <a:rPr lang="en-US" sz="2000" dirty="0" smtClean="0"/>
              <a:t>	     </a:t>
            </a:r>
            <a:r>
              <a:rPr lang="en-US" sz="2000" b="1" dirty="0" smtClean="0"/>
              <a:t>AND</a:t>
            </a:r>
            <a:r>
              <a:rPr lang="en-US" sz="2000" dirty="0" smtClean="0"/>
              <a:t> </a:t>
            </a:r>
            <a:r>
              <a:rPr lang="en-US" sz="2400" dirty="0" smtClean="0"/>
              <a:t>R2.bid=B2.bid  </a:t>
            </a:r>
            <a:r>
              <a:rPr lang="en-US" sz="2400" b="1" dirty="0" smtClean="0"/>
              <a:t>AND</a:t>
            </a:r>
            <a:r>
              <a:rPr lang="en-US" sz="2400" dirty="0" smtClean="0"/>
              <a:t> R1.bid≠R2.bid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4000" dirty="0" smtClean="0"/>
              <a:t>Nested Queries</a:t>
            </a:r>
            <a:endParaRPr lang="en-US" sz="40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1731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</a:t>
            </a:r>
            <a:r>
              <a:rPr lang="en-US" i="1" u="sng" dirty="0" smtClean="0">
                <a:solidFill>
                  <a:schemeClr val="accent2"/>
                </a:solidFill>
              </a:rPr>
              <a:t>nested query</a:t>
            </a:r>
            <a:r>
              <a:rPr lang="en-US" dirty="0" smtClean="0"/>
              <a:t> is a query that has another query, called a </a:t>
            </a:r>
            <a:r>
              <a:rPr lang="en-US" i="1" dirty="0" err="1" smtClean="0">
                <a:solidFill>
                  <a:schemeClr val="accent2"/>
                </a:solidFill>
              </a:rPr>
              <a:t>subquery</a:t>
            </a:r>
            <a:r>
              <a:rPr lang="en-US" i="1" dirty="0" smtClean="0">
                <a:solidFill>
                  <a:schemeClr val="accent2"/>
                </a:solidFill>
              </a:rPr>
              <a:t>, </a:t>
            </a:r>
            <a:r>
              <a:rPr lang="en-US" dirty="0" smtClean="0"/>
              <a:t>embedded within it.</a:t>
            </a:r>
          </a:p>
          <a:p>
            <a:r>
              <a:rPr lang="en-US" dirty="0" err="1" smtClean="0"/>
              <a:t>Subqueries</a:t>
            </a:r>
            <a:r>
              <a:rPr lang="en-US" dirty="0" smtClean="0"/>
              <a:t> can appear in WHERE, FROM, HAVING clauses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2BCE-4153-4441-9194-B8CED3E62C5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14600" y="2971800"/>
            <a:ext cx="5791200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</a:t>
            </a:r>
            <a:r>
              <a:rPr lang="en-US" sz="2400" dirty="0" smtClean="0"/>
              <a:t> </a:t>
            </a:r>
            <a:r>
              <a:rPr lang="en-US" sz="2400" dirty="0" err="1" smtClean="0"/>
              <a:t>S.sname</a:t>
            </a:r>
            <a:endParaRPr lang="en-US" sz="2400" i="1" dirty="0" smtClean="0"/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    Sailors S</a:t>
            </a:r>
            <a:endParaRPr lang="en-US" sz="2400" i="1" dirty="0" smtClean="0"/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  S.sid </a:t>
            </a:r>
            <a:r>
              <a:rPr lang="en-US" sz="2400" b="1" dirty="0" smtClean="0"/>
              <a:t>IN</a:t>
            </a:r>
            <a:r>
              <a:rPr lang="en-US" sz="2400" dirty="0" smtClean="0"/>
              <a:t> ( </a:t>
            </a:r>
            <a:r>
              <a:rPr lang="en-US" sz="2400" b="1" dirty="0" smtClean="0"/>
              <a:t>SELECT</a:t>
            </a:r>
            <a:r>
              <a:rPr lang="en-US" sz="2400" dirty="0" smtClean="0"/>
              <a:t> R.sid </a:t>
            </a:r>
          </a:p>
          <a:p>
            <a:r>
              <a:rPr lang="en-US" sz="2400" dirty="0" smtClean="0"/>
              <a:t>                                </a:t>
            </a:r>
            <a:r>
              <a:rPr lang="en-US" sz="2400" b="1" dirty="0" smtClean="0"/>
              <a:t>FROM</a:t>
            </a:r>
            <a:r>
              <a:rPr lang="en-US" sz="2400" dirty="0" smtClean="0"/>
              <a:t> Reserves R</a:t>
            </a:r>
          </a:p>
          <a:p>
            <a:r>
              <a:rPr lang="en-US" sz="2400" dirty="0" smtClean="0"/>
              <a:t>                                </a:t>
            </a:r>
            <a:r>
              <a:rPr lang="en-US" sz="2400" b="1" dirty="0" smtClean="0"/>
              <a:t>WHERE</a:t>
            </a:r>
            <a:r>
              <a:rPr lang="en-US" sz="2400" dirty="0" smtClean="0"/>
              <a:t> R.bid=103 )</a:t>
            </a:r>
            <a:endParaRPr lang="en-US" sz="24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1619071"/>
            <a:ext cx="52578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</a:t>
            </a:r>
            <a:r>
              <a:rPr lang="en-US" sz="2400" dirty="0" smtClean="0"/>
              <a:t> </a:t>
            </a:r>
            <a:r>
              <a:rPr lang="en-US" sz="2400" dirty="0" err="1" smtClean="0"/>
              <a:t>S.sname</a:t>
            </a:r>
            <a:endParaRPr lang="en-US" sz="2400" i="1" dirty="0" smtClean="0"/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    Sailors S, Reserves R</a:t>
            </a:r>
            <a:endParaRPr lang="en-US" sz="2400" i="1" dirty="0" smtClean="0"/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  S.sid=R.sid AND bid=103</a:t>
            </a:r>
            <a:endParaRPr lang="en-US" sz="2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1154668"/>
            <a:ext cx="8262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Q1 : Find the names of sailors who have reserved boat 103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S 321 Fall 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321 Fall 2010</Template>
  <TotalTime>157</TotalTime>
  <Words>1785</Words>
  <Application>Microsoft Macintosh PowerPoint</Application>
  <PresentationFormat>On-screen Show (4:3)</PresentationFormat>
  <Paragraphs>242</Paragraphs>
  <Slides>18</Slides>
  <Notes>18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ICS 321 Fall 2010</vt:lpstr>
      <vt:lpstr>ICS 321 Data Storage &amp; Retrieval The Database Language SQL (ii)</vt:lpstr>
      <vt:lpstr>UNION, INTERSECT &amp; EXCEPT</vt:lpstr>
      <vt:lpstr>Q6: Find the names of sailors who have reserved both a red and a green boat</vt:lpstr>
      <vt:lpstr>Q6 with INTERSECT : Find the names of sailors who have reserved both a red and a green boat</vt:lpstr>
      <vt:lpstr>Q6 Nested: Find the names of sailors who have reserved both a red and a green boat</vt:lpstr>
      <vt:lpstr>Q5 with UNION : Find the names of sailors who have reserved a red or a green boat</vt:lpstr>
      <vt:lpstr>Q19: Find the sids of sailors who have reserved red boats but not green boats</vt:lpstr>
      <vt:lpstr>Find the sid of sailors who have reserved exactly one boat</vt:lpstr>
      <vt:lpstr>Nested Queries</vt:lpstr>
      <vt:lpstr>Conceptual Evaluation Strategy for Nested Queries</vt:lpstr>
      <vt:lpstr>Q2: Find the names of sailors who have reserved a red boat</vt:lpstr>
      <vt:lpstr>Q21: Find the names of sailors who have not reserved a red boat </vt:lpstr>
      <vt:lpstr>Correlated Nested Queries</vt:lpstr>
      <vt:lpstr>Set Comparison Operators: ANY</vt:lpstr>
      <vt:lpstr>Set Comparison Operators: ALL</vt:lpstr>
      <vt:lpstr>Rewriting INTERSECT Queries using IN</vt:lpstr>
      <vt:lpstr>Q9: Find the names of sailors who have reserved all boats</vt:lpstr>
      <vt:lpstr>Q9: Find the names of sailors who have reserved all boats (without EXCEPT)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321 Fall 2010 The Database Language SQL (ii)</dc:title>
  <dc:creator>Lipyeow Lim</dc:creator>
  <cp:lastModifiedBy>Lipyeow Lim</cp:lastModifiedBy>
  <cp:revision>13</cp:revision>
  <dcterms:created xsi:type="dcterms:W3CDTF">2014-02-28T21:18:32Z</dcterms:created>
  <dcterms:modified xsi:type="dcterms:W3CDTF">2014-02-28T23:42:24Z</dcterms:modified>
</cp:coreProperties>
</file>