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Default Extension="doc" ContentType="application/msword"/>
  <Override PartName="/ppt/notesSlides/notesSlide1.xml" ContentType="application/vnd.openxmlformats-officedocument.presentationml.notes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1005C-FED2-1C43-85F3-AEDA0C325044}" type="datetimeFigureOut">
              <a:rPr lang="en-US" smtClean="0"/>
              <a:t>3/3/14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6A3AF-A905-6F47-B785-337F86CF01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3/3/14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A12AA-9FB9-4AE7-8613-DE0E819796B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A12AA-9FB9-4AE7-8613-DE0E819796B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3/4/2013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Microsoft_Word_97_-_2004_Document6.doc"/><Relationship Id="rId5" Type="http://schemas.openxmlformats.org/officeDocument/2006/relationships/oleObject" Target="../embeddings/Microsoft_Word_97_-_2004_Document7.doc"/><Relationship Id="rId6" Type="http://schemas.openxmlformats.org/officeDocument/2006/relationships/oleObject" Target="../embeddings/Microsoft_Word_97_-_2004_Document8.doc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Microsoft_Word_97_-_2004_Document9.doc"/><Relationship Id="rId5" Type="http://schemas.openxmlformats.org/officeDocument/2006/relationships/oleObject" Target="../embeddings/Microsoft_Word_97_-_2004_Document10.doc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Word_97_-_2004_Document1.doc"/><Relationship Id="rId5" Type="http://schemas.openxmlformats.org/officeDocument/2006/relationships/oleObject" Target="../embeddings/Microsoft_Word_97_-_2004_Document2.doc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Microsoft_Word_97_-_2004_Document3.doc"/><Relationship Id="rId5" Type="http://schemas.openxmlformats.org/officeDocument/2006/relationships/oleObject" Target="../embeddings/Microsoft_Word_97_-_2004_Document4.doc"/><Relationship Id="rId6" Type="http://schemas.openxmlformats.org/officeDocument/2006/relationships/oleObject" Target="../embeddings/Microsoft_Word_97_-_2004_Document5.doc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321</a:t>
            </a:r>
            <a:r>
              <a:rPr lang="en-US" sz="3200" dirty="0" smtClean="0"/>
              <a:t> </a:t>
            </a:r>
            <a:r>
              <a:rPr lang="en-US" sz="3200" dirty="0" smtClean="0"/>
              <a:t>Data Storage &amp; 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Database Language SQL (iii)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and ANY in HAVING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/>
          <a:lstStyle/>
          <a:p>
            <a:r>
              <a:rPr lang="en-US" dirty="0" smtClean="0"/>
              <a:t>EVERY: every row in the group must satisfy the attached condition</a:t>
            </a:r>
          </a:p>
          <a:p>
            <a:r>
              <a:rPr lang="en-US" dirty="0" smtClean="0"/>
              <a:t>ANY: at least one row in the group need to satisfy the condition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9600" y="1371600"/>
            <a:ext cx="7772400" cy="19364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SELECT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S.rating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S.age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minage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FROM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Sailors S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WHERE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S.age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&gt;= 18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GROUP BY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S.rating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HAVING  COUNT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(*) &gt;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AND EVERY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S.age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&lt;=60 )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Conceptual Evaluation with EVERY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" y="1600200"/>
          <a:ext cx="1884363" cy="4749800"/>
        </p:xfrm>
        <a:graphic>
          <a:graphicData uri="http://schemas.openxmlformats.org/presentationml/2006/ole">
            <p:oleObj spid="_x0000_s3074" name="Document" r:id="rId4" imgW="1778000" imgH="4495800" progId="Word.Document.8">
              <p:embed/>
            </p:oleObj>
          </a:graphicData>
        </a:graphic>
      </p:graphicFrame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2514600" y="3429000"/>
            <a:ext cx="685800" cy="485775"/>
          </a:xfrm>
          <a:prstGeom prst="rightArrow">
            <a:avLst>
              <a:gd name="adj1" fmla="val 50000"/>
              <a:gd name="adj2" fmla="val 3529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6096000" y="3276600"/>
            <a:ext cx="685800" cy="485775"/>
          </a:xfrm>
          <a:prstGeom prst="rightArrow">
            <a:avLst>
              <a:gd name="adj1" fmla="val 50000"/>
              <a:gd name="adj2" fmla="val 3529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429000" y="1600200"/>
            <a:ext cx="2209800" cy="4899025"/>
            <a:chOff x="2112" y="1234"/>
            <a:chExt cx="1392" cy="3086"/>
          </a:xfrm>
        </p:grpSpPr>
        <p:graphicFrame>
          <p:nvGraphicFramePr>
            <p:cNvPr id="12" name="Object 2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304" y="1234"/>
            <a:ext cx="1041" cy="3086"/>
          </p:xfrm>
          <a:graphic>
            <a:graphicData uri="http://schemas.openxmlformats.org/presentationml/2006/ole">
              <p:oleObj spid="_x0000_s3075" name="Document" r:id="rId5" imgW="1498600" imgH="4457700" progId="Word.Document.8">
                <p:embed/>
              </p:oleObj>
            </a:graphicData>
          </a:graphic>
        </p:graphicFrame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2160" y="1728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2112" y="244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2112" y="292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2112" y="340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2160" y="3696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33600" y="2362200"/>
            <a:ext cx="1398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Partition </a:t>
            </a:r>
          </a:p>
          <a:p>
            <a:pPr algn="ctr"/>
            <a:r>
              <a:rPr lang="en-US" dirty="0" smtClean="0"/>
              <a:t>or </a:t>
            </a:r>
          </a:p>
          <a:p>
            <a:pPr algn="ctr"/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16001" y="1828800"/>
            <a:ext cx="2437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Eliminate groups</a:t>
            </a:r>
          </a:p>
          <a:p>
            <a:pPr algn="ctr"/>
            <a:r>
              <a:rPr lang="en-US" dirty="0" smtClean="0"/>
              <a:t>Using HAVING clause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91200" y="4611469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Perform aggregation</a:t>
            </a:r>
          </a:p>
          <a:p>
            <a:pPr algn="ctr"/>
            <a:r>
              <a:rPr lang="en-US" dirty="0" smtClean="0"/>
              <a:t>on each group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3800" y="5181600"/>
            <a:ext cx="1600200" cy="228600"/>
          </a:xfrm>
          <a:prstGeom prst="rect">
            <a:avLst/>
          </a:prstGeom>
          <a:solidFill>
            <a:schemeClr val="accent2">
              <a:alpha val="49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33800" y="2057400"/>
            <a:ext cx="1600200" cy="228600"/>
          </a:xfrm>
          <a:prstGeom prst="rect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33800" y="5638800"/>
            <a:ext cx="1600200" cy="228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2768884" y="1066800"/>
            <a:ext cx="607031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HAVING  COUNT (*) &gt; 1 AND EVERY (</a:t>
            </a:r>
            <a:r>
              <a:rPr lang="en-US" sz="2000" dirty="0" err="1">
                <a:solidFill>
                  <a:schemeClr val="accent2"/>
                </a:solidFill>
              </a:rPr>
              <a:t>S.age</a:t>
            </a:r>
            <a:r>
              <a:rPr lang="en-US" sz="2000" dirty="0">
                <a:solidFill>
                  <a:schemeClr val="accent2"/>
                </a:solidFill>
              </a:rPr>
              <a:t> &lt;=60)</a:t>
            </a:r>
          </a:p>
        </p:txBody>
      </p:sp>
      <p:graphicFrame>
        <p:nvGraphicFramePr>
          <p:cNvPr id="307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94525" y="2971800"/>
          <a:ext cx="2147888" cy="1881188"/>
        </p:xfrm>
        <a:graphic>
          <a:graphicData uri="http://schemas.openxmlformats.org/presentationml/2006/ole">
            <p:oleObj spid="_x0000_s3076" name="Document" r:id="rId6" imgW="2159000" imgH="1879600" progId="Word.Document.8">
              <p:embed/>
            </p:oleObj>
          </a:graphicData>
        </a:graphic>
      </p:graphicFrame>
      <p:sp>
        <p:nvSpPr>
          <p:cNvPr id="28" name="Rectangle 27"/>
          <p:cNvSpPr/>
          <p:nvPr/>
        </p:nvSpPr>
        <p:spPr>
          <a:xfrm>
            <a:off x="3733800" y="2438400"/>
            <a:ext cx="1600200" cy="1066800"/>
          </a:xfrm>
          <a:prstGeom prst="rect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ular Callout 29"/>
          <p:cNvSpPr/>
          <p:nvPr/>
        </p:nvSpPr>
        <p:spPr>
          <a:xfrm>
            <a:off x="5791200" y="5334000"/>
            <a:ext cx="3124200" cy="990600"/>
          </a:xfrm>
          <a:prstGeom prst="wedgeRoundRectCallout">
            <a:avLst>
              <a:gd name="adj1" fmla="val 40146"/>
              <a:gd name="adj2" fmla="val -751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What is the result of </a:t>
            </a:r>
          </a:p>
          <a:p>
            <a:pPr algn="ctr"/>
            <a:r>
              <a:rPr lang="en-US" sz="2000" b="1" dirty="0" smtClean="0"/>
              <a:t>changing EVERY to ANY?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/>
      <p:bldP spid="19" grpId="0"/>
      <p:bldP spid="20" grpId="0"/>
      <p:bldP spid="22" grpId="0" animBg="1"/>
      <p:bldP spid="24" grpId="0" animBg="1"/>
      <p:bldP spid="25" grpId="0" animBg="1"/>
      <p:bldP spid="28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325562"/>
          </a:xfrm>
        </p:spPr>
        <p:txBody>
          <a:bodyPr>
            <a:noAutofit/>
          </a:bodyPr>
          <a:lstStyle/>
          <a:p>
            <a:r>
              <a:rPr lang="en-US" sz="3000" dirty="0" smtClean="0"/>
              <a:t>Find age of the youngest sailor for each rating with at least 2 sailors between 18 and 60</a:t>
            </a:r>
            <a:endParaRPr lang="en-US" sz="3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4800" y="1676400"/>
            <a:ext cx="5656037" cy="2305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S.rating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S.age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minage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FROM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Sailors S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WHERE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S.age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&gt;= 18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AND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S.age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&lt;= 60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GROUP BY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S.rating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HAVING  COUNT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(*) &gt; 1</a:t>
            </a:r>
          </a:p>
        </p:txBody>
      </p:sp>
      <p:graphicFrame>
        <p:nvGraphicFramePr>
          <p:cNvPr id="9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24575" y="2057400"/>
          <a:ext cx="2943225" cy="4510088"/>
        </p:xfrm>
        <a:graphic>
          <a:graphicData uri="http://schemas.openxmlformats.org/presentationml/2006/ole">
            <p:oleObj spid="_x0000_s4098" name="Document" r:id="rId4" imgW="2946400" imgH="4521200" progId="Word.Document.8">
              <p:embed/>
            </p:oleObj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371600" y="4495800"/>
            <a:ext cx="1837042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Answer relation: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172200" y="1600200"/>
            <a:ext cx="187551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Sailors instance:</a:t>
            </a:r>
          </a:p>
        </p:txBody>
      </p:sp>
      <p:graphicFrame>
        <p:nvGraphicFramePr>
          <p:cNvPr id="12" name="Object 8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3205163" y="4495800"/>
          <a:ext cx="2157412" cy="1881188"/>
        </p:xfrm>
        <a:graphic>
          <a:graphicData uri="http://schemas.openxmlformats.org/presentationml/2006/ole">
            <p:oleObj spid="_x0000_s4099" name="Document" r:id="rId5" imgW="2159000" imgH="18796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505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Regular join on </a:t>
            </a:r>
            <a:r>
              <a:rPr lang="en-US" dirty="0" err="1" smtClean="0"/>
              <a:t>sid</a:t>
            </a:r>
            <a:r>
              <a:rPr lang="en-US" dirty="0" smtClean="0"/>
              <a:t>: Sailor Lubber gets dropped.</a:t>
            </a:r>
          </a:p>
          <a:p>
            <a:r>
              <a:rPr lang="en-US" b="1" dirty="0" smtClean="0"/>
              <a:t>Outer join</a:t>
            </a:r>
            <a:r>
              <a:rPr lang="en-US" dirty="0" smtClean="0"/>
              <a:t>: Sailor rows without a matching Reserves row appear exactly once in the result, with the columns inherited from Reserves taking null values.</a:t>
            </a:r>
          </a:p>
          <a:p>
            <a:r>
              <a:rPr lang="en-US" b="1" dirty="0" smtClean="0"/>
              <a:t>Left Outer Join </a:t>
            </a:r>
            <a:r>
              <a:rPr lang="en-US" dirty="0" smtClean="0"/>
              <a:t>: Sailor rows w/o matching reservations appear in the result, but not vice versa</a:t>
            </a:r>
          </a:p>
          <a:p>
            <a:r>
              <a:rPr lang="en-US" b="1" dirty="0" smtClean="0"/>
              <a:t>Right Outer Join</a:t>
            </a:r>
            <a:r>
              <a:rPr lang="en-US" dirty="0" smtClean="0"/>
              <a:t>: Reservations w/o matching reservations appear in the result, but not vice versa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6825-5F63-41A2-B460-F013AC420F18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1219200"/>
          <a:ext cx="2819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326"/>
                <a:gridCol w="886097"/>
                <a:gridCol w="764177"/>
                <a:gridCol w="6858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9"/>
          <p:cNvGraphicFramePr>
            <a:graphicFrameLocks/>
          </p:cNvGraphicFramePr>
          <p:nvPr/>
        </p:nvGraphicFramePr>
        <p:xfrm>
          <a:off x="6019800" y="1219200"/>
          <a:ext cx="2057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106680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bid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day</a:t>
                      </a:r>
                      <a:endParaRPr lang="en-US" u="sng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0" y="1219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1219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R1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 of outer join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6825-5F63-41A2-B460-F013AC420F1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2145268"/>
          <a:ext cx="2819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326"/>
                <a:gridCol w="886097"/>
                <a:gridCol w="764177"/>
                <a:gridCol w="6858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9"/>
          <p:cNvGraphicFramePr>
            <a:graphicFrameLocks/>
          </p:cNvGraphicFramePr>
          <p:nvPr/>
        </p:nvGraphicFramePr>
        <p:xfrm>
          <a:off x="5486400" y="2179320"/>
          <a:ext cx="2057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106680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bid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day</a:t>
                      </a:r>
                      <a:endParaRPr lang="en-US" u="sng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21452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217932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1143001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S1.*, R1.*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S1 </a:t>
            </a:r>
            <a:r>
              <a:rPr lang="en-US" sz="2400" b="1" dirty="0" smtClean="0"/>
              <a:t>NATURAL OUTER JOIN </a:t>
            </a:r>
            <a:r>
              <a:rPr lang="en-US" sz="2400" dirty="0" smtClean="0"/>
              <a:t>Reserves R1</a:t>
            </a:r>
            <a:endParaRPr lang="en-US" sz="2400" i="1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124200" y="4495800"/>
          <a:ext cx="5410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2"/>
                <a:gridCol w="915573"/>
                <a:gridCol w="832338"/>
                <a:gridCol w="648288"/>
                <a:gridCol w="685800"/>
                <a:gridCol w="685800"/>
                <a:gridCol w="1142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24200" y="40386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Result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4419600"/>
            <a:ext cx="2667000" cy="1706563"/>
          </a:xfrm>
        </p:spPr>
        <p:txBody>
          <a:bodyPr/>
          <a:lstStyle/>
          <a:p>
            <a:r>
              <a:rPr lang="en-US" sz="2800" dirty="0" smtClean="0"/>
              <a:t>Note the nulls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020763"/>
          </a:xfrm>
        </p:spPr>
        <p:txBody>
          <a:bodyPr/>
          <a:lstStyle/>
          <a:p>
            <a:r>
              <a:rPr lang="en-US" dirty="0" smtClean="0"/>
              <a:t>If inserting results from a query, query must be evaluated prior to actual insertion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295400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</a:t>
            </a:r>
            <a:r>
              <a:rPr lang="en-US" sz="2400" dirty="0" smtClean="0"/>
              <a:t> </a:t>
            </a:r>
            <a:r>
              <a:rPr lang="en-US" sz="2400" b="1" dirty="0" smtClean="0"/>
              <a:t>INTO</a:t>
            </a:r>
            <a:r>
              <a:rPr lang="en-US" sz="2400" dirty="0" smtClean="0"/>
              <a:t> R(A1, A2, ...)</a:t>
            </a:r>
            <a:endParaRPr lang="en-US" sz="2400" i="1" dirty="0" smtClean="0"/>
          </a:p>
          <a:p>
            <a:r>
              <a:rPr lang="en-US" sz="2400" b="1" dirty="0" smtClean="0"/>
              <a:t>	VALUES</a:t>
            </a:r>
            <a:r>
              <a:rPr lang="en-US" sz="2400" dirty="0" smtClean="0"/>
              <a:t>  (v1, v2, ...);</a:t>
            </a:r>
            <a:endParaRPr lang="en-US" sz="2400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838200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</a:t>
            </a:r>
            <a:r>
              <a:rPr lang="en-US" sz="2400" dirty="0" smtClean="0"/>
              <a:t> </a:t>
            </a:r>
            <a:r>
              <a:rPr lang="en-US" sz="2400" b="1" dirty="0" smtClean="0"/>
              <a:t>INTO</a:t>
            </a:r>
            <a:r>
              <a:rPr lang="en-US" sz="2400" dirty="0" smtClean="0"/>
              <a:t> Studio(name)</a:t>
            </a:r>
            <a:endParaRPr lang="en-US" sz="2400" i="1" dirty="0" smtClean="0"/>
          </a:p>
          <a:p>
            <a:r>
              <a:rPr lang="en-US" sz="2400" b="1" dirty="0" smtClean="0"/>
              <a:t>	SELECT DISTINCT </a:t>
            </a:r>
            <a:r>
              <a:rPr lang="en-US" sz="2400" dirty="0" err="1" smtClean="0"/>
              <a:t>studioname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FROM</a:t>
            </a:r>
            <a:r>
              <a:rPr lang="en-US" sz="2400" dirty="0" smtClean="0"/>
              <a:t> Movies</a:t>
            </a:r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studioname</a:t>
            </a:r>
            <a:r>
              <a:rPr lang="en-US" sz="2400" dirty="0" smtClean="0"/>
              <a:t> </a:t>
            </a:r>
            <a:r>
              <a:rPr lang="en-US" sz="2400" b="1" dirty="0" smtClean="0"/>
              <a:t>NOT IN </a:t>
            </a:r>
          </a:p>
          <a:p>
            <a:r>
              <a:rPr lang="en-US" sz="2400" dirty="0" smtClean="0"/>
              <a:t>		(</a:t>
            </a:r>
            <a:r>
              <a:rPr lang="en-US" sz="2400" b="1" dirty="0" smtClean="0"/>
              <a:t>SELECT</a:t>
            </a:r>
            <a:r>
              <a:rPr lang="en-US" sz="2400" dirty="0" smtClean="0"/>
              <a:t> name </a:t>
            </a:r>
          </a:p>
          <a:p>
            <a:r>
              <a:rPr lang="en-US" sz="2400" dirty="0" smtClean="0"/>
              <a:t>		</a:t>
            </a:r>
            <a:r>
              <a:rPr lang="en-US" sz="2400" b="1" dirty="0" smtClean="0"/>
              <a:t>FROM</a:t>
            </a:r>
            <a:r>
              <a:rPr lang="en-US" sz="2400" dirty="0" smtClean="0"/>
              <a:t> Studio);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305800" cy="1706563"/>
          </a:xfrm>
        </p:spPr>
        <p:txBody>
          <a:bodyPr/>
          <a:lstStyle/>
          <a:p>
            <a:r>
              <a:rPr lang="en-US" dirty="0" smtClean="0"/>
              <a:t>Deletion specified using a where clause.</a:t>
            </a:r>
          </a:p>
          <a:p>
            <a:r>
              <a:rPr lang="en-US" dirty="0" smtClean="0"/>
              <a:t>To delete a specific </a:t>
            </a:r>
            <a:r>
              <a:rPr lang="en-US" dirty="0" err="1" smtClean="0"/>
              <a:t>tuple</a:t>
            </a:r>
            <a:r>
              <a:rPr lang="en-US" dirty="0" smtClean="0"/>
              <a:t>, you need to use the primary key or candidate keys.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371600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FROM </a:t>
            </a:r>
            <a:r>
              <a:rPr lang="en-US" sz="2400" dirty="0" smtClean="0"/>
              <a:t>R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&lt;condition&gt;;</a:t>
            </a:r>
            <a:endParaRPr lang="en-US" sz="2400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83820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FROM </a:t>
            </a:r>
            <a:r>
              <a:rPr lang="en-US" sz="2400" dirty="0" err="1" smtClean="0"/>
              <a:t>StarsIn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</a:t>
            </a:r>
            <a:r>
              <a:rPr lang="en-US" sz="2400" dirty="0" err="1" smtClean="0"/>
              <a:t>movieTitle</a:t>
            </a:r>
            <a:r>
              <a:rPr lang="en-US" sz="2400" dirty="0" smtClean="0"/>
              <a:t> = ‘The Maltese Falcon’ </a:t>
            </a:r>
            <a:r>
              <a:rPr lang="en-US" sz="2400" b="1" dirty="0" smtClean="0"/>
              <a:t>AND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MovieYear</a:t>
            </a:r>
            <a:r>
              <a:rPr lang="en-US" sz="2400" dirty="0" smtClean="0"/>
              <a:t> = 1942 </a:t>
            </a:r>
            <a:r>
              <a:rPr lang="en-US" sz="2400" b="1" dirty="0" smtClean="0"/>
              <a:t>AND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starName</a:t>
            </a:r>
            <a:r>
              <a:rPr lang="en-US" sz="2400" dirty="0" smtClean="0"/>
              <a:t>=‘Sydney </a:t>
            </a:r>
            <a:r>
              <a:rPr lang="en-US" sz="2400" dirty="0" err="1" smtClean="0"/>
              <a:t>Greenstreet</a:t>
            </a:r>
            <a:r>
              <a:rPr lang="en-US" sz="2400" dirty="0" smtClean="0"/>
              <a:t>’;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3058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Tuples</a:t>
            </a:r>
            <a:r>
              <a:rPr lang="en-US" dirty="0" smtClean="0"/>
              <a:t> to be updated are specified using a where clause.</a:t>
            </a:r>
          </a:p>
          <a:p>
            <a:r>
              <a:rPr lang="en-US" dirty="0" smtClean="0"/>
              <a:t>To update a specific </a:t>
            </a:r>
            <a:r>
              <a:rPr lang="en-US" dirty="0" err="1" smtClean="0"/>
              <a:t>tuple</a:t>
            </a:r>
            <a:r>
              <a:rPr lang="en-US" dirty="0" smtClean="0"/>
              <a:t>, you need to use the primary key or candidate keys.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382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UPDATE </a:t>
            </a:r>
            <a:r>
              <a:rPr lang="en-US" sz="2400" dirty="0" smtClean="0"/>
              <a:t>R</a:t>
            </a:r>
            <a:endParaRPr lang="en-US" sz="2400" i="1" dirty="0" smtClean="0"/>
          </a:p>
          <a:p>
            <a:r>
              <a:rPr lang="en-US" sz="2400" b="1" dirty="0" smtClean="0"/>
              <a:t>SET</a:t>
            </a:r>
            <a:r>
              <a:rPr lang="en-US" sz="2400" dirty="0" smtClean="0"/>
              <a:t>  &lt;new value assignments&gt;</a:t>
            </a:r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&lt;condition&gt;;</a:t>
            </a:r>
            <a:endParaRPr lang="en-US" sz="2400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2362200"/>
            <a:ext cx="838200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UPDATE </a:t>
            </a:r>
            <a:r>
              <a:rPr lang="en-US" sz="2400" dirty="0" err="1" smtClean="0"/>
              <a:t>MovieExec</a:t>
            </a:r>
            <a:endParaRPr lang="en-US" sz="2400" i="1" dirty="0" smtClean="0"/>
          </a:p>
          <a:p>
            <a:r>
              <a:rPr lang="en-US" sz="2400" b="1" dirty="0" smtClean="0"/>
              <a:t>SET </a:t>
            </a:r>
            <a:r>
              <a:rPr lang="en-US" sz="2400" dirty="0" smtClean="0"/>
              <a:t>name=‘Pres. ‘ || name</a:t>
            </a:r>
            <a:endParaRPr lang="en-US" sz="2400" b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cert# </a:t>
            </a:r>
            <a:r>
              <a:rPr lang="en-US" sz="2400" b="1" dirty="0" smtClean="0"/>
              <a:t>IN</a:t>
            </a:r>
            <a:r>
              <a:rPr lang="en-US" sz="2400" dirty="0" smtClean="0"/>
              <a:t> (</a:t>
            </a:r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presC</a:t>
            </a:r>
            <a:r>
              <a:rPr lang="en-US" sz="2400" dirty="0" smtClean="0"/>
              <a:t>#</a:t>
            </a:r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FROM </a:t>
            </a:r>
            <a:r>
              <a:rPr lang="en-US" sz="2400" dirty="0" smtClean="0"/>
              <a:t>Studio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Bag Semantics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SELECT-FROM-WHERE statements preserve duplicates by default, unless DISTINCT is given.</a:t>
            </a:r>
          </a:p>
          <a:p>
            <a:r>
              <a:rPr lang="en-US" dirty="0" smtClean="0"/>
              <a:t>Set operators UNION, INTERSECT, EXCEPT use </a:t>
            </a:r>
            <a:r>
              <a:rPr lang="en-US" dirty="0" smtClean="0">
                <a:solidFill>
                  <a:schemeClr val="accent2"/>
                </a:solidFill>
              </a:rPr>
              <a:t>set semantics by default!</a:t>
            </a:r>
          </a:p>
          <a:p>
            <a:r>
              <a:rPr lang="en-US" dirty="0" smtClean="0"/>
              <a:t>To use bag semantics: </a:t>
            </a:r>
            <a:r>
              <a:rPr lang="en-US" dirty="0" smtClean="0">
                <a:solidFill>
                  <a:schemeClr val="accent2"/>
                </a:solidFill>
              </a:rPr>
              <a:t>UNION </a:t>
            </a:r>
            <a:r>
              <a:rPr lang="en-US" b="1" dirty="0" smtClean="0">
                <a:solidFill>
                  <a:schemeClr val="accent2"/>
                </a:solidFill>
              </a:rPr>
              <a:t>ALL</a:t>
            </a:r>
            <a:r>
              <a:rPr lang="en-US" dirty="0" smtClean="0">
                <a:solidFill>
                  <a:schemeClr val="accent2"/>
                </a:solidFill>
              </a:rPr>
              <a:t>, INTERSECT </a:t>
            </a:r>
            <a:r>
              <a:rPr lang="en-US" b="1" dirty="0" smtClean="0">
                <a:solidFill>
                  <a:schemeClr val="accent2"/>
                </a:solidFill>
              </a:rPr>
              <a:t>ALL</a:t>
            </a:r>
            <a:r>
              <a:rPr lang="en-US" dirty="0" smtClean="0">
                <a:solidFill>
                  <a:schemeClr val="accent2"/>
                </a:solidFill>
              </a:rPr>
              <a:t>, EXCEPT </a:t>
            </a:r>
            <a:r>
              <a:rPr lang="en-US" b="1" dirty="0" smtClean="0">
                <a:solidFill>
                  <a:schemeClr val="accent2"/>
                </a:solidFill>
              </a:rPr>
              <a:t>ALL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4038600"/>
            <a:ext cx="792480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(SELECT</a:t>
            </a:r>
            <a:r>
              <a:rPr lang="en-US" sz="2400" dirty="0" smtClean="0"/>
              <a:t> title, year </a:t>
            </a:r>
          </a:p>
          <a:p>
            <a:r>
              <a:rPr lang="en-US" sz="2400" b="1" dirty="0" smtClean="0"/>
              <a:t>  FROM</a:t>
            </a:r>
            <a:r>
              <a:rPr lang="en-US" sz="2400" dirty="0" smtClean="0"/>
              <a:t> Movies)</a:t>
            </a:r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UNION ALL</a:t>
            </a:r>
          </a:p>
          <a:p>
            <a:r>
              <a:rPr lang="en-US" sz="2400" b="1" dirty="0" smtClean="0"/>
              <a:t>(SELECT </a:t>
            </a:r>
            <a:r>
              <a:rPr lang="en-US" sz="2400" dirty="0" err="1" smtClean="0"/>
              <a:t>movieTitle</a:t>
            </a:r>
            <a:r>
              <a:rPr lang="en-US" sz="2400" dirty="0" smtClean="0"/>
              <a:t> </a:t>
            </a:r>
            <a:r>
              <a:rPr lang="en-US" sz="2400" b="1" dirty="0" smtClean="0"/>
              <a:t>AS</a:t>
            </a:r>
            <a:r>
              <a:rPr lang="en-US" sz="2400" dirty="0" smtClean="0"/>
              <a:t> title, </a:t>
            </a:r>
            <a:r>
              <a:rPr lang="en-US" sz="2400" dirty="0" err="1" smtClean="0"/>
              <a:t>movieYear</a:t>
            </a:r>
            <a:r>
              <a:rPr lang="en-US" sz="2400" dirty="0" smtClean="0"/>
              <a:t> </a:t>
            </a:r>
            <a:r>
              <a:rPr lang="en-US" sz="2400" b="1" dirty="0" smtClean="0"/>
              <a:t>AS</a:t>
            </a:r>
            <a:r>
              <a:rPr lang="en-US" sz="2400" dirty="0" smtClean="0"/>
              <a:t> year </a:t>
            </a:r>
          </a:p>
          <a:p>
            <a:r>
              <a:rPr lang="en-US" sz="2400" b="1" dirty="0" smtClean="0"/>
              <a:t>  FROM</a:t>
            </a:r>
            <a:r>
              <a:rPr lang="en-US" sz="2400" dirty="0" smtClean="0"/>
              <a:t> </a:t>
            </a:r>
            <a:r>
              <a:rPr lang="en-US" sz="2400" dirty="0" err="1" smtClean="0"/>
              <a:t>StarsIn</a:t>
            </a:r>
            <a:r>
              <a:rPr lang="en-US" sz="2400" dirty="0" smtClean="0"/>
              <a:t>)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supports 5 aggregation operators on a column, say A,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COUNT ( * ), COUNT ( [DISTINCT] A 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SUM ( [DISTINCT] A 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AVG ( [DISTINCT] A 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MAX ( A 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MIN ( A )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61999"/>
          </a:xfrm>
        </p:spPr>
        <p:txBody>
          <a:bodyPr/>
          <a:lstStyle/>
          <a:p>
            <a:r>
              <a:rPr lang="en-US" dirty="0" smtClean="0"/>
              <a:t>Q25: Find the average age of all sailors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057400"/>
            <a:ext cx="41148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b="1" dirty="0" smtClean="0"/>
              <a:t>AVG</a:t>
            </a:r>
            <a:r>
              <a:rPr lang="en-US" sz="2400" dirty="0" smtClean="0"/>
              <a:t>(</a:t>
            </a:r>
            <a:r>
              <a:rPr lang="en-US" sz="2400" dirty="0" err="1" smtClean="0"/>
              <a:t>S.age</a:t>
            </a:r>
            <a:r>
              <a:rPr lang="en-US" sz="2400" dirty="0" smtClean="0"/>
              <a:t>)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</a:t>
            </a:r>
            <a:endParaRPr lang="en-US" sz="2400" i="1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30480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Q28: Count the number of sailors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3657600"/>
            <a:ext cx="41148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b="1" dirty="0" smtClean="0"/>
              <a:t>COUNT </a:t>
            </a:r>
            <a:r>
              <a:rPr lang="en-US" sz="2400" dirty="0" smtClean="0"/>
              <a:t>(*)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</a:t>
            </a:r>
            <a:endParaRPr lang="en-US" sz="2400" i="1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3400" y="4579203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the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age of the oldest</a:t>
            </a:r>
            <a:r>
              <a:rPr lang="en-US" sz="3200" dirty="0" smtClean="0">
                <a:latin typeface="+mn-lt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sailor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5188803"/>
            <a:ext cx="41148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b="1" dirty="0" smtClean="0"/>
              <a:t>MAX </a:t>
            </a:r>
            <a:r>
              <a:rPr lang="en-US" sz="2400" dirty="0" smtClean="0"/>
              <a:t>(</a:t>
            </a:r>
            <a:r>
              <a:rPr lang="en-US" sz="2400" dirty="0" err="1" smtClean="0"/>
              <a:t>S.age</a:t>
            </a:r>
            <a:r>
              <a:rPr lang="en-US" sz="2400" dirty="0" smtClean="0"/>
              <a:t>)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Q27: Find the name and age of the oldest sailor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there is an aggregation operator in the SELECT clause, then it can only have aggregation operators unless the query has a GROUP BY clause  -- first query is illegal.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828800"/>
            <a:ext cx="54102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S.sname</a:t>
            </a:r>
            <a:r>
              <a:rPr lang="en-US" sz="2400" dirty="0" smtClean="0"/>
              <a:t>, </a:t>
            </a:r>
            <a:r>
              <a:rPr lang="en-US" sz="2400" b="1" dirty="0" smtClean="0"/>
              <a:t>MAX </a:t>
            </a:r>
            <a:r>
              <a:rPr lang="en-US" sz="2400" dirty="0" smtClean="0"/>
              <a:t>(</a:t>
            </a:r>
            <a:r>
              <a:rPr lang="en-US" sz="2400" dirty="0" err="1" smtClean="0"/>
              <a:t>S.age</a:t>
            </a:r>
            <a:r>
              <a:rPr lang="en-US" sz="2400" dirty="0" smtClean="0"/>
              <a:t>)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</a:t>
            </a:r>
            <a:endParaRPr lang="en-US" sz="2400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8200" y="3002340"/>
            <a:ext cx="67056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S.sname</a:t>
            </a:r>
            <a:r>
              <a:rPr lang="en-US" sz="2400" dirty="0" smtClean="0"/>
              <a:t>, </a:t>
            </a:r>
            <a:r>
              <a:rPr lang="en-US" sz="2400" dirty="0" err="1" smtClean="0"/>
              <a:t>S.age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S.age</a:t>
            </a:r>
            <a:r>
              <a:rPr lang="en-US" sz="2400" dirty="0" smtClean="0"/>
              <a:t> = ( </a:t>
            </a:r>
            <a:r>
              <a:rPr lang="en-US" sz="2400" b="1" dirty="0" smtClean="0"/>
              <a:t>SELECT MAX</a:t>
            </a:r>
            <a:r>
              <a:rPr lang="en-US" sz="2400" dirty="0" smtClean="0"/>
              <a:t>(S2.age)</a:t>
            </a:r>
          </a:p>
          <a:p>
            <a:r>
              <a:rPr lang="en-US" sz="2400" b="1" dirty="0" smtClean="0"/>
              <a:t>                               FROM</a:t>
            </a:r>
            <a:r>
              <a:rPr lang="en-US" sz="2400" dirty="0" smtClean="0"/>
              <a:t> Sailors S2 )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Queries with GROUP BY and HAVING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819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</a:t>
            </a:r>
            <a:r>
              <a:rPr lang="en-US" i="1" dirty="0" smtClean="0"/>
              <a:t> target-list </a:t>
            </a:r>
            <a:r>
              <a:rPr lang="en-US" dirty="0" smtClean="0"/>
              <a:t>contains </a:t>
            </a:r>
            <a:r>
              <a:rPr lang="en-US" u="sng" dirty="0" smtClean="0">
                <a:solidFill>
                  <a:schemeClr val="accent2"/>
                </a:solidFill>
              </a:rPr>
              <a:t>(</a:t>
            </a:r>
            <a:r>
              <a:rPr lang="en-US" u="sng" dirty="0" err="1" smtClean="0">
                <a:solidFill>
                  <a:schemeClr val="accent2"/>
                </a:solidFill>
              </a:rPr>
              <a:t>i</a:t>
            </a:r>
            <a:r>
              <a:rPr lang="en-US" u="sng" dirty="0" smtClean="0">
                <a:solidFill>
                  <a:schemeClr val="accent2"/>
                </a:solidFill>
              </a:rPr>
              <a:t>) attribute names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(ii) terms with aggregate operations (e.g., </a:t>
            </a:r>
            <a:r>
              <a:rPr lang="en-US" sz="2400" dirty="0" smtClean="0"/>
              <a:t>MIN </a:t>
            </a:r>
            <a:r>
              <a:rPr lang="en-US" dirty="0" smtClean="0"/>
              <a:t>(</a:t>
            </a:r>
            <a:r>
              <a:rPr lang="en-US" i="1" dirty="0" err="1" smtClean="0"/>
              <a:t>S.age</a:t>
            </a:r>
            <a:r>
              <a:rPr lang="en-US" dirty="0" smtClean="0"/>
              <a:t>)).</a:t>
            </a:r>
          </a:p>
          <a:p>
            <a:pPr lvl="1">
              <a:buSzPct val="75000"/>
            </a:pPr>
            <a:r>
              <a:rPr lang="en-US" dirty="0" smtClean="0"/>
              <a:t>The list of </a:t>
            </a:r>
            <a:r>
              <a:rPr lang="en-US" u="sng" dirty="0" smtClean="0">
                <a:solidFill>
                  <a:schemeClr val="accent2"/>
                </a:solidFill>
              </a:rPr>
              <a:t>attribute names in (</a:t>
            </a:r>
            <a:r>
              <a:rPr lang="en-US" u="sng" dirty="0" err="1" smtClean="0">
                <a:solidFill>
                  <a:schemeClr val="accent2"/>
                </a:solidFill>
              </a:rPr>
              <a:t>i</a:t>
            </a:r>
            <a:r>
              <a:rPr lang="en-US" u="sng" dirty="0" smtClean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must be a subset of </a:t>
            </a:r>
            <a:r>
              <a:rPr lang="en-US" i="1" dirty="0" smtClean="0">
                <a:solidFill>
                  <a:schemeClr val="accent2"/>
                </a:solidFill>
              </a:rPr>
              <a:t>grouping-list</a:t>
            </a:r>
            <a:r>
              <a:rPr lang="en-US" dirty="0" smtClean="0"/>
              <a:t>.  </a:t>
            </a:r>
          </a:p>
          <a:p>
            <a:pPr lvl="1">
              <a:buSzPct val="75000"/>
            </a:pPr>
            <a:r>
              <a:rPr lang="en-US" dirty="0" smtClean="0"/>
              <a:t>Intuitively, each answer </a:t>
            </a:r>
            <a:r>
              <a:rPr lang="en-US" dirty="0" err="1" smtClean="0"/>
              <a:t>tuple</a:t>
            </a:r>
            <a:r>
              <a:rPr lang="en-US" dirty="0" smtClean="0"/>
              <a:t> corresponds to a </a:t>
            </a:r>
            <a:r>
              <a:rPr lang="en-US" i="1" dirty="0" smtClean="0">
                <a:solidFill>
                  <a:schemeClr val="accent2"/>
                </a:solidFill>
              </a:rPr>
              <a:t>group</a:t>
            </a:r>
            <a:r>
              <a:rPr lang="en-US" i="1" dirty="0" smtClean="0"/>
              <a:t>,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dirty="0" smtClean="0"/>
              <a:t>these attributes must have a single value per group.  </a:t>
            </a:r>
          </a:p>
          <a:p>
            <a:pPr lvl="1">
              <a:buSzPct val="75000"/>
            </a:pPr>
            <a:r>
              <a:rPr lang="en-US" dirty="0" smtClean="0"/>
              <a:t>A </a:t>
            </a:r>
            <a:r>
              <a:rPr lang="en-US" i="1" dirty="0" smtClean="0">
                <a:solidFill>
                  <a:schemeClr val="accent2"/>
                </a:solidFill>
              </a:rPr>
              <a:t>group</a:t>
            </a:r>
            <a:r>
              <a:rPr lang="en-US" dirty="0" smtClean="0"/>
              <a:t> is a set of </a:t>
            </a:r>
            <a:r>
              <a:rPr lang="en-US" dirty="0" err="1" smtClean="0"/>
              <a:t>tuples</a:t>
            </a:r>
            <a:r>
              <a:rPr lang="en-US" dirty="0" smtClean="0"/>
              <a:t> that have the same value for all attributes in </a:t>
            </a:r>
            <a:r>
              <a:rPr lang="en-US" i="1" dirty="0" smtClean="0">
                <a:solidFill>
                  <a:schemeClr val="accent2"/>
                </a:solidFill>
              </a:rPr>
              <a:t>grouping-list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0" y="1219200"/>
            <a:ext cx="5181600" cy="19364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SELECT 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DISTINCT]  </a:t>
            </a:r>
            <a:r>
              <a:rPr lang="en-US" sz="2400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target-list</a:t>
            </a:r>
            <a:endParaRPr lang="en-US" sz="24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FROM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400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relation-list</a:t>
            </a:r>
            <a:endParaRPr lang="en-US" sz="24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WHERE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qualification</a:t>
            </a:r>
            <a:endParaRPr lang="en-US" sz="2400" i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GROUP BY </a:t>
            </a:r>
            <a:r>
              <a:rPr lang="en-US" sz="2400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grouping-list</a:t>
            </a:r>
            <a:endParaRPr lang="en-US" sz="2400" i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HAVING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2400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group-qualification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Evaluation Strategy with GROUP BY and HAVING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[Same as before] The cross-product of </a:t>
            </a:r>
            <a:r>
              <a:rPr lang="en-US" i="1" dirty="0" smtClean="0">
                <a:solidFill>
                  <a:schemeClr val="accent2"/>
                </a:solidFill>
              </a:rPr>
              <a:t>relation-list</a:t>
            </a:r>
            <a:r>
              <a:rPr lang="en-US" dirty="0" smtClean="0"/>
              <a:t> is computed, </a:t>
            </a:r>
            <a:r>
              <a:rPr lang="en-US" dirty="0" err="1" smtClean="0"/>
              <a:t>tuples</a:t>
            </a:r>
            <a:r>
              <a:rPr lang="en-US" dirty="0" smtClean="0"/>
              <a:t> that fail </a:t>
            </a:r>
            <a:r>
              <a:rPr lang="en-US" i="1" dirty="0" smtClean="0">
                <a:solidFill>
                  <a:schemeClr val="accent2"/>
                </a:solidFill>
              </a:rPr>
              <a:t>qualification</a:t>
            </a:r>
            <a:r>
              <a:rPr lang="en-US" dirty="0" smtClean="0"/>
              <a:t> are discarded, `</a:t>
            </a:r>
            <a:r>
              <a:rPr lang="en-US" i="1" dirty="0" smtClean="0"/>
              <a:t>unnecessary’</a:t>
            </a:r>
            <a:r>
              <a:rPr lang="en-US" dirty="0" smtClean="0"/>
              <a:t> fields are deleted</a:t>
            </a:r>
          </a:p>
          <a:p>
            <a:r>
              <a:rPr lang="en-US" dirty="0" smtClean="0"/>
              <a:t>The remaining </a:t>
            </a:r>
            <a:r>
              <a:rPr lang="en-US" dirty="0" err="1" smtClean="0"/>
              <a:t>tuples</a:t>
            </a:r>
            <a:r>
              <a:rPr lang="en-US" dirty="0" smtClean="0"/>
              <a:t> are partitioned into groups by the value of attributes in </a:t>
            </a:r>
            <a:r>
              <a:rPr lang="en-US" i="1" dirty="0" smtClean="0">
                <a:solidFill>
                  <a:schemeClr val="accent2"/>
                </a:solidFill>
              </a:rPr>
              <a:t>grouping-list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chemeClr val="accent2"/>
                </a:solidFill>
              </a:rPr>
              <a:t>group-qualification</a:t>
            </a:r>
            <a:r>
              <a:rPr lang="en-US" dirty="0" smtClean="0"/>
              <a:t> is then applied to eliminate some groups.  Expressions in </a:t>
            </a:r>
            <a:r>
              <a:rPr lang="en-US" i="1" dirty="0" smtClean="0"/>
              <a:t>group-qualification</a:t>
            </a:r>
            <a:r>
              <a:rPr lang="en-US" dirty="0" smtClean="0"/>
              <a:t> must have a </a:t>
            </a:r>
            <a:r>
              <a:rPr lang="en-US" i="1" u="sng" dirty="0" smtClean="0">
                <a:solidFill>
                  <a:schemeClr val="accent2"/>
                </a:solidFill>
              </a:rPr>
              <a:t>single value per group</a:t>
            </a:r>
            <a:r>
              <a:rPr lang="en-US" dirty="0" smtClean="0">
                <a:solidFill>
                  <a:schemeClr val="accent2"/>
                </a:solidFill>
              </a:rPr>
              <a:t>!</a:t>
            </a: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In effect, an attribute in </a:t>
            </a:r>
            <a:r>
              <a:rPr lang="en-US" i="1" dirty="0" smtClean="0">
                <a:solidFill>
                  <a:schemeClr val="accent2"/>
                </a:solidFill>
              </a:rPr>
              <a:t>group-qualification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that is not an argument of an aggregate op also appears in </a:t>
            </a:r>
            <a:r>
              <a:rPr lang="en-US" i="1" dirty="0" smtClean="0">
                <a:solidFill>
                  <a:schemeClr val="accent2"/>
                </a:solidFill>
              </a:rPr>
              <a:t>grouping-list</a:t>
            </a:r>
            <a:r>
              <a:rPr lang="en-US" dirty="0" smtClean="0"/>
              <a:t>.  (SQL does not exploit primary key semantics here!)</a:t>
            </a:r>
          </a:p>
          <a:p>
            <a:r>
              <a:rPr lang="en-US" dirty="0" smtClean="0"/>
              <a:t>Aggregations in </a:t>
            </a:r>
            <a:r>
              <a:rPr lang="en-US" i="1" dirty="0" smtClean="0">
                <a:solidFill>
                  <a:schemeClr val="accent2"/>
                </a:solidFill>
              </a:rPr>
              <a:t>target-list</a:t>
            </a:r>
            <a:r>
              <a:rPr lang="en-US" dirty="0" smtClean="0"/>
              <a:t> are computed for each group</a:t>
            </a:r>
          </a:p>
          <a:p>
            <a:r>
              <a:rPr lang="en-US" dirty="0" smtClean="0"/>
              <a:t>One answer </a:t>
            </a:r>
            <a:r>
              <a:rPr lang="en-US" dirty="0" err="1" smtClean="0"/>
              <a:t>tuple</a:t>
            </a:r>
            <a:r>
              <a:rPr lang="en-US" dirty="0" smtClean="0"/>
              <a:t> is generated per qualifying group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Q32: Find age of the youngest sailor with age &gt;= 18, for each rating with at least 2 such sailors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3400" y="1676400"/>
            <a:ext cx="5181600" cy="2305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SELECT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S.rating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S.age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minage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FROM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Sailors S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WHERE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S.age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&gt;= 18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GROUP BY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S.rating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HAVING  COUNT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(*) &gt; 1</a:t>
            </a:r>
          </a:p>
        </p:txBody>
      </p:sp>
      <p:graphicFrame>
        <p:nvGraphicFramePr>
          <p:cNvPr id="8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72175" y="2057400"/>
          <a:ext cx="2943225" cy="4510088"/>
        </p:xfrm>
        <a:graphic>
          <a:graphicData uri="http://schemas.openxmlformats.org/presentationml/2006/ole">
            <p:oleObj spid="_x0000_s1026" name="Document" r:id="rId4" imgW="2946400" imgH="4521200" progId="Word.Document.8">
              <p:embed/>
            </p:oleObj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3000" y="4572000"/>
            <a:ext cx="2021388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Answer relation: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867400" y="1600200"/>
            <a:ext cx="2064669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Sailors instance:</a:t>
            </a:r>
          </a:p>
        </p:txBody>
      </p:sp>
      <p:graphicFrame>
        <p:nvGraphicFramePr>
          <p:cNvPr id="11" name="Object 12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3205163" y="4495800"/>
          <a:ext cx="2157412" cy="1881188"/>
        </p:xfrm>
        <a:graphic>
          <a:graphicData uri="http://schemas.openxmlformats.org/presentationml/2006/ole">
            <p:oleObj spid="_x0000_s1027" name="Document" r:id="rId5" imgW="2159000" imgH="18796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Evaluation for Q32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" y="1600200"/>
          <a:ext cx="1884363" cy="4749800"/>
        </p:xfrm>
        <a:graphic>
          <a:graphicData uri="http://schemas.openxmlformats.org/presentationml/2006/ole">
            <p:oleObj spid="_x0000_s2050" name="Document" r:id="rId4" imgW="1778000" imgH="4495800" progId="Word.Document.8">
              <p:embed/>
            </p:oleObj>
          </a:graphicData>
        </a:graphic>
      </p:graphicFrame>
      <p:graphicFrame>
        <p:nvGraphicFramePr>
          <p:cNvPr id="8" name="Object 16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6977063" y="2743200"/>
          <a:ext cx="2149475" cy="1882775"/>
        </p:xfrm>
        <a:graphic>
          <a:graphicData uri="http://schemas.openxmlformats.org/presentationml/2006/ole">
            <p:oleObj spid="_x0000_s2051" name="Document" r:id="rId5" imgW="2159000" imgH="1879600" progId="Word.Document.8">
              <p:embed/>
            </p:oleObj>
          </a:graphicData>
        </a:graphic>
      </p:graphicFrame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2514600" y="3429000"/>
            <a:ext cx="685800" cy="485775"/>
          </a:xfrm>
          <a:prstGeom prst="rightArrow">
            <a:avLst>
              <a:gd name="adj1" fmla="val 50000"/>
              <a:gd name="adj2" fmla="val 3529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6096000" y="3276600"/>
            <a:ext cx="685800" cy="485775"/>
          </a:xfrm>
          <a:prstGeom prst="rightArrow">
            <a:avLst>
              <a:gd name="adj1" fmla="val 50000"/>
              <a:gd name="adj2" fmla="val 3529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429000" y="1600200"/>
            <a:ext cx="2209800" cy="4899025"/>
            <a:chOff x="2112" y="1234"/>
            <a:chExt cx="1392" cy="3086"/>
          </a:xfrm>
        </p:grpSpPr>
        <p:graphicFrame>
          <p:nvGraphicFramePr>
            <p:cNvPr id="12" name="Object 2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304" y="1234"/>
            <a:ext cx="1041" cy="3086"/>
          </p:xfrm>
          <a:graphic>
            <a:graphicData uri="http://schemas.openxmlformats.org/presentationml/2006/ole">
              <p:oleObj spid="_x0000_s2052" name="Document" r:id="rId6" imgW="1498600" imgH="4457700" progId="Word.Document.8">
                <p:embed/>
              </p:oleObj>
            </a:graphicData>
          </a:graphic>
        </p:graphicFrame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2160" y="1728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2112" y="244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2112" y="292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2112" y="340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2160" y="3696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33600" y="2362200"/>
            <a:ext cx="1398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Partition </a:t>
            </a:r>
          </a:p>
          <a:p>
            <a:pPr algn="ctr"/>
            <a:r>
              <a:rPr lang="en-US" dirty="0" smtClean="0"/>
              <a:t>or </a:t>
            </a:r>
          </a:p>
          <a:p>
            <a:pPr algn="ctr"/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16001" y="1828800"/>
            <a:ext cx="2437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Eliminate groups</a:t>
            </a:r>
          </a:p>
          <a:p>
            <a:pPr algn="ctr"/>
            <a:r>
              <a:rPr lang="en-US" dirty="0" smtClean="0"/>
              <a:t>Using HAVING clause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91200" y="4611469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Perform aggregation</a:t>
            </a:r>
          </a:p>
          <a:p>
            <a:pPr algn="ctr"/>
            <a:r>
              <a:rPr lang="en-US" dirty="0" smtClean="0"/>
              <a:t>on each group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3800" y="5181600"/>
            <a:ext cx="1600200" cy="228600"/>
          </a:xfrm>
          <a:prstGeom prst="rect">
            <a:avLst/>
          </a:prstGeom>
          <a:solidFill>
            <a:schemeClr val="accent2">
              <a:alpha val="49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33800" y="2057400"/>
            <a:ext cx="1600200" cy="228600"/>
          </a:xfrm>
          <a:prstGeom prst="rect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33800" y="5638800"/>
            <a:ext cx="1600200" cy="228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/>
      <p:bldP spid="19" grpId="0"/>
      <p:bldP spid="20" grpId="0"/>
      <p:bldP spid="22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4433</TotalTime>
  <Words>1355</Words>
  <Application>Microsoft Macintosh PowerPoint</Application>
  <PresentationFormat>On-screen Show (4:3)</PresentationFormat>
  <Paragraphs>273</Paragraphs>
  <Slides>17</Slides>
  <Notes>17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ICS 321 Fall 2010</vt:lpstr>
      <vt:lpstr>Document</vt:lpstr>
      <vt:lpstr>ICS 321 Data Storage &amp; Retrieval The Database Language SQL (iii)</vt:lpstr>
      <vt:lpstr>Bag Semantics in SQL</vt:lpstr>
      <vt:lpstr>Aggregate Operators</vt:lpstr>
      <vt:lpstr>Aggregation Queries</vt:lpstr>
      <vt:lpstr>Q27: Find the name and age of the oldest sailor</vt:lpstr>
      <vt:lpstr>Queries with GROUP BY and HAVING</vt:lpstr>
      <vt:lpstr>Conceptual Evaluation Strategy with GROUP BY and HAVING</vt:lpstr>
      <vt:lpstr>Q32: Find age of the youngest sailor with age &gt;= 18, for each rating with at least 2 such sailors</vt:lpstr>
      <vt:lpstr>Conceptual Evaluation for Q32</vt:lpstr>
      <vt:lpstr>EVERY and ANY in HAVING clauses</vt:lpstr>
      <vt:lpstr>Conceptual Evaluation with EVERY</vt:lpstr>
      <vt:lpstr>Find age of the youngest sailor for each rating with at least 2 sailors between 18 and 60</vt:lpstr>
      <vt:lpstr>Outer Joins</vt:lpstr>
      <vt:lpstr>Example of outer join</vt:lpstr>
      <vt:lpstr>Insertion</vt:lpstr>
      <vt:lpstr>Deletion</vt:lpstr>
      <vt:lpstr>Updates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The Database Language SQL (iii)</dc:title>
  <dc:creator>Lipyeow Lim</dc:creator>
  <cp:lastModifiedBy>Lipyeow Lim</cp:lastModifiedBy>
  <cp:revision>169</cp:revision>
  <dcterms:created xsi:type="dcterms:W3CDTF">2014-03-03T20:23:19Z</dcterms:created>
  <dcterms:modified xsi:type="dcterms:W3CDTF">2014-03-04T20:51:42Z</dcterms:modified>
</cp:coreProperties>
</file>