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.xml" ContentType="application/vnd.openxmlformats-officedocument.presentationml.notes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9" r:id="rId3"/>
    <p:sldId id="258" r:id="rId4"/>
    <p:sldId id="259" r:id="rId5"/>
    <p:sldId id="260" r:id="rId6"/>
    <p:sldId id="262" r:id="rId7"/>
    <p:sldId id="270" r:id="rId8"/>
    <p:sldId id="263" r:id="rId9"/>
    <p:sldId id="261" r:id="rId10"/>
    <p:sldId id="291" r:id="rId11"/>
    <p:sldId id="264" r:id="rId12"/>
    <p:sldId id="268" r:id="rId13"/>
    <p:sldId id="265" r:id="rId14"/>
    <p:sldId id="266" r:id="rId15"/>
    <p:sldId id="269" r:id="rId16"/>
    <p:sldId id="267" r:id="rId17"/>
    <p:sldId id="290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browse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EDDA2-E9D5-7E4A-BC7E-D608CDC7D70F}" type="datetimeFigureOut">
              <a:rPr lang="en-US" smtClean="0"/>
              <a:pPr/>
              <a:t>9/23/16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4DF58-0026-BC48-8555-F3272F2CC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9/23/16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10/16/2013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321 Data Storage &amp; Retrieval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SQL in a Server Environment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</a:t>
            </a:r>
            <a:r>
              <a:rPr lang="en-US" dirty="0" smtClean="0"/>
              <a:t>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Embedding SQL in C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Embedded SQL in C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5052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DBMS-specific Preprocessor translates special macros to DB-specific function calls</a:t>
            </a:r>
          </a:p>
          <a:p>
            <a:r>
              <a:rPr lang="en-US" dirty="0" smtClean="0"/>
              <a:t>Pre-processor needs access to DBMS instance for validation.</a:t>
            </a:r>
          </a:p>
          <a:p>
            <a:r>
              <a:rPr lang="en-US" dirty="0" smtClean="0"/>
              <a:t>Executable needs to be bound to a specific database in a DBMS in order to execute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ound Single Corner Rectangle 6"/>
          <p:cNvSpPr/>
          <p:nvPr/>
        </p:nvSpPr>
        <p:spPr>
          <a:xfrm>
            <a:off x="6477000" y="1295400"/>
            <a:ext cx="762000" cy="457200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sqc</a:t>
            </a:r>
            <a:endParaRPr lang="en-US" dirty="0"/>
          </a:p>
        </p:txBody>
      </p:sp>
      <p:sp>
        <p:nvSpPr>
          <p:cNvPr id="8" name="Process 7"/>
          <p:cNvSpPr/>
          <p:nvPr/>
        </p:nvSpPr>
        <p:spPr>
          <a:xfrm>
            <a:off x="5486400" y="1905000"/>
            <a:ext cx="2743200" cy="381000"/>
          </a:xfrm>
          <a:prstGeom prst="flowChartProcess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DBMS-specific </a:t>
            </a:r>
            <a:r>
              <a:rPr lang="en-US" dirty="0" err="1" smtClean="0"/>
              <a:t>Precompiler</a:t>
            </a:r>
            <a:endParaRPr lang="en-US" dirty="0"/>
          </a:p>
        </p:txBody>
      </p:sp>
      <p:sp>
        <p:nvSpPr>
          <p:cNvPr id="10" name="Round Single Corner Rectangle 9"/>
          <p:cNvSpPr/>
          <p:nvPr/>
        </p:nvSpPr>
        <p:spPr>
          <a:xfrm>
            <a:off x="5638800" y="2514600"/>
            <a:ext cx="762000" cy="457200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.c</a:t>
            </a:r>
            <a:endParaRPr lang="en-US" dirty="0"/>
          </a:p>
        </p:txBody>
      </p:sp>
      <p:sp>
        <p:nvSpPr>
          <p:cNvPr id="11" name="Process 7"/>
          <p:cNvSpPr/>
          <p:nvPr/>
        </p:nvSpPr>
        <p:spPr>
          <a:xfrm>
            <a:off x="5334000" y="3200400"/>
            <a:ext cx="1371600" cy="381000"/>
          </a:xfrm>
          <a:prstGeom prst="flowChartProcess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Compiler</a:t>
            </a:r>
            <a:endParaRPr lang="en-US" dirty="0"/>
          </a:p>
        </p:txBody>
      </p:sp>
      <p:sp>
        <p:nvSpPr>
          <p:cNvPr id="12" name="Process 7"/>
          <p:cNvSpPr/>
          <p:nvPr/>
        </p:nvSpPr>
        <p:spPr>
          <a:xfrm>
            <a:off x="5334000" y="4495800"/>
            <a:ext cx="1371600" cy="381000"/>
          </a:xfrm>
          <a:prstGeom prst="flowChartProcess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Linker</a:t>
            </a:r>
            <a:endParaRPr lang="en-US" dirty="0"/>
          </a:p>
        </p:txBody>
      </p:sp>
      <p:sp>
        <p:nvSpPr>
          <p:cNvPr id="13" name="Process 7"/>
          <p:cNvSpPr/>
          <p:nvPr/>
        </p:nvSpPr>
        <p:spPr>
          <a:xfrm>
            <a:off x="7010400" y="3200400"/>
            <a:ext cx="1524000" cy="762000"/>
          </a:xfrm>
          <a:prstGeom prst="flowChartProcess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DBMS-specific Binder</a:t>
            </a:r>
            <a:endParaRPr lang="en-US" dirty="0"/>
          </a:p>
        </p:txBody>
      </p:sp>
      <p:sp>
        <p:nvSpPr>
          <p:cNvPr id="14" name="Round Single Corner Rectangle 13"/>
          <p:cNvSpPr/>
          <p:nvPr/>
        </p:nvSpPr>
        <p:spPr>
          <a:xfrm>
            <a:off x="7391400" y="2514600"/>
            <a:ext cx="762000" cy="457200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bnd</a:t>
            </a:r>
            <a:endParaRPr lang="en-US" dirty="0"/>
          </a:p>
        </p:txBody>
      </p:sp>
      <p:sp>
        <p:nvSpPr>
          <p:cNvPr id="15" name="Round Single Corner Rectangle 14"/>
          <p:cNvSpPr/>
          <p:nvPr/>
        </p:nvSpPr>
        <p:spPr>
          <a:xfrm>
            <a:off x="5638800" y="3810000"/>
            <a:ext cx="762000" cy="457200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.o</a:t>
            </a:r>
            <a:endParaRPr lang="en-US" dirty="0"/>
          </a:p>
        </p:txBody>
      </p:sp>
      <p:sp>
        <p:nvSpPr>
          <p:cNvPr id="16" name="Round Single Corner Rectangle 15"/>
          <p:cNvSpPr/>
          <p:nvPr/>
        </p:nvSpPr>
        <p:spPr>
          <a:xfrm>
            <a:off x="4038600" y="3581400"/>
            <a:ext cx="1219200" cy="914400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DBMS-specific libraries</a:t>
            </a:r>
            <a:endParaRPr lang="en-US" dirty="0"/>
          </a:p>
        </p:txBody>
      </p:sp>
      <p:sp>
        <p:nvSpPr>
          <p:cNvPr id="17" name="Round Single Corner Rectangle 16"/>
          <p:cNvSpPr/>
          <p:nvPr/>
        </p:nvSpPr>
        <p:spPr>
          <a:xfrm>
            <a:off x="5638800" y="5105400"/>
            <a:ext cx="762000" cy="457200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.exe</a:t>
            </a:r>
            <a:endParaRPr lang="en-US" dirty="0"/>
          </a:p>
        </p:txBody>
      </p:sp>
      <p:sp>
        <p:nvSpPr>
          <p:cNvPr id="18" name="Can 17"/>
          <p:cNvSpPr/>
          <p:nvPr/>
        </p:nvSpPr>
        <p:spPr>
          <a:xfrm>
            <a:off x="6248400" y="5715000"/>
            <a:ext cx="1524000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9" name="Snip Single Corner Rectangle 18"/>
          <p:cNvSpPr/>
          <p:nvPr/>
        </p:nvSpPr>
        <p:spPr>
          <a:xfrm>
            <a:off x="6400800" y="5638800"/>
            <a:ext cx="1143000" cy="381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7" idx="2"/>
            <a:endCxn id="8" idx="0"/>
          </p:cNvCxnSpPr>
          <p:nvPr/>
        </p:nvCxnSpPr>
        <p:spPr>
          <a:xfrm rot="5400000">
            <a:off x="6781800" y="1828800"/>
            <a:ext cx="1524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1" idx="0"/>
          </p:cNvCxnSpPr>
          <p:nvPr/>
        </p:nvCxnSpPr>
        <p:spPr>
          <a:xfrm rot="5400000">
            <a:off x="5905500" y="3086100"/>
            <a:ext cx="2286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10" idx="0"/>
          </p:cNvCxnSpPr>
          <p:nvPr/>
        </p:nvCxnSpPr>
        <p:spPr>
          <a:xfrm rot="5400000">
            <a:off x="6324600" y="1981200"/>
            <a:ext cx="228600" cy="8382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14" idx="0"/>
          </p:cNvCxnSpPr>
          <p:nvPr/>
        </p:nvCxnSpPr>
        <p:spPr>
          <a:xfrm rot="16200000" flipH="1">
            <a:off x="7200900" y="1943100"/>
            <a:ext cx="228600" cy="914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2"/>
            <a:endCxn id="13" idx="0"/>
          </p:cNvCxnSpPr>
          <p:nvPr/>
        </p:nvCxnSpPr>
        <p:spPr>
          <a:xfrm rot="5400000">
            <a:off x="7658100" y="3086100"/>
            <a:ext cx="2286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2"/>
            <a:endCxn id="15" idx="0"/>
          </p:cNvCxnSpPr>
          <p:nvPr/>
        </p:nvCxnSpPr>
        <p:spPr>
          <a:xfrm rot="5400000">
            <a:off x="5905500" y="3695700"/>
            <a:ext cx="2286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2"/>
            <a:endCxn id="12" idx="0"/>
          </p:cNvCxnSpPr>
          <p:nvPr/>
        </p:nvCxnSpPr>
        <p:spPr>
          <a:xfrm rot="5400000">
            <a:off x="5905500" y="4381500"/>
            <a:ext cx="2286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6" idx="3"/>
            <a:endCxn id="12" idx="0"/>
          </p:cNvCxnSpPr>
          <p:nvPr/>
        </p:nvCxnSpPr>
        <p:spPr>
          <a:xfrm>
            <a:off x="5257800" y="4038600"/>
            <a:ext cx="762000" cy="4572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" idx="2"/>
            <a:endCxn id="17" idx="0"/>
          </p:cNvCxnSpPr>
          <p:nvPr/>
        </p:nvCxnSpPr>
        <p:spPr>
          <a:xfrm rot="5400000">
            <a:off x="5905500" y="4991100"/>
            <a:ext cx="2286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7" idx="3"/>
            <a:endCxn id="19" idx="3"/>
          </p:cNvCxnSpPr>
          <p:nvPr/>
        </p:nvCxnSpPr>
        <p:spPr>
          <a:xfrm>
            <a:off x="6400800" y="5334000"/>
            <a:ext cx="57150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3" idx="2"/>
            <a:endCxn id="19" idx="3"/>
          </p:cNvCxnSpPr>
          <p:nvPr/>
        </p:nvCxnSpPr>
        <p:spPr>
          <a:xfrm rot="5400000">
            <a:off x="6534150" y="4400550"/>
            <a:ext cx="1676400" cy="800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SQL &amp; Host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r>
              <a:rPr lang="en-US" dirty="0" smtClean="0"/>
              <a:t>Need a way for host language to </a:t>
            </a:r>
            <a:r>
              <a:rPr lang="en-US" dirty="0" smtClean="0">
                <a:solidFill>
                  <a:schemeClr val="accent2"/>
                </a:solidFill>
              </a:rPr>
              <a:t>get data </a:t>
            </a:r>
            <a:r>
              <a:rPr lang="en-US" dirty="0" smtClean="0"/>
              <a:t>from SQL environment</a:t>
            </a:r>
          </a:p>
          <a:p>
            <a:r>
              <a:rPr lang="en-US" dirty="0" smtClean="0"/>
              <a:t>Need a way to </a:t>
            </a:r>
            <a:r>
              <a:rPr lang="en-US" dirty="0" smtClean="0">
                <a:solidFill>
                  <a:schemeClr val="accent2"/>
                </a:solidFill>
              </a:rPr>
              <a:t>pass values </a:t>
            </a:r>
            <a:r>
              <a:rPr lang="en-US" dirty="0" smtClean="0"/>
              <a:t>from host language to SQL environment</a:t>
            </a:r>
          </a:p>
          <a:p>
            <a:r>
              <a:rPr lang="en-US" dirty="0" smtClean="0"/>
              <a:t>Shared variables 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DECLARE SECTION</a:t>
            </a:r>
          </a:p>
          <a:p>
            <a:pPr lvl="1"/>
            <a:r>
              <a:rPr lang="en-US" dirty="0" smtClean="0"/>
              <a:t>In SQL, refer using</a:t>
            </a:r>
          </a:p>
          <a:p>
            <a:pPr lvl="1">
              <a:buNone/>
            </a:pPr>
            <a:r>
              <a:rPr lang="en-US" dirty="0" smtClean="0"/>
              <a:t>:Salary, :</a:t>
            </a:r>
            <a:r>
              <a:rPr lang="en-US" dirty="0" err="1" smtClean="0"/>
              <a:t>EmployeeNo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6800" y="3352800"/>
            <a:ext cx="4038600" cy="22467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solidFill>
                  <a:srgbClr val="1F497D"/>
                </a:solidFill>
                <a:latin typeface="Calibri"/>
                <a:cs typeface="+mn-cs"/>
              </a:rPr>
              <a:t>EXEC SQL </a:t>
            </a:r>
            <a:r>
              <a:rPr lang="en-US" sz="2000" dirty="0" smtClean="0">
                <a:solidFill>
                  <a:srgbClr val="1F497D"/>
                </a:solidFill>
                <a:latin typeface="Calibri"/>
                <a:cs typeface="+mn-cs"/>
              </a:rPr>
              <a:t>BEGIN DECLARE SECTION;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char </a:t>
            </a:r>
            <a:r>
              <a:rPr lang="en-US" sz="2000" dirty="0" err="1" smtClean="0">
                <a:solidFill>
                  <a:prstClr val="black"/>
                </a:solidFill>
                <a:latin typeface="Calibri"/>
                <a:cs typeface="+mn-cs"/>
              </a:rPr>
              <a:t>EmployeeNo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[7];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char </a:t>
            </a:r>
            <a:r>
              <a:rPr lang="en-US" sz="2000" dirty="0" err="1" smtClean="0">
                <a:solidFill>
                  <a:prstClr val="black"/>
                </a:solidFill>
                <a:latin typeface="Calibri"/>
                <a:cs typeface="+mn-cs"/>
              </a:rPr>
              <a:t>LastName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[16];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double Salary;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short </a:t>
            </a:r>
            <a:r>
              <a:rPr lang="en-US" sz="2000" dirty="0" err="1" smtClean="0">
                <a:solidFill>
                  <a:prstClr val="black"/>
                </a:solidFill>
                <a:latin typeface="Calibri"/>
                <a:cs typeface="+mn-cs"/>
              </a:rPr>
              <a:t>SalaryNI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solidFill>
                  <a:srgbClr val="1F497D"/>
                </a:solidFill>
                <a:latin typeface="Calibri"/>
                <a:cs typeface="+mn-cs"/>
              </a:rPr>
              <a:t>EXEC SQL </a:t>
            </a:r>
            <a:r>
              <a:rPr lang="en-US" sz="2000" dirty="0" smtClean="0">
                <a:solidFill>
                  <a:srgbClr val="1F497D"/>
                </a:solidFill>
                <a:latin typeface="Calibri"/>
                <a:cs typeface="+mn-cs"/>
              </a:rPr>
              <a:t>END DECLARE SECTION;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 Example of Embedded SQL C Program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#include 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pPr>
              <a:buNone/>
            </a:pPr>
            <a:r>
              <a:rPr lang="en-US" sz="1600" dirty="0" smtClean="0"/>
              <a:t>#include &lt;</a:t>
            </a:r>
            <a:r>
              <a:rPr lang="en-US" sz="1600" dirty="0" err="1" smtClean="0"/>
              <a:t>string.h</a:t>
            </a:r>
            <a:r>
              <a:rPr lang="en-US" sz="1600" dirty="0" smtClean="0"/>
              <a:t>&gt;</a:t>
            </a:r>
          </a:p>
          <a:p>
            <a:pPr>
              <a:buNone/>
            </a:pPr>
            <a:r>
              <a:rPr lang="en-US" sz="1600" dirty="0" smtClean="0"/>
              <a:t>#include &lt;</a:t>
            </a:r>
            <a:r>
              <a:rPr lang="en-US" sz="1600" dirty="0" err="1" smtClean="0"/>
              <a:t>sql.h</a:t>
            </a:r>
            <a:r>
              <a:rPr lang="en-US" sz="1600" dirty="0" smtClean="0"/>
              <a:t>&gt;</a:t>
            </a:r>
          </a:p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main()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// Include The SQLCA Data Structure Variable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2"/>
                </a:solidFill>
              </a:rPr>
              <a:t>EXEC SQL </a:t>
            </a:r>
            <a:r>
              <a:rPr lang="en-US" sz="1600" dirty="0" smtClean="0">
                <a:solidFill>
                  <a:schemeClr val="tx2"/>
                </a:solidFill>
              </a:rPr>
              <a:t>INCLUDE SQLCA;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// Define The SQL Host Variables Needed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2"/>
                </a:solidFill>
              </a:rPr>
              <a:t>EXEC SQL </a:t>
            </a:r>
            <a:r>
              <a:rPr lang="en-US" sz="1600" dirty="0" smtClean="0">
                <a:solidFill>
                  <a:schemeClr val="tx2"/>
                </a:solidFill>
              </a:rPr>
              <a:t>BEGIN DECLARE SECTION;</a:t>
            </a:r>
          </a:p>
          <a:p>
            <a:pPr>
              <a:buNone/>
            </a:pPr>
            <a:r>
              <a:rPr lang="en-US" sz="1600" dirty="0" smtClean="0"/>
              <a:t>char </a:t>
            </a:r>
            <a:r>
              <a:rPr lang="en-US" sz="1600" dirty="0" err="1" smtClean="0"/>
              <a:t>EmployeeNo</a:t>
            </a:r>
            <a:r>
              <a:rPr lang="en-US" sz="1600" dirty="0" smtClean="0"/>
              <a:t>[7];</a:t>
            </a:r>
          </a:p>
          <a:p>
            <a:pPr>
              <a:buNone/>
            </a:pPr>
            <a:r>
              <a:rPr lang="en-US" sz="1600" dirty="0" smtClean="0"/>
              <a:t>char </a:t>
            </a:r>
            <a:r>
              <a:rPr lang="en-US" sz="1600" dirty="0" err="1" smtClean="0"/>
              <a:t>LastName</a:t>
            </a:r>
            <a:r>
              <a:rPr lang="en-US" sz="1600" dirty="0" smtClean="0"/>
              <a:t>[16];</a:t>
            </a:r>
          </a:p>
          <a:p>
            <a:pPr>
              <a:buNone/>
            </a:pPr>
            <a:r>
              <a:rPr lang="en-US" sz="1600" dirty="0" smtClean="0"/>
              <a:t>double Salary;</a:t>
            </a:r>
          </a:p>
          <a:p>
            <a:pPr>
              <a:buNone/>
            </a:pPr>
            <a:r>
              <a:rPr lang="en-US" sz="1600" dirty="0" smtClean="0"/>
              <a:t>short </a:t>
            </a:r>
            <a:r>
              <a:rPr lang="en-US" sz="1600" dirty="0" err="1" smtClean="0"/>
              <a:t>SalaryNI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2"/>
                </a:solidFill>
              </a:rPr>
              <a:t>EXEC SQL </a:t>
            </a:r>
            <a:r>
              <a:rPr lang="en-US" sz="1600" dirty="0" smtClean="0">
                <a:solidFill>
                  <a:schemeClr val="tx2"/>
                </a:solidFill>
              </a:rPr>
              <a:t>END DECLARE SECTION;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// Connect To The Appropriate Database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2"/>
                </a:solidFill>
              </a:rPr>
              <a:t>EXEC SQL </a:t>
            </a:r>
            <a:r>
              <a:rPr lang="en-US" sz="1600" dirty="0" smtClean="0">
                <a:solidFill>
                  <a:schemeClr val="tx2"/>
                </a:solidFill>
              </a:rPr>
              <a:t>CONNECT TO SAMPLE USER db2admin USING ibmdb2;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// Declare A Static Cursor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2"/>
                </a:solidFill>
              </a:rPr>
              <a:t>EXEC SQL </a:t>
            </a:r>
            <a:r>
              <a:rPr lang="en-US" sz="1600" dirty="0" smtClean="0">
                <a:solidFill>
                  <a:schemeClr val="tx2"/>
                </a:solidFill>
              </a:rPr>
              <a:t>DECLARE C1 CURSOR FOR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SELECT EMPNO, LASTNAME, DOUBLE(SALARY)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FROM EMPLOYEE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WHERE JOB = 'DESIGNER';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// Open The Cursor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2"/>
                </a:solidFill>
              </a:rPr>
              <a:t>EXEC SQL </a:t>
            </a:r>
            <a:r>
              <a:rPr lang="en-US" sz="1600" dirty="0" smtClean="0">
                <a:solidFill>
                  <a:schemeClr val="tx2"/>
                </a:solidFill>
              </a:rPr>
              <a:t>OPEN C1;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 Example of Embedded SQL C Program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// If The Cursor Was Opened Successfully,</a:t>
            </a:r>
          </a:p>
          <a:p>
            <a:pPr>
              <a:buNone/>
            </a:pPr>
            <a:r>
              <a:rPr lang="en-US" sz="1600" dirty="0" smtClean="0"/>
              <a:t>while (</a:t>
            </a:r>
            <a:r>
              <a:rPr lang="en-US" sz="1600" dirty="0" err="1" smtClean="0"/>
              <a:t>sqlca.sqlcode</a:t>
            </a:r>
            <a:r>
              <a:rPr lang="en-US" sz="1600" dirty="0" smtClean="0"/>
              <a:t> == SQL_RC_OK)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b="1" dirty="0" smtClean="0">
                <a:solidFill>
                  <a:schemeClr val="tx2"/>
                </a:solidFill>
              </a:rPr>
              <a:t>EXEC SQL </a:t>
            </a:r>
            <a:r>
              <a:rPr lang="en-US" sz="1600" dirty="0" smtClean="0">
                <a:solidFill>
                  <a:schemeClr val="tx2"/>
                </a:solidFill>
              </a:rPr>
              <a:t>FETCH C1 INTO :</a:t>
            </a:r>
            <a:r>
              <a:rPr lang="en-US" sz="1600" dirty="0" err="1" smtClean="0">
                <a:solidFill>
                  <a:schemeClr val="tx2"/>
                </a:solidFill>
              </a:rPr>
              <a:t>EmployeeNo</a:t>
            </a:r>
            <a:r>
              <a:rPr lang="en-US" sz="1600" dirty="0" smtClean="0">
                <a:solidFill>
                  <a:schemeClr val="tx2"/>
                </a:solidFill>
              </a:rPr>
              <a:t>,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		:</a:t>
            </a:r>
            <a:r>
              <a:rPr lang="en-US" sz="1600" dirty="0" err="1" smtClean="0">
                <a:solidFill>
                  <a:schemeClr val="tx2"/>
                </a:solidFill>
              </a:rPr>
              <a:t>LastName</a:t>
            </a:r>
            <a:r>
              <a:rPr lang="en-US" sz="1600" dirty="0" smtClean="0">
                <a:solidFill>
                  <a:schemeClr val="tx2"/>
                </a:solidFill>
              </a:rPr>
              <a:t>, :Salary, :</a:t>
            </a:r>
            <a:r>
              <a:rPr lang="en-US" sz="1600" dirty="0" err="1" smtClean="0">
                <a:solidFill>
                  <a:schemeClr val="tx2"/>
                </a:solidFill>
              </a:rPr>
              <a:t>SalaryNI</a:t>
            </a:r>
            <a:r>
              <a:rPr lang="en-US" sz="1600" dirty="0" smtClean="0">
                <a:solidFill>
                  <a:schemeClr val="tx2"/>
                </a:solidFill>
              </a:rPr>
              <a:t>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// Display The Record Retrieved</a:t>
            </a:r>
          </a:p>
          <a:p>
            <a:pPr>
              <a:buNone/>
            </a:pPr>
            <a:r>
              <a:rPr lang="en-US" sz="1600" dirty="0" smtClean="0"/>
              <a:t>	if (</a:t>
            </a:r>
            <a:r>
              <a:rPr lang="en-US" sz="1600" dirty="0" err="1" smtClean="0"/>
              <a:t>sqlca.sqlcode</a:t>
            </a:r>
            <a:r>
              <a:rPr lang="en-US" sz="1600" dirty="0" smtClean="0"/>
              <a:t> == SQL_RC_OK)</a:t>
            </a:r>
          </a:p>
          <a:p>
            <a:pPr>
              <a:buNone/>
            </a:pPr>
            <a:r>
              <a:rPr lang="en-US" sz="1600" dirty="0" smtClean="0"/>
              <a:t>	{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("%-8s %-16s ", </a:t>
            </a:r>
            <a:r>
              <a:rPr lang="en-US" sz="1600" dirty="0" err="1" smtClean="0"/>
              <a:t>EmployeeNo</a:t>
            </a:r>
            <a:r>
              <a:rPr lang="en-US" sz="1600" dirty="0" smtClean="0"/>
              <a:t>,</a:t>
            </a:r>
          </a:p>
          <a:p>
            <a:pPr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LastName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		if (</a:t>
            </a:r>
            <a:r>
              <a:rPr lang="en-US" sz="1600" dirty="0" err="1" smtClean="0"/>
              <a:t>SalaryNI</a:t>
            </a:r>
            <a:r>
              <a:rPr lang="en-US" sz="1600" dirty="0" smtClean="0"/>
              <a:t> &gt;= 0)</a:t>
            </a:r>
          </a:p>
          <a:p>
            <a:pPr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("%lf\n", Salary);</a:t>
            </a:r>
          </a:p>
          <a:p>
            <a:pPr>
              <a:buNone/>
            </a:pPr>
            <a:r>
              <a:rPr lang="en-US" sz="1600" dirty="0" smtClean="0"/>
              <a:t>		else</a:t>
            </a:r>
          </a:p>
          <a:p>
            <a:pPr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("Unknown\n");</a:t>
            </a:r>
          </a:p>
          <a:p>
            <a:pPr>
              <a:buNone/>
            </a:pPr>
            <a:r>
              <a:rPr lang="en-US" sz="1600" dirty="0" smtClean="0"/>
              <a:t>	}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// Close The Open Cursor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2"/>
                </a:solidFill>
              </a:rPr>
              <a:t>EXEC SQL </a:t>
            </a:r>
            <a:r>
              <a:rPr lang="en-US" sz="1600" dirty="0" smtClean="0">
                <a:solidFill>
                  <a:schemeClr val="tx2"/>
                </a:solidFill>
              </a:rPr>
              <a:t>CLOSE C1;</a:t>
            </a:r>
          </a:p>
          <a:p>
            <a:pPr>
              <a:buNone/>
            </a:pPr>
            <a:r>
              <a:rPr lang="en-US" sz="1600" dirty="0" smtClean="0"/>
              <a:t>// Commit The Transaction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2"/>
                </a:solidFill>
              </a:rPr>
              <a:t>EXEC SQL </a:t>
            </a:r>
            <a:r>
              <a:rPr lang="en-US" sz="1600" dirty="0" smtClean="0">
                <a:solidFill>
                  <a:schemeClr val="tx2"/>
                </a:solidFill>
              </a:rPr>
              <a:t>COMMIT;</a:t>
            </a:r>
          </a:p>
          <a:p>
            <a:pPr>
              <a:buNone/>
            </a:pPr>
            <a:r>
              <a:rPr lang="en-US" sz="1600" dirty="0" smtClean="0"/>
              <a:t>// Terminate The Database Connection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2"/>
                </a:solidFill>
              </a:rPr>
              <a:t>EXEC SQL </a:t>
            </a:r>
            <a:r>
              <a:rPr lang="en-US" sz="1600" dirty="0" smtClean="0">
                <a:solidFill>
                  <a:schemeClr val="tx2"/>
                </a:solidFill>
              </a:rPr>
              <a:t>DISCONNECT CURRENT;</a:t>
            </a:r>
          </a:p>
          <a:p>
            <a:pPr>
              <a:buNone/>
            </a:pPr>
            <a:r>
              <a:rPr lang="en-US" sz="1600" dirty="0" smtClean="0"/>
              <a:t>// Return Control To The Operating System</a:t>
            </a:r>
          </a:p>
          <a:p>
            <a:pPr>
              <a:buNone/>
            </a:pPr>
            <a:r>
              <a:rPr lang="en-US" sz="1600" dirty="0" smtClean="0"/>
              <a:t>return(0);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 smtClean="0">
              <a:solidFill>
                <a:schemeClr val="tx2"/>
              </a:solidFill>
            </a:endParaRPr>
          </a:p>
          <a:p>
            <a:r>
              <a:rPr lang="en-US" sz="2400" dirty="0" smtClean="0"/>
              <a:t>A cursor is an </a:t>
            </a:r>
            <a:r>
              <a:rPr lang="en-US" sz="2400" dirty="0" err="1" smtClean="0"/>
              <a:t>iterator</a:t>
            </a:r>
            <a:r>
              <a:rPr lang="en-US" sz="2400" dirty="0" smtClean="0"/>
              <a:t> for looping through a relation instance.</a:t>
            </a:r>
          </a:p>
          <a:p>
            <a:r>
              <a:rPr lang="en-US" sz="2400" dirty="0" smtClean="0"/>
              <a:t>Why is a cursor construct  necessary ?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3124200" cy="4678363"/>
          </a:xfrm>
        </p:spPr>
        <p:txBody>
          <a:bodyPr>
            <a:normAutofit fontScale="62500" lnSpcReduction="20000"/>
          </a:bodyPr>
          <a:lstStyle/>
          <a:p>
            <a:r>
              <a:rPr lang="en-US" sz="4500" dirty="0" smtClean="0"/>
              <a:t>SQL syntax except </a:t>
            </a:r>
            <a:r>
              <a:rPr lang="en-US" sz="4500" dirty="0" smtClean="0">
                <a:solidFill>
                  <a:schemeClr val="accent2"/>
                </a:solidFill>
              </a:rPr>
              <a:t>where</a:t>
            </a:r>
            <a:r>
              <a:rPr lang="en-US" sz="4500" dirty="0" smtClean="0"/>
              <a:t> clause require </a:t>
            </a:r>
            <a:r>
              <a:rPr lang="en-US" sz="4500" dirty="0" smtClean="0">
                <a:solidFill>
                  <a:schemeClr val="accent2"/>
                </a:solidFill>
              </a:rPr>
              <a:t>current of &lt;cursor&gt;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EXEC SQL BEGIN DECLARE SECTION;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certNo</a:t>
            </a:r>
            <a:r>
              <a:rPr lang="en-US" dirty="0" smtClean="0"/>
              <a:t> , worth ; </a:t>
            </a:r>
          </a:p>
          <a:p>
            <a:pPr>
              <a:buNone/>
            </a:pPr>
            <a:r>
              <a:rPr lang="en-US" dirty="0" smtClean="0"/>
              <a:t>   char </a:t>
            </a:r>
            <a:r>
              <a:rPr lang="en-US" dirty="0" err="1" smtClean="0"/>
              <a:t>execName</a:t>
            </a:r>
            <a:r>
              <a:rPr lang="en-US" dirty="0" smtClean="0"/>
              <a:t>[31],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execName</a:t>
            </a:r>
            <a:r>
              <a:rPr lang="en-US" dirty="0" smtClean="0"/>
              <a:t>[31],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execAddr</a:t>
            </a:r>
            <a:r>
              <a:rPr lang="en-US" dirty="0" smtClean="0"/>
              <a:t> [256], </a:t>
            </a:r>
          </a:p>
          <a:p>
            <a:pPr>
              <a:buNone/>
            </a:pPr>
            <a:r>
              <a:rPr lang="en-US" dirty="0" smtClean="0"/>
              <a:t>	SQLSTATE [6];</a:t>
            </a:r>
          </a:p>
          <a:p>
            <a:pPr>
              <a:buNone/>
            </a:pPr>
            <a:r>
              <a:rPr lang="en-US" dirty="0" smtClean="0"/>
              <a:t>EXEC SQL END DECLARE SECTION;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1371600"/>
            <a:ext cx="4953000" cy="47545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EXEC SQL DECLARE </a:t>
            </a:r>
            <a:r>
              <a:rPr lang="en-US" dirty="0" err="1" smtClean="0"/>
              <a:t>execCursor</a:t>
            </a:r>
            <a:r>
              <a:rPr lang="en-US" dirty="0" smtClean="0"/>
              <a:t> CURSOR FOR </a:t>
            </a:r>
            <a:r>
              <a:rPr lang="en-US" dirty="0" err="1" smtClean="0"/>
              <a:t>MovieExec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EXEC SQL OPEN </a:t>
            </a:r>
            <a:r>
              <a:rPr lang="en-US" dirty="0" err="1" smtClean="0"/>
              <a:t>execCursor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while (1) { </a:t>
            </a:r>
          </a:p>
          <a:p>
            <a:pPr>
              <a:buNone/>
            </a:pPr>
            <a:r>
              <a:rPr lang="en-US" dirty="0" smtClean="0"/>
              <a:t>   EXEC SQL FETCH FROM </a:t>
            </a:r>
            <a:r>
              <a:rPr lang="en-US" dirty="0" err="1" smtClean="0"/>
              <a:t>execCursor</a:t>
            </a:r>
            <a:r>
              <a:rPr lang="en-US" dirty="0" smtClean="0"/>
              <a:t> INTO :</a:t>
            </a:r>
            <a:r>
              <a:rPr lang="en-US" dirty="0" err="1" smtClean="0"/>
              <a:t>execName</a:t>
            </a:r>
            <a:r>
              <a:rPr lang="en-US" dirty="0" smtClean="0"/>
              <a:t>, :</a:t>
            </a:r>
            <a:r>
              <a:rPr lang="en-US" dirty="0" err="1" smtClean="0"/>
              <a:t>execAddr</a:t>
            </a:r>
            <a:r>
              <a:rPr lang="en-US" dirty="0" smtClean="0"/>
              <a:t>, :</a:t>
            </a:r>
            <a:r>
              <a:rPr lang="en-US" dirty="0" err="1" smtClean="0"/>
              <a:t>certNo</a:t>
            </a:r>
            <a:r>
              <a:rPr lang="en-US" dirty="0" smtClean="0"/>
              <a:t>, :worth;</a:t>
            </a:r>
          </a:p>
          <a:p>
            <a:pPr>
              <a:buNone/>
            </a:pPr>
            <a:r>
              <a:rPr lang="en-US" dirty="0" smtClean="0"/>
              <a:t>   if (NO_MORE_ TUPLES) break;</a:t>
            </a:r>
          </a:p>
          <a:p>
            <a:pPr>
              <a:buNone/>
            </a:pPr>
            <a:r>
              <a:rPr lang="en-US" dirty="0" smtClean="0"/>
              <a:t>   if ( worth &lt; 1000)</a:t>
            </a:r>
          </a:p>
          <a:p>
            <a:pPr>
              <a:buNone/>
            </a:pPr>
            <a:r>
              <a:rPr lang="en-US" dirty="0" smtClean="0"/>
              <a:t>      EXEC SQL </a:t>
            </a:r>
            <a:r>
              <a:rPr lang="en-US" b="1" dirty="0" smtClean="0"/>
              <a:t>DELETE FROM </a:t>
            </a:r>
            <a:r>
              <a:rPr lang="en-US" dirty="0" err="1" smtClean="0"/>
              <a:t>MovieExec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                     WHERE </a:t>
            </a:r>
            <a:r>
              <a:rPr lang="en-US" b="1" dirty="0" smtClean="0">
                <a:solidFill>
                  <a:schemeClr val="accent2"/>
                </a:solidFill>
              </a:rPr>
              <a:t>CURRENT OF </a:t>
            </a:r>
            <a:r>
              <a:rPr lang="en-US" b="1" dirty="0" err="1" smtClean="0">
                <a:solidFill>
                  <a:schemeClr val="accent2"/>
                </a:solidFill>
              </a:rPr>
              <a:t>execCursor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dirty="0" smtClean="0"/>
              <a:t>   else</a:t>
            </a:r>
          </a:p>
          <a:p>
            <a:pPr>
              <a:buNone/>
            </a:pPr>
            <a:r>
              <a:rPr lang="en-US" dirty="0" smtClean="0"/>
              <a:t>      EXEC SQL </a:t>
            </a:r>
            <a:r>
              <a:rPr lang="en-US" b="1" dirty="0" smtClean="0"/>
              <a:t>UPDATE </a:t>
            </a:r>
            <a:r>
              <a:rPr lang="en-US" dirty="0" err="1" smtClean="0"/>
              <a:t>MovieExec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                     SET </a:t>
            </a:r>
            <a:r>
              <a:rPr lang="en-US" dirty="0" err="1" smtClean="0"/>
              <a:t>netWorth</a:t>
            </a:r>
            <a:r>
              <a:rPr lang="en-US" dirty="0" smtClean="0"/>
              <a:t>=2*</a:t>
            </a:r>
            <a:r>
              <a:rPr lang="en-US" dirty="0" err="1" smtClean="0"/>
              <a:t>netWorth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                     WHERE </a:t>
            </a:r>
            <a:r>
              <a:rPr lang="en-US" b="1" dirty="0" smtClean="0">
                <a:solidFill>
                  <a:schemeClr val="accent2"/>
                </a:solidFill>
              </a:rPr>
              <a:t>CURRENT OF </a:t>
            </a:r>
            <a:r>
              <a:rPr lang="en-US" b="1" dirty="0" err="1" smtClean="0">
                <a:solidFill>
                  <a:schemeClr val="accent2"/>
                </a:solidFill>
              </a:rPr>
              <a:t>execCursor</a:t>
            </a:r>
            <a:r>
              <a:rPr lang="en-US" b="1" dirty="0" smtClean="0">
                <a:solidFill>
                  <a:schemeClr val="accent2"/>
                </a:solidFill>
              </a:rPr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EXEC SQL CLOSE </a:t>
            </a:r>
            <a:r>
              <a:rPr lang="en-US" dirty="0" err="1" smtClean="0"/>
              <a:t>execCursor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B78-1450-44D0-A5BD-445BF452B4A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Static SQL refers to SQL queries that are completely specified at compile time. 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900" dirty="0" smtClean="0"/>
              <a:t>// Declare A Static Cursor</a:t>
            </a:r>
          </a:p>
          <a:p>
            <a:pPr>
              <a:buNone/>
            </a:pPr>
            <a:r>
              <a:rPr lang="en-US" sz="1900" b="1" dirty="0" smtClean="0">
                <a:solidFill>
                  <a:schemeClr val="tx2"/>
                </a:solidFill>
              </a:rPr>
              <a:t>EXEC SQL </a:t>
            </a:r>
            <a:r>
              <a:rPr lang="en-US" sz="1900" dirty="0" smtClean="0">
                <a:solidFill>
                  <a:schemeClr val="tx2"/>
                </a:solidFill>
              </a:rPr>
              <a:t>DECLARE C1 CURSOR FOR</a:t>
            </a:r>
          </a:p>
          <a:p>
            <a:pPr>
              <a:buNone/>
            </a:pPr>
            <a:r>
              <a:rPr lang="en-US" sz="1900" dirty="0" smtClean="0">
                <a:solidFill>
                  <a:schemeClr val="tx2"/>
                </a:solidFill>
              </a:rPr>
              <a:t>SELECT EMPNO, LASTNAME, DOUBLE(SALARY)</a:t>
            </a:r>
          </a:p>
          <a:p>
            <a:pPr>
              <a:buNone/>
            </a:pPr>
            <a:r>
              <a:rPr lang="en-US" sz="1900" dirty="0" smtClean="0">
                <a:solidFill>
                  <a:schemeClr val="tx2"/>
                </a:solidFill>
              </a:rPr>
              <a:t>FROM EMPLOYEE</a:t>
            </a:r>
          </a:p>
          <a:p>
            <a:pPr>
              <a:buNone/>
            </a:pPr>
            <a:r>
              <a:rPr lang="en-US" sz="1900" dirty="0" smtClean="0">
                <a:solidFill>
                  <a:schemeClr val="tx2"/>
                </a:solidFill>
              </a:rPr>
              <a:t>WHERE JOB = 'DESIGNER';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r>
              <a:rPr lang="en-US" dirty="0" smtClean="0"/>
              <a:t>Dynamic SQL refers to SQL queries that are note completely specified at compile time. 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sz="1800" dirty="0" err="1" smtClean="0"/>
              <a:t>strcpy</a:t>
            </a:r>
            <a:r>
              <a:rPr lang="en-US" sz="1800" dirty="0" smtClean="0"/>
              <a:t>(</a:t>
            </a:r>
            <a:r>
              <a:rPr lang="en-US" sz="1800" dirty="0" err="1" smtClean="0"/>
              <a:t>SQLStmt</a:t>
            </a:r>
            <a:r>
              <a:rPr lang="en-US" sz="1800" dirty="0" smtClean="0"/>
              <a:t>, “SELECT * FROM EMPLOYEE WHERE JOB=");</a:t>
            </a:r>
          </a:p>
          <a:p>
            <a:pPr>
              <a:buNone/>
            </a:pPr>
            <a:r>
              <a:rPr lang="en-US" sz="1800" dirty="0" err="1" smtClean="0"/>
              <a:t>strcat</a:t>
            </a:r>
            <a:r>
              <a:rPr lang="en-US" sz="1800" dirty="0" smtClean="0"/>
              <a:t>(</a:t>
            </a:r>
            <a:r>
              <a:rPr lang="en-US" sz="1800" dirty="0" err="1" smtClean="0"/>
              <a:t>SQLStmt</a:t>
            </a:r>
            <a:r>
              <a:rPr lang="en-US" sz="1800" dirty="0" smtClean="0"/>
              <a:t>,  </a:t>
            </a:r>
            <a:r>
              <a:rPr lang="en-US" sz="1800" dirty="0" err="1" smtClean="0"/>
              <a:t>argv</a:t>
            </a:r>
            <a:r>
              <a:rPr lang="en-US" sz="1800" dirty="0" smtClean="0"/>
              <a:t>[1]);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EXEC SQL </a:t>
            </a:r>
            <a:r>
              <a:rPr lang="en-US" sz="1800" dirty="0" smtClean="0">
                <a:solidFill>
                  <a:schemeClr val="tx2"/>
                </a:solidFill>
              </a:rPr>
              <a:t>PREPARE SQL_STMT FROM :</a:t>
            </a:r>
            <a:r>
              <a:rPr lang="en-US" sz="1800" dirty="0" err="1" smtClean="0">
                <a:solidFill>
                  <a:schemeClr val="tx2"/>
                </a:solidFill>
              </a:rPr>
              <a:t>SQLStmt</a:t>
            </a:r>
            <a:r>
              <a:rPr lang="en-US" sz="1800" dirty="0" smtClean="0">
                <a:solidFill>
                  <a:schemeClr val="tx2"/>
                </a:solidFill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EXEC SQL </a:t>
            </a:r>
            <a:r>
              <a:rPr lang="en-US" sz="1800" dirty="0" smtClean="0">
                <a:solidFill>
                  <a:schemeClr val="tx2"/>
                </a:solidFill>
              </a:rPr>
              <a:t>EXECUTE SQL_STMT;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BBAC-3F14-4D9E-AE02-344B3BFB3D1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J2EE: Java to Platform, Enterprise Edition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524000"/>
            <a:ext cx="34290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Think in terms of </a:t>
            </a:r>
            <a:r>
              <a:rPr lang="en-US" dirty="0" smtClean="0">
                <a:solidFill>
                  <a:srgbClr val="C0504D"/>
                </a:solidFill>
              </a:rPr>
              <a:t>“Servicing a request”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., a click on a “create” button on a “customer” page in a browser is a request.</a:t>
            </a:r>
          </a:p>
          <a:p>
            <a:r>
              <a:rPr lang="en-US" dirty="0" smtClean="0"/>
              <a:t>Building a Web application requires an approach of handling and processing </a:t>
            </a:r>
            <a:r>
              <a:rPr lang="en-US" dirty="0" smtClean="0">
                <a:solidFill>
                  <a:srgbClr val="C0504D"/>
                </a:solidFill>
              </a:rPr>
              <a:t>http requests</a:t>
            </a:r>
            <a:r>
              <a:rPr lang="en-US" dirty="0" smtClean="0"/>
              <a:t> and sending appropriate </a:t>
            </a:r>
            <a:r>
              <a:rPr lang="en-US" dirty="0" smtClean="0">
                <a:solidFill>
                  <a:srgbClr val="C0504D"/>
                </a:solidFill>
              </a:rPr>
              <a:t>responses</a:t>
            </a:r>
            <a:r>
              <a:rPr lang="en-US" dirty="0" smtClean="0"/>
              <a:t> back to the requesters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B78-1450-44D0-A5BD-445BF452B4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1000" y="5181600"/>
            <a:ext cx="457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http://www.javacodegeeks.com/2013/02/introduction-to-javaee-concepts.html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524000"/>
            <a:ext cx="4986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3600" dirty="0" smtClean="0"/>
              <a:t>How do database-backed applications work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Programming perspective – How do I program such applications?</a:t>
            </a:r>
          </a:p>
          <a:p>
            <a:pPr lvl="1"/>
            <a:r>
              <a:rPr lang="en-US" dirty="0" smtClean="0"/>
              <a:t>SQL environment</a:t>
            </a:r>
          </a:p>
          <a:p>
            <a:pPr lvl="1"/>
            <a:r>
              <a:rPr lang="en-US" dirty="0" smtClean="0"/>
              <a:t>Programming language environment (</a:t>
            </a:r>
            <a:r>
              <a:rPr lang="en-US" dirty="0" err="1" smtClean="0"/>
              <a:t>eg</a:t>
            </a:r>
            <a:r>
              <a:rPr lang="en-US" dirty="0" smtClean="0"/>
              <a:t>. Java)</a:t>
            </a:r>
          </a:p>
          <a:p>
            <a:pPr lvl="1"/>
            <a:r>
              <a:rPr lang="en-US" dirty="0" smtClean="0"/>
              <a:t>Web-based applications ?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Systems perspective – How do I setup the </a:t>
            </a:r>
            <a:r>
              <a:rPr lang="en-US" dirty="0" err="1" smtClean="0">
                <a:solidFill>
                  <a:srgbClr val="C0504D"/>
                </a:solidFill>
              </a:rPr>
              <a:t>system(s</a:t>
            </a:r>
            <a:r>
              <a:rPr lang="en-US" dirty="0" smtClean="0">
                <a:solidFill>
                  <a:srgbClr val="C0504D"/>
                </a:solidFill>
              </a:rPr>
              <a:t>)?</a:t>
            </a:r>
          </a:p>
          <a:p>
            <a:pPr lvl="1"/>
            <a:r>
              <a:rPr lang="en-US" dirty="0" smtClean="0"/>
              <a:t>Is application program on the same machine as DBMS?</a:t>
            </a:r>
          </a:p>
          <a:p>
            <a:pPr lvl="1"/>
            <a:r>
              <a:rPr lang="en-US" dirty="0" smtClean="0"/>
              <a:t>How does application program “talk” to the DBMS server 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loud 9"/>
          <p:cNvSpPr/>
          <p:nvPr/>
        </p:nvSpPr>
        <p:spPr>
          <a:xfrm>
            <a:off x="838200" y="1371600"/>
            <a:ext cx="3200400" cy="1066800"/>
          </a:xfrm>
          <a:prstGeom prst="cloud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Three Tier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08637"/>
            <a:ext cx="8229600" cy="639763"/>
          </a:xfrm>
        </p:spPr>
        <p:txBody>
          <a:bodyPr/>
          <a:lstStyle/>
          <a:p>
            <a:r>
              <a:rPr lang="en-US" dirty="0" smtClean="0"/>
              <a:t>Commonly used in large internet enterprises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533400" y="4114800"/>
            <a:ext cx="3810000" cy="1219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Database Server 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533400" y="3200400"/>
            <a:ext cx="3810000" cy="838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Application Server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400" y="2362200"/>
            <a:ext cx="3810000" cy="76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Webserver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4876800" y="1143000"/>
            <a:ext cx="3962400" cy="1219200"/>
          </a:xfrm>
          <a:prstGeom prst="wedgeRectCallout">
            <a:avLst>
              <a:gd name="adj1" fmla="val -70885"/>
              <a:gd name="adj2" fmla="val 584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Eg</a:t>
            </a:r>
            <a:r>
              <a:rPr lang="en-US" sz="2000" dirty="0" smtClean="0">
                <a:solidFill>
                  <a:schemeClr val="tx1"/>
                </a:solidFill>
              </a:rPr>
              <a:t>. Apache/Tomcat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Connects clients to database systems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4876800" y="2514600"/>
            <a:ext cx="3962400" cy="1676400"/>
          </a:xfrm>
          <a:prstGeom prst="wedgeRectCallout">
            <a:avLst>
              <a:gd name="adj1" fmla="val -74988"/>
              <a:gd name="adj2" fmla="val 2315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Eg</a:t>
            </a:r>
            <a:r>
              <a:rPr lang="en-US" sz="2000" dirty="0" smtClean="0">
                <a:solidFill>
                  <a:schemeClr val="tx1"/>
                </a:solidFill>
              </a:rPr>
              <a:t>. IBM </a:t>
            </a:r>
            <a:r>
              <a:rPr lang="en-US" sz="2000" dirty="0" err="1" smtClean="0">
                <a:solidFill>
                  <a:schemeClr val="tx1"/>
                </a:solidFill>
              </a:rPr>
              <a:t>Websphere</a:t>
            </a:r>
            <a:r>
              <a:rPr lang="en-US" sz="2000" dirty="0" smtClean="0">
                <a:solidFill>
                  <a:schemeClr val="tx1"/>
                </a:solidFill>
              </a:rPr>
              <a:t> Application Server, </a:t>
            </a:r>
            <a:r>
              <a:rPr lang="en-US" sz="2000" dirty="0" err="1" smtClean="0">
                <a:solidFill>
                  <a:schemeClr val="tx1"/>
                </a:solidFill>
              </a:rPr>
              <a:t>Jboss</a:t>
            </a:r>
            <a:r>
              <a:rPr lang="en-US" sz="2000" dirty="0" smtClean="0">
                <a:solidFill>
                  <a:schemeClr val="tx1"/>
                </a:solidFill>
              </a:rPr>
              <a:t>, SAP </a:t>
            </a:r>
            <a:r>
              <a:rPr lang="en-US" sz="2000" dirty="0" err="1" smtClean="0">
                <a:solidFill>
                  <a:schemeClr val="tx1"/>
                </a:solidFill>
              </a:rPr>
              <a:t>Netweaver</a:t>
            </a:r>
            <a:r>
              <a:rPr lang="en-US" sz="2000" dirty="0" smtClean="0">
                <a:solidFill>
                  <a:schemeClr val="tx1"/>
                </a:solidFill>
              </a:rPr>
              <a:t>, etc.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Performs business logic like shopping cart, checkout etc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4876800" y="4343400"/>
            <a:ext cx="3962400" cy="1219200"/>
          </a:xfrm>
          <a:prstGeom prst="wedgeRectCallout">
            <a:avLst>
              <a:gd name="adj1" fmla="val -70018"/>
              <a:gd name="adj2" fmla="val -1838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Eg</a:t>
            </a:r>
            <a:r>
              <a:rPr lang="en-US" sz="2000" dirty="0" smtClean="0">
                <a:solidFill>
                  <a:schemeClr val="tx1"/>
                </a:solidFill>
              </a:rPr>
              <a:t>. IBM DB2, Oracle, MS SQL Server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Runs DBMS, performs queries and updates from app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152400" y="990600"/>
            <a:ext cx="3276600" cy="5257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8600" y="1524000"/>
            <a:ext cx="3124200" cy="381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SQL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990600"/>
            <a:ext cx="51816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Schemas : tables, views, assertions, triggers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CREATE SCHEMA &lt;schema name&gt;</a:t>
            </a:r>
          </a:p>
          <a:p>
            <a:pPr lvl="1"/>
            <a:r>
              <a:rPr lang="en-US" dirty="0" smtClean="0"/>
              <a:t>Your login id is your default schema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SET SCHEMA &lt;schema&gt;</a:t>
            </a:r>
          </a:p>
          <a:p>
            <a:pPr lvl="1"/>
            <a:r>
              <a:rPr lang="en-US" dirty="0" smtClean="0"/>
              <a:t>A fully qualified table name is </a:t>
            </a:r>
            <a:r>
              <a:rPr lang="en-US" dirty="0" smtClean="0">
                <a:solidFill>
                  <a:schemeClr val="accent2"/>
                </a:solidFill>
              </a:rPr>
              <a:t>&lt;schema&gt;.&lt;table&gt;</a:t>
            </a:r>
          </a:p>
          <a:p>
            <a:r>
              <a:rPr lang="en-US" dirty="0" smtClean="0"/>
              <a:t>Catalogs : collection of schemas</a:t>
            </a:r>
          </a:p>
          <a:p>
            <a:pPr lvl="1"/>
            <a:r>
              <a:rPr lang="en-US" dirty="0" smtClean="0"/>
              <a:t>Corresponds to “databases” in DB2</a:t>
            </a:r>
          </a:p>
          <a:p>
            <a:r>
              <a:rPr lang="en-US" dirty="0" smtClean="0"/>
              <a:t>Clusters : collection of catalogs</a:t>
            </a:r>
          </a:p>
          <a:p>
            <a:pPr lvl="1"/>
            <a:r>
              <a:rPr lang="en-US" dirty="0" smtClean="0"/>
              <a:t>Corresponds to “database instance” in DB2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5800" y="2362200"/>
            <a:ext cx="2133600" cy="1828800"/>
            <a:chOff x="762000" y="1905000"/>
            <a:chExt cx="2133600" cy="1828800"/>
          </a:xfrm>
        </p:grpSpPr>
        <p:sp>
          <p:nvSpPr>
            <p:cNvPr id="9" name="Rounded Rectangle 8"/>
            <p:cNvSpPr/>
            <p:nvPr/>
          </p:nvSpPr>
          <p:spPr>
            <a:xfrm>
              <a:off x="762000" y="1905000"/>
              <a:ext cx="2133600" cy="18288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143000" y="24384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Schema</a:t>
              </a:r>
              <a:endParaRPr lang="en-US" sz="2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914400" y="29718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Schema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981200"/>
              <a:ext cx="1069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Catalog</a:t>
              </a:r>
              <a:endParaRPr lang="en-US" sz="20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3400" y="2819400"/>
            <a:ext cx="2133600" cy="1828800"/>
            <a:chOff x="762000" y="1905000"/>
            <a:chExt cx="2133600" cy="1828800"/>
          </a:xfrm>
        </p:grpSpPr>
        <p:sp>
          <p:nvSpPr>
            <p:cNvPr id="15" name="Rounded Rectangle 14"/>
            <p:cNvSpPr/>
            <p:nvPr/>
          </p:nvSpPr>
          <p:spPr>
            <a:xfrm>
              <a:off x="762000" y="1905000"/>
              <a:ext cx="2133600" cy="18288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143000" y="24384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Schema</a:t>
              </a:r>
              <a:endParaRPr lang="en-US" sz="2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914400" y="2971800"/>
              <a:ext cx="1524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Schema</a:t>
              </a:r>
              <a:endParaRPr 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14400" y="1981200"/>
              <a:ext cx="1069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Catalog</a:t>
              </a:r>
              <a:endParaRPr lang="en-US" sz="20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295400" y="19050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Cluster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1066800"/>
            <a:ext cx="2603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SQL Environment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Client-Server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52800"/>
            <a:ext cx="4038600" cy="27733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CONNECT TO &lt;server&gt; AS &lt;connection name&gt; AUTHORIZATION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DISCONNECT/CONNECT RESET/TERMINATE</a:t>
            </a:r>
          </a:p>
          <a:p>
            <a:r>
              <a:rPr lang="en-US" dirty="0" smtClean="0"/>
              <a:t>Session – SQL operations performed while a connection is active</a:t>
            </a:r>
          </a:p>
          <a:p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half" idx="2"/>
          </p:nvPr>
        </p:nvSpPr>
        <p:spPr>
          <a:xfrm>
            <a:off x="4648200" y="3352800"/>
            <a:ext cx="4038600" cy="27733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Programming API</a:t>
            </a:r>
          </a:p>
          <a:p>
            <a:pPr lvl="1"/>
            <a:r>
              <a:rPr lang="en-US" dirty="0" smtClean="0"/>
              <a:t>Generic SQL Interface</a:t>
            </a:r>
          </a:p>
          <a:p>
            <a:pPr lvl="1"/>
            <a:r>
              <a:rPr lang="en-US" dirty="0" smtClean="0"/>
              <a:t>Embedded SQL in a host language</a:t>
            </a:r>
          </a:p>
          <a:p>
            <a:pPr lvl="1"/>
            <a:r>
              <a:rPr lang="en-US" dirty="0" smtClean="0"/>
              <a:t>True Modules. </a:t>
            </a:r>
            <a:r>
              <a:rPr lang="en-US" dirty="0" err="1" smtClean="0"/>
              <a:t>Eg</a:t>
            </a:r>
            <a:r>
              <a:rPr lang="en-US" dirty="0" smtClean="0"/>
              <a:t>. Stored procedures.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53200" y="2362200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SQL-Server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609600" y="2514600"/>
            <a:ext cx="2057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SQL-Client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10" idx="3"/>
            <a:endCxn id="9" idx="1"/>
          </p:cNvCxnSpPr>
          <p:nvPr/>
        </p:nvCxnSpPr>
        <p:spPr>
          <a:xfrm>
            <a:off x="2667000" y="2819400"/>
            <a:ext cx="3886200" cy="158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5200" y="25146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8956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09600" y="1219200"/>
            <a:ext cx="2057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SQL-agent Module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10" idx="0"/>
            <a:endCxn id="15" idx="2"/>
          </p:cNvCxnSpPr>
          <p:nvPr/>
        </p:nvCxnSpPr>
        <p:spPr>
          <a:xfrm rot="5400000" flipH="1" flipV="1">
            <a:off x="1524000" y="2400300"/>
            <a:ext cx="228600" cy="158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ular Callout 21"/>
          <p:cNvSpPr/>
          <p:nvPr/>
        </p:nvSpPr>
        <p:spPr>
          <a:xfrm>
            <a:off x="3124200" y="1219200"/>
            <a:ext cx="1752600" cy="838200"/>
          </a:xfrm>
          <a:prstGeom prst="wedgeRectCallout">
            <a:avLst>
              <a:gd name="adj1" fmla="val -73540"/>
              <a:gd name="adj2" fmla="val -1717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Application Program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5181600" y="1219200"/>
            <a:ext cx="3733800" cy="914400"/>
          </a:xfrm>
          <a:prstGeom prst="wedgeRectCallout">
            <a:avLst>
              <a:gd name="adj1" fmla="val -40065"/>
              <a:gd name="adj2" fmla="val 8093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Can be on same machine or different machines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&amp; Other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Two extremes of the integration spectrum:</a:t>
            </a:r>
          </a:p>
          <a:p>
            <a:r>
              <a:rPr lang="en-US" dirty="0" smtClean="0"/>
              <a:t>Highly integrated </a:t>
            </a:r>
            <a:r>
              <a:rPr lang="en-US" dirty="0" err="1" smtClean="0"/>
              <a:t>eg</a:t>
            </a:r>
            <a:r>
              <a:rPr lang="en-US" dirty="0" smtClean="0"/>
              <a:t>. Microsoft </a:t>
            </a:r>
            <a:r>
              <a:rPr lang="en-US" dirty="0" err="1" smtClean="0"/>
              <a:t>linq</a:t>
            </a:r>
            <a:endParaRPr lang="en-US" dirty="0" smtClean="0"/>
          </a:p>
          <a:p>
            <a:pPr lvl="1"/>
            <a:r>
              <a:rPr lang="en-US" dirty="0" smtClean="0"/>
              <a:t>Compiler checking of database operations</a:t>
            </a:r>
          </a:p>
          <a:p>
            <a:r>
              <a:rPr lang="en-US" dirty="0" smtClean="0"/>
              <a:t>Loosely integrated </a:t>
            </a:r>
            <a:r>
              <a:rPr lang="en-US" dirty="0" err="1" smtClean="0"/>
              <a:t>eg</a:t>
            </a:r>
            <a:r>
              <a:rPr lang="en-US" dirty="0" smtClean="0"/>
              <a:t>. ODBC &amp; JDBC</a:t>
            </a:r>
          </a:p>
          <a:p>
            <a:pPr lvl="1"/>
            <a:r>
              <a:rPr lang="en-US" dirty="0" smtClean="0"/>
              <a:t>Provides a way to call SQL from host language</a:t>
            </a:r>
          </a:p>
          <a:p>
            <a:pPr lvl="1"/>
            <a:r>
              <a:rPr lang="en-US" dirty="0" smtClean="0"/>
              <a:t>Host language compiler doesn’t understand database operations.</a:t>
            </a:r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Perform DB operations from host language</a:t>
            </a:r>
          </a:p>
          <a:p>
            <a:pPr lvl="1"/>
            <a:r>
              <a:rPr lang="en-US" dirty="0" smtClean="0"/>
              <a:t>DB operations need to access variables in host language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4800600" y="1295400"/>
            <a:ext cx="1981200" cy="3276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133600" y="1295400"/>
            <a:ext cx="1981200" cy="3276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2971800" y="4648200"/>
            <a:ext cx="3200400" cy="1066800"/>
          </a:xfrm>
          <a:prstGeom prst="cloud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Internet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209800" y="1524000"/>
            <a:ext cx="1828800" cy="2819400"/>
            <a:chOff x="1676400" y="1600200"/>
            <a:chExt cx="1828800" cy="2819400"/>
          </a:xfrm>
        </p:grpSpPr>
        <p:sp>
          <p:nvSpPr>
            <p:cNvPr id="8" name="Rounded Rectangle 7"/>
            <p:cNvSpPr/>
            <p:nvPr/>
          </p:nvSpPr>
          <p:spPr>
            <a:xfrm>
              <a:off x="1676400" y="3810000"/>
              <a:ext cx="1828800" cy="6096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MAC address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676400" y="3124200"/>
              <a:ext cx="1828800" cy="6096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IP address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76400" y="2438400"/>
              <a:ext cx="1828800" cy="6096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Port number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676400" y="1600200"/>
              <a:ext cx="1828800" cy="762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Higher level protocols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76800" y="1524000"/>
            <a:ext cx="1828800" cy="2819400"/>
            <a:chOff x="5562600" y="1524000"/>
            <a:chExt cx="1828800" cy="2819400"/>
          </a:xfrm>
        </p:grpSpPr>
        <p:sp>
          <p:nvSpPr>
            <p:cNvPr id="12" name="Rounded Rectangle 11"/>
            <p:cNvSpPr/>
            <p:nvPr/>
          </p:nvSpPr>
          <p:spPr>
            <a:xfrm>
              <a:off x="5562600" y="3733800"/>
              <a:ext cx="1828800" cy="6096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MAC address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562600" y="3048000"/>
              <a:ext cx="1828800" cy="6096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IP address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562600" y="2362200"/>
              <a:ext cx="1828800" cy="6096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Port number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62600" y="1524000"/>
              <a:ext cx="1828800" cy="762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Higher level protocols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Straight Connector 16"/>
          <p:cNvCxnSpPr>
            <a:stCxn id="8" idx="2"/>
          </p:cNvCxnSpPr>
          <p:nvPr/>
        </p:nvCxnSpPr>
        <p:spPr>
          <a:xfrm rot="16200000" flipH="1">
            <a:off x="3009899" y="4457701"/>
            <a:ext cx="533402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2"/>
          </p:cNvCxnSpPr>
          <p:nvPr/>
        </p:nvCxnSpPr>
        <p:spPr>
          <a:xfrm rot="5400000">
            <a:off x="5295899" y="4457701"/>
            <a:ext cx="609602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ular Callout 22"/>
          <p:cNvSpPr/>
          <p:nvPr/>
        </p:nvSpPr>
        <p:spPr>
          <a:xfrm>
            <a:off x="152400" y="5029200"/>
            <a:ext cx="2286000" cy="1143000"/>
          </a:xfrm>
          <a:prstGeom prst="wedgeRectCallout">
            <a:avLst>
              <a:gd name="adj1" fmla="val 63870"/>
              <a:gd name="adj2" fmla="val -11115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Each network “card” has a unique MAC address.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152400" y="3200400"/>
            <a:ext cx="1905000" cy="1371600"/>
          </a:xfrm>
          <a:prstGeom prst="wedgeRectCallout">
            <a:avLst>
              <a:gd name="adj1" fmla="val 65727"/>
              <a:gd name="adj2" fmla="val -3187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IP address assigned by network provider: static or DHCP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33600" y="8498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Application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53000" y="9144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DBMS Server</a:t>
            </a:r>
            <a:endParaRPr lang="en-US" dirty="0"/>
          </a:p>
        </p:txBody>
      </p:sp>
      <p:sp>
        <p:nvSpPr>
          <p:cNvPr id="31" name="Rectangular Callout 30"/>
          <p:cNvSpPr/>
          <p:nvPr/>
        </p:nvSpPr>
        <p:spPr>
          <a:xfrm>
            <a:off x="152400" y="2057400"/>
            <a:ext cx="1905000" cy="990600"/>
          </a:xfrm>
          <a:prstGeom prst="wedgeRectCallout">
            <a:avLst>
              <a:gd name="adj1" fmla="val 62153"/>
              <a:gd name="adj2" fmla="val 239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Port number usually fixed by application 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152400" y="914400"/>
            <a:ext cx="1905000" cy="990600"/>
          </a:xfrm>
          <a:prstGeom prst="wedgeRectCallout">
            <a:avLst>
              <a:gd name="adj1" fmla="val 62153"/>
              <a:gd name="adj2" fmla="val 239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http URLs, DNS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7010400" y="1066800"/>
            <a:ext cx="1905000" cy="1143000"/>
          </a:xfrm>
          <a:prstGeom prst="wedgeRectCallout">
            <a:avLst>
              <a:gd name="adj1" fmla="val -73677"/>
              <a:gd name="adj2" fmla="val 2182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DBMS servers use their own protocols (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DRDA)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7010400" y="3581400"/>
            <a:ext cx="1905000" cy="990600"/>
          </a:xfrm>
          <a:prstGeom prst="wedgeRectCallout">
            <a:avLst>
              <a:gd name="adj1" fmla="val -73677"/>
              <a:gd name="adj2" fmla="val -702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Servers use static IP address + DNS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7010400" y="2362200"/>
            <a:ext cx="1905000" cy="990600"/>
          </a:xfrm>
          <a:prstGeom prst="wedgeRectCallout">
            <a:avLst>
              <a:gd name="adj1" fmla="val -72145"/>
              <a:gd name="adj2" fmla="val -2020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Servers use a port that is known by its clients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Client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495800" cy="4754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Applications run on a machine that is separate from the DB server</a:t>
            </a:r>
          </a:p>
          <a:p>
            <a:r>
              <a:rPr lang="en-US" dirty="0" smtClean="0"/>
              <a:t>DBMS “thin” client</a:t>
            </a:r>
          </a:p>
          <a:p>
            <a:pPr lvl="1"/>
            <a:r>
              <a:rPr lang="en-US" dirty="0" smtClean="0"/>
              <a:t>Libraries to link your app to</a:t>
            </a:r>
          </a:p>
          <a:p>
            <a:pPr lvl="1"/>
            <a:r>
              <a:rPr lang="en-US" dirty="0" smtClean="0"/>
              <a:t>App needs to know how to talk to DBMS server via network</a:t>
            </a:r>
          </a:p>
          <a:p>
            <a:r>
              <a:rPr lang="en-US" dirty="0" smtClean="0"/>
              <a:t>DBMS “full” client layer</a:t>
            </a:r>
          </a:p>
          <a:p>
            <a:pPr lvl="1"/>
            <a:r>
              <a:rPr lang="en-US" dirty="0" smtClean="0"/>
              <a:t>Need to pre-configure the thick client layer to talk to DBMS server</a:t>
            </a:r>
          </a:p>
          <a:p>
            <a:pPr lvl="1"/>
            <a:r>
              <a:rPr lang="en-US" dirty="0" smtClean="0"/>
              <a:t>Your app talks to a DBMS client layer as if it is talking to the server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1752600"/>
            <a:ext cx="9906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6200" y="2438400"/>
            <a:ext cx="10668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7848600" y="2895600"/>
            <a:ext cx="838200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DBMS</a:t>
            </a:r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6324600" y="2590800"/>
            <a:ext cx="11430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257800" y="1905000"/>
            <a:ext cx="609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1600" y="2209800"/>
            <a:ext cx="9144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1600" y="3505200"/>
            <a:ext cx="9906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257800" y="3657600"/>
            <a:ext cx="609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181600" y="3962400"/>
            <a:ext cx="990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Curved Connector 17"/>
          <p:cNvCxnSpPr>
            <a:stCxn id="11" idx="3"/>
            <a:endCxn id="7" idx="2"/>
          </p:cNvCxnSpPr>
          <p:nvPr/>
        </p:nvCxnSpPr>
        <p:spPr>
          <a:xfrm>
            <a:off x="5867400" y="2057400"/>
            <a:ext cx="1981200" cy="12954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3"/>
            <a:endCxn id="7" idx="2"/>
          </p:cNvCxnSpPr>
          <p:nvPr/>
        </p:nvCxnSpPr>
        <p:spPr>
          <a:xfrm flipV="1">
            <a:off x="6172200" y="3352800"/>
            <a:ext cx="1676400" cy="838200"/>
          </a:xfrm>
          <a:prstGeom prst="curvedConnector3">
            <a:avLst>
              <a:gd name="adj1" fmla="val 30338"/>
            </a:avLst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ular Callout 24"/>
          <p:cNvSpPr/>
          <p:nvPr/>
        </p:nvSpPr>
        <p:spPr>
          <a:xfrm>
            <a:off x="5105400" y="4953000"/>
            <a:ext cx="3581400" cy="1219200"/>
          </a:xfrm>
          <a:prstGeom prst="wedgeRoundRectCallout">
            <a:avLst>
              <a:gd name="adj1" fmla="val 795"/>
              <a:gd name="adj2" fmla="val -1103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What information is needed for 2 machines to talk over a network 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DBMS Client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6172200" cy="4830763"/>
          </a:xfrm>
        </p:spPr>
        <p:txBody>
          <a:bodyPr/>
          <a:lstStyle/>
          <a:p>
            <a:r>
              <a:rPr lang="en-US" sz="2800" dirty="0" smtClean="0"/>
              <a:t>Tell the client where to find the server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db2 CATALOG TCPIP NODE </a:t>
            </a:r>
            <a:r>
              <a:rPr lang="en-US" sz="2800" dirty="0" err="1" smtClean="0">
                <a:solidFill>
                  <a:schemeClr val="tx2"/>
                </a:solidFill>
              </a:rPr>
              <a:t>mydbsrv</a:t>
            </a:r>
            <a:r>
              <a:rPr lang="en-US" sz="2800" dirty="0" smtClean="0">
                <a:solidFill>
                  <a:schemeClr val="tx2"/>
                </a:solidFill>
              </a:rPr>
              <a:t> REMOTE 123.3.4.12 SERVER 50001</a:t>
            </a:r>
          </a:p>
          <a:p>
            <a:r>
              <a:rPr lang="en-US" sz="2800" dirty="0" smtClean="0"/>
              <a:t>Tell the client where to find the server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db2 CATALOG DATABASE </a:t>
            </a:r>
            <a:r>
              <a:rPr lang="en-US" sz="2800" dirty="0" err="1" smtClean="0">
                <a:solidFill>
                  <a:schemeClr val="tx2"/>
                </a:solidFill>
              </a:rPr>
              <a:t>bookdb</a:t>
            </a:r>
            <a:r>
              <a:rPr lang="en-US" sz="2800" dirty="0" smtClean="0">
                <a:solidFill>
                  <a:schemeClr val="tx2"/>
                </a:solidFill>
              </a:rPr>
              <a:t> AS </a:t>
            </a:r>
            <a:r>
              <a:rPr lang="en-US" sz="2800" dirty="0" err="1" smtClean="0">
                <a:solidFill>
                  <a:schemeClr val="tx2"/>
                </a:solidFill>
              </a:rPr>
              <a:t>mybookdb</a:t>
            </a:r>
            <a:r>
              <a:rPr lang="en-US" sz="2800" dirty="0" smtClean="0">
                <a:solidFill>
                  <a:schemeClr val="tx2"/>
                </a:solidFill>
              </a:rPr>
              <a:t> AT NODE </a:t>
            </a:r>
            <a:r>
              <a:rPr lang="en-US" sz="2800" dirty="0" err="1" smtClean="0">
                <a:solidFill>
                  <a:schemeClr val="tx2"/>
                </a:solidFill>
              </a:rPr>
              <a:t>mydbsrv</a:t>
            </a:r>
            <a:endParaRPr lang="en-US" sz="2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6629400" y="1447800"/>
            <a:ext cx="1981200" cy="533400"/>
          </a:xfrm>
          <a:prstGeom prst="wedgeRoundRectCallout">
            <a:avLst>
              <a:gd name="adj1" fmla="val -87499"/>
              <a:gd name="adj2" fmla="val 644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a name for this node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705600" y="2438400"/>
            <a:ext cx="2057400" cy="1524000"/>
          </a:xfrm>
          <a:prstGeom prst="wedgeRoundRectCallout">
            <a:avLst>
              <a:gd name="adj1" fmla="val -89050"/>
              <a:gd name="adj2" fmla="val -464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Specify the IP address/hostname and the port number of the DB server machine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705600" y="4419600"/>
            <a:ext cx="1981200" cy="914400"/>
          </a:xfrm>
          <a:prstGeom prst="wedgeRoundRectCallout">
            <a:avLst>
              <a:gd name="adj1" fmla="val -113260"/>
              <a:gd name="adj2" fmla="val -121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Specify the name of the database on the server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1219200" y="5181600"/>
            <a:ext cx="1981200" cy="914400"/>
          </a:xfrm>
          <a:prstGeom prst="wedgeRoundRectCallout">
            <a:avLst>
              <a:gd name="adj1" fmla="val -21488"/>
              <a:gd name="adj2" fmla="val -1594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a local alias for the database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3733800" y="5105400"/>
            <a:ext cx="2590800" cy="1143000"/>
          </a:xfrm>
          <a:prstGeom prst="wedgeRoundRectCallout">
            <a:avLst>
              <a:gd name="adj1" fmla="val -21078"/>
              <a:gd name="adj2" fmla="val -1277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Specify the name of the node that is associated with this database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ICS 321 Fall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321 Fall 2010</Template>
  <TotalTime>9543</TotalTime>
  <Words>1628</Words>
  <Application>Microsoft Macintosh PowerPoint</Application>
  <PresentationFormat>On-screen Show (4:3)</PresentationFormat>
  <Paragraphs>287</Paragraphs>
  <Slides>17</Slides>
  <Notes>14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ICS 321 Fall 2010</vt:lpstr>
      <vt:lpstr>ICS 321 Data Storage &amp; Retrieval SQL in a Server Environment (i)</vt:lpstr>
      <vt:lpstr>How do database-backed applications work ?</vt:lpstr>
      <vt:lpstr>Three Tier Architecture</vt:lpstr>
      <vt:lpstr>SQL Environment</vt:lpstr>
      <vt:lpstr>Client-Server Model</vt:lpstr>
      <vt:lpstr>SQL &amp; Other Programming Languages</vt:lpstr>
      <vt:lpstr>Networking Basics</vt:lpstr>
      <vt:lpstr>Remote Client Access</vt:lpstr>
      <vt:lpstr>Configuring DBMS Client Layer</vt:lpstr>
      <vt:lpstr>Embedding SQL in C</vt:lpstr>
      <vt:lpstr>Embedded SQL in C Programs</vt:lpstr>
      <vt:lpstr>Connecting SQL &amp; Host Language</vt:lpstr>
      <vt:lpstr>An Example of Embedded SQL C Program</vt:lpstr>
      <vt:lpstr>An Example of Embedded SQL C Program</vt:lpstr>
      <vt:lpstr>Updates</vt:lpstr>
      <vt:lpstr>Static vs Dynamic SQL</vt:lpstr>
      <vt:lpstr>J2EE: Java to Platform, Enterprise Edition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321 Fall 2010 SQL in a Server Environment</dc:title>
  <dc:creator>Lipyeow Lim</dc:creator>
  <cp:lastModifiedBy>Lipyeow Lim</cp:lastModifiedBy>
  <cp:revision>155</cp:revision>
  <dcterms:created xsi:type="dcterms:W3CDTF">2016-09-24T00:58:48Z</dcterms:created>
  <dcterms:modified xsi:type="dcterms:W3CDTF">2016-09-24T01:05:16Z</dcterms:modified>
</cp:coreProperties>
</file>