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98B0-6793-A149-A0F5-8C960B28CED1}" type="datetimeFigureOut">
              <a:rPr lang="en-US" smtClean="0"/>
              <a:pPr/>
              <a:t>9/23/16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3890E-494D-9D45-B95E-F0AB68CB8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10/21/2013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br>
              <a:rPr lang="en-US" sz="3200" dirty="0" smtClean="0"/>
            </a:br>
            <a:r>
              <a:rPr lang="en-US" dirty="0" smtClean="0"/>
              <a:t>SQL in a Server Environment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Stored Procedures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?</a:t>
            </a:r>
          </a:p>
          <a:p>
            <a:pPr lvl="1"/>
            <a:r>
              <a:rPr lang="en-US" dirty="0" smtClean="0"/>
              <a:t>A procedure that is called and executed via a single SQL statement</a:t>
            </a:r>
          </a:p>
          <a:p>
            <a:pPr lvl="1"/>
            <a:r>
              <a:rPr lang="en-US" dirty="0" smtClean="0"/>
              <a:t>Executed in the same process space of the DBMS server</a:t>
            </a:r>
          </a:p>
          <a:p>
            <a:pPr lvl="1"/>
            <a:r>
              <a:rPr lang="en-US" dirty="0" smtClean="0"/>
              <a:t>Can be programmed in SQL, C, java etc</a:t>
            </a:r>
          </a:p>
          <a:p>
            <a:pPr lvl="1"/>
            <a:r>
              <a:rPr lang="en-US" dirty="0" smtClean="0"/>
              <a:t>The procedure is stored within the DBMS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Encapsulate application logic while staying close to the data</a:t>
            </a:r>
          </a:p>
          <a:p>
            <a:pPr lvl="1"/>
            <a:r>
              <a:rPr lang="en-US" dirty="0" smtClean="0"/>
              <a:t>Re-use of application logic by different users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tuple</a:t>
            </a:r>
            <a:r>
              <a:rPr lang="en-US" dirty="0" smtClean="0"/>
              <a:t>-at-a-time return of records through cursors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6C4E-AF3C-491D-AE9B-2873706F2CD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SQL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PROCEDURE </a:t>
            </a:r>
            <a:r>
              <a:rPr lang="en-US" dirty="0" err="1" smtClean="0">
                <a:solidFill>
                  <a:schemeClr val="tx2"/>
                </a:solidFill>
              </a:rPr>
              <a:t>ShowNumReservations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SELECT S.sid, </a:t>
            </a:r>
            <a:r>
              <a:rPr lang="en-US" dirty="0" err="1" smtClean="0">
                <a:solidFill>
                  <a:schemeClr val="tx2"/>
                </a:solidFill>
              </a:rPr>
              <a:t>S.sname</a:t>
            </a:r>
            <a:r>
              <a:rPr lang="en-US" dirty="0" smtClean="0">
                <a:solidFill>
                  <a:schemeClr val="tx2"/>
                </a:solidFill>
              </a:rPr>
              <a:t>, COUNT(*)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FROM Sailors S, Reserves R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WHERE S.sid = R.sid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GROUP BY S.sid, </a:t>
            </a:r>
            <a:r>
              <a:rPr lang="en-US" dirty="0" err="1" smtClean="0">
                <a:solidFill>
                  <a:schemeClr val="tx2"/>
                </a:solidFill>
              </a:rPr>
              <a:t>S.sname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Parameters modes: IN, OUT, INOUT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PROCEDURE </a:t>
            </a:r>
            <a:r>
              <a:rPr lang="en-US" dirty="0" err="1" smtClean="0">
                <a:solidFill>
                  <a:schemeClr val="tx2"/>
                </a:solidFill>
              </a:rPr>
              <a:t>IncreaseRating</a:t>
            </a:r>
            <a:r>
              <a:rPr lang="en-US" dirty="0" smtClean="0">
                <a:solidFill>
                  <a:schemeClr val="tx2"/>
                </a:solidFill>
              </a:rPr>
              <a:t> ( IN </a:t>
            </a:r>
            <a:r>
              <a:rPr lang="en-US" dirty="0" err="1" smtClean="0">
                <a:solidFill>
                  <a:schemeClr val="tx2"/>
                </a:solidFill>
              </a:rPr>
              <a:t>sailor_sid</a:t>
            </a:r>
            <a:r>
              <a:rPr lang="en-US" dirty="0" smtClean="0">
                <a:solidFill>
                  <a:schemeClr val="tx2"/>
                </a:solidFill>
              </a:rPr>
              <a:t> INTEGER, IN increase INTEGER 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UPDATE Sailors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SET rating = rating + increase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WHERE </a:t>
            </a:r>
            <a:r>
              <a:rPr lang="en-US" dirty="0" err="1" smtClean="0">
                <a:solidFill>
                  <a:schemeClr val="tx2"/>
                </a:solidFill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sailor_sid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PROCEDURE </a:t>
            </a:r>
            <a:r>
              <a:rPr lang="en-US" dirty="0" err="1" smtClean="0">
                <a:solidFill>
                  <a:schemeClr val="tx2"/>
                </a:solidFill>
              </a:rPr>
              <a:t>TopSailors</a:t>
            </a:r>
            <a:r>
              <a:rPr lang="en-US" dirty="0" smtClean="0">
                <a:solidFill>
                  <a:schemeClr val="tx2"/>
                </a:solidFill>
              </a:rPr>
              <a:t> (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IN num INTEGER)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LANGUAGE JAVA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EXTERNAL NAME 	“file:///c:/storedProcs/rank.jar”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Calling 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SQL:  </a:t>
            </a:r>
            <a:r>
              <a:rPr lang="en-US" b="1" dirty="0" smtClean="0">
                <a:solidFill>
                  <a:schemeClr val="tx2"/>
                </a:solidFill>
              </a:rPr>
              <a:t>CALL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IncreaseRating</a:t>
            </a:r>
            <a:r>
              <a:rPr lang="en-US" dirty="0" smtClean="0">
                <a:solidFill>
                  <a:schemeClr val="tx2"/>
                </a:solidFill>
              </a:rPr>
              <a:t>(101, 2);</a:t>
            </a:r>
          </a:p>
          <a:p>
            <a:endParaRPr lang="en-US" dirty="0" smtClean="0"/>
          </a:p>
          <a:p>
            <a:r>
              <a:rPr lang="en-US" dirty="0" smtClean="0"/>
              <a:t>Embedded SQL in C: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EXEC SQL BEGIN DECLARE SECTION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; 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rating;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EXEC SQL END DECLARE SECTION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EXEC SQL CALL </a:t>
            </a:r>
            <a:r>
              <a:rPr lang="en-US" dirty="0" err="1" smtClean="0">
                <a:solidFill>
                  <a:schemeClr val="tx2"/>
                </a:solidFill>
              </a:rPr>
              <a:t>IncreaseRating</a:t>
            </a:r>
            <a:r>
              <a:rPr lang="en-US" dirty="0" smtClean="0">
                <a:solidFill>
                  <a:schemeClr val="tx2"/>
                </a:solidFill>
              </a:rPr>
              <a:t>(:</a:t>
            </a:r>
            <a:r>
              <a:rPr lang="en-US" dirty="0" err="1" smtClean="0">
                <a:solidFill>
                  <a:schemeClr val="tx2"/>
                </a:solidFill>
              </a:rPr>
              <a:t>sid</a:t>
            </a:r>
            <a:r>
              <a:rPr lang="en-US" dirty="0" smtClean="0">
                <a:solidFill>
                  <a:schemeClr val="tx2"/>
                </a:solidFill>
              </a:rPr>
              <a:t>, :rating);</a:t>
            </a:r>
          </a:p>
          <a:p>
            <a:endParaRPr lang="en-US" dirty="0" smtClean="0"/>
          </a:p>
          <a:p>
            <a:r>
              <a:rPr lang="en-US" dirty="0" smtClean="0"/>
              <a:t>JDBC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2"/>
                </a:solidFill>
              </a:rPr>
              <a:t>CallableStatement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cstmt</a:t>
            </a:r>
            <a:r>
              <a:rPr lang="en-US" dirty="0" smtClean="0">
                <a:solidFill>
                  <a:schemeClr val="tx2"/>
                </a:solidFill>
              </a:rPr>
              <a:t> =  </a:t>
            </a:r>
            <a:r>
              <a:rPr lang="en-US" dirty="0" err="1" smtClean="0">
                <a:solidFill>
                  <a:schemeClr val="tx2"/>
                </a:solidFill>
              </a:rPr>
              <a:t>conn.prepareCall</a:t>
            </a:r>
            <a:r>
              <a:rPr lang="en-US" dirty="0" smtClean="0">
                <a:solidFill>
                  <a:schemeClr val="tx2"/>
                </a:solidFill>
              </a:rPr>
              <a:t>(“{call Show Sailors});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ResultSet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rs</a:t>
            </a:r>
            <a:r>
              <a:rPr lang="en-US" dirty="0" smtClean="0">
                <a:solidFill>
                  <a:schemeClr val="tx2"/>
                </a:solidFill>
              </a:rPr>
              <a:t>=</a:t>
            </a:r>
            <a:r>
              <a:rPr lang="en-US" dirty="0" err="1" smtClean="0">
                <a:solidFill>
                  <a:schemeClr val="tx2"/>
                </a:solidFill>
              </a:rPr>
              <a:t>cstmt.executeQuery</a:t>
            </a:r>
            <a:r>
              <a:rPr lang="en-US" dirty="0" smtClean="0">
                <a:solidFill>
                  <a:schemeClr val="tx2"/>
                </a:solidFill>
              </a:rPr>
              <a:t>();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ODBC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tx2"/>
                </a:solidFill>
              </a:rPr>
              <a:t>SQLCHAR *stmt = (SQLCHAR *)"CALL </a:t>
            </a:r>
            <a:r>
              <a:rPr lang="en-US" dirty="0" err="1" smtClean="0">
                <a:solidFill>
                  <a:schemeClr val="tx2"/>
                </a:solidFill>
              </a:rPr>
              <a:t>ShowSailors</a:t>
            </a:r>
            <a:r>
              <a:rPr lang="en-US" dirty="0" smtClean="0">
                <a:solidFill>
                  <a:schemeClr val="tx2"/>
                </a:solidFill>
              </a:rPr>
              <a:t>";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cliRC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SQLPrepare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hstmt</a:t>
            </a:r>
            <a:r>
              <a:rPr lang="en-US" dirty="0" smtClean="0">
                <a:solidFill>
                  <a:schemeClr val="tx2"/>
                </a:solidFill>
              </a:rPr>
              <a:t>, stmt, SQL_NTS);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cliRC</a:t>
            </a:r>
            <a:r>
              <a:rPr lang="en-US" dirty="0" smtClean="0">
                <a:solidFill>
                  <a:schemeClr val="tx2"/>
                </a:solidFill>
              </a:rPr>
              <a:t> = </a:t>
            </a:r>
            <a:r>
              <a:rPr lang="en-US" dirty="0" err="1" smtClean="0">
                <a:solidFill>
                  <a:schemeClr val="tx2"/>
                </a:solidFill>
              </a:rPr>
              <a:t>SQLExecute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hstmt</a:t>
            </a:r>
            <a:r>
              <a:rPr lang="en-US" dirty="0" smtClean="0">
                <a:solidFill>
                  <a:schemeClr val="tx2"/>
                </a:solidFill>
              </a:rPr>
              <a:t>);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User Defined Functions (UDFs)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Extend and add to the support provided by SQL built-in functions</a:t>
            </a:r>
          </a:p>
          <a:p>
            <a:r>
              <a:rPr lang="en-US" dirty="0" smtClean="0"/>
              <a:t>Three types of UDFs</a:t>
            </a:r>
          </a:p>
          <a:p>
            <a:pPr lvl="1"/>
            <a:r>
              <a:rPr lang="en-US" b="1" dirty="0" smtClean="0"/>
              <a:t>Scalar</a:t>
            </a:r>
            <a:r>
              <a:rPr lang="en-US" dirty="0" smtClean="0"/>
              <a:t>: returns a single-valued answer. </a:t>
            </a:r>
            <a:r>
              <a:rPr lang="en-US" dirty="0" err="1" smtClean="0"/>
              <a:t>Eg</a:t>
            </a:r>
            <a:r>
              <a:rPr lang="en-US" dirty="0" smtClean="0"/>
              <a:t>. Built-</a:t>
            </a:r>
            <a:r>
              <a:rPr lang="en-US" dirty="0" err="1" smtClean="0"/>
              <a:t>ing</a:t>
            </a:r>
            <a:r>
              <a:rPr lang="en-US" dirty="0" smtClean="0"/>
              <a:t> SUBSTR()</a:t>
            </a:r>
          </a:p>
          <a:p>
            <a:pPr lvl="1"/>
            <a:r>
              <a:rPr lang="en-US" b="1" dirty="0" smtClean="0"/>
              <a:t>Column</a:t>
            </a:r>
            <a:r>
              <a:rPr lang="en-US" dirty="0" smtClean="0"/>
              <a:t>: returns a single-valued answer from a column of values. </a:t>
            </a:r>
            <a:r>
              <a:rPr lang="en-US" dirty="0" err="1" smtClean="0"/>
              <a:t>Eg</a:t>
            </a:r>
            <a:r>
              <a:rPr lang="en-US" dirty="0" smtClean="0"/>
              <a:t>. AVG()</a:t>
            </a:r>
          </a:p>
          <a:p>
            <a:pPr lvl="1"/>
            <a:r>
              <a:rPr lang="en-US" b="1" dirty="0" smtClean="0"/>
              <a:t>Table</a:t>
            </a:r>
            <a:r>
              <a:rPr lang="en-US" dirty="0" smtClean="0"/>
              <a:t>: returns a table.  Invoked in the FROM clause.</a:t>
            </a:r>
          </a:p>
          <a:p>
            <a:r>
              <a:rPr lang="en-US" dirty="0" err="1" smtClean="0"/>
              <a:t>Programable</a:t>
            </a:r>
            <a:r>
              <a:rPr lang="en-US" dirty="0" smtClean="0"/>
              <a:t> in SQL, C, JAVA.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Scalar 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Returns the tangent of a value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FUNCTION</a:t>
            </a:r>
            <a:r>
              <a:rPr lang="en-US" dirty="0" smtClean="0">
                <a:solidFill>
                  <a:schemeClr val="tx2"/>
                </a:solidFill>
              </a:rPr>
              <a:t> TAN (X DOUBLE)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RETURNS</a:t>
            </a:r>
            <a:r>
              <a:rPr lang="en-US" dirty="0" smtClean="0">
                <a:solidFill>
                  <a:schemeClr val="tx2"/>
                </a:solidFill>
              </a:rPr>
              <a:t> DOUBLE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LANGUAGE SQL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CONTAINS SQL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</a:t>
            </a:r>
            <a:r>
              <a:rPr lang="en-US" dirty="0" smtClean="0">
                <a:solidFill>
                  <a:schemeClr val="tx2"/>
                </a:solidFill>
              </a:rPr>
              <a:t> SIN(X)/COS(X) 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Reverses a string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FUNCTION</a:t>
            </a:r>
            <a:r>
              <a:rPr lang="en-US" dirty="0" smtClean="0">
                <a:solidFill>
                  <a:schemeClr val="tx2"/>
                </a:solidFill>
              </a:rPr>
              <a:t> REVERSE(INSTR VARCHAR(4000))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RETURNS</a:t>
            </a:r>
            <a:r>
              <a:rPr lang="en-US" dirty="0" smtClean="0">
                <a:solidFill>
                  <a:schemeClr val="tx2"/>
                </a:solidFill>
              </a:rPr>
              <a:t> VARCHAR(4000)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CONTAINS SQL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 ATOMIC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DECLARE</a:t>
            </a:r>
            <a:r>
              <a:rPr lang="en-US" dirty="0" smtClean="0">
                <a:solidFill>
                  <a:schemeClr val="tx2"/>
                </a:solidFill>
              </a:rPr>
              <a:t> REVSTR, RESTSTR 	VARCHAR(4000) </a:t>
            </a:r>
            <a:r>
              <a:rPr lang="en-US" b="1" dirty="0" smtClean="0">
                <a:solidFill>
                  <a:schemeClr val="tx2"/>
                </a:solidFill>
              </a:rPr>
              <a:t>DEFAULT</a:t>
            </a:r>
            <a:r>
              <a:rPr lang="en-US" dirty="0" smtClean="0">
                <a:solidFill>
                  <a:schemeClr val="tx2"/>
                </a:solidFill>
              </a:rPr>
              <a:t> '';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DECLARE</a:t>
            </a:r>
            <a:r>
              <a:rPr lang="en-US" dirty="0" smtClean="0">
                <a:solidFill>
                  <a:schemeClr val="tx2"/>
                </a:solidFill>
              </a:rPr>
              <a:t> LEN INT; 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IF</a:t>
            </a:r>
            <a:r>
              <a:rPr lang="en-US" dirty="0" smtClean="0">
                <a:solidFill>
                  <a:schemeClr val="tx2"/>
                </a:solidFill>
              </a:rPr>
              <a:t> INSTR </a:t>
            </a:r>
            <a:r>
              <a:rPr lang="en-US" b="1" dirty="0" smtClean="0">
                <a:solidFill>
                  <a:schemeClr val="tx2"/>
                </a:solidFill>
              </a:rPr>
              <a:t>IS NULL THEN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RETURN</a:t>
            </a:r>
            <a:r>
              <a:rPr lang="en-US" dirty="0" smtClean="0">
                <a:solidFill>
                  <a:schemeClr val="tx2"/>
                </a:solidFill>
              </a:rPr>
              <a:t> NULL;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END IF;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SET</a:t>
            </a:r>
            <a:r>
              <a:rPr lang="en-US" dirty="0" smtClean="0">
                <a:solidFill>
                  <a:schemeClr val="tx2"/>
                </a:solidFill>
              </a:rPr>
              <a:t> (RESTSTR, LEN) = (INSTR, 	LENGTH(INSTR));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WHILE</a:t>
            </a:r>
            <a:r>
              <a:rPr lang="en-US" dirty="0" smtClean="0">
                <a:solidFill>
                  <a:schemeClr val="tx2"/>
                </a:solidFill>
              </a:rPr>
              <a:t> LEN &gt; 0 </a:t>
            </a:r>
            <a:r>
              <a:rPr lang="en-US" b="1" dirty="0" smtClean="0">
                <a:solidFill>
                  <a:schemeClr val="tx2"/>
                </a:solidFill>
              </a:rPr>
              <a:t>DO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SET</a:t>
            </a:r>
            <a:r>
              <a:rPr lang="en-US" dirty="0" smtClean="0">
                <a:solidFill>
                  <a:schemeClr val="tx2"/>
                </a:solidFill>
              </a:rPr>
              <a:t> (REVSTR, RESTSTR, LEN) = (SUBSTR(RESTSTR, 1, 1) </a:t>
            </a:r>
            <a:r>
              <a:rPr lang="en-US" b="1" dirty="0" smtClean="0">
                <a:solidFill>
                  <a:schemeClr val="tx2"/>
                </a:solidFill>
              </a:rPr>
              <a:t>CONCAT</a:t>
            </a:r>
            <a:r>
              <a:rPr lang="en-US" dirty="0" smtClean="0">
                <a:solidFill>
                  <a:schemeClr val="tx2"/>
                </a:solidFill>
              </a:rPr>
              <a:t> REVSTR, SUBSTR(RESTSTR, 2, LEN - 1), LEN - 1);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END WHILE;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</a:t>
            </a:r>
            <a:r>
              <a:rPr lang="en-US" dirty="0" smtClean="0">
                <a:solidFill>
                  <a:schemeClr val="tx2"/>
                </a:solidFill>
              </a:rPr>
              <a:t> REVSTR;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END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Table UDFs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returns the employees in a specified department number.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FUNCTION</a:t>
            </a:r>
            <a:r>
              <a:rPr lang="en-US" dirty="0" smtClean="0">
                <a:solidFill>
                  <a:schemeClr val="tx2"/>
                </a:solidFill>
              </a:rPr>
              <a:t> DEPTEMPLOYEES (DEPTNO CHAR(3))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RETURNS TABLE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	EMPNO CHAR(6),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	LASTNAME VARCHAR(15),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	FIRSTNAME VARCHAR(12))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LANGUAGE SQL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READS SQL DATA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RETURN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SELECT</a:t>
            </a:r>
            <a:r>
              <a:rPr lang="en-US" dirty="0" smtClean="0">
                <a:solidFill>
                  <a:schemeClr val="tx2"/>
                </a:solidFill>
              </a:rPr>
              <a:t> EMPNO, LASTNAME, FIRSTNME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FROM</a:t>
            </a:r>
            <a:r>
              <a:rPr lang="en-US" dirty="0" smtClean="0">
                <a:solidFill>
                  <a:schemeClr val="tx2"/>
                </a:solidFill>
              </a:rPr>
              <a:t> EMPLOYEE </a:t>
            </a:r>
          </a:p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		WHERE</a:t>
            </a:r>
            <a:r>
              <a:rPr lang="en-US" dirty="0" smtClean="0">
                <a:solidFill>
                  <a:schemeClr val="tx2"/>
                </a:solidFill>
              </a:rPr>
              <a:t> EMPLOYEE.WORKDEPT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			= DEPTEMPLOYEES.DEPTNO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20AE-39A1-4366-8670-BD6C25D223E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Java UDFs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CREATE FUNCTION </a:t>
            </a:r>
            <a:r>
              <a:rPr lang="en-US" dirty="0" err="1" smtClean="0">
                <a:solidFill>
                  <a:schemeClr val="tx2"/>
                </a:solidFill>
              </a:rPr>
              <a:t>tableUDF</a:t>
            </a:r>
            <a:r>
              <a:rPr lang="en-US" dirty="0" smtClean="0">
                <a:solidFill>
                  <a:schemeClr val="tx2"/>
                </a:solidFill>
              </a:rPr>
              <a:t> ( DOUBLE )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RETURNS TABLE (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name VARCHAR(20),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job VARCHAR(20),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salary DOUBLE )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EXTERNAL NAME 'MYJAR1:UDFsrv!tableUDF‘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LANGUAGE JAVA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PARAMETER STYLE DB2GENERAL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NOT DETERMINISTIC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FENCED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NO SQL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NO EXTERNAL ACTION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SCRATCHPAD 10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FINAL CALL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DISALLOW PARALLEL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NO DBINFO@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import COM.ibm.db2.app.UDF; </a:t>
            </a:r>
          </a:p>
          <a:p>
            <a:pPr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public void </a:t>
            </a:r>
            <a:r>
              <a:rPr lang="en-US" b="1" dirty="0" err="1" smtClean="0">
                <a:solidFill>
                  <a:schemeClr val="tx2"/>
                </a:solidFill>
              </a:rPr>
              <a:t>tableUDF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double </a:t>
            </a:r>
            <a:r>
              <a:rPr lang="en-US" dirty="0" err="1" smtClean="0">
                <a:solidFill>
                  <a:schemeClr val="tx2"/>
                </a:solidFill>
              </a:rPr>
              <a:t>inSalaryFactor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String </a:t>
            </a:r>
            <a:r>
              <a:rPr lang="en-US" dirty="0" err="1" smtClean="0">
                <a:solidFill>
                  <a:schemeClr val="tx2"/>
                </a:solidFill>
              </a:rPr>
              <a:t>outName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String </a:t>
            </a:r>
            <a:r>
              <a:rPr lang="en-US" dirty="0" err="1" smtClean="0">
                <a:solidFill>
                  <a:schemeClr val="tx2"/>
                </a:solidFill>
              </a:rPr>
              <a:t>outJob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double </a:t>
            </a:r>
            <a:r>
              <a:rPr lang="en-US" dirty="0" err="1" smtClean="0">
                <a:solidFill>
                  <a:schemeClr val="tx2"/>
                </a:solidFill>
              </a:rPr>
              <a:t>outNewSalary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throws Exception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{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err="1" smtClean="0">
                <a:solidFill>
                  <a:schemeClr val="tx2"/>
                </a:solidFill>
              </a:rPr>
              <a:t>int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intRow</a:t>
            </a:r>
            <a:r>
              <a:rPr lang="en-US" dirty="0" smtClean="0">
                <a:solidFill>
                  <a:schemeClr val="tx2"/>
                </a:solidFill>
              </a:rPr>
              <a:t> = 0; 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    …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} // </a:t>
            </a:r>
            <a:r>
              <a:rPr lang="en-US" dirty="0" err="1" smtClean="0">
                <a:solidFill>
                  <a:schemeClr val="tx2"/>
                </a:solidFill>
              </a:rPr>
              <a:t>tableUDF</a:t>
            </a:r>
            <a:r>
              <a:rPr lang="en-US" dirty="0" smtClean="0">
                <a:solidFill>
                  <a:schemeClr val="tx2"/>
                </a:solidFill>
              </a:rPr>
              <a:t> } // </a:t>
            </a:r>
            <a:r>
              <a:rPr lang="en-US" dirty="0" err="1" smtClean="0">
                <a:solidFill>
                  <a:schemeClr val="tx2"/>
                </a:solidFill>
              </a:rPr>
              <a:t>UDFsrv</a:t>
            </a:r>
            <a:r>
              <a:rPr lang="en-US" dirty="0" smtClean="0">
                <a:solidFill>
                  <a:schemeClr val="tx2"/>
                </a:solidFill>
              </a:rPr>
              <a:t> class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>
            <a:off x="3810000" y="1371600"/>
            <a:ext cx="1219200" cy="762000"/>
          </a:xfrm>
          <a:prstGeom prst="curvedConnector3">
            <a:avLst>
              <a:gd name="adj1" fmla="val 658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2895600" y="1828800"/>
            <a:ext cx="2133600" cy="609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2590800" y="2057400"/>
            <a:ext cx="2438400" cy="609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2362200" y="2362200"/>
            <a:ext cx="2667000" cy="609600"/>
          </a:xfrm>
          <a:prstGeom prst="curved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nip Single Corner Rectangle 20"/>
          <p:cNvSpPr/>
          <p:nvPr/>
        </p:nvSpPr>
        <p:spPr>
          <a:xfrm>
            <a:off x="6096000" y="1219200"/>
            <a:ext cx="2819400" cy="20574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Alternative to Embedded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150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What if we want to compile an application without the need for a DBMS-specific pre-compiler ?</a:t>
            </a:r>
          </a:p>
          <a:p>
            <a:r>
              <a:rPr lang="en-US" dirty="0" smtClean="0"/>
              <a:t>Use a library of database calls</a:t>
            </a:r>
          </a:p>
          <a:p>
            <a:pPr lvl="1"/>
            <a:r>
              <a:rPr lang="en-US" dirty="0" smtClean="0"/>
              <a:t>Standardized (non-DBMS-specific) API</a:t>
            </a:r>
          </a:p>
          <a:p>
            <a:pPr lvl="1"/>
            <a:r>
              <a:rPr lang="en-US" dirty="0" smtClean="0"/>
              <a:t>Pass SQL-strings from host language and presents result sets in a language friendly way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ODBC for C/C++ and JDBC for Java</a:t>
            </a:r>
          </a:p>
          <a:p>
            <a:pPr lvl="1"/>
            <a:r>
              <a:rPr lang="en-US" dirty="0" smtClean="0"/>
              <a:t>DBMS-neutral</a:t>
            </a:r>
          </a:p>
          <a:p>
            <a:pPr lvl="2"/>
            <a:r>
              <a:rPr lang="en-US" dirty="0" smtClean="0"/>
              <a:t>A driver traps the calls and translates them into DBMS-specific code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1371600"/>
            <a:ext cx="23622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2743200"/>
            <a:ext cx="2362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DBMS-specific Driver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172200" y="2057400"/>
            <a:ext cx="23622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ODBC/JDBC API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6248400" y="4876800"/>
            <a:ext cx="2209800" cy="1371600"/>
          </a:xfrm>
          <a:prstGeom prst="can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DBMS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rot="5400000">
            <a:off x="7162800" y="2552700"/>
            <a:ext cx="381000" cy="1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1"/>
          </p:cNvCxnSpPr>
          <p:nvPr/>
        </p:nvCxnSpPr>
        <p:spPr>
          <a:xfrm rot="5400000">
            <a:off x="6477000" y="4000500"/>
            <a:ext cx="1752600" cy="1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>
          <a:xfrm>
            <a:off x="6248400" y="3810000"/>
            <a:ext cx="2286000" cy="8382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ODBC/JDBC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Initiates connections</a:t>
            </a:r>
          </a:p>
          <a:p>
            <a:pPr lvl="1"/>
            <a:r>
              <a:rPr lang="en-US" dirty="0" smtClean="0"/>
              <a:t>Submits SQL statements</a:t>
            </a:r>
          </a:p>
          <a:p>
            <a:pPr lvl="1"/>
            <a:r>
              <a:rPr lang="en-US" dirty="0" smtClean="0"/>
              <a:t>Terminates connections </a:t>
            </a:r>
          </a:p>
          <a:p>
            <a:r>
              <a:rPr lang="en-US" dirty="0" smtClean="0"/>
              <a:t>Driver Manager</a:t>
            </a:r>
          </a:p>
          <a:p>
            <a:pPr lvl="1"/>
            <a:r>
              <a:rPr lang="en-US" dirty="0" smtClean="0"/>
              <a:t>Loads the right JDBC driver</a:t>
            </a:r>
          </a:p>
          <a:p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Connects to the data source, </a:t>
            </a:r>
          </a:p>
          <a:p>
            <a:pPr lvl="1"/>
            <a:r>
              <a:rPr lang="en-US" dirty="0" smtClean="0"/>
              <a:t>Transmit requests, </a:t>
            </a:r>
          </a:p>
          <a:p>
            <a:pPr lvl="1"/>
            <a:r>
              <a:rPr lang="en-US" dirty="0" smtClean="0"/>
              <a:t>Returns results and error codes</a:t>
            </a:r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1828800"/>
            <a:ext cx="23622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67400" y="25146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 Manager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867400" y="3200400"/>
            <a:ext cx="23622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Driver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867400" y="3886200"/>
            <a:ext cx="23622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Source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Types of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Type I: Bridge</a:t>
            </a:r>
          </a:p>
          <a:p>
            <a:pPr lvl="1"/>
            <a:r>
              <a:rPr lang="en-US" dirty="0" smtClean="0"/>
              <a:t>Translate SQL commands to non-native API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JDBC-ODBC bridge. JDBC is translated to ODBC to access an ODBC compliant data source.</a:t>
            </a:r>
          </a:p>
          <a:p>
            <a:r>
              <a:rPr lang="en-US" dirty="0" smtClean="0"/>
              <a:t>Type II: Direct Translation to native API via non-Java driver</a:t>
            </a:r>
          </a:p>
          <a:p>
            <a:pPr lvl="1"/>
            <a:r>
              <a:rPr lang="en-US" dirty="0" smtClean="0"/>
              <a:t>Translates SQL to native API of data source. </a:t>
            </a:r>
          </a:p>
          <a:p>
            <a:pPr lvl="1"/>
            <a:r>
              <a:rPr lang="en-US" dirty="0" smtClean="0"/>
              <a:t>Needs DBMS-specific library on each client.</a:t>
            </a:r>
          </a:p>
          <a:p>
            <a:r>
              <a:rPr lang="en-US" dirty="0" smtClean="0"/>
              <a:t>Type III: Network bridge</a:t>
            </a:r>
          </a:p>
          <a:p>
            <a:pPr lvl="1"/>
            <a:r>
              <a:rPr lang="en-US" dirty="0" smtClean="0"/>
              <a:t>SQL </a:t>
            </a:r>
            <a:r>
              <a:rPr lang="en-US" dirty="0" err="1" smtClean="0"/>
              <a:t>stmts</a:t>
            </a:r>
            <a:r>
              <a:rPr lang="en-US" dirty="0" smtClean="0"/>
              <a:t> sent to a middleware server that talks to the data source. Hence small JDBC driver at each client</a:t>
            </a:r>
          </a:p>
          <a:p>
            <a:r>
              <a:rPr lang="en-US" dirty="0" smtClean="0"/>
              <a:t>Type IV: Direct Translation to native API via Java driver</a:t>
            </a:r>
          </a:p>
          <a:p>
            <a:pPr lvl="1"/>
            <a:r>
              <a:rPr lang="en-US" dirty="0" smtClean="0"/>
              <a:t>Converts JDBC calls to network protocol used by DBMS. </a:t>
            </a:r>
          </a:p>
          <a:p>
            <a:pPr lvl="1"/>
            <a:r>
              <a:rPr lang="en-US" dirty="0" smtClean="0"/>
              <a:t>Needs DBMS-specific Java driver at each client.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65532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the ODBC/JDBC 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the data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[optional] Prepare the SQL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SQL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Iterate over the </a:t>
            </a:r>
            <a:r>
              <a:rPr lang="en-US" dirty="0" err="1" smtClean="0"/>
              <a:t>resultset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the connection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Getting Data to/fro Host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declaration of shared variables</a:t>
            </a:r>
          </a:p>
          <a:p>
            <a:r>
              <a:rPr lang="en-US" dirty="0" smtClean="0"/>
              <a:t>Variables in host language is bound to columns of a SQL cursor</a:t>
            </a:r>
          </a:p>
          <a:p>
            <a:r>
              <a:rPr lang="en-US" dirty="0" smtClean="0"/>
              <a:t>ODBC</a:t>
            </a:r>
          </a:p>
          <a:p>
            <a:pPr lvl="1"/>
            <a:r>
              <a:rPr lang="en-US" dirty="0" err="1" smtClean="0"/>
              <a:t>SQLBindCol</a:t>
            </a:r>
            <a:r>
              <a:rPr lang="en-US" dirty="0" smtClean="0"/>
              <a:t> – gets data from SQL environment to host variables.</a:t>
            </a:r>
          </a:p>
          <a:p>
            <a:pPr lvl="1"/>
            <a:r>
              <a:rPr lang="en-US" dirty="0" err="1" smtClean="0"/>
              <a:t>SQLBindParameter</a:t>
            </a:r>
            <a:r>
              <a:rPr lang="en-US" dirty="0" smtClean="0"/>
              <a:t> – gets data from host variables to SQL environment</a:t>
            </a:r>
          </a:p>
          <a:p>
            <a:r>
              <a:rPr lang="en-US" dirty="0" smtClean="0"/>
              <a:t>JDBC</a:t>
            </a:r>
          </a:p>
          <a:p>
            <a:pPr lvl="1"/>
            <a:r>
              <a:rPr lang="en-US" dirty="0" err="1" smtClean="0"/>
              <a:t>ResultSet</a:t>
            </a:r>
            <a:r>
              <a:rPr lang="en-US" dirty="0" smtClean="0"/>
              <a:t> class</a:t>
            </a:r>
          </a:p>
          <a:p>
            <a:pPr lvl="1"/>
            <a:r>
              <a:rPr lang="en-US" dirty="0" err="1" smtClean="0"/>
              <a:t>PreparedStatement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Prepare Statement or Not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Executing without preparing statement</a:t>
            </a:r>
          </a:p>
          <a:p>
            <a:pPr lvl="1"/>
            <a:r>
              <a:rPr lang="en-US" dirty="0" smtClean="0"/>
              <a:t>After DBMS receives SQL statement, </a:t>
            </a:r>
          </a:p>
          <a:p>
            <a:pPr lvl="2"/>
            <a:r>
              <a:rPr lang="en-US" dirty="0" smtClean="0"/>
              <a:t>The SQL is compiled,  </a:t>
            </a:r>
          </a:p>
          <a:p>
            <a:pPr lvl="2"/>
            <a:r>
              <a:rPr lang="en-US" dirty="0" smtClean="0"/>
              <a:t>An execution plan is chosen by the optimizer,</a:t>
            </a:r>
          </a:p>
          <a:p>
            <a:pPr lvl="2"/>
            <a:r>
              <a:rPr lang="en-US" dirty="0" smtClean="0"/>
              <a:t>The execution plan is evaluated by the DBMS engine</a:t>
            </a:r>
          </a:p>
          <a:p>
            <a:pPr lvl="2"/>
            <a:r>
              <a:rPr lang="en-US" dirty="0" smtClean="0"/>
              <a:t>The results are returned</a:t>
            </a:r>
          </a:p>
          <a:p>
            <a:r>
              <a:rPr lang="en-US" dirty="0" err="1" smtClean="0"/>
              <a:t>conn.prepareStatement</a:t>
            </a:r>
            <a:endParaRPr lang="en-US" dirty="0" smtClean="0"/>
          </a:p>
          <a:p>
            <a:pPr lvl="1"/>
            <a:r>
              <a:rPr lang="en-US" dirty="0" smtClean="0"/>
              <a:t>Compiles and picks an execution plan</a:t>
            </a:r>
          </a:p>
          <a:p>
            <a:r>
              <a:rPr lang="en-US" dirty="0" err="1" smtClean="0"/>
              <a:t>pstmt.executeUpdate</a:t>
            </a:r>
            <a:endParaRPr lang="en-US" dirty="0" smtClean="0"/>
          </a:p>
          <a:p>
            <a:pPr lvl="1"/>
            <a:r>
              <a:rPr lang="en-US" dirty="0" smtClean="0"/>
              <a:t>Evaluates the execution plan with the parameters and gets the results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914400"/>
            <a:ext cx="7086600" cy="144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String 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=“SELECT * FROM books WHERE price &lt; ?”;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pstmt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conn.prepareStatement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sql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Pstmt.setFloat</a:t>
            </a:r>
            <a:r>
              <a:rPr lang="en-US" sz="2000" dirty="0" smtClean="0">
                <a:solidFill>
                  <a:schemeClr val="tx1"/>
                </a:solidFill>
              </a:rPr>
              <a:t>(1, </a:t>
            </a:r>
            <a:r>
              <a:rPr lang="en-US" sz="2000" dirty="0" err="1" smtClean="0">
                <a:solidFill>
                  <a:schemeClr val="tx1"/>
                </a:solidFill>
              </a:rPr>
              <a:t>usermaxprice</a:t>
            </a:r>
            <a:r>
              <a:rPr lang="en-US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Pstmt.executeUpdate</a:t>
            </a:r>
            <a:r>
              <a:rPr lang="en-US" sz="2000" dirty="0" smtClean="0">
                <a:solidFill>
                  <a:schemeClr val="tx1"/>
                </a:solidFill>
              </a:rPr>
              <a:t>();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3124200"/>
            <a:ext cx="1752600" cy="1371600"/>
          </a:xfrm>
          <a:prstGeom prst="wedgeRoundRect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cf. Static </a:t>
            </a:r>
            <a:r>
              <a:rPr lang="en-US" sz="2400" dirty="0" err="1" smtClean="0">
                <a:solidFill>
                  <a:schemeClr val="tx1"/>
                </a:solidFill>
              </a:rPr>
              <a:t>vs</a:t>
            </a:r>
            <a:r>
              <a:rPr lang="en-US" sz="2400" dirty="0" smtClean="0">
                <a:solidFill>
                  <a:schemeClr val="tx1"/>
                </a:solidFill>
              </a:rPr>
              <a:t> Dynamic SQL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ResultSet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33528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the results of a SQL statement -- cf. cursor</a:t>
            </a:r>
          </a:p>
          <a:p>
            <a:r>
              <a:rPr lang="en-US" dirty="0" smtClean="0"/>
              <a:t>Note that types of column values do not need to be known at compile time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990600"/>
            <a:ext cx="6858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ResultSet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rs</a:t>
            </a:r>
            <a:r>
              <a:rPr lang="en-US" sz="2000" dirty="0" smtClean="0">
                <a:solidFill>
                  <a:schemeClr val="tx1"/>
                </a:solidFill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</a:rPr>
              <a:t>stmt.executeQuery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sqlstr</a:t>
            </a:r>
            <a:r>
              <a:rPr lang="en-US" sz="2000" dirty="0" smtClean="0">
                <a:solidFill>
                  <a:schemeClr val="tx1"/>
                </a:solidFill>
              </a:rPr>
              <a:t>);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en-US" sz="2000" dirty="0" smtClean="0">
                <a:solidFill>
                  <a:schemeClr val="tx1"/>
                </a:solidFill>
              </a:rPr>
              <a:t>hile( </a:t>
            </a:r>
            <a:r>
              <a:rPr lang="en-US" sz="2000" dirty="0" err="1" smtClean="0">
                <a:solidFill>
                  <a:schemeClr val="tx1"/>
                </a:solidFill>
              </a:rPr>
              <a:t>rs.next</a:t>
            </a:r>
            <a:r>
              <a:rPr lang="en-US" sz="2000" dirty="0" smtClean="0">
                <a:solidFill>
                  <a:schemeClr val="tx1"/>
                </a:solidFill>
              </a:rPr>
              <a:t>() ){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col1val = </a:t>
            </a:r>
            <a:r>
              <a:rPr lang="en-US" sz="2000" dirty="0" err="1" smtClean="0">
                <a:solidFill>
                  <a:schemeClr val="tx1"/>
                </a:solidFill>
              </a:rPr>
              <a:t>rs.getString</a:t>
            </a:r>
            <a:r>
              <a:rPr lang="en-US" sz="2000" dirty="0" smtClean="0">
                <a:solidFill>
                  <a:schemeClr val="tx1"/>
                </a:solidFill>
              </a:rPr>
              <a:t>(1); …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2362200"/>
          <a:ext cx="52578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133600"/>
                <a:gridCol w="1752600"/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SQL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accessor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getBoolean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CHAR, 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getString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DOUBLE,</a:t>
                      </a:r>
                      <a:r>
                        <a:rPr lang="en-US" baseline="0" dirty="0" smtClean="0"/>
                        <a:t>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getDouble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getInt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getFloat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Java.sql.Date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getDate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Java.sql.Time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getTime</a:t>
                      </a:r>
                      <a:endParaRPr lang="en-US" dirty="0"/>
                    </a:p>
                  </a:txBody>
                  <a:tcPr/>
                </a:tc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Java.sql.TimeStamp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getTimestamp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RowSet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inserting lots of data, calling an execute statement for each row can be inefficient</a:t>
            </a:r>
          </a:p>
          <a:p>
            <a:pPr lvl="1"/>
            <a:r>
              <a:rPr lang="en-US" dirty="0" smtClean="0"/>
              <a:t>A message is sent for each execute</a:t>
            </a:r>
          </a:p>
          <a:p>
            <a:r>
              <a:rPr lang="en-US" dirty="0" smtClean="0"/>
              <a:t>Many APIs provide a </a:t>
            </a:r>
            <a:r>
              <a:rPr lang="en-US" dirty="0" err="1" smtClean="0"/>
              <a:t>rowset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A set of rows is maintained in-memory on the client</a:t>
            </a:r>
          </a:p>
          <a:p>
            <a:pPr lvl="1"/>
            <a:r>
              <a:rPr lang="en-US" dirty="0" smtClean="0"/>
              <a:t>A single execute will then insert the set of rows in a single message</a:t>
            </a:r>
          </a:p>
          <a:p>
            <a:r>
              <a:rPr lang="en-US" dirty="0" smtClean="0"/>
              <a:t>Pros: high performance</a:t>
            </a:r>
          </a:p>
          <a:p>
            <a:r>
              <a:rPr lang="en-US" dirty="0" smtClean="0"/>
              <a:t>Cons: data can be lost if client crashes.</a:t>
            </a:r>
          </a:p>
          <a:p>
            <a:r>
              <a:rPr lang="en-US" dirty="0" smtClean="0"/>
              <a:t>Analogous </a:t>
            </a:r>
            <a:r>
              <a:rPr lang="en-US" dirty="0" err="1" smtClean="0"/>
              <a:t>rowset</a:t>
            </a:r>
            <a:r>
              <a:rPr lang="en-US" dirty="0" smtClean="0"/>
              <a:t> for reads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 smtClean="0"/>
              <a:t>ResultSet</a:t>
            </a:r>
            <a:r>
              <a:rPr lang="en-US" dirty="0" smtClean="0"/>
              <a:t>) also available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221</TotalTime>
  <Words>1547</Words>
  <Application>Microsoft Macintosh PowerPoint</Application>
  <PresentationFormat>On-screen Show (4:3)</PresentationFormat>
  <Paragraphs>292</Paragraphs>
  <Slides>17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ICS 321 Fall 2010</vt:lpstr>
      <vt:lpstr>ICS 321 Data Storage &amp; Retrieval SQL in a Server Environment (ii)</vt:lpstr>
      <vt:lpstr>Alternative to Embedded SQL</vt:lpstr>
      <vt:lpstr>ODBC/JDBC Architecture</vt:lpstr>
      <vt:lpstr>4 Types of Drivers</vt:lpstr>
      <vt:lpstr>High Level Steps</vt:lpstr>
      <vt:lpstr>Getting Data to/fro Host Language</vt:lpstr>
      <vt:lpstr>Prepare Statement or Not ?</vt:lpstr>
      <vt:lpstr>ResultSet</vt:lpstr>
      <vt:lpstr>RowSet</vt:lpstr>
      <vt:lpstr>Stored Procedures</vt:lpstr>
      <vt:lpstr>SQL Stored Procedures</vt:lpstr>
      <vt:lpstr>Java Stored Procedures</vt:lpstr>
      <vt:lpstr>Calling Stored Procedures</vt:lpstr>
      <vt:lpstr>User Defined Functions (UDFs)</vt:lpstr>
      <vt:lpstr>Scalar UDFs</vt:lpstr>
      <vt:lpstr>Table UDFs</vt:lpstr>
      <vt:lpstr>Java UDFs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SQL in a Server Environment</dc:title>
  <dc:creator>Lipyeow Lim</dc:creator>
  <cp:lastModifiedBy>Lipyeow Lim</cp:lastModifiedBy>
  <cp:revision>28</cp:revision>
  <dcterms:created xsi:type="dcterms:W3CDTF">2016-09-24T01:03:46Z</dcterms:created>
  <dcterms:modified xsi:type="dcterms:W3CDTF">2016-09-24T01:05:20Z</dcterms:modified>
</cp:coreProperties>
</file>