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26C6E-2832-8348-9B2F-C896F310CF37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3367A-03AC-D04A-B85F-885DDB93F5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10/17/14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A12AA-9FB9-4AE7-8613-DE0E819796B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A12AA-9FB9-4AE7-8613-DE0E819796B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36625"/>
            <a:r>
              <a:rPr lang="en-US" sz="1000" i="1">
                <a:latin typeface="Calibri" pitchFamily="34" charset="0"/>
              </a:rPr>
              <a:t>18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29200" cy="4114800"/>
          </a:xfrm>
          <a:noFill/>
        </p:spPr>
        <p:txBody>
          <a:bodyPr wrap="square" lIns="93663" tIns="46038" rIns="93663" bIns="46038" numCol="1" anchor="t" anchorCtr="0" compatLnSpc="1">
            <a:prstTxWarp prst="textNoShape">
              <a:avLst/>
            </a:prstTxWarp>
          </a:bodyPr>
          <a:lstStyle/>
          <a:p>
            <a:pPr defTabSz="936625"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BF4-F2C7-4F71-8AEF-C180C04ACB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A12AA-9FB9-4AE7-8613-DE0E819796B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A12AA-9FB9-4AE7-8613-DE0E819796B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A12AA-9FB9-4AE7-8613-DE0E819796B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10/23/2013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10/23/2013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10/23/2013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10/23/2013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ICS 321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Constraints, Triggers, Views &amp; Indexes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mtClean="0"/>
              <a:t>Prof</a:t>
            </a:r>
            <a:r>
              <a:rPr lang="en-US" dirty="0" smtClean="0"/>
              <a:t>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Trigger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21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Why is “</a:t>
            </a:r>
            <a:r>
              <a:rPr lang="en-US" dirty="0" err="1" smtClean="0"/>
              <a:t>NewSailors</a:t>
            </a:r>
            <a:r>
              <a:rPr lang="en-US" dirty="0" smtClean="0"/>
              <a:t>” needed ?</a:t>
            </a:r>
          </a:p>
          <a:p>
            <a:r>
              <a:rPr lang="en-US" dirty="0" smtClean="0"/>
              <a:t>What is the difference between a constraint and a trigger 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6825-5F63-41A2-B460-F013AC420F1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371600"/>
            <a:ext cx="8382000" cy="3416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CREATE TRIGGER </a:t>
            </a:r>
            <a:r>
              <a:rPr lang="en-US" sz="2400" dirty="0" err="1" smtClean="0"/>
              <a:t>youngSailorUpdate</a:t>
            </a:r>
            <a:endParaRPr lang="en-US" sz="2400" dirty="0" smtClean="0"/>
          </a:p>
          <a:p>
            <a:r>
              <a:rPr lang="en-US" sz="2400" b="1" dirty="0" smtClean="0"/>
              <a:t>	AFTER INSERT ON </a:t>
            </a:r>
            <a:r>
              <a:rPr lang="en-US" sz="2400" dirty="0" smtClean="0"/>
              <a:t>SAILORS</a:t>
            </a:r>
          </a:p>
          <a:p>
            <a:r>
              <a:rPr lang="en-US" sz="2400" b="1" dirty="0" smtClean="0"/>
              <a:t>REFERENCING NEW TABLE </a:t>
            </a:r>
            <a:r>
              <a:rPr lang="en-US" sz="2400" dirty="0" err="1" smtClean="0"/>
              <a:t>NewSailors</a:t>
            </a:r>
            <a:endParaRPr lang="en-US" sz="2400" dirty="0" smtClean="0"/>
          </a:p>
          <a:p>
            <a:r>
              <a:rPr lang="en-US" sz="2400" b="1" dirty="0" smtClean="0"/>
              <a:t>FOR EACH STATEMENT</a:t>
            </a:r>
          </a:p>
          <a:p>
            <a:r>
              <a:rPr lang="en-US" sz="2400" b="1" dirty="0" smtClean="0"/>
              <a:t>	INSERT</a:t>
            </a:r>
          </a:p>
          <a:p>
            <a:r>
              <a:rPr lang="en-US" sz="2400" b="1" dirty="0" smtClean="0"/>
              <a:t>		INTO </a:t>
            </a:r>
            <a:r>
              <a:rPr lang="en-US" sz="2400" dirty="0" err="1" smtClean="0"/>
              <a:t>YoungSailors</a:t>
            </a:r>
            <a:r>
              <a:rPr lang="en-US" sz="2400" dirty="0" smtClean="0"/>
              <a:t>(</a:t>
            </a:r>
            <a:r>
              <a:rPr lang="en-US" sz="2400" dirty="0" err="1" smtClean="0"/>
              <a:t>sid</a:t>
            </a:r>
            <a:r>
              <a:rPr lang="en-US" sz="2400" dirty="0" smtClean="0"/>
              <a:t>, name, age, rating)</a:t>
            </a:r>
          </a:p>
          <a:p>
            <a:r>
              <a:rPr lang="en-US" sz="2400" b="1" dirty="0" smtClean="0"/>
              <a:t>		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, name, age, rating</a:t>
            </a:r>
          </a:p>
          <a:p>
            <a:r>
              <a:rPr lang="en-US" sz="2400" b="1" dirty="0" smtClean="0"/>
              <a:t>		FROM </a:t>
            </a:r>
            <a:r>
              <a:rPr lang="en-US" sz="2400" dirty="0" err="1" smtClean="0"/>
              <a:t>NewSailors</a:t>
            </a:r>
            <a:r>
              <a:rPr lang="en-US" sz="2400" dirty="0" smtClean="0"/>
              <a:t> N</a:t>
            </a:r>
          </a:p>
          <a:p>
            <a:r>
              <a:rPr lang="en-US" sz="2400" b="1" dirty="0" smtClean="0"/>
              <a:t>		WHERE </a:t>
            </a:r>
            <a:r>
              <a:rPr lang="en-US" sz="2400" dirty="0" err="1" smtClean="0"/>
              <a:t>N.age</a:t>
            </a:r>
            <a:r>
              <a:rPr lang="en-US" sz="2400" dirty="0" smtClean="0"/>
              <a:t> &lt;=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4000" dirty="0" smtClean="0"/>
              <a:t>Another Example of a Trigger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 trigger that will cause an error when an update occurs that would result in a salary increase greater than ten percent of the current salary.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6825-5F63-41A2-B460-F013AC420F1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3265944"/>
            <a:ext cx="838200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CREATE TRIGGER </a:t>
            </a:r>
            <a:r>
              <a:rPr lang="en-US" sz="2400" dirty="0" smtClean="0"/>
              <a:t>RAISE_LIMIT </a:t>
            </a:r>
          </a:p>
          <a:p>
            <a:r>
              <a:rPr lang="en-US" sz="2400" b="1" dirty="0" smtClean="0"/>
              <a:t>	AFTER UPDATE </a:t>
            </a:r>
            <a:r>
              <a:rPr lang="en-US" sz="2400" dirty="0" smtClean="0"/>
              <a:t>OF SALARY ON EMPLOYEE </a:t>
            </a:r>
            <a:r>
              <a:rPr lang="en-US" sz="2400" b="1" dirty="0" smtClean="0"/>
              <a:t>REFERENCING NEW AS </a:t>
            </a:r>
            <a:r>
              <a:rPr lang="en-US" sz="2400" dirty="0" smtClean="0"/>
              <a:t>N </a:t>
            </a:r>
            <a:r>
              <a:rPr lang="en-US" sz="2400" b="1" dirty="0" smtClean="0"/>
              <a:t>OLD AS </a:t>
            </a:r>
            <a:r>
              <a:rPr lang="en-US" sz="2400" dirty="0" smtClean="0"/>
              <a:t>O </a:t>
            </a:r>
          </a:p>
          <a:p>
            <a:r>
              <a:rPr lang="en-US" sz="2400" b="1" dirty="0" smtClean="0"/>
              <a:t>FOR EACH ROW </a:t>
            </a:r>
          </a:p>
          <a:p>
            <a:r>
              <a:rPr lang="en-US" sz="2400" b="1" dirty="0" smtClean="0"/>
              <a:t>	WHEN</a:t>
            </a:r>
            <a:r>
              <a:rPr lang="en-US" sz="2400" dirty="0" smtClean="0"/>
              <a:t> (N.SALARY &gt; 1.1 * O.SALARY) </a:t>
            </a:r>
          </a:p>
          <a:p>
            <a:r>
              <a:rPr lang="en-US" sz="2400" b="1" dirty="0" smtClean="0"/>
              <a:t>	SIGNAL SQLSTATE </a:t>
            </a:r>
            <a:r>
              <a:rPr lang="en-US" sz="2400" dirty="0" smtClean="0"/>
              <a:t>'75000' </a:t>
            </a:r>
          </a:p>
          <a:p>
            <a:r>
              <a:rPr lang="en-US" sz="2400" b="1" dirty="0" smtClean="0"/>
              <a:t>	SET</a:t>
            </a:r>
            <a:r>
              <a:rPr lang="en-US" sz="2400" dirty="0" smtClean="0"/>
              <a:t> MESSAGE_TEXT='Salary increase&gt;10%'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1"/>
            <a:ext cx="80772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Views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305800" cy="3276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A </a:t>
            </a:r>
            <a:r>
              <a:rPr lang="en-US" sz="3000" i="1" u="sng" dirty="0" smtClean="0">
                <a:solidFill>
                  <a:schemeClr val="accent2"/>
                </a:solidFill>
              </a:rPr>
              <a:t>view</a:t>
            </a:r>
            <a:r>
              <a:rPr lang="en-US" sz="3000" dirty="0" smtClean="0">
                <a:solidFill>
                  <a:schemeClr val="accent2"/>
                </a:solidFill>
              </a:rPr>
              <a:t> </a:t>
            </a:r>
            <a:r>
              <a:rPr lang="en-US" sz="3000" dirty="0" smtClean="0"/>
              <a:t>is just a relation, but we store a </a:t>
            </a:r>
            <a:r>
              <a:rPr lang="en-US" sz="3000" i="1" dirty="0" smtClean="0">
                <a:solidFill>
                  <a:schemeClr val="accent2"/>
                </a:solidFill>
              </a:rPr>
              <a:t>definition</a:t>
            </a:r>
            <a:r>
              <a:rPr lang="en-US" sz="3000" dirty="0" smtClean="0"/>
              <a:t>, rather than a set of </a:t>
            </a:r>
            <a:r>
              <a:rPr lang="en-US" sz="3000" dirty="0" err="1" smtClean="0"/>
              <a:t>tuples</a:t>
            </a:r>
            <a:r>
              <a:rPr lang="en-US" sz="30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Views can be dropped using the </a:t>
            </a:r>
            <a:r>
              <a:rPr lang="en-US" sz="3000" dirty="0" smtClean="0">
                <a:solidFill>
                  <a:schemeClr val="accent2"/>
                </a:solidFill>
              </a:rPr>
              <a:t>DROP VIEW </a:t>
            </a:r>
            <a:r>
              <a:rPr lang="en-US" sz="3000" dirty="0" smtClean="0"/>
              <a:t>command.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What if table that the view is dependent on is dropped ?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SzPct val="75000"/>
              <a:buFontTx/>
              <a:buChar char="•"/>
            </a:pP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DROP TABLE </a:t>
            </a:r>
            <a:r>
              <a:rPr lang="en-US" sz="3000" dirty="0" smtClean="0"/>
              <a:t>command has options to let the user specify this.</a:t>
            </a:r>
          </a:p>
          <a:p>
            <a:pPr eaLnBrk="1" hangingPunct="1">
              <a:lnSpc>
                <a:spcPct val="80000"/>
              </a:lnSpc>
            </a:pPr>
            <a:endParaRPr lang="en-US" sz="3000" dirty="0" smtClean="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762000" y="990600"/>
            <a:ext cx="7439730" cy="18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CREATE  VIEW  </a:t>
            </a:r>
            <a:r>
              <a:rPr lang="en-US" sz="2400" dirty="0" err="1">
                <a:latin typeface="+mn-lt"/>
              </a:rPr>
              <a:t>YoungActiveStudents</a:t>
            </a:r>
            <a:r>
              <a:rPr lang="en-US" sz="2400" dirty="0">
                <a:latin typeface="+mn-lt"/>
              </a:rPr>
              <a:t> (name, </a:t>
            </a:r>
            <a:r>
              <a:rPr lang="en-US" sz="2400" dirty="0" smtClean="0">
                <a:latin typeface="+mn-lt"/>
              </a:rPr>
              <a:t>grade)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AS </a:t>
            </a:r>
            <a:r>
              <a:rPr lang="en-US" sz="2800" dirty="0" smtClean="0">
                <a:latin typeface="+mn-lt"/>
              </a:rPr>
              <a:t> </a:t>
            </a:r>
          </a:p>
          <a:p>
            <a:r>
              <a:rPr lang="en-US" sz="2800" dirty="0" smtClean="0">
                <a:latin typeface="+mn-lt"/>
              </a:rPr>
              <a:t>	SELECT   </a:t>
            </a:r>
            <a:r>
              <a:rPr lang="en-US" sz="2400" dirty="0">
                <a:latin typeface="+mn-lt"/>
              </a:rPr>
              <a:t>S.name, </a:t>
            </a:r>
            <a:r>
              <a:rPr lang="en-US" sz="2400" dirty="0" err="1">
                <a:latin typeface="+mn-lt"/>
              </a:rPr>
              <a:t>E.grade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800" dirty="0">
                <a:latin typeface="+mn-lt"/>
              </a:rPr>
              <a:t>FROM</a:t>
            </a:r>
            <a:r>
              <a:rPr lang="en-US" sz="2400" dirty="0">
                <a:latin typeface="+mn-lt"/>
              </a:rPr>
              <a:t>  Students S, Enrolled E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800" dirty="0">
                <a:latin typeface="+mn-lt"/>
              </a:rPr>
              <a:t>WHERE</a:t>
            </a:r>
            <a:r>
              <a:rPr lang="en-US" sz="2400" dirty="0">
                <a:latin typeface="+mn-lt"/>
              </a:rPr>
              <a:t>  S.sid = E.sid and </a:t>
            </a:r>
            <a:r>
              <a:rPr lang="en-US" sz="2400" dirty="0" err="1">
                <a:latin typeface="+mn-lt"/>
              </a:rPr>
              <a:t>S.age</a:t>
            </a:r>
            <a:r>
              <a:rPr lang="en-US" sz="2400" dirty="0">
                <a:latin typeface="+mn-lt"/>
              </a:rPr>
              <a:t>&lt;21</a:t>
            </a:r>
          </a:p>
        </p:txBody>
      </p:sp>
      <p:sp>
        <p:nvSpPr>
          <p:cNvPr id="27656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D14DB8-5B8C-451E-9AD7-00C5093F1FBF}" type="slidenum">
              <a:rPr lang="en-US"/>
              <a:pPr/>
              <a:t>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Querying Views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990600"/>
            <a:ext cx="7439730" cy="1813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CREATE  VIEW  </a:t>
            </a:r>
            <a:r>
              <a:rPr lang="en-US" sz="2400" dirty="0" err="1">
                <a:latin typeface="+mn-lt"/>
              </a:rPr>
              <a:t>YoungActiveStudents</a:t>
            </a:r>
            <a:r>
              <a:rPr lang="en-US" sz="2400" dirty="0">
                <a:latin typeface="+mn-lt"/>
              </a:rPr>
              <a:t> (name, </a:t>
            </a:r>
            <a:r>
              <a:rPr lang="en-US" sz="2400" dirty="0" smtClean="0">
                <a:latin typeface="+mn-lt"/>
              </a:rPr>
              <a:t>grade)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AS </a:t>
            </a:r>
            <a:r>
              <a:rPr lang="en-US" sz="2800" dirty="0" smtClean="0">
                <a:latin typeface="+mn-lt"/>
              </a:rPr>
              <a:t> </a:t>
            </a:r>
          </a:p>
          <a:p>
            <a:r>
              <a:rPr lang="en-US" sz="2800" dirty="0" smtClean="0">
                <a:latin typeface="+mn-lt"/>
              </a:rPr>
              <a:t>	SELECT   </a:t>
            </a:r>
            <a:r>
              <a:rPr lang="en-US" sz="2400" dirty="0">
                <a:latin typeface="+mn-lt"/>
              </a:rPr>
              <a:t>S.name, </a:t>
            </a:r>
            <a:r>
              <a:rPr lang="en-US" sz="2400" dirty="0" err="1">
                <a:latin typeface="+mn-lt"/>
              </a:rPr>
              <a:t>E.grade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800" dirty="0">
                <a:latin typeface="+mn-lt"/>
              </a:rPr>
              <a:t>FROM</a:t>
            </a:r>
            <a:r>
              <a:rPr lang="en-US" sz="2400" dirty="0">
                <a:latin typeface="+mn-lt"/>
              </a:rPr>
              <a:t>  Students S, Enrolled E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800" dirty="0">
                <a:latin typeface="+mn-lt"/>
              </a:rPr>
              <a:t>WHERE</a:t>
            </a:r>
            <a:r>
              <a:rPr lang="en-US" sz="2400" dirty="0">
                <a:latin typeface="+mn-lt"/>
              </a:rPr>
              <a:t>  S.sid = E.sid and </a:t>
            </a:r>
            <a:r>
              <a:rPr lang="en-US" sz="2400" dirty="0" err="1">
                <a:latin typeface="+mn-lt"/>
              </a:rPr>
              <a:t>S.age</a:t>
            </a:r>
            <a:r>
              <a:rPr lang="en-US" sz="2400" dirty="0">
                <a:latin typeface="+mn-lt"/>
              </a:rPr>
              <a:t>&lt;21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2895600"/>
            <a:ext cx="3854839" cy="1382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800" dirty="0" smtClean="0">
                <a:latin typeface="+mn-lt"/>
              </a:rPr>
              <a:t>SELECT   </a:t>
            </a:r>
            <a:r>
              <a:rPr lang="en-US" sz="2400" dirty="0" smtClean="0">
                <a:latin typeface="+mn-lt"/>
              </a:rPr>
              <a:t>name</a:t>
            </a:r>
            <a:endParaRPr lang="en-US" sz="2400" dirty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FROM</a:t>
            </a:r>
            <a:r>
              <a:rPr lang="en-US" sz="2400" dirty="0" smtClean="0">
                <a:latin typeface="+mn-lt"/>
              </a:rPr>
              <a:t>  </a:t>
            </a:r>
            <a:r>
              <a:rPr lang="en-US" sz="2400" dirty="0" err="1" smtClean="0">
                <a:latin typeface="+mn-lt"/>
              </a:rPr>
              <a:t>YoungActiveStudents</a:t>
            </a:r>
            <a:endParaRPr lang="en-US" sz="2400" dirty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WHERE</a:t>
            </a:r>
            <a:r>
              <a:rPr lang="en-US" sz="2400" dirty="0" smtClean="0">
                <a:latin typeface="+mn-lt"/>
              </a:rPr>
              <a:t>  grade = ‘A’</a:t>
            </a:r>
            <a:endParaRPr lang="en-US" sz="2400" dirty="0"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00400" y="4419600"/>
            <a:ext cx="5486400" cy="1936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 smtClean="0">
                <a:latin typeface="+mn-lt"/>
              </a:rPr>
              <a:t>SELECT   name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FROM (SELECT   S.name, </a:t>
            </a:r>
            <a:r>
              <a:rPr lang="en-US" sz="2400" dirty="0" err="1" smtClean="0">
                <a:latin typeface="+mn-lt"/>
              </a:rPr>
              <a:t>E.grade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	FROM  Students S, Enrolled E</a:t>
            </a:r>
          </a:p>
          <a:p>
            <a:r>
              <a:rPr lang="en-US" sz="2400" dirty="0" smtClean="0">
                <a:latin typeface="+mn-lt"/>
              </a:rPr>
              <a:t>	WHERE  S.sid = E.sid and </a:t>
            </a:r>
            <a:r>
              <a:rPr lang="en-US" sz="2400" dirty="0" err="1" smtClean="0">
                <a:latin typeface="+mn-lt"/>
              </a:rPr>
              <a:t>S.age</a:t>
            </a:r>
            <a:r>
              <a:rPr lang="en-US" sz="2400" dirty="0" smtClean="0">
                <a:latin typeface="+mn-lt"/>
              </a:rPr>
              <a:t>&lt;21)</a:t>
            </a:r>
            <a:endParaRPr lang="en-US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WHERE  grade = ‘A’</a:t>
            </a:r>
            <a:endParaRPr lang="en-US" sz="2400" dirty="0">
              <a:latin typeface="+mn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410200" y="2971800"/>
            <a:ext cx="3124200" cy="914400"/>
          </a:xfrm>
          <a:prstGeom prst="wedgeRoundRectCallout">
            <a:avLst>
              <a:gd name="adj1" fmla="val -83703"/>
              <a:gd name="adj2" fmla="val -461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Query views as with any table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81000" y="4495800"/>
            <a:ext cx="2362200" cy="1600200"/>
          </a:xfrm>
          <a:prstGeom prst="wedgeRoundRectCallout">
            <a:avLst>
              <a:gd name="adj1" fmla="val 66781"/>
              <a:gd name="adj2" fmla="val 2306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Conceptually, you can think of rewriting using a </a:t>
            </a:r>
            <a:r>
              <a:rPr lang="en-US" sz="2400" dirty="0" err="1" smtClean="0">
                <a:solidFill>
                  <a:schemeClr val="tx1"/>
                </a:solidFill>
              </a:rPr>
              <a:t>subquery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Updateable Views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2667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general views are not updateable. Why?</a:t>
            </a:r>
          </a:p>
          <a:p>
            <a:r>
              <a:rPr lang="en-US" dirty="0" smtClean="0"/>
              <a:t>A view on R is updateable when</a:t>
            </a:r>
          </a:p>
          <a:p>
            <a:pPr lvl="1"/>
            <a:r>
              <a:rPr lang="en-US" dirty="0" smtClean="0"/>
              <a:t>WHERE : must not involve R in a </a:t>
            </a:r>
            <a:r>
              <a:rPr lang="en-US" dirty="0" err="1" smtClean="0"/>
              <a:t>subquery</a:t>
            </a:r>
            <a:endParaRPr lang="en-US" dirty="0" smtClean="0"/>
          </a:p>
          <a:p>
            <a:pPr lvl="1"/>
            <a:r>
              <a:rPr lang="en-US" dirty="0" smtClean="0"/>
              <a:t>FROM : only one occurrence of R and no joins.</a:t>
            </a:r>
          </a:p>
          <a:p>
            <a:pPr lvl="1"/>
            <a:r>
              <a:rPr lang="en-US" dirty="0" smtClean="0"/>
              <a:t>SELECT : include enough attributes to fill out other attributes in 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1" y="3810000"/>
            <a:ext cx="4267200" cy="1320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CREATE  VIEW  </a:t>
            </a:r>
            <a:r>
              <a:rPr lang="en-US" sz="2000" dirty="0" err="1" smtClean="0">
                <a:latin typeface="+mn-lt"/>
              </a:rPr>
              <a:t>ParamountMovies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AS </a:t>
            </a:r>
            <a:r>
              <a:rPr lang="en-US" sz="2000" dirty="0" smtClean="0">
                <a:latin typeface="+mn-lt"/>
              </a:rPr>
              <a:t> </a:t>
            </a:r>
          </a:p>
          <a:p>
            <a:r>
              <a:rPr lang="en-US" sz="2000" dirty="0" smtClean="0">
                <a:latin typeface="+mn-lt"/>
              </a:rPr>
              <a:t>  SELECT   title, year</a:t>
            </a:r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 FROM  movies</a:t>
            </a:r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 WHERE  </a:t>
            </a:r>
            <a:r>
              <a:rPr lang="en-US" sz="2000" dirty="0" err="1" smtClean="0">
                <a:latin typeface="+mn-lt"/>
              </a:rPr>
              <a:t>studioName</a:t>
            </a:r>
            <a:r>
              <a:rPr lang="en-US" sz="2000" dirty="0" smtClean="0">
                <a:latin typeface="+mn-lt"/>
              </a:rPr>
              <a:t>=‘Paramount’</a:t>
            </a:r>
            <a:endParaRPr lang="en-US" sz="2000" dirty="0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24400" y="3561879"/>
            <a:ext cx="3885680" cy="70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 smtClean="0">
                <a:latin typeface="+mn-lt"/>
              </a:rPr>
              <a:t>INSERT INTO  </a:t>
            </a:r>
            <a:r>
              <a:rPr lang="en-US" sz="2000" dirty="0" err="1" smtClean="0">
                <a:latin typeface="+mn-lt"/>
              </a:rPr>
              <a:t>ParamountMovies</a:t>
            </a:r>
            <a:r>
              <a:rPr lang="en-US" sz="2000" dirty="0" smtClean="0">
                <a:latin typeface="+mn-lt"/>
              </a:rPr>
              <a:t> </a:t>
            </a:r>
          </a:p>
          <a:p>
            <a:r>
              <a:rPr lang="en-US" sz="2000" dirty="0" smtClean="0">
                <a:latin typeface="+mn-lt"/>
              </a:rPr>
              <a:t>	VALUES (‘Star Trek’, 1979)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24400" y="4704879"/>
            <a:ext cx="3885680" cy="70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 smtClean="0">
                <a:latin typeface="+mn-lt"/>
              </a:rPr>
              <a:t>INSERT INTO  Movies ( title, year ) </a:t>
            </a:r>
          </a:p>
          <a:p>
            <a:r>
              <a:rPr lang="en-US" sz="2000" dirty="0" smtClean="0">
                <a:latin typeface="+mn-lt"/>
              </a:rPr>
              <a:t>	VALUES (‘Star Trek’, 1979)  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553200" y="4323879"/>
            <a:ext cx="457200" cy="30480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752600" y="5410200"/>
            <a:ext cx="2794869" cy="705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 smtClean="0">
                <a:latin typeface="+mn-lt"/>
              </a:rPr>
              <a:t>SELECT *</a:t>
            </a:r>
          </a:p>
          <a:p>
            <a:r>
              <a:rPr lang="en-US" sz="2000" dirty="0" smtClean="0">
                <a:latin typeface="+mn-lt"/>
              </a:rPr>
              <a:t>FROM </a:t>
            </a:r>
            <a:r>
              <a:rPr lang="en-US" sz="2000" dirty="0" err="1" smtClean="0">
                <a:latin typeface="+mn-lt"/>
              </a:rPr>
              <a:t>ParamountMovies</a:t>
            </a:r>
            <a:endParaRPr lang="en-US" sz="2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Indexes in SQL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371600"/>
            <a:ext cx="75438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* </a:t>
            </a:r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Movies</a:t>
            </a:r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studioName</a:t>
            </a:r>
            <a:r>
              <a:rPr lang="en-US" sz="2400" dirty="0" smtClean="0"/>
              <a:t>=‘Disney’  </a:t>
            </a:r>
            <a:r>
              <a:rPr lang="en-US" sz="2400" b="1" dirty="0" smtClean="0"/>
              <a:t>AND</a:t>
            </a:r>
            <a:r>
              <a:rPr lang="en-US" sz="2400" dirty="0" smtClean="0"/>
              <a:t> year=1990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2743200"/>
          <a:ext cx="4495800" cy="1971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838200"/>
                <a:gridCol w="762000"/>
                <a:gridCol w="838200"/>
                <a:gridCol w="838200"/>
              </a:tblGrid>
              <a:tr h="5941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studioName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producerC</a:t>
                      </a:r>
                      <a:r>
                        <a:rPr lang="en-US" sz="1600" dirty="0" smtClean="0"/>
                        <a:t>#</a:t>
                      </a:r>
                      <a:endParaRPr lang="en-US" sz="1600" dirty="0"/>
                    </a:p>
                  </a:txBody>
                  <a:tcPr/>
                </a:tc>
              </a:tr>
              <a:tr h="34422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4422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4422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4422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>
            <a:off x="5105400" y="2667000"/>
            <a:ext cx="304800" cy="205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62600" y="3124200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10,000 rows</a:t>
            </a:r>
          </a:p>
          <a:p>
            <a:endParaRPr lang="en-US" dirty="0" smtClean="0"/>
          </a:p>
          <a:p>
            <a:r>
              <a:rPr lang="en-US" dirty="0" smtClean="0"/>
              <a:t>200 movies are made in 1990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09600" y="4953000"/>
            <a:ext cx="8305800" cy="1447800"/>
          </a:xfrm>
          <a:prstGeom prst="wedgeRoundRectCallout">
            <a:avLst>
              <a:gd name="adj1" fmla="val 26198"/>
              <a:gd name="adj2" fmla="val -9255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An 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</a:rPr>
              <a:t>index on attribute A </a:t>
            </a:r>
            <a:r>
              <a:rPr lang="en-US" sz="2800" dirty="0" smtClean="0">
                <a:solidFill>
                  <a:schemeClr val="tx1"/>
                </a:solidFill>
              </a:rPr>
              <a:t>is a data structure that makes it </a:t>
            </a:r>
            <a:r>
              <a:rPr lang="en-US" sz="2800" i="1" u="sng" dirty="0" smtClean="0">
                <a:solidFill>
                  <a:schemeClr val="tx1"/>
                </a:solidFill>
              </a:rPr>
              <a:t>efficient</a:t>
            </a:r>
            <a:r>
              <a:rPr lang="en-US" sz="2800" dirty="0" smtClean="0">
                <a:solidFill>
                  <a:schemeClr val="tx1"/>
                </a:solidFill>
              </a:rPr>
              <a:t> to find those </a:t>
            </a:r>
            <a:r>
              <a:rPr lang="en-US" sz="2800" dirty="0" err="1" smtClean="0">
                <a:solidFill>
                  <a:schemeClr val="tx1"/>
                </a:solidFill>
              </a:rPr>
              <a:t>tuples</a:t>
            </a:r>
            <a:r>
              <a:rPr lang="en-US" sz="2800" dirty="0" smtClean="0">
                <a:solidFill>
                  <a:schemeClr val="tx1"/>
                </a:solidFill>
              </a:rPr>
              <a:t> that have a fixed value for attribute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Creating Indexes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Clustered Index </a:t>
            </a:r>
            <a:r>
              <a:rPr lang="en-US" dirty="0" smtClean="0"/>
              <a:t>: an index on an attribute that the </a:t>
            </a:r>
            <a:r>
              <a:rPr lang="en-US" dirty="0" err="1" smtClean="0"/>
              <a:t>tuples</a:t>
            </a:r>
            <a:r>
              <a:rPr lang="en-US" dirty="0" smtClean="0"/>
              <a:t> are sorted in.</a:t>
            </a:r>
          </a:p>
          <a:p>
            <a:r>
              <a:rPr lang="en-US" dirty="0" smtClean="0"/>
              <a:t>If a primary key is specified in the CREATE TABLE statement, an (</a:t>
            </a:r>
            <a:r>
              <a:rPr lang="en-US" dirty="0" err="1" smtClean="0"/>
              <a:t>unclustered</a:t>
            </a:r>
            <a:r>
              <a:rPr lang="en-US" dirty="0" smtClean="0"/>
              <a:t>) index is automatically created for the PK. </a:t>
            </a:r>
          </a:p>
          <a:p>
            <a:r>
              <a:rPr lang="en-US" dirty="0" smtClean="0"/>
              <a:t>To create a clustered PK index:</a:t>
            </a:r>
          </a:p>
          <a:p>
            <a:pPr lvl="1"/>
            <a:r>
              <a:rPr lang="en-US" dirty="0" smtClean="0"/>
              <a:t>Create table without PK constraint</a:t>
            </a:r>
          </a:p>
          <a:p>
            <a:pPr lvl="1"/>
            <a:r>
              <a:rPr lang="en-US" dirty="0" smtClean="0"/>
              <a:t>Create index on PK with cluster option</a:t>
            </a:r>
          </a:p>
          <a:p>
            <a:pPr lvl="1"/>
            <a:r>
              <a:rPr lang="en-US" dirty="0" smtClean="0"/>
              <a:t>Alter table to add PK constraint</a:t>
            </a:r>
          </a:p>
          <a:p>
            <a:r>
              <a:rPr lang="en-US" dirty="0" smtClean="0"/>
              <a:t>To get rid of unused indexes: </a:t>
            </a:r>
            <a:r>
              <a:rPr lang="en-US" b="1" dirty="0" smtClean="0"/>
              <a:t>DROP INDEX </a:t>
            </a:r>
            <a:r>
              <a:rPr lang="en-US" dirty="0" err="1" smtClean="0"/>
              <a:t>myIdx</a:t>
            </a:r>
            <a:r>
              <a:rPr lang="en-US" dirty="0" smtClean="0"/>
              <a:t>;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F8E4-3793-4DC3-B726-EA6B537F129D}" type="slidenum">
              <a:rPr lang="en-US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85344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/>
              <a:t>CREATE INDEX </a:t>
            </a:r>
            <a:r>
              <a:rPr lang="en-US" sz="2400" dirty="0" err="1" smtClean="0"/>
              <a:t>myIdx</a:t>
            </a:r>
            <a:r>
              <a:rPr lang="en-US" sz="2400" dirty="0" smtClean="0"/>
              <a:t> </a:t>
            </a:r>
            <a:r>
              <a:rPr lang="en-US" sz="2400" b="1" dirty="0" smtClean="0"/>
              <a:t>ON</a:t>
            </a:r>
            <a:r>
              <a:rPr lang="en-US" sz="2400" dirty="0" smtClean="0"/>
              <a:t> </a:t>
            </a:r>
            <a:r>
              <a:rPr lang="en-US" sz="2400" dirty="0" err="1" smtClean="0"/>
              <a:t>mytable</a:t>
            </a:r>
            <a:r>
              <a:rPr lang="en-US" sz="2400" dirty="0" smtClean="0"/>
              <a:t>(col1, col3)</a:t>
            </a:r>
          </a:p>
          <a:p>
            <a:pPr>
              <a:buNone/>
            </a:pPr>
            <a:r>
              <a:rPr lang="en-US" sz="2400" b="1" dirty="0" smtClean="0"/>
              <a:t>CREATE UNIQUE INDEX </a:t>
            </a:r>
            <a:r>
              <a:rPr lang="en-US" sz="2400" dirty="0" err="1" smtClean="0"/>
              <a:t>myUniqIdx</a:t>
            </a:r>
            <a:r>
              <a:rPr lang="en-US" sz="2400" dirty="0" smtClean="0"/>
              <a:t> </a:t>
            </a:r>
            <a:r>
              <a:rPr lang="en-US" sz="2400" b="1" dirty="0" smtClean="0"/>
              <a:t>ON</a:t>
            </a:r>
            <a:r>
              <a:rPr lang="en-US" sz="2400" dirty="0" smtClean="0"/>
              <a:t> </a:t>
            </a:r>
            <a:r>
              <a:rPr lang="en-US" sz="2400" dirty="0" err="1" smtClean="0"/>
              <a:t>mytable</a:t>
            </a:r>
            <a:r>
              <a:rPr lang="en-US" sz="2400" dirty="0" smtClean="0"/>
              <a:t>(col2, col5)</a:t>
            </a:r>
          </a:p>
          <a:p>
            <a:pPr>
              <a:buNone/>
            </a:pPr>
            <a:r>
              <a:rPr lang="en-US" sz="2400" b="1" dirty="0" smtClean="0"/>
              <a:t>CREATE INDEX </a:t>
            </a:r>
            <a:r>
              <a:rPr lang="en-US" sz="2400" dirty="0" err="1" smtClean="0"/>
              <a:t>myIdx</a:t>
            </a:r>
            <a:r>
              <a:rPr lang="en-US" sz="2400" dirty="0" smtClean="0"/>
              <a:t> </a:t>
            </a:r>
            <a:r>
              <a:rPr lang="en-US" sz="2400" b="1" dirty="0" smtClean="0"/>
              <a:t>ON</a:t>
            </a:r>
            <a:r>
              <a:rPr lang="en-US" sz="2400" dirty="0" smtClean="0"/>
              <a:t> </a:t>
            </a:r>
            <a:r>
              <a:rPr lang="en-US" sz="2400" dirty="0" err="1" smtClean="0"/>
              <a:t>mytable</a:t>
            </a:r>
            <a:r>
              <a:rPr lang="en-US" sz="2400" dirty="0" smtClean="0"/>
              <a:t>(col1, col3) </a:t>
            </a:r>
            <a:r>
              <a:rPr lang="en-US" sz="2400" b="1" dirty="0" smtClean="0"/>
              <a:t>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Materialized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1828800"/>
          </a:xfrm>
        </p:spPr>
        <p:txBody>
          <a:bodyPr/>
          <a:lstStyle/>
          <a:p>
            <a:r>
              <a:rPr lang="en-US" dirty="0" smtClean="0"/>
              <a:t>Views can be “materialized” for efficiency</a:t>
            </a:r>
          </a:p>
          <a:p>
            <a:r>
              <a:rPr lang="en-US" dirty="0" smtClean="0"/>
              <a:t>Updating the materialized view (materialized query table in DB2) : incremental or batch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1143000"/>
            <a:ext cx="4267200" cy="1320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CREATE  VIEW  </a:t>
            </a:r>
            <a:r>
              <a:rPr lang="en-US" sz="2000" dirty="0" err="1" smtClean="0">
                <a:latin typeface="+mn-lt"/>
              </a:rPr>
              <a:t>ParamountMovies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AS </a:t>
            </a:r>
            <a:r>
              <a:rPr lang="en-US" sz="2000" dirty="0" smtClean="0">
                <a:latin typeface="+mn-lt"/>
              </a:rPr>
              <a:t> </a:t>
            </a:r>
          </a:p>
          <a:p>
            <a:r>
              <a:rPr lang="en-US" sz="2000" dirty="0" smtClean="0">
                <a:latin typeface="+mn-lt"/>
              </a:rPr>
              <a:t>  SELECT   title, year</a:t>
            </a:r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 FROM  movies</a:t>
            </a:r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 WHERE  </a:t>
            </a:r>
            <a:r>
              <a:rPr lang="en-US" sz="2000" dirty="0" err="1" smtClean="0">
                <a:latin typeface="+mn-lt"/>
              </a:rPr>
              <a:t>studioName</a:t>
            </a:r>
            <a:r>
              <a:rPr lang="en-US" sz="2000" dirty="0" smtClean="0">
                <a:latin typeface="+mn-lt"/>
              </a:rPr>
              <a:t>=‘Paramount’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0" y="1143000"/>
            <a:ext cx="4267200" cy="1320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CREATE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TABLE  </a:t>
            </a:r>
            <a:r>
              <a:rPr lang="en-US" sz="2000" dirty="0" err="1" smtClean="0">
                <a:latin typeface="+mn-lt"/>
              </a:rPr>
              <a:t>ParamountMovies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AS </a:t>
            </a:r>
            <a:r>
              <a:rPr lang="en-US" sz="2000" dirty="0" smtClean="0">
                <a:latin typeface="+mn-lt"/>
              </a:rPr>
              <a:t> </a:t>
            </a:r>
          </a:p>
          <a:p>
            <a:r>
              <a:rPr lang="en-US" sz="2000" dirty="0" smtClean="0">
                <a:latin typeface="+mn-lt"/>
              </a:rPr>
              <a:t>  (SELECT   title, year</a:t>
            </a:r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 FROM  movies</a:t>
            </a:r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  WHERE  </a:t>
            </a:r>
            <a:r>
              <a:rPr lang="en-US" sz="2000" dirty="0" err="1" smtClean="0">
                <a:latin typeface="+mn-lt"/>
              </a:rPr>
              <a:t>studioName</a:t>
            </a:r>
            <a:r>
              <a:rPr lang="en-US" sz="2000" dirty="0" smtClean="0">
                <a:latin typeface="+mn-lt"/>
              </a:rPr>
              <a:t>=‘Paramount’)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105400" y="4648200"/>
            <a:ext cx="3810000" cy="13208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2000" dirty="0" smtClean="0">
                <a:latin typeface="+mn-lt"/>
              </a:rPr>
              <a:t>SELECT   title</a:t>
            </a:r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FROM  movies</a:t>
            </a:r>
            <a:endParaRPr lang="en-US" sz="2000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WHERE  </a:t>
            </a:r>
            <a:r>
              <a:rPr lang="en-US" sz="2000" dirty="0" err="1" smtClean="0">
                <a:latin typeface="+mn-lt"/>
              </a:rPr>
              <a:t>studioName</a:t>
            </a:r>
            <a:r>
              <a:rPr lang="en-US" sz="2000" dirty="0" smtClean="0">
                <a:latin typeface="+mn-lt"/>
              </a:rPr>
              <a:t>=‘Paramount’ </a:t>
            </a:r>
          </a:p>
          <a:p>
            <a:r>
              <a:rPr lang="en-US" sz="2000" dirty="0" smtClean="0">
                <a:latin typeface="+mn-lt"/>
              </a:rPr>
              <a:t>AND year=1990)</a:t>
            </a:r>
            <a:endParaRPr lang="en-US" sz="2000" dirty="0">
              <a:latin typeface="+mn-lt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228600" y="4495800"/>
            <a:ext cx="4419600" cy="1524000"/>
          </a:xfrm>
          <a:prstGeom prst="wedgeRoundRectCallout">
            <a:avLst>
              <a:gd name="adj1" fmla="val 61211"/>
              <a:gd name="adj2" fmla="val -24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Queries on base relation may be able to exploit materialized views!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PK and FK Constraints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219200"/>
            <a:ext cx="80772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CREATE TABLE   </a:t>
            </a:r>
            <a:r>
              <a:rPr lang="en-US" sz="2400" dirty="0" smtClean="0"/>
              <a:t>Studio (</a:t>
            </a:r>
          </a:p>
          <a:p>
            <a:r>
              <a:rPr lang="en-US" sz="2400" dirty="0" smtClean="0"/>
              <a:t>	name </a:t>
            </a:r>
            <a:r>
              <a:rPr lang="en-US" sz="2400" b="1" dirty="0" smtClean="0"/>
              <a:t>CHAR(30)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NOT NULL PRIMARY KEY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	address  </a:t>
            </a:r>
            <a:r>
              <a:rPr lang="en-US" sz="2400" b="1" dirty="0" smtClean="0"/>
              <a:t>VARCHAR(255)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presC</a:t>
            </a:r>
            <a:r>
              <a:rPr lang="en-US" sz="2400" dirty="0" smtClean="0"/>
              <a:t>#  </a:t>
            </a:r>
            <a:r>
              <a:rPr lang="en-US" sz="2400" b="1" dirty="0" smtClean="0"/>
              <a:t>INT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REFERENCES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MovieExec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(cert#) </a:t>
            </a:r>
            <a:r>
              <a:rPr lang="en-US" sz="24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048000"/>
            <a:ext cx="807720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CREATE TABLE   </a:t>
            </a:r>
            <a:r>
              <a:rPr lang="en-US" sz="2400" dirty="0" smtClean="0"/>
              <a:t>Studio (</a:t>
            </a:r>
          </a:p>
          <a:p>
            <a:r>
              <a:rPr lang="en-US" sz="2400" dirty="0" smtClean="0"/>
              <a:t>	name </a:t>
            </a:r>
            <a:r>
              <a:rPr lang="en-US" sz="2400" b="1" dirty="0" smtClean="0"/>
              <a:t>CHAR(30)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NOT NULL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	address  </a:t>
            </a:r>
            <a:r>
              <a:rPr lang="en-US" sz="2400" b="1" dirty="0" smtClean="0"/>
              <a:t>VARCHAR(255)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presC</a:t>
            </a:r>
            <a:r>
              <a:rPr lang="en-US" sz="2400" dirty="0" smtClean="0"/>
              <a:t>#  </a:t>
            </a:r>
            <a:r>
              <a:rPr lang="en-US" sz="2400" b="1" dirty="0" smtClean="0"/>
              <a:t>INT,</a:t>
            </a:r>
          </a:p>
          <a:p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PRIMARY KEY(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),</a:t>
            </a:r>
          </a:p>
          <a:p>
            <a:r>
              <a:rPr lang="en-US" sz="2400" b="1" dirty="0" smtClean="0"/>
              <a:t>         	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FOREIGN KEY(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presC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) 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		REFERENCES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MovieExec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(cert#)</a:t>
            </a:r>
            <a:r>
              <a:rPr lang="en-US" sz="2400" dirty="0" smtClean="0"/>
              <a:t> 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791200" y="3200400"/>
            <a:ext cx="3124200" cy="1828800"/>
          </a:xfrm>
          <a:prstGeom prst="wedgeRoundRectCallout">
            <a:avLst>
              <a:gd name="adj1" fmla="val 2582"/>
              <a:gd name="adj2" fmla="val -7826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Cert# must be declared with PRIMARY KEY or UNIQUE constraint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Maintaining Referential Integrity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895600"/>
            <a:ext cx="5181600" cy="3230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INSERT INTO studio VALUES (...)</a:t>
            </a:r>
          </a:p>
          <a:p>
            <a:r>
              <a:rPr lang="en-US" dirty="0" smtClean="0"/>
              <a:t>UPDATE studio SET </a:t>
            </a:r>
            <a:r>
              <a:rPr lang="en-US" dirty="0" err="1" smtClean="0"/>
              <a:t>presC</a:t>
            </a:r>
            <a:r>
              <a:rPr lang="en-US" dirty="0" smtClean="0"/>
              <a:t>#=? ...</a:t>
            </a:r>
          </a:p>
          <a:p>
            <a:r>
              <a:rPr lang="en-US" dirty="0" smtClean="0"/>
              <a:t>DELETE FROM </a:t>
            </a:r>
            <a:r>
              <a:rPr lang="en-US" dirty="0" err="1" smtClean="0"/>
              <a:t>MovieExec</a:t>
            </a:r>
            <a:r>
              <a:rPr lang="en-US" dirty="0" smtClean="0"/>
              <a:t> WHERE ...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MovieExec</a:t>
            </a:r>
            <a:r>
              <a:rPr lang="en-US" dirty="0" smtClean="0"/>
              <a:t> SET cert#=? ...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80772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CREATE TABLE   </a:t>
            </a:r>
            <a:r>
              <a:rPr lang="en-US" sz="2400" dirty="0" smtClean="0"/>
              <a:t>Studio (</a:t>
            </a:r>
          </a:p>
          <a:p>
            <a:r>
              <a:rPr lang="en-US" sz="2400" dirty="0" smtClean="0"/>
              <a:t>	name </a:t>
            </a:r>
            <a:r>
              <a:rPr lang="en-US" sz="2400" b="1" dirty="0" smtClean="0"/>
              <a:t>CHAR(30)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NOT NULL PRIMARY KEY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	address  </a:t>
            </a:r>
            <a:r>
              <a:rPr lang="en-US" sz="2400" b="1" dirty="0" smtClean="0"/>
              <a:t>VARCHAR(255)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presC</a:t>
            </a:r>
            <a:r>
              <a:rPr lang="en-US" sz="2400" dirty="0" smtClean="0"/>
              <a:t>#  </a:t>
            </a:r>
            <a:r>
              <a:rPr lang="en-US" sz="2400" b="1" dirty="0" smtClean="0"/>
              <a:t>INT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REFERENCES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MovieExec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(cert#) </a:t>
            </a:r>
            <a:r>
              <a:rPr lang="en-US" sz="2400" dirty="0" smtClean="0"/>
              <a:t>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867400" y="2895600"/>
            <a:ext cx="3124200" cy="1295400"/>
          </a:xfrm>
          <a:prstGeom prst="wedgeRoundRectCallout">
            <a:avLst>
              <a:gd name="adj1" fmla="val -59557"/>
              <a:gd name="adj2" fmla="val 788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If new </a:t>
            </a:r>
            <a:r>
              <a:rPr lang="en-US" sz="2400" dirty="0" err="1" smtClean="0">
                <a:solidFill>
                  <a:schemeClr val="tx1"/>
                </a:solidFill>
              </a:rPr>
              <a:t>presC</a:t>
            </a:r>
            <a:r>
              <a:rPr lang="en-US" sz="2400" dirty="0" smtClean="0">
                <a:solidFill>
                  <a:schemeClr val="tx1"/>
                </a:solidFill>
              </a:rPr>
              <a:t># value does not exist in </a:t>
            </a:r>
            <a:r>
              <a:rPr lang="en-US" sz="2400" dirty="0" err="1" smtClean="0">
                <a:solidFill>
                  <a:schemeClr val="tx1"/>
                </a:solidFill>
              </a:rPr>
              <a:t>MovieExec</a:t>
            </a:r>
            <a:r>
              <a:rPr lang="en-US" sz="2400" dirty="0" smtClean="0">
                <a:solidFill>
                  <a:schemeClr val="tx1"/>
                </a:solidFill>
              </a:rPr>
              <a:t>, reject!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410200" y="4343400"/>
            <a:ext cx="3505200" cy="914400"/>
          </a:xfrm>
          <a:prstGeom prst="wedgeRoundRectCallout">
            <a:avLst>
              <a:gd name="adj1" fmla="val -57132"/>
              <a:gd name="adj2" fmla="val -4270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If deleted cert# values are used in studio, reject!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038600" y="5410200"/>
            <a:ext cx="4343400" cy="914400"/>
          </a:xfrm>
          <a:prstGeom prst="wedgeRoundRectCallout">
            <a:avLst>
              <a:gd name="adj1" fmla="val -49201"/>
              <a:gd name="adj2" fmla="val -8208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If old cert# values are used in studio, reject!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Options for Referential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743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CASCADE</a:t>
            </a:r>
            <a:r>
              <a:rPr lang="en-US" dirty="0" smtClean="0"/>
              <a:t> : changes to referenced attributes are mimicked at FK.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SET NULL </a:t>
            </a:r>
            <a:r>
              <a:rPr lang="en-US" dirty="0" smtClean="0"/>
              <a:t>: changes to referenced attributes makes affected FK null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DEFERABLE</a:t>
            </a:r>
            <a:r>
              <a:rPr lang="en-US" dirty="0" smtClean="0"/>
              <a:t> : checking can wait till end of transaction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INITIALLY DEFERRED </a:t>
            </a:r>
            <a:r>
              <a:rPr lang="en-US" dirty="0" smtClean="0"/>
              <a:t>: defer checking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INITIALLY IMMEDIATE </a:t>
            </a:r>
            <a:r>
              <a:rPr lang="en-US" dirty="0" smtClean="0"/>
              <a:t>: check immediately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0772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CREATE TABLE   </a:t>
            </a:r>
            <a:r>
              <a:rPr lang="en-US" sz="2400" dirty="0" smtClean="0"/>
              <a:t>Studio (</a:t>
            </a:r>
          </a:p>
          <a:p>
            <a:r>
              <a:rPr lang="en-US" sz="2400" dirty="0" smtClean="0"/>
              <a:t>	name </a:t>
            </a:r>
            <a:r>
              <a:rPr lang="en-US" sz="2400" b="1" dirty="0" smtClean="0"/>
              <a:t>CHAR(30)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NOT NULL PRIMARY KEY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	address  </a:t>
            </a:r>
            <a:r>
              <a:rPr lang="en-US" sz="2400" b="1" dirty="0" smtClean="0"/>
              <a:t>VARCHAR(255)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	</a:t>
            </a:r>
            <a:r>
              <a:rPr lang="en-US" sz="2400" dirty="0" err="1" smtClean="0"/>
              <a:t>presC</a:t>
            </a:r>
            <a:r>
              <a:rPr lang="en-US" sz="2400" dirty="0" smtClean="0"/>
              <a:t>#  </a:t>
            </a:r>
            <a:r>
              <a:rPr lang="en-US" sz="2400" b="1" dirty="0" smtClean="0"/>
              <a:t>INT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REFERENCES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MovieExec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(cert#) 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			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ON DELETE SET NULL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			ON UPDATE CASCADE 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Check Constraints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Attribute, </a:t>
            </a:r>
            <a:r>
              <a:rPr lang="en-US" dirty="0" err="1" smtClean="0"/>
              <a:t>tuple</a:t>
            </a:r>
            <a:r>
              <a:rPr lang="en-US" dirty="0" smtClean="0"/>
              <a:t>-based, multi-table</a:t>
            </a:r>
          </a:p>
          <a:p>
            <a:r>
              <a:rPr lang="en-US" dirty="0" smtClean="0"/>
              <a:t>Syntax:  </a:t>
            </a:r>
            <a:r>
              <a:rPr lang="en-US" b="1" dirty="0" smtClean="0"/>
              <a:t>CHECK</a:t>
            </a:r>
            <a:r>
              <a:rPr lang="en-US" dirty="0" smtClean="0"/>
              <a:t> </a:t>
            </a:r>
            <a:r>
              <a:rPr lang="en-US" i="1" dirty="0" smtClean="0"/>
              <a:t>conditional-expression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514600"/>
            <a:ext cx="8077200" cy="16312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CREATE TABLE   </a:t>
            </a:r>
            <a:r>
              <a:rPr lang="en-US" sz="2000" dirty="0" smtClean="0"/>
              <a:t>Studio (</a:t>
            </a:r>
          </a:p>
          <a:p>
            <a:r>
              <a:rPr lang="en-US" sz="2000" dirty="0" smtClean="0"/>
              <a:t>	name </a:t>
            </a:r>
            <a:r>
              <a:rPr lang="en-US" sz="2000" b="1" dirty="0" smtClean="0"/>
              <a:t>CHAR(30)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NOT NULL PRIMARY KEY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	address  </a:t>
            </a:r>
            <a:r>
              <a:rPr lang="en-US" sz="2000" b="1" dirty="0" smtClean="0"/>
              <a:t>VARCHAR(255)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presC</a:t>
            </a:r>
            <a:r>
              <a:rPr lang="en-US" sz="2000" dirty="0" smtClean="0"/>
              <a:t>#  </a:t>
            </a:r>
            <a:r>
              <a:rPr lang="en-US" sz="2000" b="1" dirty="0" smtClean="0"/>
              <a:t>INT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REFERENCES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MovieExec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(cert#) 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		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CHECK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(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presC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# &gt;=100000 ) </a:t>
            </a:r>
            <a:r>
              <a:rPr lang="en-US" sz="2000" dirty="0" smtClean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464784"/>
            <a:ext cx="8077200" cy="16312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CREATE TABLE   </a:t>
            </a:r>
            <a:r>
              <a:rPr lang="en-US" sz="2000" dirty="0" err="1" smtClean="0"/>
              <a:t>MovieStar</a:t>
            </a:r>
            <a:r>
              <a:rPr lang="en-US" sz="2000" dirty="0" smtClean="0"/>
              <a:t> (</a:t>
            </a:r>
          </a:p>
          <a:p>
            <a:r>
              <a:rPr lang="en-US" sz="2000" dirty="0" smtClean="0"/>
              <a:t>	name </a:t>
            </a:r>
            <a:r>
              <a:rPr lang="en-US" sz="2000" b="1" dirty="0" smtClean="0"/>
              <a:t>CHAR(30)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NOT NULL PRIMARY KEY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	address  </a:t>
            </a:r>
            <a:r>
              <a:rPr lang="en-US" sz="2000" b="1" dirty="0" smtClean="0"/>
              <a:t>VARCHAR(255)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	gender </a:t>
            </a:r>
            <a:r>
              <a:rPr lang="en-US" sz="2000" b="1" dirty="0" smtClean="0"/>
              <a:t>CHAR(1)</a:t>
            </a:r>
            <a:r>
              <a:rPr lang="en-US" sz="2000" dirty="0" smtClean="0"/>
              <a:t>, </a:t>
            </a:r>
            <a:r>
              <a:rPr lang="en-US" sz="2000" dirty="0" err="1" smtClean="0"/>
              <a:t>birthdate</a:t>
            </a:r>
            <a:r>
              <a:rPr lang="en-US" sz="2000" dirty="0" smtClean="0"/>
              <a:t> </a:t>
            </a:r>
            <a:r>
              <a:rPr lang="en-US" sz="2000" b="1" dirty="0" smtClean="0"/>
              <a:t>DATE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	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CHECK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( gender = ‘F’ OR name NOT LIKE ‘Ms.%’ ) </a:t>
            </a:r>
            <a:r>
              <a:rPr lang="en-US" sz="2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Naming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/>
          <a:lstStyle/>
          <a:p>
            <a:r>
              <a:rPr lang="en-US" dirty="0" smtClean="0"/>
              <a:t>Constraints can be named, so that you can refer to them in alter table statements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8077200" cy="16312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CREATE TABLE   </a:t>
            </a:r>
            <a:r>
              <a:rPr lang="en-US" sz="2000" dirty="0" smtClean="0"/>
              <a:t>Studio (</a:t>
            </a:r>
          </a:p>
          <a:p>
            <a:r>
              <a:rPr lang="en-US" sz="2000" dirty="0" smtClean="0"/>
              <a:t>	name </a:t>
            </a:r>
            <a:r>
              <a:rPr lang="en-US" sz="2000" b="1" dirty="0" smtClean="0"/>
              <a:t>CHAR(30)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CONSTRAINT </a:t>
            </a:r>
            <a:r>
              <a:rPr lang="en-US" sz="2000" dirty="0" err="1" smtClean="0"/>
              <a:t>nameiskey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 PRIMARY KEY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	address  </a:t>
            </a:r>
            <a:r>
              <a:rPr lang="en-US" sz="2000" b="1" dirty="0" smtClean="0"/>
              <a:t>VARCHAR(255)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presC</a:t>
            </a:r>
            <a:r>
              <a:rPr lang="en-US" sz="2000" dirty="0" smtClean="0"/>
              <a:t>#  </a:t>
            </a:r>
            <a:r>
              <a:rPr lang="en-US" sz="2000" b="1" dirty="0" smtClean="0"/>
              <a:t>INT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REFERENCES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MovieExec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(cert#) 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CONSTRAINT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sixdigit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CHECK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(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presC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# &gt;=100000 ) </a:t>
            </a:r>
            <a:r>
              <a:rPr lang="en-US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105090"/>
            <a:ext cx="80772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ALTER TABLE </a:t>
            </a:r>
            <a:r>
              <a:rPr lang="en-US" sz="2000" dirty="0" smtClean="0"/>
              <a:t>Studio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DROP CONSTRAINT </a:t>
            </a:r>
            <a:r>
              <a:rPr lang="en-US" sz="2000" dirty="0" err="1" smtClean="0"/>
              <a:t>nameiskey</a:t>
            </a:r>
            <a:r>
              <a:rPr lang="en-US" sz="2000" b="1" dirty="0" smtClean="0"/>
              <a:t>;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3787914"/>
            <a:ext cx="807720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ALTER TABLE </a:t>
            </a:r>
            <a:r>
              <a:rPr lang="en-US" sz="2000" dirty="0" smtClean="0"/>
              <a:t>Studio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ADD CONSTRAINT </a:t>
            </a:r>
            <a:r>
              <a:rPr lang="en-US" sz="2000" dirty="0" err="1" smtClean="0"/>
              <a:t>nameiskey</a:t>
            </a:r>
            <a:r>
              <a:rPr lang="en-US" sz="2000" dirty="0" smtClean="0"/>
              <a:t> </a:t>
            </a:r>
          </a:p>
          <a:p>
            <a:r>
              <a:rPr lang="en-US" sz="2000" b="1" dirty="0" smtClean="0"/>
              <a:t>			PRIMARY KEY</a:t>
            </a:r>
            <a:r>
              <a:rPr lang="en-US" sz="2000" dirty="0" smtClean="0"/>
              <a:t>(name) </a:t>
            </a:r>
            <a:r>
              <a:rPr lang="en-US" sz="2000" b="1" dirty="0" smtClean="0"/>
              <a:t>;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Constraints over 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90599"/>
          </a:xfrm>
        </p:spPr>
        <p:txBody>
          <a:bodyPr/>
          <a:lstStyle/>
          <a:p>
            <a:r>
              <a:rPr lang="en-US" dirty="0" smtClean="0"/>
              <a:t>Example: number of boats + number of sailors &lt; 100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6825-5F63-41A2-B460-F013AC420F1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2331184"/>
            <a:ext cx="8382000" cy="16312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CREATE TABLE   </a:t>
            </a:r>
            <a:r>
              <a:rPr lang="en-US" sz="2000" dirty="0" smtClean="0"/>
              <a:t>Sailors (</a:t>
            </a:r>
            <a:r>
              <a:rPr lang="en-US" sz="2000" b="1" dirty="0" smtClean="0"/>
              <a:t> </a:t>
            </a:r>
            <a:r>
              <a:rPr lang="en-US" sz="2000" dirty="0" err="1" smtClean="0"/>
              <a:t>sid</a:t>
            </a:r>
            <a:r>
              <a:rPr lang="en-US" sz="2000" b="1" dirty="0" smtClean="0"/>
              <a:t>  INTEGER, </a:t>
            </a:r>
            <a:r>
              <a:rPr lang="en-US" sz="2000" dirty="0" err="1" smtClean="0"/>
              <a:t>sname</a:t>
            </a:r>
            <a:r>
              <a:rPr lang="en-US" sz="2000" b="1" dirty="0" smtClean="0"/>
              <a:t>  CHAR(10),</a:t>
            </a:r>
          </a:p>
          <a:p>
            <a:r>
              <a:rPr lang="en-US" sz="2000" b="1" dirty="0" smtClean="0"/>
              <a:t>	</a:t>
            </a:r>
            <a:r>
              <a:rPr lang="en-US" sz="2000" dirty="0" smtClean="0"/>
              <a:t>rating</a:t>
            </a:r>
            <a:r>
              <a:rPr lang="en-US" sz="2000" b="1" dirty="0" smtClean="0"/>
              <a:t>  INTEGER, </a:t>
            </a:r>
            <a:r>
              <a:rPr lang="en-US" sz="2000" dirty="0" smtClean="0"/>
              <a:t>age</a:t>
            </a:r>
            <a:r>
              <a:rPr lang="en-US" sz="2000" b="1" dirty="0" smtClean="0"/>
              <a:t>  REAL, PRIMARY KEY  (</a:t>
            </a:r>
            <a:r>
              <a:rPr lang="en-US" sz="2000" dirty="0" err="1" smtClean="0"/>
              <a:t>sid</a:t>
            </a:r>
            <a:r>
              <a:rPr lang="en-US" sz="2000" b="1" dirty="0" smtClean="0"/>
              <a:t>),</a:t>
            </a:r>
          </a:p>
          <a:p>
            <a:r>
              <a:rPr lang="en-US" sz="2000" b="1" dirty="0" smtClean="0"/>
              <a:t>	CHECK  (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(SELECT COUNT (</a:t>
            </a:r>
            <a:r>
              <a:rPr lang="en-US" sz="2000" dirty="0" smtClean="0"/>
              <a:t>S.sid</a:t>
            </a:r>
            <a:r>
              <a:rPr lang="en-US" sz="2000" b="1" dirty="0" smtClean="0"/>
              <a:t>) FROM </a:t>
            </a:r>
            <a:r>
              <a:rPr lang="en-US" sz="2000" dirty="0" smtClean="0"/>
              <a:t>Sailors S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		+ (SELECT COUNT (</a:t>
            </a:r>
            <a:r>
              <a:rPr lang="en-US" sz="2000" dirty="0" smtClean="0"/>
              <a:t>B.bid</a:t>
            </a:r>
            <a:r>
              <a:rPr lang="en-US" sz="2000" b="1" dirty="0" smtClean="0"/>
              <a:t>) FROM </a:t>
            </a:r>
            <a:r>
              <a:rPr lang="en-US" sz="2000" dirty="0" smtClean="0"/>
              <a:t>Boats B</a:t>
            </a:r>
            <a:r>
              <a:rPr lang="en-US" sz="2000" b="1" dirty="0" smtClean="0"/>
              <a:t>) </a:t>
            </a:r>
            <a:r>
              <a:rPr lang="en-US" sz="2000" dirty="0" smtClean="0"/>
              <a:t>&lt; 100</a:t>
            </a:r>
            <a:r>
              <a:rPr lang="en-US" sz="2000" b="1" dirty="0" smtClean="0"/>
              <a:t> 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40386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dirty="0" smtClean="0">
                <a:latin typeface="+mn-lt"/>
                <a:cs typeface="+mn-cs"/>
              </a:rPr>
              <a:t>When is the constraint enforced 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happens if the sailors table is empty 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3200" noProof="0" dirty="0" smtClean="0">
                <a:latin typeface="+mn-lt"/>
                <a:cs typeface="+mn-cs"/>
              </a:rPr>
              <a:t>Think of a case when the constraint is violated but the system never catches it.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ASSERTION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Allows constraints that are not associated with any table.</a:t>
            </a:r>
          </a:p>
          <a:p>
            <a:r>
              <a:rPr lang="en-US" dirty="0" smtClean="0"/>
              <a:t>Evaluated whenever tables in the condition are updated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6825-5F63-41A2-B460-F013AC420F1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3916740"/>
            <a:ext cx="83820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CREATE ASSERTION  </a:t>
            </a:r>
            <a:r>
              <a:rPr lang="en-US" sz="2400" dirty="0" err="1" smtClean="0"/>
              <a:t>smallClub</a:t>
            </a:r>
            <a:endParaRPr lang="en-US" sz="2400" dirty="0" smtClean="0"/>
          </a:p>
          <a:p>
            <a:r>
              <a:rPr lang="en-US" sz="2400" b="1" dirty="0" smtClean="0"/>
              <a:t>CHECK  ( 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(SELECT COUNT </a:t>
            </a:r>
            <a:r>
              <a:rPr lang="en-US" sz="2400" dirty="0" smtClean="0"/>
              <a:t>(S.sid)</a:t>
            </a:r>
            <a:r>
              <a:rPr lang="en-US" sz="2400" b="1" dirty="0" smtClean="0"/>
              <a:t> FROM </a:t>
            </a:r>
            <a:r>
              <a:rPr lang="en-US" sz="2400" dirty="0" smtClean="0"/>
              <a:t>Sailors S)</a:t>
            </a:r>
          </a:p>
          <a:p>
            <a:r>
              <a:rPr lang="en-US" sz="2400" dirty="0" smtClean="0"/>
              <a:t>	+ </a:t>
            </a:r>
            <a:r>
              <a:rPr lang="en-US" sz="2400" b="1" dirty="0" smtClean="0"/>
              <a:t>(SELECT COUNT </a:t>
            </a:r>
            <a:r>
              <a:rPr lang="en-US" sz="2400" dirty="0" smtClean="0"/>
              <a:t>(B.bid) </a:t>
            </a:r>
            <a:r>
              <a:rPr lang="en-US" sz="2400" b="1" dirty="0" smtClean="0"/>
              <a:t>FROM</a:t>
            </a:r>
            <a:r>
              <a:rPr lang="en-US" sz="2400" dirty="0" smtClean="0"/>
              <a:t> Boats </a:t>
            </a:r>
            <a:r>
              <a:rPr lang="en-US" sz="2400" dirty="0" smtClean="0">
                <a:latin typeface="Book Antiqua" pitchFamily="18" charset="0"/>
              </a:rPr>
              <a:t>B) &lt; 100 )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Trigger: procedure that starts automatically if specified changes occur to the DBMS</a:t>
            </a:r>
          </a:p>
          <a:p>
            <a:r>
              <a:rPr lang="en-US" dirty="0" smtClean="0"/>
              <a:t>Three parts:</a:t>
            </a:r>
          </a:p>
          <a:p>
            <a:pPr lvl="1"/>
            <a:r>
              <a:rPr lang="en-US" dirty="0" smtClean="0"/>
              <a:t>Event (activates the trigger)</a:t>
            </a:r>
          </a:p>
          <a:p>
            <a:pPr lvl="1"/>
            <a:r>
              <a:rPr lang="en-US" dirty="0" smtClean="0"/>
              <a:t>Condition (tests whether the triggers should run)</a:t>
            </a:r>
          </a:p>
          <a:p>
            <a:pPr lvl="1"/>
            <a:r>
              <a:rPr lang="en-US" dirty="0" smtClean="0"/>
              <a:t>Action (what happens if the trigger runs)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6825-5F63-41A2-B460-F013AC420F1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354</TotalTime>
  <Words>1600</Words>
  <Application>Microsoft Macintosh PowerPoint</Application>
  <PresentationFormat>On-screen Show (4:3)</PresentationFormat>
  <Paragraphs>241</Paragraphs>
  <Slides>17</Slides>
  <Notes>17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ICS 321 Fall 2010</vt:lpstr>
      <vt:lpstr>ICS 321 Data Storage &amp; Retrieval Constraints, Triggers, Views &amp; Indexes</vt:lpstr>
      <vt:lpstr>PK and FK Constraints</vt:lpstr>
      <vt:lpstr>Maintaining Referential Integrity</vt:lpstr>
      <vt:lpstr>Other Options for Referential Integrity</vt:lpstr>
      <vt:lpstr>Check Constraints</vt:lpstr>
      <vt:lpstr>Naming Constraints</vt:lpstr>
      <vt:lpstr>Constraints over Multiple Tables</vt:lpstr>
      <vt:lpstr>CREATE ASSERTION</vt:lpstr>
      <vt:lpstr>Triggers</vt:lpstr>
      <vt:lpstr>Example of a Trigger</vt:lpstr>
      <vt:lpstr>Another Example of a Trigger</vt:lpstr>
      <vt:lpstr>Views</vt:lpstr>
      <vt:lpstr>Querying Views</vt:lpstr>
      <vt:lpstr>Updateable Views</vt:lpstr>
      <vt:lpstr>Indexes in SQL</vt:lpstr>
      <vt:lpstr>Creating Indexes</vt:lpstr>
      <vt:lpstr>Materialized Views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Constraints &amp; Triggers</dc:title>
  <dc:creator>Lipyeow Lim</dc:creator>
  <cp:lastModifiedBy>Lipyeow Lim</cp:lastModifiedBy>
  <cp:revision>46</cp:revision>
  <dcterms:created xsi:type="dcterms:W3CDTF">2014-10-18T00:43:01Z</dcterms:created>
  <dcterms:modified xsi:type="dcterms:W3CDTF">2014-10-18T00:43:25Z</dcterms:modified>
</cp:coreProperties>
</file>