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.xml" ContentType="application/vnd.openxmlformats-officedocument.presentationml.notes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1" r:id="rId3"/>
    <p:sldId id="257" r:id="rId4"/>
    <p:sldId id="262" r:id="rId5"/>
    <p:sldId id="269" r:id="rId6"/>
    <p:sldId id="263" r:id="rId7"/>
    <p:sldId id="264" r:id="rId8"/>
    <p:sldId id="267" r:id="rId9"/>
    <p:sldId id="268" r:id="rId10"/>
    <p:sldId id="265" r:id="rId11"/>
    <p:sldId id="266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1C107-58C2-D742-9DB7-045B519D694B}" type="datetimeFigureOut">
              <a:rPr lang="en-US" smtClean="0"/>
              <a:pPr/>
              <a:t>10/24/14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6B0F2-407F-3848-8035-3370F712C3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10/24/14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2FE0F-F71E-4199-88A8-769C447C8D8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2FE0F-F71E-4199-88A8-769C447C8D8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E4D4-74B2-43FE-A226-50AE7464D41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E4D4-74B2-43FE-A226-50AE7464D41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2FE0F-F71E-4199-88A8-769C447C8D8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2FE0F-F71E-4199-88A8-769C447C8D8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2FE0F-F71E-4199-88A8-769C447C8D8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2FE0F-F71E-4199-88A8-769C447C8D8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2FE0F-F71E-4199-88A8-769C447C8D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2FE0F-F71E-4199-88A8-769C447C8D8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10/30/2013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10/30/2013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10/30/2013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10/30/2013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10/30/2013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10/30/2013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10/30/2013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10/30/2013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10/30/2013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10/30/2013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10/30/2013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10/30/2013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321 Data Storage &amp; Retrieval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Transactions Processing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Prof</a:t>
            </a:r>
            <a:r>
              <a:rPr lang="en-US" dirty="0" smtClean="0"/>
              <a:t>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 (</a:t>
            </a:r>
            <a:r>
              <a:rPr lang="en-US" dirty="0" err="1" smtClean="0"/>
              <a:t>Serializability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D2E-D906-4160-A3D6-0FE8A3CF41F4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219200"/>
          <a:ext cx="2362200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2192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A=A+100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A=1.06*A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B=B-100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B=1.06*B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53000" y="1219200"/>
          <a:ext cx="2362200" cy="20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2192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A=A+100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640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A=1.06*A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B=1.06*B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B=B-100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1000" y="3657600"/>
          <a:ext cx="2438400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2954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A=A+100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B=B-100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A=1.06*A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B=1.06*B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2" name="Up-Down Arrow 11"/>
          <p:cNvSpPr/>
          <p:nvPr/>
        </p:nvSpPr>
        <p:spPr>
          <a:xfrm>
            <a:off x="838200" y="3276600"/>
            <a:ext cx="152400" cy="3048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90600" y="32766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equivalent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>
          <a:xfrm>
            <a:off x="2895600" y="1295400"/>
            <a:ext cx="1905000" cy="457200"/>
          </a:xfrm>
          <a:prstGeom prst="borderCallout1">
            <a:avLst>
              <a:gd name="adj1" fmla="val 18750"/>
              <a:gd name="adj2" fmla="val -8333"/>
              <a:gd name="adj3" fmla="val 62500"/>
              <a:gd name="adj4" fmla="val -2063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 = 100, B = 200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2895600" y="1828800"/>
            <a:ext cx="1905000" cy="457200"/>
          </a:xfrm>
          <a:prstGeom prst="borderCallout1">
            <a:avLst>
              <a:gd name="adj1" fmla="val 18750"/>
              <a:gd name="adj2" fmla="val -8333"/>
              <a:gd name="adj3" fmla="val 29166"/>
              <a:gd name="adj4" fmla="val -7430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 = 200, B = 200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Line Callout 1 17"/>
          <p:cNvSpPr/>
          <p:nvPr/>
        </p:nvSpPr>
        <p:spPr>
          <a:xfrm>
            <a:off x="2895600" y="2362200"/>
            <a:ext cx="1905000" cy="457200"/>
          </a:xfrm>
          <a:prstGeom prst="borderCallout1">
            <a:avLst>
              <a:gd name="adj1" fmla="val 18750"/>
              <a:gd name="adj2" fmla="val -8333"/>
              <a:gd name="adj3" fmla="val 9720"/>
              <a:gd name="adj4" fmla="val -2231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 = 212, B = 200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Line Callout 1 18"/>
          <p:cNvSpPr/>
          <p:nvPr/>
        </p:nvSpPr>
        <p:spPr>
          <a:xfrm>
            <a:off x="2895600" y="2895600"/>
            <a:ext cx="1905000" cy="457200"/>
          </a:xfrm>
          <a:prstGeom prst="borderCallout1">
            <a:avLst>
              <a:gd name="adj1" fmla="val 18750"/>
              <a:gd name="adj2" fmla="val -8333"/>
              <a:gd name="adj3" fmla="val -29169"/>
              <a:gd name="adj4" fmla="val -7621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 = 212, B = 100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Line Callout 1 19"/>
          <p:cNvSpPr/>
          <p:nvPr/>
        </p:nvSpPr>
        <p:spPr>
          <a:xfrm>
            <a:off x="2895600" y="3429000"/>
            <a:ext cx="1905000" cy="457200"/>
          </a:xfrm>
          <a:prstGeom prst="borderCallout1">
            <a:avLst>
              <a:gd name="adj1" fmla="val 18750"/>
              <a:gd name="adj2" fmla="val -8333"/>
              <a:gd name="adj3" fmla="val -37502"/>
              <a:gd name="adj4" fmla="val -34311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 = 212, B = 106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Line Callout 1 20"/>
          <p:cNvSpPr/>
          <p:nvPr/>
        </p:nvSpPr>
        <p:spPr>
          <a:xfrm>
            <a:off x="7010400" y="990600"/>
            <a:ext cx="1981200" cy="457200"/>
          </a:xfrm>
          <a:prstGeom prst="borderCallout1">
            <a:avLst>
              <a:gd name="adj1" fmla="val 60416"/>
              <a:gd name="adj2" fmla="val -4486"/>
              <a:gd name="adj3" fmla="val 118056"/>
              <a:gd name="adj4" fmla="val -2511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 = 100, B = 200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Line Callout 1 22"/>
          <p:cNvSpPr/>
          <p:nvPr/>
        </p:nvSpPr>
        <p:spPr>
          <a:xfrm>
            <a:off x="7010400" y="1600200"/>
            <a:ext cx="1981200" cy="457200"/>
          </a:xfrm>
          <a:prstGeom prst="borderCallout1">
            <a:avLst>
              <a:gd name="adj1" fmla="val 79861"/>
              <a:gd name="adj2" fmla="val -1922"/>
              <a:gd name="adj3" fmla="val 73611"/>
              <a:gd name="adj4" fmla="val -4947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 = 200, B = 200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Line Callout 1 23"/>
          <p:cNvSpPr/>
          <p:nvPr/>
        </p:nvSpPr>
        <p:spPr>
          <a:xfrm>
            <a:off x="7543800" y="2133600"/>
            <a:ext cx="1447800" cy="609600"/>
          </a:xfrm>
          <a:prstGeom prst="borderCallout1">
            <a:avLst>
              <a:gd name="adj1" fmla="val 46528"/>
              <a:gd name="adj2" fmla="val -2799"/>
              <a:gd name="adj3" fmla="val 43750"/>
              <a:gd name="adj4" fmla="val -2704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 = 212,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 = 200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Line Callout 1 24"/>
          <p:cNvSpPr/>
          <p:nvPr/>
        </p:nvSpPr>
        <p:spPr>
          <a:xfrm>
            <a:off x="7543800" y="2819400"/>
            <a:ext cx="1447800" cy="609600"/>
          </a:xfrm>
          <a:prstGeom prst="borderCallout1">
            <a:avLst>
              <a:gd name="adj1" fmla="val 46528"/>
              <a:gd name="adj2" fmla="val -2799"/>
              <a:gd name="adj3" fmla="val -4167"/>
              <a:gd name="adj4" fmla="val -3055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 = 212, 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 = 212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Line Callout 1 25"/>
          <p:cNvSpPr/>
          <p:nvPr/>
        </p:nvSpPr>
        <p:spPr>
          <a:xfrm>
            <a:off x="7010400" y="3505200"/>
            <a:ext cx="1981200" cy="533400"/>
          </a:xfrm>
          <a:prstGeom prst="borderCallout1">
            <a:avLst>
              <a:gd name="adj1" fmla="val 46528"/>
              <a:gd name="adj2" fmla="val -2799"/>
              <a:gd name="adj3" fmla="val -49405"/>
              <a:gd name="adj4" fmla="val -5298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 = 212, B = 112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Scheduling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i="1" u="sng" dirty="0" smtClean="0">
                <a:solidFill>
                  <a:schemeClr val="accent2"/>
                </a:solidFill>
              </a:rPr>
              <a:t>Serial schedule:</a:t>
            </a:r>
            <a:r>
              <a:rPr lang="en-US" dirty="0" smtClean="0"/>
              <a:t> Schedule that does not interleave the actions of different transactions.</a:t>
            </a:r>
          </a:p>
          <a:p>
            <a:r>
              <a:rPr lang="en-US" i="1" u="sng" dirty="0" smtClean="0">
                <a:solidFill>
                  <a:schemeClr val="accent2"/>
                </a:solidFill>
              </a:rPr>
              <a:t>Equivalent schedules</a:t>
            </a:r>
            <a:r>
              <a:rPr lang="en-US" u="sng" dirty="0" smtClean="0">
                <a:solidFill>
                  <a:schemeClr val="accent2"/>
                </a:solidFill>
              </a:rPr>
              <a:t>: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dirty="0" smtClean="0"/>
              <a:t>For any database state, the effect (on the set of objects in the database) of executing the first schedule is identical to the effect of executing the second schedule.</a:t>
            </a:r>
          </a:p>
          <a:p>
            <a:r>
              <a:rPr lang="en-US" i="1" u="sng" dirty="0" err="1" smtClean="0">
                <a:solidFill>
                  <a:schemeClr val="accent2"/>
                </a:solidFill>
              </a:rPr>
              <a:t>Serializable</a:t>
            </a:r>
            <a:r>
              <a:rPr lang="en-US" i="1" u="sng" dirty="0" smtClean="0">
                <a:solidFill>
                  <a:schemeClr val="accent2"/>
                </a:solidFill>
              </a:rPr>
              <a:t> schedule</a:t>
            </a:r>
            <a:r>
              <a:rPr lang="en-US" dirty="0" smtClean="0">
                <a:solidFill>
                  <a:schemeClr val="accent2"/>
                </a:solidFill>
              </a:rPr>
              <a:t>:  </a:t>
            </a:r>
            <a:r>
              <a:rPr lang="en-US" dirty="0" smtClean="0"/>
              <a:t>A schedule that is equivalent to some serial execution of the transactions.</a:t>
            </a:r>
          </a:p>
          <a:p>
            <a:pPr>
              <a:buNone/>
            </a:pPr>
            <a:r>
              <a:rPr lang="en-US" dirty="0" smtClean="0"/>
              <a:t>(Note: If each transaction preserves consistency, every </a:t>
            </a:r>
            <a:r>
              <a:rPr lang="en-US" dirty="0" err="1" smtClean="0"/>
              <a:t>serializable</a:t>
            </a:r>
            <a:r>
              <a:rPr lang="en-US" dirty="0" smtClean="0"/>
              <a:t> schedule preserves consistency.)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D2E-D906-4160-A3D6-0FE8A3CF41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Transactions in SQL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After connection to a database, a transaction is automatically started</a:t>
            </a:r>
          </a:p>
          <a:p>
            <a:pPr lvl="1"/>
            <a:r>
              <a:rPr lang="en-US" dirty="0" smtClean="0"/>
              <a:t>Different connections -&gt; different transactions</a:t>
            </a:r>
          </a:p>
          <a:p>
            <a:r>
              <a:rPr lang="en-US" dirty="0" smtClean="0"/>
              <a:t>Within a connection, a transaction is ended by</a:t>
            </a:r>
          </a:p>
          <a:p>
            <a:pPr lvl="1"/>
            <a:r>
              <a:rPr lang="en-US" b="1" dirty="0" smtClean="0"/>
              <a:t>COMMIT</a:t>
            </a:r>
            <a:r>
              <a:rPr lang="en-US" dirty="0" smtClean="0"/>
              <a:t> or </a:t>
            </a:r>
            <a:r>
              <a:rPr lang="en-US" b="1" dirty="0" smtClean="0"/>
              <a:t>COMMIT WORK</a:t>
            </a:r>
          </a:p>
          <a:p>
            <a:pPr lvl="1"/>
            <a:r>
              <a:rPr lang="en-US" b="1" dirty="0" smtClean="0"/>
              <a:t>ROLLBACK</a:t>
            </a:r>
            <a:r>
              <a:rPr lang="en-US" dirty="0" smtClean="0"/>
              <a:t> (= “abort”)</a:t>
            </a:r>
          </a:p>
          <a:p>
            <a:r>
              <a:rPr lang="en-US" dirty="0" smtClean="0"/>
              <a:t>DBMS can also initiate rollback and return an error.</a:t>
            </a:r>
          </a:p>
          <a:p>
            <a:r>
              <a:rPr lang="en-US" b="1" dirty="0" smtClean="0"/>
              <a:t>SAVEPOINT</a:t>
            </a:r>
            <a:r>
              <a:rPr lang="en-US" dirty="0" smtClean="0"/>
              <a:t> &lt;</a:t>
            </a:r>
            <a:r>
              <a:rPr lang="en-US" dirty="0" err="1" smtClean="0"/>
              <a:t>savepoint</a:t>
            </a:r>
            <a:r>
              <a:rPr lang="en-US" dirty="0" smtClean="0"/>
              <a:t> name&gt;</a:t>
            </a:r>
          </a:p>
          <a:p>
            <a:r>
              <a:rPr lang="en-US" b="1" dirty="0" smtClean="0"/>
              <a:t>ROLLBACK TO SAVEPOINT </a:t>
            </a:r>
            <a:r>
              <a:rPr lang="en-US" dirty="0" smtClean="0"/>
              <a:t>&lt;</a:t>
            </a:r>
            <a:r>
              <a:rPr lang="en-US" dirty="0" err="1" smtClean="0"/>
              <a:t>savepoint</a:t>
            </a:r>
            <a:r>
              <a:rPr lang="en-US" dirty="0" smtClean="0"/>
              <a:t> name&gt;</a:t>
            </a:r>
          </a:p>
          <a:p>
            <a:pPr lvl="1"/>
            <a:r>
              <a:rPr lang="en-US" dirty="0" smtClean="0"/>
              <a:t>Locks obtained after </a:t>
            </a:r>
            <a:r>
              <a:rPr lang="en-US" dirty="0" err="1" smtClean="0"/>
              <a:t>savepoint</a:t>
            </a:r>
            <a:r>
              <a:rPr lang="en-US" dirty="0" smtClean="0"/>
              <a:t> can be released after rollback to that </a:t>
            </a:r>
            <a:r>
              <a:rPr lang="en-US" dirty="0" err="1" smtClean="0"/>
              <a:t>savepoint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err="1" smtClean="0"/>
              <a:t>savepoints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sequence of transactions</a:t>
            </a:r>
          </a:p>
          <a:p>
            <a:pPr lvl="1"/>
            <a:r>
              <a:rPr lang="en-US" dirty="0" smtClean="0"/>
              <a:t>Transaction rollback is to last transaction only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A090C-0D93-46F8-878E-4F8C9FFF9774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Isolation levels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609600"/>
          </a:xfrm>
        </p:spPr>
        <p:txBody>
          <a:bodyPr/>
          <a:lstStyle/>
          <a:p>
            <a:r>
              <a:rPr lang="en-US" dirty="0" smtClean="0"/>
              <a:t>SQL supports 4 isolation levels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42CC9-B689-4CE3-8FB0-B9D6B2166FBE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1600200"/>
          <a:ext cx="80010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2362200"/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SQL Isolation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DB2 Isolation</a:t>
                      </a:r>
                      <a:r>
                        <a:rPr lang="en-US" baseline="0" dirty="0" smtClean="0"/>
                        <a:t> Levels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Dirty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Unrepeatable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Phantom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 UNCOMMITTED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UNCOMMITTED</a:t>
                      </a:r>
                      <a:r>
                        <a:rPr lang="en-US" baseline="0" dirty="0" smtClean="0"/>
                        <a:t> READ (</a:t>
                      </a:r>
                      <a:r>
                        <a:rPr lang="en-US" b="1" baseline="0" dirty="0" smtClean="0"/>
                        <a:t>UR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Maybe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READ</a:t>
                      </a:r>
                      <a:r>
                        <a:rPr lang="en-US" baseline="0" dirty="0" smtClean="0"/>
                        <a:t> COMMITTED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CURSOR</a:t>
                      </a:r>
                      <a:r>
                        <a:rPr lang="en-US" baseline="0" dirty="0" smtClean="0"/>
                        <a:t> STABILITY * (</a:t>
                      </a:r>
                      <a:r>
                        <a:rPr lang="en-US" b="1" baseline="0" dirty="0" smtClean="0"/>
                        <a:t>CS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Maybe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Maybe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REPEATABLE READ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 STABILITY (</a:t>
                      </a:r>
                      <a:r>
                        <a:rPr lang="en-US" b="1" dirty="0" smtClean="0"/>
                        <a:t>RS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Maybe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SERIALIZABLE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REPEATABLE READ (</a:t>
                      </a:r>
                      <a:r>
                        <a:rPr lang="en-US" b="1" dirty="0" smtClean="0"/>
                        <a:t>RR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3400" y="4419600"/>
            <a:ext cx="7924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SET TRANSACTION ISOLATION LEVEL </a:t>
            </a:r>
            <a:r>
              <a:rPr lang="en-US" dirty="0" smtClean="0"/>
              <a:t>  SERIALIZABLE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4971871"/>
            <a:ext cx="7924800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 * </a:t>
            </a:r>
          </a:p>
          <a:p>
            <a:r>
              <a:rPr lang="en-US" b="1" dirty="0" smtClean="0"/>
              <a:t>FROM </a:t>
            </a:r>
            <a:r>
              <a:rPr lang="en-US" dirty="0" smtClean="0"/>
              <a:t>Reserves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WHERE </a:t>
            </a:r>
            <a:r>
              <a:rPr lang="en-US" dirty="0" smtClean="0"/>
              <a:t>SID=100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WITH UR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Anomaly: Dirty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762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T1 reads uncommitted data from T2 which may abort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D2E-D906-4160-A3D6-0FE8A3CF41F4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28800" y="1981200"/>
          <a:ext cx="2743200" cy="2636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12954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A=A+100</a:t>
                      </a:r>
                    </a:p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A=1.06*A</a:t>
                      </a:r>
                    </a:p>
                    <a:p>
                      <a:r>
                        <a:rPr lang="en-US" sz="2000" dirty="0" smtClean="0"/>
                        <a:t>Commit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B=B-100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Abort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4876800" y="1905000"/>
            <a:ext cx="1524000" cy="457200"/>
          </a:xfrm>
          <a:prstGeom prst="wedgeRoundRectCallout">
            <a:avLst>
              <a:gd name="adj1" fmla="val -58786"/>
              <a:gd name="adj2" fmla="val -1408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 = 20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876800" y="2438400"/>
            <a:ext cx="1524000" cy="457200"/>
          </a:xfrm>
          <a:prstGeom prst="wedgeRoundRectCallout">
            <a:avLst>
              <a:gd name="adj1" fmla="val -77877"/>
              <a:gd name="adj2" fmla="val -1711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 = 120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876800" y="2971800"/>
            <a:ext cx="1524000" cy="457200"/>
          </a:xfrm>
          <a:prstGeom prst="wedgeRoundRectCallout">
            <a:avLst>
              <a:gd name="adj1" fmla="val -153332"/>
              <a:gd name="adj2" fmla="val 2834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 = 127.2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4876800" y="3581400"/>
            <a:ext cx="3124200" cy="1371600"/>
          </a:xfrm>
          <a:prstGeom prst="wedgeRoundRectCallout">
            <a:avLst>
              <a:gd name="adj1" fmla="val -76820"/>
              <a:gd name="adj2" fmla="val 11547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With T2 aborted correct value of A = 21.2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Anomaly: Unrepeatable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T1 sees two different values of  A, because updates are committed from another transaction (T2)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D2E-D906-4160-A3D6-0FE8A3CF41F4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66800" y="2133600"/>
          <a:ext cx="2438400" cy="2636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2954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Print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A=1.06*A</a:t>
                      </a:r>
                    </a:p>
                    <a:p>
                      <a:r>
                        <a:rPr lang="en-US" sz="2000" dirty="0" smtClean="0"/>
                        <a:t>Commit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Print</a:t>
                      </a:r>
                      <a:r>
                        <a:rPr lang="en-US" sz="2000" baseline="0" dirty="0" smtClean="0"/>
                        <a:t> A</a:t>
                      </a:r>
                    </a:p>
                    <a:p>
                      <a:r>
                        <a:rPr lang="en-US" sz="2000" baseline="0" dirty="0" smtClean="0"/>
                        <a:t>A = 100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Commit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4419600" y="2057400"/>
            <a:ext cx="1524000" cy="457200"/>
          </a:xfrm>
          <a:prstGeom prst="wedgeRoundRectCallout">
            <a:avLst>
              <a:gd name="adj1" fmla="val -118786"/>
              <a:gd name="adj2" fmla="val 2228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 = 20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810000" y="2590800"/>
            <a:ext cx="1524000" cy="457200"/>
          </a:xfrm>
          <a:prstGeom prst="wedgeRoundRectCallout">
            <a:avLst>
              <a:gd name="adj1" fmla="val -166372"/>
              <a:gd name="adj2" fmla="val -2097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 = 20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4419600" y="3124200"/>
            <a:ext cx="1524000" cy="457200"/>
          </a:xfrm>
          <a:prstGeom prst="wedgeRoundRectCallout">
            <a:avLst>
              <a:gd name="adj1" fmla="val -119695"/>
              <a:gd name="adj2" fmla="val -2317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 = 21.2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3810000" y="3657600"/>
            <a:ext cx="1524000" cy="457200"/>
          </a:xfrm>
          <a:prstGeom prst="wedgeRoundRectCallout">
            <a:avLst>
              <a:gd name="adj1" fmla="val -165338"/>
              <a:gd name="adj2" fmla="val -373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 = 21.2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5638800" y="3733800"/>
            <a:ext cx="3124200" cy="1828800"/>
          </a:xfrm>
          <a:prstGeom prst="wedgeRoundRectCallout">
            <a:avLst>
              <a:gd name="adj1" fmla="val -65390"/>
              <a:gd name="adj2" fmla="val -3411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T1 sees two different values of A even though T1 did not change A!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4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Anomaly: Phantom 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Multiple reads from the same transaction sees different set of </a:t>
            </a:r>
            <a:r>
              <a:rPr lang="en-US" dirty="0" err="1" smtClean="0"/>
              <a:t>tuples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D2E-D906-4160-A3D6-0FE8A3CF41F4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990600" y="2057400"/>
          <a:ext cx="3886200" cy="3230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3100"/>
                <a:gridCol w="19431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Find</a:t>
                      </a:r>
                      <a:r>
                        <a:rPr lang="en-US" sz="2000" baseline="0" dirty="0" smtClean="0"/>
                        <a:t> all ics321 students 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Enroll student D</a:t>
                      </a:r>
                      <a:r>
                        <a:rPr lang="en-US" sz="2000" baseline="0" dirty="0" smtClean="0"/>
                        <a:t> into ics321</a:t>
                      </a:r>
                    </a:p>
                    <a:p>
                      <a:r>
                        <a:rPr lang="en-US" sz="2000" baseline="0" dirty="0" smtClean="0"/>
                        <a:t>Commit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Find all ics321</a:t>
                      </a:r>
                    </a:p>
                    <a:p>
                      <a:r>
                        <a:rPr lang="en-US" sz="2000" baseline="0" dirty="0" smtClean="0"/>
                        <a:t>students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Commit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1" name="Rounded Rectangular Callout 10"/>
          <p:cNvSpPr/>
          <p:nvPr/>
        </p:nvSpPr>
        <p:spPr>
          <a:xfrm>
            <a:off x="5029200" y="2514600"/>
            <a:ext cx="1524000" cy="457200"/>
          </a:xfrm>
          <a:prstGeom prst="wedgeRoundRectCallout">
            <a:avLst>
              <a:gd name="adj1" fmla="val -227281"/>
              <a:gd name="adj2" fmla="val 6084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{A,B,C}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5486400" y="3200400"/>
            <a:ext cx="1524000" cy="457200"/>
          </a:xfrm>
          <a:prstGeom prst="wedgeRoundRectCallout">
            <a:avLst>
              <a:gd name="adj1" fmla="val -137156"/>
              <a:gd name="adj2" fmla="val 6596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Insert D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105400" y="4191000"/>
            <a:ext cx="1524000" cy="457200"/>
          </a:xfrm>
          <a:prstGeom prst="wedgeRoundRectCallout">
            <a:avLst>
              <a:gd name="adj1" fmla="val -227281"/>
              <a:gd name="adj2" fmla="val 6084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{A,B,C,D}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4419600" y="4876800"/>
            <a:ext cx="4191000" cy="1295400"/>
          </a:xfrm>
          <a:prstGeom prst="wedgeRoundRectCallout">
            <a:avLst>
              <a:gd name="adj1" fmla="val -12539"/>
              <a:gd name="adj2" fmla="val -7418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T1 sees two different results of the query even though T1 did not change the table!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Airline Reservation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419600"/>
            <a:ext cx="83820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UPDATE </a:t>
            </a:r>
            <a:r>
              <a:rPr lang="en-US" sz="2400" dirty="0" smtClean="0"/>
              <a:t>Flights</a:t>
            </a:r>
            <a:endParaRPr lang="en-US" sz="2400" i="1" dirty="0" smtClean="0"/>
          </a:p>
          <a:p>
            <a:r>
              <a:rPr lang="en-US" sz="2400" b="1" dirty="0" smtClean="0"/>
              <a:t>SET </a:t>
            </a:r>
            <a:r>
              <a:rPr lang="en-US" sz="2400" dirty="0" err="1" smtClean="0"/>
              <a:t>seatStatus</a:t>
            </a:r>
            <a:r>
              <a:rPr lang="en-US" sz="2400" dirty="0" smtClean="0"/>
              <a:t> = 'occupied'</a:t>
            </a:r>
            <a:r>
              <a:rPr lang="en-US" sz="2400" b="1" dirty="0" smtClean="0"/>
              <a:t> </a:t>
            </a:r>
          </a:p>
          <a:p>
            <a:r>
              <a:rPr lang="en-US" sz="2400" b="1" dirty="0" smtClean="0"/>
              <a:t>WHERE </a:t>
            </a:r>
            <a:r>
              <a:rPr lang="en-US" sz="2400" dirty="0" err="1" smtClean="0"/>
              <a:t>fltNo</a:t>
            </a:r>
            <a:r>
              <a:rPr lang="en-US" sz="2400" dirty="0" smtClean="0"/>
              <a:t> = 123</a:t>
            </a:r>
            <a:r>
              <a:rPr lang="en-US" sz="2400" b="1" dirty="0" smtClean="0"/>
              <a:t> AND </a:t>
            </a:r>
            <a:r>
              <a:rPr lang="en-US" sz="2400" dirty="0" err="1" smtClean="0"/>
              <a:t>fltDate</a:t>
            </a:r>
            <a:r>
              <a:rPr lang="en-US" sz="2400" dirty="0" smtClean="0"/>
              <a:t> =</a:t>
            </a:r>
            <a:r>
              <a:rPr lang="en-US" sz="2400" b="1" dirty="0" smtClean="0"/>
              <a:t> DATE </a:t>
            </a:r>
            <a:r>
              <a:rPr lang="en-US" sz="2400" dirty="0" smtClean="0"/>
              <a:t>'2008-12-25 ' </a:t>
            </a:r>
          </a:p>
          <a:p>
            <a:r>
              <a:rPr lang="en-US" sz="2400" b="1" dirty="0" smtClean="0"/>
              <a:t>	AND </a:t>
            </a:r>
            <a:r>
              <a:rPr lang="en-US" sz="2400" dirty="0" err="1" smtClean="0"/>
              <a:t>seatNo</a:t>
            </a:r>
            <a:r>
              <a:rPr lang="en-US" sz="2400" dirty="0" smtClean="0"/>
              <a:t> = '22A';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286000"/>
            <a:ext cx="83820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seatNo</a:t>
            </a:r>
            <a:r>
              <a:rPr lang="en-US" sz="2400" dirty="0" smtClean="0"/>
              <a:t> </a:t>
            </a:r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Flights </a:t>
            </a:r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</a:t>
            </a:r>
            <a:r>
              <a:rPr lang="en-US" sz="2400" dirty="0" err="1" smtClean="0"/>
              <a:t>fltNo</a:t>
            </a:r>
            <a:r>
              <a:rPr lang="en-US" sz="2400" dirty="0" smtClean="0"/>
              <a:t> = 123 </a:t>
            </a:r>
            <a:r>
              <a:rPr lang="en-US" sz="2400" b="1" dirty="0" smtClean="0"/>
              <a:t>AND</a:t>
            </a:r>
            <a:r>
              <a:rPr lang="en-US" sz="2400" dirty="0" smtClean="0"/>
              <a:t> </a:t>
            </a:r>
            <a:r>
              <a:rPr lang="en-US" sz="2400" dirty="0" err="1" smtClean="0"/>
              <a:t>fltDate</a:t>
            </a:r>
            <a:r>
              <a:rPr lang="en-US" sz="2400" dirty="0" smtClean="0"/>
              <a:t> = DATE '2008-12-25' </a:t>
            </a:r>
          </a:p>
          <a:p>
            <a:r>
              <a:rPr lang="en-US" sz="2400" b="1" dirty="0" smtClean="0"/>
              <a:t>	AND</a:t>
            </a:r>
            <a:r>
              <a:rPr lang="en-US" sz="2400" dirty="0" smtClean="0"/>
              <a:t> </a:t>
            </a:r>
            <a:r>
              <a:rPr lang="en-US" sz="2400" dirty="0" err="1" smtClean="0"/>
              <a:t>seatStatus</a:t>
            </a:r>
            <a:r>
              <a:rPr lang="en-US" sz="2400" dirty="0" smtClean="0"/>
              <a:t> = ' available ' 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143000"/>
            <a:ext cx="838200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Flights ( </a:t>
            </a:r>
            <a:r>
              <a:rPr lang="en-US" sz="2400" dirty="0" err="1" smtClean="0"/>
              <a:t>fltNo</a:t>
            </a:r>
            <a:r>
              <a:rPr lang="en-US" sz="2400" dirty="0" smtClean="0"/>
              <a:t> , </a:t>
            </a:r>
            <a:r>
              <a:rPr lang="en-US" sz="2400" dirty="0" err="1" smtClean="0"/>
              <a:t>fltDate</a:t>
            </a:r>
            <a:r>
              <a:rPr lang="en-US" sz="2400" dirty="0" smtClean="0"/>
              <a:t> , </a:t>
            </a:r>
            <a:r>
              <a:rPr lang="en-US" sz="2400" dirty="0" err="1" smtClean="0"/>
              <a:t>seatNo</a:t>
            </a:r>
            <a:r>
              <a:rPr lang="en-US" sz="2400" dirty="0" smtClean="0"/>
              <a:t> , </a:t>
            </a:r>
            <a:r>
              <a:rPr lang="en-US" sz="2400" dirty="0" err="1" smtClean="0"/>
              <a:t>seatStatus</a:t>
            </a:r>
            <a:r>
              <a:rPr lang="en-US" sz="2400" dirty="0" smtClean="0"/>
              <a:t> 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1905000"/>
            <a:ext cx="2608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view available seats: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4038600"/>
            <a:ext cx="3147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reserve a particular seat: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Transactions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i="1" u="sng" dirty="0" smtClean="0">
                <a:solidFill>
                  <a:schemeClr val="accent2"/>
                </a:solidFill>
              </a:rPr>
              <a:t>transaction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is the DBMS’s abstract view of a user program:  a sequence of reads and writes.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User 1 views available seats and reserves seat 22A.</a:t>
            </a:r>
          </a:p>
          <a:p>
            <a:r>
              <a:rPr lang="en-US" dirty="0" smtClean="0"/>
              <a:t>A DBMS supports </a:t>
            </a:r>
            <a:r>
              <a:rPr lang="en-US" dirty="0" smtClean="0">
                <a:solidFill>
                  <a:schemeClr val="accent2"/>
                </a:solidFill>
              </a:rPr>
              <a:t>multiple users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, multiple transactions may be running </a:t>
            </a:r>
            <a:r>
              <a:rPr lang="en-US" dirty="0" smtClean="0">
                <a:solidFill>
                  <a:schemeClr val="accent2"/>
                </a:solidFill>
              </a:rPr>
              <a:t>concurrently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User 2 views available seats and reserves seat 22A.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User 3 views available seats and reserves seat 23D.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EE0-5229-4FFC-B0D4-221A66BDB768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Concurrent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066799"/>
          </a:xfrm>
        </p:spPr>
        <p:txBody>
          <a:bodyPr/>
          <a:lstStyle/>
          <a:p>
            <a:r>
              <a:rPr lang="en-US" dirty="0" smtClean="0"/>
              <a:t>DBMS tries to execute transactions concurrently – why 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2667000"/>
          <a:ext cx="2667000" cy="3215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7313"/>
                <a:gridCol w="1309687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Finds 22A empty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Finds 22A empty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Reserves 22A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Reserves 22A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76600" y="2667000"/>
          <a:ext cx="2667000" cy="3520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7313"/>
                <a:gridCol w="1309687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Finds 22A empty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Reserves 22A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Finds 22A taken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Does not reserve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22A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248400" y="2667000"/>
          <a:ext cx="2667000" cy="3520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7313"/>
                <a:gridCol w="1309687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Finds 22A empty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Reserves 22A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Finds 22A taken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Does not reserve 22A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8600" y="2286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76600" y="2286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Schedule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72200" y="2286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Schedule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ACID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4 important properties of transactions</a:t>
            </a:r>
          </a:p>
          <a:p>
            <a:r>
              <a:rPr lang="en-US" b="1" dirty="0" smtClean="0"/>
              <a:t>Atomicity</a:t>
            </a:r>
            <a:r>
              <a:rPr lang="en-US" dirty="0" smtClean="0"/>
              <a:t>: all or nothing</a:t>
            </a:r>
          </a:p>
          <a:p>
            <a:pPr lvl="1"/>
            <a:r>
              <a:rPr lang="en-US" dirty="0" smtClean="0"/>
              <a:t>Users regard execution of a transaction as atomic</a:t>
            </a:r>
          </a:p>
          <a:p>
            <a:pPr lvl="1"/>
            <a:r>
              <a:rPr lang="en-US" dirty="0" smtClean="0"/>
              <a:t>No worries about incomplete transactions</a:t>
            </a:r>
          </a:p>
          <a:p>
            <a:r>
              <a:rPr lang="en-US" b="1" dirty="0" smtClean="0"/>
              <a:t>Consistency</a:t>
            </a:r>
            <a:r>
              <a:rPr lang="en-US" dirty="0" smtClean="0"/>
              <a:t>:  a transaction must leave the database in a good state</a:t>
            </a:r>
          </a:p>
          <a:p>
            <a:pPr lvl="1"/>
            <a:r>
              <a:rPr lang="en-US" dirty="0" smtClean="0"/>
              <a:t>Semantics of consistency is application dependent</a:t>
            </a:r>
          </a:p>
          <a:p>
            <a:pPr lvl="1"/>
            <a:r>
              <a:rPr lang="en-US" dirty="0" smtClean="0"/>
              <a:t>The user assumes responsibility</a:t>
            </a:r>
          </a:p>
          <a:p>
            <a:r>
              <a:rPr lang="en-US" b="1" dirty="0" smtClean="0"/>
              <a:t>Isolation</a:t>
            </a:r>
            <a:r>
              <a:rPr lang="en-US" dirty="0" smtClean="0"/>
              <a:t>: a transaction is isolated from the effects of other concurrent transaction</a:t>
            </a:r>
          </a:p>
          <a:p>
            <a:r>
              <a:rPr lang="en-US" b="1" dirty="0" smtClean="0"/>
              <a:t>Durability</a:t>
            </a:r>
            <a:r>
              <a:rPr lang="en-US" dirty="0" smtClean="0"/>
              <a:t>: Effects of completed transactions persists even if system crashes before all changes are written out to disk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D2E-D906-4160-A3D6-0FE8A3CF41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transaction might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pPr lvl="1"/>
            <a:r>
              <a:rPr lang="en-US" i="1" dirty="0" smtClean="0">
                <a:solidFill>
                  <a:schemeClr val="accent2"/>
                </a:solidFill>
              </a:rPr>
              <a:t>commit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after completing all its actions, or it could </a:t>
            </a:r>
          </a:p>
          <a:p>
            <a:pPr lvl="1"/>
            <a:r>
              <a:rPr lang="en-US" i="1" dirty="0" smtClean="0">
                <a:solidFill>
                  <a:schemeClr val="accent2"/>
                </a:solidFill>
              </a:rPr>
              <a:t>abort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(or be aborted by the DBMS) after executing some actions.</a:t>
            </a:r>
          </a:p>
          <a:p>
            <a:r>
              <a:rPr lang="en-US" dirty="0" smtClean="0"/>
              <a:t>A very important property guaranteed by the DBMS for all transactions is that they are </a:t>
            </a:r>
            <a:r>
              <a:rPr lang="en-US" i="1" u="sng" dirty="0" smtClean="0">
                <a:solidFill>
                  <a:schemeClr val="accent2"/>
                </a:solidFill>
              </a:rPr>
              <a:t>atomic</a:t>
            </a:r>
            <a:r>
              <a:rPr lang="en-US" u="sng" dirty="0" smtClean="0">
                <a:solidFill>
                  <a:schemeClr val="accent2"/>
                </a:solidFill>
              </a:rPr>
              <a:t>.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</a:p>
          <a:p>
            <a:pPr lvl="1"/>
            <a:r>
              <a:rPr lang="en-US" dirty="0" smtClean="0"/>
              <a:t>A user can think of a </a:t>
            </a:r>
            <a:r>
              <a:rPr lang="en-US" dirty="0" err="1" smtClean="0"/>
              <a:t>Xact</a:t>
            </a:r>
            <a:r>
              <a:rPr lang="en-US" dirty="0" smtClean="0"/>
              <a:t> as always executing all its actions in one step, or not executing any actions at all.</a:t>
            </a:r>
          </a:p>
          <a:p>
            <a:pPr>
              <a:buSzPct val="75000"/>
            </a:pPr>
            <a:r>
              <a:rPr lang="en-US" dirty="0" smtClean="0"/>
              <a:t>DBMS </a:t>
            </a:r>
            <a:r>
              <a:rPr lang="en-US" i="1" dirty="0" smtClean="0">
                <a:solidFill>
                  <a:schemeClr val="accent2"/>
                </a:solidFill>
              </a:rPr>
              <a:t>logs</a:t>
            </a:r>
            <a:r>
              <a:rPr lang="en-US" dirty="0" smtClean="0"/>
              <a:t> all actions so that it can </a:t>
            </a:r>
            <a:r>
              <a:rPr lang="en-US" i="1" dirty="0" smtClean="0">
                <a:solidFill>
                  <a:schemeClr val="accent2"/>
                </a:solidFill>
              </a:rPr>
              <a:t>undo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the actions of aborted transactions.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D2E-D906-4160-A3D6-0FE8A3CF41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Example (Atomicity)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first transaction is transferring $100 from B’s account to A’s account.  </a:t>
            </a:r>
          </a:p>
          <a:p>
            <a:r>
              <a:rPr lang="en-US" dirty="0" smtClean="0"/>
              <a:t>The second is crediting both accounts with a 6% interest payment</a:t>
            </a:r>
          </a:p>
          <a:p>
            <a:r>
              <a:rPr lang="en-US" dirty="0" smtClean="0"/>
              <a:t>There is no guarantee that T1 will execute before T2 or vice-versa, if both are submitted together.  However, the net effect must be equivalent to these two transactions running serially in some order.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D2E-D906-4160-A3D6-0FE8A3CF41F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4400" y="990600"/>
            <a:ext cx="2514600" cy="156709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 smtClean="0">
                <a:latin typeface="+mn-lt"/>
              </a:rPr>
              <a:t>T1:	BEGIN   </a:t>
            </a:r>
          </a:p>
          <a:p>
            <a:r>
              <a:rPr lang="en-US" sz="2400" dirty="0" smtClean="0">
                <a:latin typeface="+mn-lt"/>
              </a:rPr>
              <a:t>	A=A+100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B=B-100   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END</a:t>
            </a:r>
            <a:endParaRPr lang="en-US" sz="2400" dirty="0">
              <a:latin typeface="+mn-lt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800600" y="990600"/>
            <a:ext cx="2743200" cy="156709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 smtClean="0">
                <a:latin typeface="+mn-lt"/>
              </a:rPr>
              <a:t>T2</a:t>
            </a:r>
            <a:r>
              <a:rPr lang="en-US" sz="2400" dirty="0">
                <a:latin typeface="+mn-lt"/>
              </a:rPr>
              <a:t>:	BEGIN   </a:t>
            </a:r>
            <a:endParaRPr lang="en-US" sz="2400" dirty="0" smtClean="0">
              <a:latin typeface="+mn-lt"/>
            </a:endParaRP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A=1.06*A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B=1.06*B   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END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View of Transactions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4800" y="1524000"/>
            <a:ext cx="2286000" cy="156709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 smtClean="0">
                <a:latin typeface="+mn-lt"/>
              </a:rPr>
              <a:t>T1:	BEGIN   </a:t>
            </a:r>
          </a:p>
          <a:p>
            <a:r>
              <a:rPr lang="en-US" sz="2400" dirty="0" smtClean="0">
                <a:latin typeface="+mn-lt"/>
              </a:rPr>
              <a:t>	A=A+100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B=B-100   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END</a:t>
            </a:r>
            <a:endParaRPr lang="en-US" sz="2400" dirty="0">
              <a:latin typeface="+mn-lt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971800" y="1524000"/>
            <a:ext cx="3352800" cy="415241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 smtClean="0">
                <a:latin typeface="+mn-lt"/>
              </a:rPr>
              <a:t>T1:	BEGIN   </a:t>
            </a:r>
          </a:p>
          <a:p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	Read A from disk</a:t>
            </a:r>
          </a:p>
          <a:p>
            <a:r>
              <a:rPr lang="en-US" sz="2400" dirty="0" smtClean="0">
                <a:latin typeface="+mn-lt"/>
              </a:rPr>
              <a:t>              A=A+100</a:t>
            </a:r>
          </a:p>
          <a:p>
            <a:r>
              <a:rPr lang="en-US" sz="2400" dirty="0" smtClean="0">
                <a:latin typeface="+mn-lt"/>
              </a:rPr>
              <a:t>              Write A to disk</a:t>
            </a:r>
          </a:p>
          <a:p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	Read B from disk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B=B-100   </a:t>
            </a:r>
          </a:p>
          <a:p>
            <a:r>
              <a:rPr lang="en-US" sz="2400" dirty="0" smtClean="0">
                <a:latin typeface="+mn-lt"/>
              </a:rPr>
              <a:t>	Write B to disk</a:t>
            </a:r>
          </a:p>
          <a:p>
            <a:endParaRPr lang="en-US" sz="2400" dirty="0" smtClean="0">
              <a:latin typeface="+mn-lt"/>
            </a:endParaRP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END</a:t>
            </a:r>
            <a:endParaRPr lang="en-US" sz="2400" dirty="0">
              <a:latin typeface="+mn-lt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781800" y="1524000"/>
            <a:ext cx="1981200" cy="230575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 smtClean="0">
                <a:latin typeface="+mn-lt"/>
              </a:rPr>
              <a:t>T1:	BEGIN   </a:t>
            </a:r>
          </a:p>
          <a:p>
            <a:r>
              <a:rPr lang="en-US" sz="2400" dirty="0" smtClean="0">
                <a:latin typeface="+mn-lt"/>
              </a:rPr>
              <a:t>	R(A)</a:t>
            </a:r>
          </a:p>
          <a:p>
            <a:r>
              <a:rPr lang="en-US" sz="2400" dirty="0" smtClean="0">
                <a:latin typeface="+mn-lt"/>
              </a:rPr>
              <a:t>   	W(A)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R(B)</a:t>
            </a:r>
          </a:p>
          <a:p>
            <a:r>
              <a:rPr lang="en-US" sz="2400" dirty="0" smtClean="0">
                <a:latin typeface="+mn-lt"/>
              </a:rPr>
              <a:t>	W(B)   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 smtClean="0">
                <a:latin typeface="+mn-lt"/>
              </a:rPr>
              <a:t>END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/>
          <a:lstStyle/>
          <a:p>
            <a:r>
              <a:rPr lang="en-US" dirty="0" smtClean="0"/>
              <a:t>Serial Executions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371600"/>
          <a:ext cx="2438400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2954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A=A+100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B=B-100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A=1.06*A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B=1.06*B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3810000"/>
          <a:ext cx="2438400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2954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A=1.06*A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B=1.06*B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A=A+100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B=B-100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9" name="Line Callout 1 8"/>
          <p:cNvSpPr/>
          <p:nvPr/>
        </p:nvSpPr>
        <p:spPr>
          <a:xfrm>
            <a:off x="4114800" y="990600"/>
            <a:ext cx="2209800" cy="457200"/>
          </a:xfrm>
          <a:prstGeom prst="borderCallout1">
            <a:avLst>
              <a:gd name="adj1" fmla="val 18750"/>
              <a:gd name="adj2" fmla="val -8333"/>
              <a:gd name="adj3" fmla="val 156944"/>
              <a:gd name="adj4" fmla="val -739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 = 100, B = 200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4114800" y="1524000"/>
            <a:ext cx="2209800" cy="457200"/>
          </a:xfrm>
          <a:prstGeom prst="borderCallout1">
            <a:avLst>
              <a:gd name="adj1" fmla="val 18750"/>
              <a:gd name="adj2" fmla="val -8333"/>
              <a:gd name="adj3" fmla="val 131944"/>
              <a:gd name="adj4" fmla="val -117643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 = 200, B = 200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Line Callout 1 10"/>
          <p:cNvSpPr/>
          <p:nvPr/>
        </p:nvSpPr>
        <p:spPr>
          <a:xfrm>
            <a:off x="4114800" y="2057400"/>
            <a:ext cx="2209800" cy="457200"/>
          </a:xfrm>
          <a:prstGeom prst="borderCallout1">
            <a:avLst>
              <a:gd name="adj1" fmla="val 18750"/>
              <a:gd name="adj2" fmla="val -8333"/>
              <a:gd name="adj3" fmla="val 95832"/>
              <a:gd name="adj4" fmla="val -11764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 = 200, B = 100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4114800" y="2590800"/>
            <a:ext cx="2209800" cy="457200"/>
          </a:xfrm>
          <a:prstGeom prst="borderCallout1">
            <a:avLst>
              <a:gd name="adj1" fmla="val 18750"/>
              <a:gd name="adj2" fmla="val -8333"/>
              <a:gd name="adj3" fmla="val 87498"/>
              <a:gd name="adj4" fmla="val -6821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 = 212, B = 100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4114800" y="3124200"/>
            <a:ext cx="2209800" cy="457200"/>
          </a:xfrm>
          <a:prstGeom prst="borderCallout1">
            <a:avLst>
              <a:gd name="adj1" fmla="val 18750"/>
              <a:gd name="adj2" fmla="val -8333"/>
              <a:gd name="adj3" fmla="val 51387"/>
              <a:gd name="adj4" fmla="val -6764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 = 212, B = 106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5638800" y="3733800"/>
            <a:ext cx="2209800" cy="457200"/>
          </a:xfrm>
          <a:prstGeom prst="borderCallout1">
            <a:avLst>
              <a:gd name="adj1" fmla="val 18750"/>
              <a:gd name="adj2" fmla="val -8333"/>
              <a:gd name="adj3" fmla="val 98611"/>
              <a:gd name="adj4" fmla="val -12396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 = 100, B = 200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5638800" y="4267200"/>
            <a:ext cx="2209800" cy="457200"/>
          </a:xfrm>
          <a:prstGeom prst="borderCallout1">
            <a:avLst>
              <a:gd name="adj1" fmla="val 18750"/>
              <a:gd name="adj2" fmla="val -8333"/>
              <a:gd name="adj3" fmla="val 70833"/>
              <a:gd name="adj4" fmla="val -136609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 = 106, B = 200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5638800" y="4800600"/>
            <a:ext cx="2209800" cy="457200"/>
          </a:xfrm>
          <a:prstGeom prst="borderCallout1">
            <a:avLst>
              <a:gd name="adj1" fmla="val 18750"/>
              <a:gd name="adj2" fmla="val -8333"/>
              <a:gd name="adj3" fmla="val 31944"/>
              <a:gd name="adj4" fmla="val -13546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 = 106, B = 212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5638800" y="5334000"/>
            <a:ext cx="2209800" cy="457200"/>
          </a:xfrm>
          <a:prstGeom prst="borderCallout1">
            <a:avLst>
              <a:gd name="adj1" fmla="val 18750"/>
              <a:gd name="adj2" fmla="val -8333"/>
              <a:gd name="adj3" fmla="val 4166"/>
              <a:gd name="adj4" fmla="val -18488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 = 206, B = 212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Line Callout 1 17"/>
          <p:cNvSpPr/>
          <p:nvPr/>
        </p:nvSpPr>
        <p:spPr>
          <a:xfrm>
            <a:off x="5638800" y="5867400"/>
            <a:ext cx="2209800" cy="457200"/>
          </a:xfrm>
          <a:prstGeom prst="borderCallout1">
            <a:avLst>
              <a:gd name="adj1" fmla="val 18750"/>
              <a:gd name="adj2" fmla="val -8333"/>
              <a:gd name="adj3" fmla="val 4166"/>
              <a:gd name="adj4" fmla="val -18488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 = 206, B = 112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ICS 321 Fall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321 Fall 2010</Template>
  <TotalTime>1264</TotalTime>
  <Words>1453</Words>
  <Application>Microsoft Macintosh PowerPoint</Application>
  <PresentationFormat>On-screen Show (4:3)</PresentationFormat>
  <Paragraphs>291</Paragraphs>
  <Slides>16</Slides>
  <Notes>16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ICS 321 Fall 2010</vt:lpstr>
      <vt:lpstr>ICS 321 Data Storage &amp; Retrieval Transactions Processing (i)</vt:lpstr>
      <vt:lpstr>Airline Reservation Example</vt:lpstr>
      <vt:lpstr>Transactions</vt:lpstr>
      <vt:lpstr>Concurrent Execution</vt:lpstr>
      <vt:lpstr>ACID Properties</vt:lpstr>
      <vt:lpstr>Atomicity</vt:lpstr>
      <vt:lpstr>Example (Atomicity)</vt:lpstr>
      <vt:lpstr>Database View of Transactions</vt:lpstr>
      <vt:lpstr>Serial Executions</vt:lpstr>
      <vt:lpstr>Example (Serializability)</vt:lpstr>
      <vt:lpstr>Scheduling Transactions</vt:lpstr>
      <vt:lpstr>Transactions in SQL</vt:lpstr>
      <vt:lpstr>Isolation levels in SQL</vt:lpstr>
      <vt:lpstr>Anomaly: Dirty Reads</vt:lpstr>
      <vt:lpstr>Anomaly: Unrepeatable Reads</vt:lpstr>
      <vt:lpstr>Anomaly: Phantom Reads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321 Fall 2010 The Database Language SQL (iv)</dc:title>
  <dc:creator>Lipyeow Lim</dc:creator>
  <cp:lastModifiedBy>Lipyeow Lim</cp:lastModifiedBy>
  <cp:revision>138</cp:revision>
  <dcterms:created xsi:type="dcterms:W3CDTF">2014-10-25T00:10:55Z</dcterms:created>
  <dcterms:modified xsi:type="dcterms:W3CDTF">2014-10-25T00:12:08Z</dcterms:modified>
</cp:coreProperties>
</file>