
<file path=[Content_Types].xml><?xml version="1.0" encoding="utf-8"?>
<Types xmlns="http://schemas.openxmlformats.org/package/2006/content-types"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Default Extension="rels" ContentType="application/vnd.openxmlformats-package.relationships+xml"/>
  <Default Extension="jpeg" ContentType="image/jpeg"/>
  <Default Extension="xml" ContentType="application/xml"/>
  <Override PartName="/ppt/slides/slide9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0.xml" ContentType="application/vnd.openxmlformats-officedocument.presentationml.notesSlide+xml"/>
  <Override PartName="/ppt/tableStyles.xml" ContentType="application/vnd.openxmlformats-officedocument.presentationml.tableStyles+xml"/>
  <Override PartName="/ppt/slideLayouts/slideLayout8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6.xml" ContentType="application/vnd.openxmlformats-officedocument.presentationml.slideLayout+xml"/>
  <Override PartName="/ppt/slides/slide5.xml" ContentType="application/vnd.openxmlformats-officedocument.presentationml.slide+xml"/>
  <Override PartName="/ppt/theme/theme2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notesSlides/notesSlide6.xml" ContentType="application/vnd.openxmlformats-officedocument.presentationml.notesSlide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Default Extension="bin" ContentType="application/vnd.openxmlformats-officedocument.presentationml.printerSettings"/>
  <Override PartName="/ppt/notesSlides/notesSlide4.xml" ContentType="application/vnd.openxmlformats-officedocument.presentationml.notesSlide+xml"/>
  <Override PartName="/ppt/slides/slide10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8.xml" ContentType="application/vnd.openxmlformats-officedocument.presentationml.slide+xml"/>
  <Override PartName="/ppt/presentation.xml" ContentType="application/vnd.openxmlformats-officedocument.presentationml.presentation.main+xml"/>
  <Override PartName="/ppt/notesSlides/notesSlide2.xml" ContentType="application/vnd.openxmlformats-officedocument.presentationml.notesSlide+xml"/>
  <Override PartName="/ppt/notesSlides/notesSlide9.xml" ContentType="application/vnd.openxmlformats-officedocument.presentationml.notesSlide+xml"/>
  <Override PartName="/ppt/handoutMasters/handoutMaster1.xml" ContentType="application/vnd.openxmlformats-officedocument.presentationml.handoutMaster+xml"/>
  <Override PartName="/ppt/slideLayouts/slideLayout7.xml" ContentType="application/vnd.openxmlformats-officedocument.presentationml.slideLayout+xml"/>
  <Override PartName="/ppt/slides/slide6.xml" ContentType="application/vnd.openxmlformats-officedocument.presentationml.slide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notesSlides/notesSlide7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s/slide2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1" r:id="rId3"/>
    <p:sldId id="262" r:id="rId4"/>
    <p:sldId id="263" r:id="rId5"/>
    <p:sldId id="264" r:id="rId6"/>
    <p:sldId id="265" r:id="rId7"/>
    <p:sldId id="267" r:id="rId8"/>
    <p:sldId id="269" r:id="rId9"/>
    <p:sldId id="270" r:id="rId10"/>
    <p:sldId id="272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784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handoutMaster" Target="handoutMasters/handoutMaster1.xml"/><Relationship Id="rId14" Type="http://schemas.openxmlformats.org/officeDocument/2006/relationships/printerSettings" Target="printerSettings/printerSettings1.bin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ED12E8-77C2-9043-8F58-F4BA70F4AE8C}" type="datetimeFigureOut">
              <a:rPr lang="en-US" smtClean="0"/>
              <a:pPr/>
              <a:t>10/24/14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261083-E3A8-1245-B0CC-4CC0BDB1488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2516164C-73EE-4A5A-AEB2-3421369AEB54}" type="datetimeFigureOut">
              <a:rPr lang="en-US"/>
              <a:pPr/>
              <a:t>10/24/14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0376813-3E7A-4BF7-A8B2-EB66D4DE252F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376813-3E7A-4BF7-A8B2-EB66D4DE252F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5A2FE0F-F71E-4199-88A8-769C447C8D8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30E4D4-74B2-43FE-A226-50AE7464D41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67000" y="6356350"/>
            <a:ext cx="3810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075B65-A670-4911-A7CB-4CAE0C46D2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81CF0C-7116-4E90-AE8C-938A4BC213D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4AB27E-7F66-4A0A-AAD7-5BE02EF63F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52EA0A-7120-44ED-85C4-2A1ED99A75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C512F1-EDC5-4AE7-A706-79421416C8E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2C1B78-1450-44D0-A5BD-445BF452B4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8D72332-176C-4279-BAFC-87B6C65A7C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D5DB97-3F65-4F9D-86E1-1EDC69DB36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EF1533-E015-48BD-B5A9-33FB43BC340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417AD-8E00-4AAA-9D4B-07F9EDED0B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1E1BE2-6902-4F7D-8A9F-ADA5439733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11/4/2013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43200" y="6356350"/>
            <a:ext cx="3657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dirty="0" err="1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fld id="{1D344D22-DF42-4193-8DBF-EB8713B9687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77165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ICS 321 Data Storage &amp; Retrieval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Transaction Processing (ii)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3886200"/>
            <a:ext cx="7696200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mtClean="0"/>
              <a:t>Prof</a:t>
            </a:r>
            <a:r>
              <a:rPr lang="en-US" dirty="0" smtClean="0"/>
              <a:t>.  </a:t>
            </a:r>
            <a:r>
              <a:rPr lang="en-US" dirty="0" err="1" smtClean="0"/>
              <a:t>Lipyeow</a:t>
            </a:r>
            <a:r>
              <a:rPr lang="en-US" dirty="0" smtClean="0"/>
              <a:t> Lim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Information &amp; Computer Science Department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 smtClean="0"/>
              <a:t>University of Hawaii at </a:t>
            </a:r>
            <a:r>
              <a:rPr lang="en-US" dirty="0" err="1" smtClean="0"/>
              <a:t>Manoa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4E3CB-9798-41F5-A006-0656CA0439A9}" type="slidenum">
              <a:rPr lang="en-US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Recovering from a Crash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There are 3 phases in the </a:t>
            </a:r>
            <a:r>
              <a:rPr lang="en-US" i="1" dirty="0" smtClean="0"/>
              <a:t>Aries</a:t>
            </a:r>
            <a:r>
              <a:rPr lang="en-US" dirty="0" smtClean="0"/>
              <a:t> recovery algorithm: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Analysis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Scan the log forward (from the most recent </a:t>
            </a:r>
            <a:r>
              <a:rPr lang="en-US" i="1" dirty="0" smtClean="0">
                <a:solidFill>
                  <a:schemeClr val="accent2"/>
                </a:solidFill>
              </a:rPr>
              <a:t>checkpoint</a:t>
            </a:r>
            <a:r>
              <a:rPr lang="en-US" dirty="0" smtClean="0"/>
              <a:t>) to identify all </a:t>
            </a:r>
            <a:r>
              <a:rPr lang="en-US" dirty="0" err="1" smtClean="0"/>
              <a:t>Xacts</a:t>
            </a:r>
            <a:r>
              <a:rPr lang="en-US" dirty="0" smtClean="0"/>
              <a:t> that were active, and all dirty pages in the buffer pool at the time of the crash.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Redo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Redoes all updates to dirty pages in the buffer pool, as needed, to ensure that all logged updates are in fact carried out and written to disk.</a:t>
            </a:r>
          </a:p>
          <a:p>
            <a:pPr lvl="1">
              <a:buSzPct val="75000"/>
            </a:pPr>
            <a:r>
              <a:rPr lang="en-US" i="1" u="sng" dirty="0" smtClean="0">
                <a:solidFill>
                  <a:schemeClr val="accent2"/>
                </a:solidFill>
              </a:rPr>
              <a:t>Undo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The  writes of all </a:t>
            </a:r>
            <a:r>
              <a:rPr lang="en-US" dirty="0" err="1" smtClean="0"/>
              <a:t>Xacts</a:t>
            </a:r>
            <a:r>
              <a:rPr lang="en-US" dirty="0" smtClean="0"/>
              <a:t> that were active at the crash are undone (by restoring the </a:t>
            </a:r>
            <a:r>
              <a:rPr lang="en-US" i="1" dirty="0" smtClean="0"/>
              <a:t>before value </a:t>
            </a:r>
            <a:r>
              <a:rPr lang="en-US" dirty="0" smtClean="0"/>
              <a:t>of the update, which is in the log record for the update), working backwards in the log.  (Some care must be taken to handle the case of a crash occurring during the recovery process!)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Lock-based Concurrency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3340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i="1" u="sng" dirty="0" smtClean="0">
                <a:solidFill>
                  <a:schemeClr val="accent2"/>
                </a:solidFill>
              </a:rPr>
              <a:t>Strict Two-phase Locking (Strict 2PL) Protocol</a:t>
            </a:r>
            <a:r>
              <a:rPr lang="en-US" dirty="0" smtClean="0"/>
              <a:t>: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Each </a:t>
            </a:r>
            <a:r>
              <a:rPr lang="en-US" dirty="0" err="1" smtClean="0"/>
              <a:t>Xact</a:t>
            </a:r>
            <a:r>
              <a:rPr lang="en-US" dirty="0" smtClean="0"/>
              <a:t> must obtain a </a:t>
            </a:r>
            <a:r>
              <a:rPr lang="en-US" dirty="0" smtClean="0">
                <a:solidFill>
                  <a:schemeClr val="accent2"/>
                </a:solidFill>
              </a:rPr>
              <a:t>S (</a:t>
            </a:r>
            <a:r>
              <a:rPr lang="en-US" i="1" dirty="0" smtClean="0">
                <a:solidFill>
                  <a:schemeClr val="accent2"/>
                </a:solidFill>
              </a:rPr>
              <a:t>shared</a:t>
            </a:r>
            <a:r>
              <a:rPr lang="en-US" dirty="0" smtClean="0">
                <a:solidFill>
                  <a:schemeClr val="accent2"/>
                </a:solidFill>
              </a:rPr>
              <a:t>) lock </a:t>
            </a:r>
            <a:r>
              <a:rPr lang="en-US" dirty="0" smtClean="0"/>
              <a:t>on object before reading, and an </a:t>
            </a:r>
            <a:r>
              <a:rPr lang="en-US" dirty="0" smtClean="0">
                <a:solidFill>
                  <a:schemeClr val="accent2"/>
                </a:solidFill>
              </a:rPr>
              <a:t>X (</a:t>
            </a:r>
            <a:r>
              <a:rPr lang="en-US" i="1" dirty="0" smtClean="0">
                <a:solidFill>
                  <a:schemeClr val="accent2"/>
                </a:solidFill>
              </a:rPr>
              <a:t>exclusive</a:t>
            </a:r>
            <a:r>
              <a:rPr lang="en-US" dirty="0" smtClean="0">
                <a:solidFill>
                  <a:schemeClr val="accent2"/>
                </a:solidFill>
              </a:rPr>
              <a:t>) lock </a:t>
            </a:r>
            <a:r>
              <a:rPr lang="en-US" dirty="0" smtClean="0"/>
              <a:t>on object before writing.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All locks held by a transaction are released when the transaction completes</a:t>
            </a:r>
          </a:p>
          <a:p>
            <a:pPr lvl="2">
              <a:lnSpc>
                <a:spcPct val="90000"/>
              </a:lnSpc>
              <a:buSzPct val="75000"/>
            </a:pPr>
            <a:r>
              <a:rPr lang="en-US" dirty="0" smtClean="0">
                <a:solidFill>
                  <a:schemeClr val="accent2"/>
                </a:solidFill>
              </a:rPr>
              <a:t>(Non-strict) 2PL Variant</a:t>
            </a:r>
            <a:r>
              <a:rPr lang="en-US" dirty="0" smtClean="0"/>
              <a:t>: Release locks anytime, but cannot acquire locks after releasing any lock.</a:t>
            </a:r>
          </a:p>
          <a:p>
            <a:pPr lvl="1">
              <a:lnSpc>
                <a:spcPct val="90000"/>
              </a:lnSpc>
              <a:buSzPct val="75000"/>
            </a:pPr>
            <a:r>
              <a:rPr lang="en-US" dirty="0" smtClean="0"/>
              <a:t> If an </a:t>
            </a:r>
            <a:r>
              <a:rPr lang="en-US" dirty="0" err="1" smtClean="0"/>
              <a:t>Xact</a:t>
            </a:r>
            <a:r>
              <a:rPr lang="en-US" dirty="0" smtClean="0"/>
              <a:t> holds an X lock on an object, no other </a:t>
            </a:r>
            <a:r>
              <a:rPr lang="en-US" dirty="0" err="1" smtClean="0"/>
              <a:t>Xact</a:t>
            </a:r>
            <a:r>
              <a:rPr lang="en-US" dirty="0" smtClean="0"/>
              <a:t> can get a lock (S or X) on that object.</a:t>
            </a:r>
          </a:p>
          <a:p>
            <a:pPr>
              <a:lnSpc>
                <a:spcPct val="90000"/>
              </a:lnSpc>
            </a:pPr>
            <a:r>
              <a:rPr lang="en-US" dirty="0" smtClean="0"/>
              <a:t>Strict 2PL allows only </a:t>
            </a:r>
            <a:r>
              <a:rPr lang="en-US" dirty="0" err="1" smtClean="0"/>
              <a:t>serializable</a:t>
            </a:r>
            <a:r>
              <a:rPr lang="en-US" dirty="0" smtClean="0"/>
              <a:t> schedules.</a:t>
            </a:r>
          </a:p>
          <a:p>
            <a:pPr lvl="1">
              <a:lnSpc>
                <a:spcPct val="90000"/>
              </a:lnSpc>
            </a:pPr>
            <a:r>
              <a:rPr lang="en-US" dirty="0" smtClean="0"/>
              <a:t>Additionally, it simplifies transaction aborts</a:t>
            </a:r>
          </a:p>
          <a:p>
            <a:pPr lvl="1">
              <a:lnSpc>
                <a:spcPct val="90000"/>
              </a:lnSpc>
            </a:pPr>
            <a:r>
              <a:rPr lang="en-US" dirty="0" smtClean="0">
                <a:solidFill>
                  <a:schemeClr val="accent2"/>
                </a:solidFill>
              </a:rPr>
              <a:t>(Non-strict) 2PL</a:t>
            </a:r>
            <a:r>
              <a:rPr lang="en-US" dirty="0" smtClean="0"/>
              <a:t> also allows only </a:t>
            </a:r>
            <a:r>
              <a:rPr lang="en-US" dirty="0" err="1" smtClean="0"/>
              <a:t>serializable</a:t>
            </a:r>
            <a:r>
              <a:rPr lang="en-US" dirty="0" smtClean="0"/>
              <a:t> schedules, but involves more complex abort processing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(Strict 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Consider the dirty read schedule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981200"/>
          <a:ext cx="2057400" cy="409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Abort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133600"/>
          <a:ext cx="24384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124200" y="20574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124200" y="25908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3124200"/>
            <a:ext cx="2438400" cy="457200"/>
          </a:xfrm>
          <a:prstGeom prst="wedgeRoundRectCallout">
            <a:avLst>
              <a:gd name="adj1" fmla="val -69131"/>
              <a:gd name="adj2" fmla="val -382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Dirty read on A!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2133600" y="4648200"/>
            <a:ext cx="3657600" cy="1371600"/>
          </a:xfrm>
          <a:prstGeom prst="wedgeRoundRectCallout">
            <a:avLst>
              <a:gd name="adj1" fmla="val 90532"/>
              <a:gd name="adj2" fmla="val -26232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With Strict 2PL, T2 can only access A when T1 aborts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124200" y="3657600"/>
            <a:ext cx="1524000" cy="457200"/>
          </a:xfrm>
          <a:prstGeom prst="wedgeRoundRectCallout">
            <a:avLst>
              <a:gd name="adj1" fmla="val -74303"/>
              <a:gd name="adj2" fmla="val -623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127.2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Example (Non-Strict 2PL)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762000"/>
          </a:xfrm>
        </p:spPr>
        <p:txBody>
          <a:bodyPr/>
          <a:lstStyle/>
          <a:p>
            <a:r>
              <a:rPr lang="en-US" dirty="0" smtClean="0"/>
              <a:t>Consider the dirty read schedule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324600" y="1981200"/>
          <a:ext cx="2057400" cy="4399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8700"/>
                <a:gridCol w="10287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r>
                        <a:rPr lang="en-US" sz="2000" b="1" dirty="0" smtClean="0"/>
                        <a:t>RX(A)</a:t>
                      </a:r>
                      <a:endParaRPr lang="en-US" sz="2000" b="1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X(A)</a:t>
                      </a:r>
                    </a:p>
                    <a:p>
                      <a:r>
                        <a:rPr lang="en-US" sz="2000" dirty="0" smtClean="0"/>
                        <a:t>R(A)</a:t>
                      </a:r>
                    </a:p>
                    <a:p>
                      <a:r>
                        <a:rPr lang="en-US" sz="2000" dirty="0" smtClean="0"/>
                        <a:t>W(A)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Commit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 smtClean="0"/>
                        <a:t>X(B)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R(B)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W(B)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 smtClean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81000" y="2133600"/>
          <a:ext cx="2438400" cy="2346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/>
                <a:gridCol w="129540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A=A+100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1148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A=1.06*A</a:t>
                      </a:r>
                    </a:p>
                    <a:p>
                      <a:r>
                        <a:rPr lang="en-US" sz="2000" dirty="0" smtClean="0"/>
                        <a:t>Commit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B=B-100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148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Abort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sp>
        <p:nvSpPr>
          <p:cNvPr id="9" name="Rounded Rectangular Callout 8"/>
          <p:cNvSpPr/>
          <p:nvPr/>
        </p:nvSpPr>
        <p:spPr>
          <a:xfrm>
            <a:off x="3124200" y="20574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>
          <a:xfrm>
            <a:off x="3124200" y="2590800"/>
            <a:ext cx="1524000" cy="457200"/>
          </a:xfrm>
          <a:prstGeom prst="wedgeRoundRectCallout">
            <a:avLst>
              <a:gd name="adj1" fmla="val -58786"/>
              <a:gd name="adj2" fmla="val -14080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120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3124200" y="3124200"/>
            <a:ext cx="2438400" cy="457200"/>
          </a:xfrm>
          <a:prstGeom prst="wedgeRoundRectCallout">
            <a:avLst>
              <a:gd name="adj1" fmla="val -69131"/>
              <a:gd name="adj2" fmla="val -38218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Dirty read on A!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>
          <a:xfrm>
            <a:off x="1371600" y="4648200"/>
            <a:ext cx="4419600" cy="1371600"/>
          </a:xfrm>
          <a:prstGeom prst="wedgeRoundRectCallout">
            <a:avLst>
              <a:gd name="adj1" fmla="val 83547"/>
              <a:gd name="adj2" fmla="val -75657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With non-strict 2PL, T2 can still read uncommitted data if T1 aborts!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15" name="Rounded Rectangular Callout 14"/>
          <p:cNvSpPr/>
          <p:nvPr/>
        </p:nvSpPr>
        <p:spPr>
          <a:xfrm>
            <a:off x="3124200" y="3657600"/>
            <a:ext cx="1524000" cy="457200"/>
          </a:xfrm>
          <a:prstGeom prst="wedgeRoundRectCallout">
            <a:avLst>
              <a:gd name="adj1" fmla="val -74303"/>
              <a:gd name="adj2" fmla="val -62356"/>
              <a:gd name="adj3" fmla="val 16667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A = 127.2</a:t>
            </a:r>
            <a:endParaRPr lang="en-US" sz="24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Deadlocks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5181600" cy="4983163"/>
          </a:xfrm>
        </p:spPr>
        <p:txBody>
          <a:bodyPr/>
          <a:lstStyle/>
          <a:p>
            <a:r>
              <a:rPr lang="en-US" dirty="0" smtClean="0"/>
              <a:t>Cycle of transactions waiting for locks to be released</a:t>
            </a:r>
          </a:p>
          <a:p>
            <a:r>
              <a:rPr lang="en-US" dirty="0" smtClean="0"/>
              <a:t>DBMS has to either prevent or resolve deadlocks</a:t>
            </a:r>
          </a:p>
          <a:p>
            <a:r>
              <a:rPr lang="en-US" dirty="0" smtClean="0"/>
              <a:t>Common approach: </a:t>
            </a:r>
          </a:p>
          <a:p>
            <a:pPr lvl="1"/>
            <a:r>
              <a:rPr lang="en-US" dirty="0" smtClean="0"/>
              <a:t>Detect via timeout</a:t>
            </a:r>
          </a:p>
          <a:p>
            <a:pPr lvl="1"/>
            <a:r>
              <a:rPr lang="en-US" dirty="0" smtClean="0"/>
              <a:t>Resolve  by aborting transactions	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1371600"/>
          <a:ext cx="2362200" cy="2245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1100"/>
                <a:gridCol w="1181100"/>
              </a:tblGrid>
              <a:tr h="46736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T1</a:t>
                      </a:r>
                      <a:endParaRPr lang="en-US" sz="20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T2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360"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X(A)</a:t>
                      </a:r>
                    </a:p>
                    <a:p>
                      <a:r>
                        <a:rPr lang="en-US" sz="2000" b="1" dirty="0" smtClean="0"/>
                        <a:t>Gets X(A)</a:t>
                      </a:r>
                    </a:p>
                    <a:p>
                      <a:r>
                        <a:rPr lang="en-US" sz="2000" dirty="0" smtClean="0"/>
                        <a:t>…</a:t>
                      </a:r>
                    </a:p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X(B)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X(B)</a:t>
                      </a:r>
                    </a:p>
                    <a:p>
                      <a:r>
                        <a:rPr lang="en-US" sz="2000" b="1" dirty="0" smtClean="0"/>
                        <a:t>Gets X(B)</a:t>
                      </a:r>
                    </a:p>
                    <a:p>
                      <a:r>
                        <a:rPr lang="en-US" sz="2000" b="1" dirty="0" smtClean="0"/>
                        <a:t>….</a:t>
                      </a:r>
                      <a:endParaRPr lang="en-US" sz="2000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46736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dirty="0" smtClean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 err="1" smtClean="0"/>
                        <a:t>Req</a:t>
                      </a:r>
                      <a:r>
                        <a:rPr lang="en-US" sz="2000" b="1" dirty="0" smtClean="0"/>
                        <a:t> X(A)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/>
          <a:lstStyle/>
          <a:p>
            <a:r>
              <a:rPr lang="en-US" dirty="0" smtClean="0"/>
              <a:t>Aborting a Transaction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If a transaction </a:t>
            </a:r>
            <a:r>
              <a:rPr lang="en-US" i="1" dirty="0" smtClean="0"/>
              <a:t>T1 </a:t>
            </a:r>
            <a:r>
              <a:rPr lang="en-US" dirty="0" smtClean="0"/>
              <a:t>is aborted, all its actions have to be undone.  </a:t>
            </a:r>
          </a:p>
          <a:p>
            <a:pPr lvl="1"/>
            <a:r>
              <a:rPr lang="en-US" dirty="0" smtClean="0"/>
              <a:t>Not only that, if </a:t>
            </a:r>
            <a:r>
              <a:rPr lang="en-US" i="1" dirty="0" smtClean="0"/>
              <a:t>T2 </a:t>
            </a:r>
            <a:r>
              <a:rPr lang="en-US" dirty="0" smtClean="0"/>
              <a:t>reads an object last written by </a:t>
            </a:r>
            <a:r>
              <a:rPr lang="en-US" i="1" dirty="0" smtClean="0"/>
              <a:t>T1</a:t>
            </a:r>
            <a:r>
              <a:rPr lang="en-US" dirty="0" smtClean="0"/>
              <a:t>,  </a:t>
            </a:r>
            <a:r>
              <a:rPr lang="en-US" i="1" dirty="0" smtClean="0"/>
              <a:t>T2 </a:t>
            </a:r>
            <a:r>
              <a:rPr lang="en-US" dirty="0" smtClean="0"/>
              <a:t>must be aborted as well!</a:t>
            </a:r>
          </a:p>
          <a:p>
            <a:r>
              <a:rPr lang="en-US" dirty="0" smtClean="0"/>
              <a:t>Most systems avoid such </a:t>
            </a:r>
            <a:r>
              <a:rPr lang="en-US" i="1" dirty="0" smtClean="0">
                <a:solidFill>
                  <a:schemeClr val="accent2"/>
                </a:solidFill>
              </a:rPr>
              <a:t>cascading aborts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by releasing a transaction’s locks only at commit time.</a:t>
            </a:r>
          </a:p>
          <a:p>
            <a:pPr lvl="1">
              <a:buSzPct val="75000"/>
            </a:pPr>
            <a:r>
              <a:rPr lang="en-US" dirty="0" smtClean="0"/>
              <a:t>If </a:t>
            </a:r>
            <a:r>
              <a:rPr lang="en-US" i="1" dirty="0" smtClean="0"/>
              <a:t>T1</a:t>
            </a:r>
            <a:r>
              <a:rPr lang="en-US" dirty="0" smtClean="0"/>
              <a:t> writes an object, </a:t>
            </a:r>
            <a:r>
              <a:rPr lang="en-US" i="1" dirty="0" smtClean="0"/>
              <a:t>T2</a:t>
            </a:r>
            <a:r>
              <a:rPr lang="en-US" dirty="0" smtClean="0"/>
              <a:t> can read this only after </a:t>
            </a:r>
            <a:r>
              <a:rPr lang="en-US" i="1" dirty="0" smtClean="0"/>
              <a:t>T1</a:t>
            </a:r>
            <a:r>
              <a:rPr lang="en-US" dirty="0" smtClean="0"/>
              <a:t> commits.</a:t>
            </a:r>
          </a:p>
          <a:p>
            <a:r>
              <a:rPr lang="en-US" dirty="0" smtClean="0"/>
              <a:t>In order to </a:t>
            </a:r>
            <a:r>
              <a:rPr lang="en-US" i="1" dirty="0" smtClean="0"/>
              <a:t>undo</a:t>
            </a:r>
            <a:r>
              <a:rPr lang="en-US" dirty="0" smtClean="0"/>
              <a:t> the actions of an aborted transaction, the DBMS maintains a </a:t>
            </a:r>
            <a:r>
              <a:rPr lang="en-US" i="1" dirty="0" smtClean="0"/>
              <a:t>log</a:t>
            </a:r>
            <a:r>
              <a:rPr lang="en-US" dirty="0" smtClean="0"/>
              <a:t> in which every write is recorded.  </a:t>
            </a:r>
          </a:p>
          <a:p>
            <a:pPr lvl="1"/>
            <a:r>
              <a:rPr lang="en-US" dirty="0" smtClean="0"/>
              <a:t>This mechanism is also used to recover from system crashes:  all active </a:t>
            </a:r>
            <a:r>
              <a:rPr lang="en-US" dirty="0" err="1" smtClean="0"/>
              <a:t>Xacts</a:t>
            </a:r>
            <a:r>
              <a:rPr lang="en-US" dirty="0" smtClean="0"/>
              <a:t> at the time of the crash are aborted when the system comes back up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287D2E-D906-4160-A3D6-0FE8A3CF41F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Lock Granularity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4876800" cy="4830763"/>
          </a:xfrm>
        </p:spPr>
        <p:txBody>
          <a:bodyPr/>
          <a:lstStyle/>
          <a:p>
            <a:r>
              <a:rPr lang="en-US" dirty="0" smtClean="0"/>
              <a:t>What should the DBMS lock ?</a:t>
            </a:r>
          </a:p>
          <a:p>
            <a:pPr lvl="1"/>
            <a:r>
              <a:rPr lang="en-US" dirty="0" smtClean="0"/>
              <a:t>Row ?</a:t>
            </a:r>
          </a:p>
          <a:p>
            <a:pPr lvl="1"/>
            <a:r>
              <a:rPr lang="en-US" dirty="0" smtClean="0"/>
              <a:t>Page ?</a:t>
            </a:r>
          </a:p>
          <a:p>
            <a:pPr lvl="1"/>
            <a:r>
              <a:rPr lang="en-US" dirty="0" smtClean="0"/>
              <a:t>A Table ?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638800" y="1295400"/>
            <a:ext cx="30480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</a:t>
            </a:r>
            <a:r>
              <a:rPr lang="en-US" dirty="0" smtClean="0"/>
              <a:t>  Sailors</a:t>
            </a:r>
          </a:p>
          <a:p>
            <a:r>
              <a:rPr lang="en-US" b="1" dirty="0" smtClean="0"/>
              <a:t>SET</a:t>
            </a:r>
            <a:r>
              <a:rPr lang="en-US" dirty="0" smtClean="0"/>
              <a:t>          rating=0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   rating&gt;9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638800" y="4182070"/>
            <a:ext cx="30480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</a:t>
            </a:r>
            <a:r>
              <a:rPr lang="en-US" dirty="0" smtClean="0"/>
              <a:t>  Boats</a:t>
            </a:r>
          </a:p>
          <a:p>
            <a:r>
              <a:rPr lang="en-US" b="1" dirty="0" smtClean="0"/>
              <a:t>SET</a:t>
            </a:r>
            <a:r>
              <a:rPr lang="en-US" dirty="0" smtClean="0"/>
              <a:t>          color=‘red’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   bid=13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638800" y="2362200"/>
            <a:ext cx="3048000" cy="646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 *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     Sailors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638800" y="3124200"/>
            <a:ext cx="30480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SELECT</a:t>
            </a:r>
            <a:r>
              <a:rPr lang="en-US" dirty="0" smtClean="0"/>
              <a:t>  *</a:t>
            </a:r>
          </a:p>
          <a:p>
            <a:r>
              <a:rPr lang="en-US" b="1" dirty="0" smtClean="0"/>
              <a:t>FROM</a:t>
            </a:r>
            <a:r>
              <a:rPr lang="en-US" dirty="0" smtClean="0"/>
              <a:t>      Sailors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rating &lt;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5257800"/>
            <a:ext cx="3048000" cy="923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UPDATE</a:t>
            </a:r>
            <a:r>
              <a:rPr lang="en-US" dirty="0" smtClean="0"/>
              <a:t>  Boats</a:t>
            </a:r>
          </a:p>
          <a:p>
            <a:r>
              <a:rPr lang="en-US" b="1" dirty="0" smtClean="0"/>
              <a:t>SET</a:t>
            </a:r>
            <a:r>
              <a:rPr lang="en-US" dirty="0" smtClean="0"/>
              <a:t>          color=‘blue’</a:t>
            </a:r>
          </a:p>
          <a:p>
            <a:r>
              <a:rPr lang="en-US" b="1" dirty="0" smtClean="0"/>
              <a:t>WHERE</a:t>
            </a:r>
            <a:r>
              <a:rPr lang="en-US" dirty="0" smtClean="0"/>
              <a:t>    bid=100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Crash Recovery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b="1" dirty="0" smtClean="0"/>
              <a:t>Transaction Manager</a:t>
            </a:r>
            <a:r>
              <a:rPr lang="en-US" dirty="0" smtClean="0"/>
              <a:t>: DBMS component that controls execution (</a:t>
            </a:r>
            <a:r>
              <a:rPr lang="en-US" dirty="0" err="1" smtClean="0"/>
              <a:t>eg</a:t>
            </a:r>
            <a:r>
              <a:rPr lang="en-US" dirty="0" smtClean="0"/>
              <a:t>. managing locks).</a:t>
            </a:r>
            <a:endParaRPr lang="en-US" b="1" dirty="0" smtClean="0"/>
          </a:p>
          <a:p>
            <a:r>
              <a:rPr lang="en-US" b="1" dirty="0" smtClean="0"/>
              <a:t>Recovery Manager</a:t>
            </a:r>
            <a:r>
              <a:rPr lang="en-US" dirty="0" smtClean="0"/>
              <a:t>: DBMS component for ensuring </a:t>
            </a:r>
          </a:p>
          <a:p>
            <a:pPr lvl="1"/>
            <a:r>
              <a:rPr lang="en-US" u="sng" dirty="0" smtClean="0"/>
              <a:t>Atomicity</a:t>
            </a:r>
            <a:r>
              <a:rPr lang="en-US" dirty="0" smtClean="0"/>
              <a:t>: undo actions of transactions that do not commit</a:t>
            </a:r>
          </a:p>
          <a:p>
            <a:pPr lvl="1"/>
            <a:r>
              <a:rPr lang="en-US" u="sng" dirty="0" smtClean="0"/>
              <a:t>Durability</a:t>
            </a:r>
            <a:r>
              <a:rPr lang="en-US" dirty="0" smtClean="0"/>
              <a:t>: committed transactions survive system crashed and media failures</a:t>
            </a:r>
          </a:p>
          <a:p>
            <a:r>
              <a:rPr lang="en-US" dirty="0" smtClean="0"/>
              <a:t>Assume atomic writes to disk.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/>
          <a:lstStyle/>
          <a:p>
            <a:r>
              <a:rPr lang="en-US" dirty="0" smtClean="0"/>
              <a:t>The 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actions are recorded in the log: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Ti writes an object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the old value and the new value.</a:t>
            </a:r>
          </a:p>
          <a:p>
            <a:pPr lvl="2"/>
            <a:r>
              <a:rPr lang="en-US" dirty="0" smtClean="0"/>
              <a:t>Log record must go to disk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i="1" u="sng" dirty="0" smtClean="0">
                <a:solidFill>
                  <a:schemeClr val="accent2"/>
                </a:solidFill>
              </a:rPr>
              <a:t>before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smtClean="0"/>
              <a:t>the changed page! (Write Ahead Log property)</a:t>
            </a:r>
          </a:p>
          <a:p>
            <a:pPr lvl="1">
              <a:buSzPct val="75000"/>
            </a:pPr>
            <a:r>
              <a:rPr lang="en-US" i="1" dirty="0" smtClean="0">
                <a:solidFill>
                  <a:schemeClr val="accent2"/>
                </a:solidFill>
              </a:rPr>
              <a:t>Ti commits/aborts</a:t>
            </a:r>
            <a:r>
              <a:rPr lang="en-US" dirty="0" smtClean="0">
                <a:solidFill>
                  <a:schemeClr val="accent2"/>
                </a:solidFill>
              </a:rPr>
              <a:t>:  </a:t>
            </a:r>
            <a:r>
              <a:rPr lang="en-US" dirty="0" smtClean="0"/>
              <a:t>a log record indicating this action.</a:t>
            </a:r>
          </a:p>
          <a:p>
            <a:r>
              <a:rPr lang="en-US" dirty="0" smtClean="0"/>
              <a:t>Log records are chained together by </a:t>
            </a:r>
            <a:r>
              <a:rPr lang="en-US" dirty="0" err="1" smtClean="0"/>
              <a:t>Xact</a:t>
            </a:r>
            <a:r>
              <a:rPr lang="en-US" dirty="0" smtClean="0"/>
              <a:t> id, so it’s easy to undo a specific </a:t>
            </a:r>
            <a:r>
              <a:rPr lang="en-US" dirty="0" err="1" smtClean="0"/>
              <a:t>Xact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Log is often </a:t>
            </a:r>
            <a:r>
              <a:rPr lang="en-US" i="1" dirty="0" err="1" smtClean="0"/>
              <a:t>duplexed</a:t>
            </a:r>
            <a:r>
              <a:rPr lang="en-US" i="1" dirty="0" smtClean="0"/>
              <a:t> </a:t>
            </a:r>
            <a:r>
              <a:rPr lang="en-US" dirty="0" smtClean="0"/>
              <a:t>and </a:t>
            </a:r>
            <a:r>
              <a:rPr lang="en-US" i="1" dirty="0" smtClean="0"/>
              <a:t>archived</a:t>
            </a:r>
            <a:r>
              <a:rPr lang="en-US" dirty="0" smtClean="0"/>
              <a:t> on stable storage.</a:t>
            </a:r>
          </a:p>
          <a:p>
            <a:r>
              <a:rPr lang="en-US" dirty="0" smtClean="0"/>
              <a:t>All log related activities (and in fact, all CC related activities such as lock/unlock, dealing with deadlocks etc.) are handled transparently by the DBMS.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Lipyeow Lim -- University of Hawaii at Manoa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42CC9-B689-4CE3-8FB0-B9D6B2166FB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CS 321 Fall 2010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ICS 321 Fall 2010</Template>
  <TotalTime>1272</TotalTime>
  <Words>1024</Words>
  <Application>Microsoft Macintosh PowerPoint</Application>
  <PresentationFormat>On-screen Show (4:3)</PresentationFormat>
  <Paragraphs>159</Paragraphs>
  <Slides>10</Slides>
  <Notes>10</Notes>
  <HiddenSlides>0</HiddenSlides>
  <MMClips>0</MMClips>
  <ScaleCrop>false</ScaleCrop>
  <HeadingPairs>
    <vt:vector size="4" baseType="variant">
      <vt:variant>
        <vt:lpstr>Design Template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ICS 321 Fall 2010</vt:lpstr>
      <vt:lpstr>ICS 321 Data Storage &amp; Retrieval Transaction Processing (ii)</vt:lpstr>
      <vt:lpstr>Lock-based Concurrency Control</vt:lpstr>
      <vt:lpstr>Example (Strict 2PL)</vt:lpstr>
      <vt:lpstr>Example (Non-Strict 2PL)</vt:lpstr>
      <vt:lpstr>Deadlocks</vt:lpstr>
      <vt:lpstr>Aborting a Transaction</vt:lpstr>
      <vt:lpstr>Lock Granularity</vt:lpstr>
      <vt:lpstr>Crash Recovery</vt:lpstr>
      <vt:lpstr>The Log</vt:lpstr>
      <vt:lpstr>Recovering from a Crash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ICS 321 Fall 2010 Overview of Transaction Processing</dc:title>
  <dc:creator>Lipyeow Lim</dc:creator>
  <cp:lastModifiedBy>Lipyeow Lim</cp:lastModifiedBy>
  <cp:revision>136</cp:revision>
  <dcterms:created xsi:type="dcterms:W3CDTF">2014-10-25T00:12:27Z</dcterms:created>
  <dcterms:modified xsi:type="dcterms:W3CDTF">2014-10-25T00:12:41Z</dcterms:modified>
</cp:coreProperties>
</file>