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2" r:id="rId10"/>
    <p:sldId id="275" r:id="rId11"/>
    <p:sldId id="276" r:id="rId12"/>
    <p:sldId id="273" r:id="rId13"/>
    <p:sldId id="277" r:id="rId14"/>
    <p:sldId id="27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D538A-5CF3-1346-9C9C-F3733C1AAEEB}" type="datetimeFigureOut">
              <a:rPr lang="en-US" smtClean="0"/>
              <a:pPr/>
              <a:t>11/14/14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B2833-38CE-4644-A713-5DD2893EBC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11/14/14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1A4EF-A2DE-4396-841F-9E020C65FD8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11/6/2013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11/6/2013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11/6/2013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11/6/2013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11/6/2013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ICS Data Storage &amp; Retrieval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Overview of Storage &amp; Indexing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Prof</a:t>
            </a:r>
            <a:r>
              <a:rPr lang="en-US" dirty="0" smtClean="0"/>
              <a:t>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Search Algorithms on Sorted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28600" y="990600"/>
            <a:ext cx="4144773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488" tIns="44450" rIns="90488" bIns="44450">
            <a:normAutofit/>
          </a:bodyPr>
          <a:lstStyle/>
          <a:p>
            <a:r>
              <a:rPr lang="en-US" sz="2000" dirty="0" smtClean="0">
                <a:latin typeface="+mn-lt"/>
              </a:rPr>
              <a:t>SELECT *</a:t>
            </a:r>
          </a:p>
          <a:p>
            <a:r>
              <a:rPr lang="en-US" sz="2000" dirty="0" smtClean="0">
                <a:latin typeface="+mn-lt"/>
              </a:rPr>
              <a:t>FROM Employees E</a:t>
            </a:r>
          </a:p>
          <a:p>
            <a:r>
              <a:rPr lang="en-US" sz="2000" dirty="0" smtClean="0">
                <a:latin typeface="+mn-lt"/>
              </a:rPr>
              <a:t>WHERE </a:t>
            </a:r>
            <a:r>
              <a:rPr lang="en-US" sz="2000" dirty="0" err="1" smtClean="0">
                <a:latin typeface="+mn-lt"/>
              </a:rPr>
              <a:t>E.age</a:t>
            </a:r>
            <a:r>
              <a:rPr lang="en-US" sz="2000" dirty="0" smtClean="0">
                <a:latin typeface="+mn-lt"/>
              </a:rPr>
              <a:t>=30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" y="2743200"/>
            <a:ext cx="4114800" cy="3124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488" tIns="44450" rIns="90488" bIns="44450">
            <a:no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 in Employees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==30)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output 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elsif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&gt; 30 )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exit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 smtClean="0">
              <a:latin typeface="+mn-lt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2743200" y="1219200"/>
            <a:ext cx="1524000" cy="838200"/>
          </a:xfrm>
          <a:prstGeom prst="wedgeRoundRectCallout">
            <a:avLst>
              <a:gd name="adj1" fmla="val -70822"/>
              <a:gd name="adj2" fmla="val -1011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Tuples</a:t>
            </a:r>
            <a:r>
              <a:rPr lang="en-US" dirty="0" smtClean="0">
                <a:solidFill>
                  <a:schemeClr val="tx1"/>
                </a:solidFill>
              </a:rPr>
              <a:t> are sorted by age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1752600" y="5410200"/>
            <a:ext cx="2667000" cy="838200"/>
          </a:xfrm>
          <a:prstGeom prst="wedgeRoundRectCallout">
            <a:avLst>
              <a:gd name="adj1" fmla="val -12797"/>
              <a:gd name="adj2" fmla="val -7318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worse case running time in the number of comparisons 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8600" y="236220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Shortcircuited</a:t>
            </a:r>
            <a:r>
              <a:rPr lang="en-US" dirty="0" smtClean="0"/>
              <a:t> Linear Search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648200" y="1295400"/>
            <a:ext cx="4267200" cy="4495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488" tIns="44450" rIns="90488" bIns="44450">
            <a:no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(lo, hi) = (0,n-1)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mid = lo+(hi-lo)/2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While(hi&gt;lo &amp;&amp; E[mid].age!=30)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(E[mid].age &lt; 30)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lo=mid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hi=mid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mid = lo+(hi-lo)/2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Output all satisfying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tuples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around E[mid]</a:t>
            </a:r>
          </a:p>
          <a:p>
            <a:endParaRPr lang="en-US" sz="2000" dirty="0" smtClean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48200" y="9144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Binary 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Analysis of Binary Search</a:t>
            </a:r>
            <a:endParaRPr lang="en-US" dirty="0"/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29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Number </a:t>
            </a:r>
            <a:r>
              <a:rPr lang="en-US" dirty="0" err="1" smtClean="0"/>
              <a:t>tuples</a:t>
            </a:r>
            <a:r>
              <a:rPr lang="en-US" dirty="0" smtClean="0"/>
              <a:t> searched per iteration = n, n/2, n/4, ... 1</a:t>
            </a:r>
          </a:p>
          <a:p>
            <a:r>
              <a:rPr lang="en-US" dirty="0" smtClean="0"/>
              <a:t>Hence the number of iterations = O( log n )</a:t>
            </a:r>
          </a:p>
          <a:p>
            <a:r>
              <a:rPr lang="en-US" dirty="0" smtClean="0"/>
              <a:t>Therefore number of comparisons = O(log n)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5DB97-3F65-4F9D-86E1-1EDC69DB365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29200" y="914400"/>
            <a:ext cx="3886200" cy="403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488" tIns="44450" rIns="90488" bIns="44450">
            <a:no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(lo, hi) = (0,n-1)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mid = lo + (hi-lo)/2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While(hi&gt;lo &amp;&amp; E[mid].age!=30)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if (E[mid].age &lt; 30)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lo=mid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hi=mid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mid = lo + (hi-lo)/2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Output all satisfying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tuples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around E[mid]</a:t>
            </a:r>
          </a:p>
          <a:p>
            <a:endParaRPr lang="en-US" sz="1600" dirty="0" smtClean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9376" y="91440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16, 19, 19, 20, 26, 30, 30, 31, 36</a:t>
            </a:r>
            <a:endParaRPr lang="en-US" dirty="0"/>
          </a:p>
        </p:txBody>
      </p:sp>
      <p:sp>
        <p:nvSpPr>
          <p:cNvPr id="9" name="Up Arrow 8"/>
          <p:cNvSpPr/>
          <p:nvPr/>
        </p:nvSpPr>
        <p:spPr>
          <a:xfrm>
            <a:off x="1191776" y="1295400"/>
            <a:ext cx="228600" cy="304800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4239776" y="1295400"/>
            <a:ext cx="2286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Up Arrow 10"/>
          <p:cNvSpPr/>
          <p:nvPr/>
        </p:nvSpPr>
        <p:spPr>
          <a:xfrm>
            <a:off x="2639576" y="1295400"/>
            <a:ext cx="228600" cy="304800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53088" y="190500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16, 19, 19, 20, 26, 30, 30, 31, 36</a:t>
            </a:r>
            <a:endParaRPr lang="en-US" dirty="0"/>
          </a:p>
        </p:txBody>
      </p:sp>
      <p:sp>
        <p:nvSpPr>
          <p:cNvPr id="17" name="Up Arrow 16"/>
          <p:cNvSpPr/>
          <p:nvPr/>
        </p:nvSpPr>
        <p:spPr>
          <a:xfrm>
            <a:off x="2653288" y="2286000"/>
            <a:ext cx="228600" cy="304800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Up Arrow 17"/>
          <p:cNvSpPr/>
          <p:nvPr/>
        </p:nvSpPr>
        <p:spPr>
          <a:xfrm>
            <a:off x="4253488" y="2286000"/>
            <a:ext cx="2286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Up Arrow 18"/>
          <p:cNvSpPr/>
          <p:nvPr/>
        </p:nvSpPr>
        <p:spPr>
          <a:xfrm>
            <a:off x="3415288" y="2286000"/>
            <a:ext cx="228600" cy="304800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152400" y="914400"/>
            <a:ext cx="914400" cy="457200"/>
          </a:xfrm>
          <a:prstGeom prst="wedgeRoundRectCallout">
            <a:avLst>
              <a:gd name="adj1" fmla="val 54881"/>
              <a:gd name="adj2" fmla="val 875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 </a:t>
            </a:r>
            <a:r>
              <a:rPr lang="en-US" dirty="0" err="1" smtClean="0">
                <a:solidFill>
                  <a:schemeClr val="tx1"/>
                </a:solidFill>
              </a:rPr>
              <a:t>cmp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152400" y="1828800"/>
            <a:ext cx="914400" cy="457200"/>
          </a:xfrm>
          <a:prstGeom prst="wedgeRoundRectCallout">
            <a:avLst>
              <a:gd name="adj1" fmla="val 54881"/>
              <a:gd name="adj2" fmla="val 875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 </a:t>
            </a:r>
            <a:r>
              <a:rPr lang="en-US" dirty="0" err="1" smtClean="0">
                <a:solidFill>
                  <a:schemeClr val="tx1"/>
                </a:solidFill>
              </a:rPr>
              <a:t>cmp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3088" y="327660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16, 19, 19, 20, 30, 31, 31, 31, 36</a:t>
            </a:r>
            <a:endParaRPr lang="en-US" dirty="0"/>
          </a:p>
        </p:txBody>
      </p:sp>
      <p:sp>
        <p:nvSpPr>
          <p:cNvPr id="24" name="Up Arrow 23"/>
          <p:cNvSpPr/>
          <p:nvPr/>
        </p:nvSpPr>
        <p:spPr>
          <a:xfrm>
            <a:off x="2653288" y="3657600"/>
            <a:ext cx="228600" cy="304800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Up Arrow 24"/>
          <p:cNvSpPr/>
          <p:nvPr/>
        </p:nvSpPr>
        <p:spPr>
          <a:xfrm>
            <a:off x="3415288" y="3657600"/>
            <a:ext cx="2286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Up Arrow 25"/>
          <p:cNvSpPr/>
          <p:nvPr/>
        </p:nvSpPr>
        <p:spPr>
          <a:xfrm>
            <a:off x="3034288" y="3657600"/>
            <a:ext cx="228600" cy="304800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53088" y="403860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16, 19, 19, 20, 30, 31, 31, 31, 36</a:t>
            </a:r>
            <a:endParaRPr lang="en-US" dirty="0"/>
          </a:p>
        </p:txBody>
      </p:sp>
      <p:sp>
        <p:nvSpPr>
          <p:cNvPr id="28" name="Up Arrow 27"/>
          <p:cNvSpPr/>
          <p:nvPr/>
        </p:nvSpPr>
        <p:spPr>
          <a:xfrm>
            <a:off x="2577088" y="4419600"/>
            <a:ext cx="228600" cy="304800"/>
          </a:xfrm>
          <a:prstGeom prst="up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Up Arrow 28"/>
          <p:cNvSpPr/>
          <p:nvPr/>
        </p:nvSpPr>
        <p:spPr>
          <a:xfrm>
            <a:off x="2729488" y="4419600"/>
            <a:ext cx="2286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Up Arrow 29"/>
          <p:cNvSpPr/>
          <p:nvPr/>
        </p:nvSpPr>
        <p:spPr>
          <a:xfrm>
            <a:off x="2653288" y="4495800"/>
            <a:ext cx="228600" cy="304800"/>
          </a:xfrm>
          <a:prstGeom prst="up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ular Callout 30"/>
          <p:cNvSpPr/>
          <p:nvPr/>
        </p:nvSpPr>
        <p:spPr>
          <a:xfrm>
            <a:off x="291088" y="2667000"/>
            <a:ext cx="2667000" cy="533400"/>
          </a:xfrm>
          <a:prstGeom prst="wedgeRoundRectCallout">
            <a:avLst>
              <a:gd name="adj1" fmla="val -25654"/>
              <a:gd name="adj2" fmla="val 81104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worse case?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6" grpId="0"/>
      <p:bldP spid="17" grpId="0" animBg="1"/>
      <p:bldP spid="18" grpId="0" animBg="1"/>
      <p:bldP spid="19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Analysis of DBMS Algorithms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800" y="990600"/>
            <a:ext cx="38100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488" tIns="44450" rIns="90488" bIns="44450">
            <a:normAutofit/>
          </a:bodyPr>
          <a:lstStyle/>
          <a:p>
            <a:r>
              <a:rPr lang="en-US" sz="2000" dirty="0" smtClean="0">
                <a:latin typeface="+mn-lt"/>
              </a:rPr>
              <a:t>SELECT *</a:t>
            </a:r>
          </a:p>
          <a:p>
            <a:r>
              <a:rPr lang="en-US" sz="2000" dirty="0" smtClean="0">
                <a:latin typeface="+mn-lt"/>
              </a:rPr>
              <a:t>FROM Employees</a:t>
            </a:r>
          </a:p>
          <a:p>
            <a:r>
              <a:rPr lang="en-US" sz="2000" dirty="0" smtClean="0">
                <a:latin typeface="+mn-lt"/>
              </a:rPr>
              <a:t>WHERE age=30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4800" y="2209800"/>
            <a:ext cx="4953000" cy="3962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488" tIns="44450" rIns="90488" bIns="44450">
            <a:no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 each page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of Employees table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not in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bufferpool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Fetch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from disk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each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page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==40)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output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 smtClean="0">
              <a:latin typeface="+mn-lt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486400" y="5638800"/>
            <a:ext cx="3352800" cy="609600"/>
          </a:xfrm>
          <a:prstGeom prst="wedgeRoundRectCallout">
            <a:avLst>
              <a:gd name="adj1" fmla="val -22979"/>
              <a:gd name="adj2" fmla="val -7693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most expensive operation ?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410200" y="1066800"/>
            <a:ext cx="3505200" cy="2514600"/>
          </a:xfrm>
          <a:prstGeom prst="wedgeRoundRectCallout">
            <a:avLst>
              <a:gd name="adj1" fmla="val -62265"/>
              <a:gd name="adj2" fmla="val 2130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Worst case running time =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+ time</a:t>
            </a:r>
            <a:r>
              <a:rPr lang="en-US" sz="2000" dirty="0" smtClean="0">
                <a:solidFill>
                  <a:schemeClr val="tx1"/>
                </a:solidFill>
              </a:rPr>
              <a:t> to fetch all pages of Employees  from disk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+ time</a:t>
            </a:r>
            <a:r>
              <a:rPr lang="en-US" sz="2000" dirty="0" smtClean="0">
                <a:solidFill>
                  <a:schemeClr val="tx1"/>
                </a:solidFill>
              </a:rPr>
              <a:t> to </a:t>
            </a:r>
            <a:r>
              <a:rPr lang="en-US" sz="2000" smtClean="0">
                <a:solidFill>
                  <a:schemeClr val="tx1"/>
                </a:solidFill>
              </a:rPr>
              <a:t>compare age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b="1" dirty="0" smtClean="0">
                <a:solidFill>
                  <a:schemeClr val="tx1"/>
                </a:solidFill>
              </a:rPr>
              <a:t>+ time</a:t>
            </a:r>
            <a:r>
              <a:rPr lang="en-US" sz="2000" dirty="0" smtClean="0">
                <a:solidFill>
                  <a:schemeClr val="tx1"/>
                </a:solidFill>
              </a:rPr>
              <a:t> to output result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33800" y="5715000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Scan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5486400" y="3657600"/>
            <a:ext cx="3352800" cy="762000"/>
          </a:xfrm>
          <a:prstGeom prst="wedgeRoundRectCallout">
            <a:avLst>
              <a:gd name="adj1" fmla="val -22979"/>
              <a:gd name="adj2" fmla="val -7693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would you estimate these times ?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5486400" y="4572000"/>
            <a:ext cx="3352800" cy="914400"/>
          </a:xfrm>
          <a:prstGeom prst="wedgeRoundRectCallout">
            <a:avLst>
              <a:gd name="adj1" fmla="val -22979"/>
              <a:gd name="adj2" fmla="val -7693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worst case number of disk access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 : number of data pages</a:t>
            </a:r>
          </a:p>
          <a:p>
            <a:r>
              <a:rPr lang="en-US" dirty="0" smtClean="0"/>
              <a:t>R : number of records per page</a:t>
            </a:r>
          </a:p>
          <a:p>
            <a:r>
              <a:rPr lang="en-US" dirty="0" smtClean="0"/>
              <a:t>D : average time to read/write a disk page</a:t>
            </a:r>
          </a:p>
          <a:p>
            <a:pPr lvl="1"/>
            <a:r>
              <a:rPr lang="en-US" dirty="0" smtClean="0"/>
              <a:t>From previous calculations, if a page is 2K bytes, D is about 13 milliseconds</a:t>
            </a:r>
          </a:p>
          <a:p>
            <a:r>
              <a:rPr lang="en-US" dirty="0" smtClean="0"/>
              <a:t>C : average time to process a record</a:t>
            </a:r>
          </a:p>
          <a:p>
            <a:pPr lvl="1"/>
            <a:r>
              <a:rPr lang="en-US" dirty="0" smtClean="0"/>
              <a:t>For the 1 </a:t>
            </a:r>
            <a:r>
              <a:rPr lang="en-US" dirty="0" err="1" smtClean="0"/>
              <a:t>Ghz</a:t>
            </a:r>
            <a:r>
              <a:rPr lang="en-US" dirty="0" smtClean="0"/>
              <a:t> processors we have today, assuming it takes 100 </a:t>
            </a:r>
            <a:r>
              <a:rPr lang="en-US" dirty="0" err="1" smtClean="0"/>
              <a:t>cyles</a:t>
            </a:r>
            <a:r>
              <a:rPr lang="en-US" dirty="0" smtClean="0"/>
              <a:t>, C is about 100 nanoseconds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Table Scans on Heap Files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000" y="1066800"/>
            <a:ext cx="32004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488" tIns="44450" rIns="90488" bIns="44450">
            <a:normAutofit lnSpcReduction="10000"/>
          </a:bodyPr>
          <a:lstStyle/>
          <a:p>
            <a:r>
              <a:rPr lang="en-US" sz="2000" dirty="0" smtClean="0">
                <a:latin typeface="+mn-lt"/>
              </a:rPr>
              <a:t>SELECT *</a:t>
            </a:r>
          </a:p>
          <a:p>
            <a:r>
              <a:rPr lang="en-US" sz="2000" dirty="0" smtClean="0">
                <a:latin typeface="+mn-lt"/>
              </a:rPr>
              <a:t>FROM Employees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33800" y="1066800"/>
            <a:ext cx="4953000" cy="5334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488" tIns="44450" rIns="90488" bIns="44450">
            <a:no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for each page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of Employees table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not in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bufferpool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  Fetch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from disk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each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in page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output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==30)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output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&gt;20 &amp;&amp;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.age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&lt;30)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output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 smtClean="0">
              <a:latin typeface="+mn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1000" y="4419600"/>
            <a:ext cx="3200400" cy="990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488" tIns="44450" rIns="90488" bIns="44450">
            <a:normAutofit lnSpcReduction="10000"/>
          </a:bodyPr>
          <a:lstStyle/>
          <a:p>
            <a:r>
              <a:rPr lang="en-US" sz="2000" dirty="0" smtClean="0">
                <a:latin typeface="+mn-lt"/>
              </a:rPr>
              <a:t>SELECT *</a:t>
            </a:r>
          </a:p>
          <a:p>
            <a:r>
              <a:rPr lang="en-US" sz="2000" dirty="0" smtClean="0">
                <a:latin typeface="+mn-lt"/>
              </a:rPr>
              <a:t>FROM Employees</a:t>
            </a:r>
          </a:p>
          <a:p>
            <a:r>
              <a:rPr lang="en-US" sz="2000" dirty="0" smtClean="0">
                <a:latin typeface="+mn-lt"/>
              </a:rPr>
              <a:t>WHERE age &gt; 20 and age &lt; 30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81000" y="2971800"/>
            <a:ext cx="3200400" cy="990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488" tIns="44450" rIns="90488" bIns="44450">
            <a:normAutofit lnSpcReduction="10000"/>
          </a:bodyPr>
          <a:lstStyle/>
          <a:p>
            <a:r>
              <a:rPr lang="en-US" sz="2000" dirty="0" smtClean="0">
                <a:latin typeface="+mn-lt"/>
              </a:rPr>
              <a:t>SELECT *</a:t>
            </a:r>
          </a:p>
          <a:p>
            <a:r>
              <a:rPr lang="en-US" sz="2000" dirty="0" smtClean="0">
                <a:latin typeface="+mn-lt"/>
              </a:rPr>
              <a:t>FROM Employees</a:t>
            </a:r>
          </a:p>
          <a:p>
            <a:r>
              <a:rPr lang="en-US" sz="2000" dirty="0" smtClean="0">
                <a:latin typeface="+mn-lt"/>
              </a:rPr>
              <a:t>WHERE age=30</a:t>
            </a:r>
          </a:p>
        </p:txBody>
      </p:sp>
      <p:sp>
        <p:nvSpPr>
          <p:cNvPr id="12" name="Left Brace 11"/>
          <p:cNvSpPr/>
          <p:nvPr/>
        </p:nvSpPr>
        <p:spPr>
          <a:xfrm>
            <a:off x="3962400" y="3657600"/>
            <a:ext cx="2286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3962400" y="4724400"/>
            <a:ext cx="228600" cy="990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8" idx="3"/>
            <a:endCxn id="22" idx="1"/>
          </p:cNvCxnSpPr>
          <p:nvPr/>
        </p:nvCxnSpPr>
        <p:spPr>
          <a:xfrm>
            <a:off x="3581400" y="1409700"/>
            <a:ext cx="3810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2" idx="1"/>
          </p:cNvCxnSpPr>
          <p:nvPr/>
        </p:nvCxnSpPr>
        <p:spPr>
          <a:xfrm>
            <a:off x="3581400" y="3467100"/>
            <a:ext cx="381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3"/>
            <a:endCxn id="13" idx="1"/>
          </p:cNvCxnSpPr>
          <p:nvPr/>
        </p:nvCxnSpPr>
        <p:spPr>
          <a:xfrm>
            <a:off x="3581400" y="49149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/>
          <p:cNvSpPr/>
          <p:nvPr/>
        </p:nvSpPr>
        <p:spPr>
          <a:xfrm>
            <a:off x="3962400" y="3352800"/>
            <a:ext cx="228600" cy="228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ular Callout 27"/>
          <p:cNvSpPr/>
          <p:nvPr/>
        </p:nvSpPr>
        <p:spPr>
          <a:xfrm>
            <a:off x="381000" y="1828800"/>
            <a:ext cx="3200400" cy="685800"/>
          </a:xfrm>
          <a:prstGeom prst="wedgeRoundRectCallout">
            <a:avLst>
              <a:gd name="adj1" fmla="val -22979"/>
              <a:gd name="adj2" fmla="val -7693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O(B) pages get fetched + O(B*R) </a:t>
            </a:r>
            <a:r>
              <a:rPr lang="en-US" dirty="0" err="1" smtClean="0">
                <a:solidFill>
                  <a:schemeClr val="tx1"/>
                </a:solidFill>
              </a:rPr>
              <a:t>tuples</a:t>
            </a:r>
            <a:r>
              <a:rPr lang="en-US" dirty="0" smtClean="0">
                <a:solidFill>
                  <a:schemeClr val="tx1"/>
                </a:solidFill>
              </a:rPr>
              <a:t> processed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768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Main Memory</a:t>
            </a:r>
          </a:p>
          <a:p>
            <a:pPr lvl="1"/>
            <a:r>
              <a:rPr lang="en-US" dirty="0" smtClean="0"/>
              <a:t>Random access</a:t>
            </a:r>
          </a:p>
          <a:p>
            <a:pPr lvl="1"/>
            <a:r>
              <a:rPr lang="en-US" dirty="0" smtClean="0"/>
              <a:t>Volatile</a:t>
            </a:r>
          </a:p>
          <a:p>
            <a:r>
              <a:rPr lang="en-US" dirty="0" smtClean="0"/>
              <a:t>Flash Memory </a:t>
            </a:r>
          </a:p>
          <a:p>
            <a:pPr lvl="1"/>
            <a:r>
              <a:rPr lang="en-US" dirty="0" smtClean="0"/>
              <a:t>Random access</a:t>
            </a:r>
          </a:p>
          <a:p>
            <a:pPr lvl="1"/>
            <a:r>
              <a:rPr lang="en-US" dirty="0" smtClean="0"/>
              <a:t>Random writes are expensive</a:t>
            </a:r>
          </a:p>
          <a:p>
            <a:r>
              <a:rPr lang="en-US" dirty="0" smtClean="0"/>
              <a:t>Disk</a:t>
            </a:r>
          </a:p>
          <a:p>
            <a:pPr lvl="1"/>
            <a:r>
              <a:rPr lang="en-US" dirty="0" smtClean="0"/>
              <a:t>Random access</a:t>
            </a:r>
          </a:p>
          <a:p>
            <a:pPr lvl="1"/>
            <a:r>
              <a:rPr lang="en-US" dirty="0" smtClean="0"/>
              <a:t>Sequential access cheaper</a:t>
            </a:r>
          </a:p>
          <a:p>
            <a:r>
              <a:rPr lang="en-US" dirty="0" smtClean="0"/>
              <a:t>Tapes</a:t>
            </a:r>
          </a:p>
          <a:p>
            <a:pPr lvl="1"/>
            <a:r>
              <a:rPr lang="en-US" dirty="0" smtClean="0"/>
              <a:t>Only sequential access</a:t>
            </a:r>
          </a:p>
          <a:p>
            <a:pPr lvl="1"/>
            <a:r>
              <a:rPr lang="en-US" dirty="0" smtClean="0"/>
              <a:t>Archiving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1981200"/>
            <a:ext cx="2819400" cy="533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Cache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867400" y="2743200"/>
            <a:ext cx="28194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Main Memory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6096000" y="1371600"/>
            <a:ext cx="2514600" cy="381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</a:t>
            </a:r>
            <a:endParaRPr lang="en-US" sz="2400" dirty="0"/>
          </a:p>
        </p:txBody>
      </p:sp>
      <p:sp>
        <p:nvSpPr>
          <p:cNvPr id="11" name="Magnetic Disk 10"/>
          <p:cNvSpPr/>
          <p:nvPr/>
        </p:nvSpPr>
        <p:spPr>
          <a:xfrm>
            <a:off x="5715000" y="3962400"/>
            <a:ext cx="1066800" cy="1295400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Disk</a:t>
            </a:r>
            <a:endParaRPr lang="en-US" sz="2400" dirty="0"/>
          </a:p>
        </p:txBody>
      </p:sp>
      <p:sp>
        <p:nvSpPr>
          <p:cNvPr id="12" name="Sequential Access Storage 11"/>
          <p:cNvSpPr/>
          <p:nvPr/>
        </p:nvSpPr>
        <p:spPr>
          <a:xfrm>
            <a:off x="6934200" y="3962400"/>
            <a:ext cx="1371600" cy="1371600"/>
          </a:xfrm>
          <a:prstGeom prst="flowChartMagnetic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Tapes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6400800" y="5410200"/>
            <a:ext cx="1752600" cy="838200"/>
          </a:xfrm>
          <a:prstGeom prst="ellipse">
            <a:avLst/>
          </a:prstGeom>
          <a:gradFill>
            <a:gsLst>
              <a:gs pos="1900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408000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Optical Disks</a:t>
            </a:r>
            <a:endParaRPr lang="en-US" dirty="0"/>
          </a:p>
        </p:txBody>
      </p:sp>
      <p:sp>
        <p:nvSpPr>
          <p:cNvPr id="14" name="Line Callout 1 13"/>
          <p:cNvSpPr/>
          <p:nvPr/>
        </p:nvSpPr>
        <p:spPr>
          <a:xfrm>
            <a:off x="5486400" y="3886200"/>
            <a:ext cx="3276600" cy="2438400"/>
          </a:xfrm>
          <a:prstGeom prst="borderCallout1">
            <a:avLst>
              <a:gd name="adj1" fmla="val 78108"/>
              <a:gd name="adj2" fmla="val -2082"/>
              <a:gd name="adj3" fmla="val 87861"/>
              <a:gd name="adj4" fmla="val -14160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81400" y="6019800"/>
            <a:ext cx="181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Tertiary Storage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/>
          <p:cNvSpPr/>
          <p:nvPr/>
        </p:nvSpPr>
        <p:spPr>
          <a:xfrm>
            <a:off x="6096000" y="1066800"/>
            <a:ext cx="2895600" cy="2667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00800" y="1219200"/>
            <a:ext cx="1524000" cy="1143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Relational Tables on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638800" cy="50593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Record </a:t>
            </a:r>
            <a:r>
              <a:rPr lang="en-US" dirty="0" smtClean="0"/>
              <a:t> -- a </a:t>
            </a:r>
            <a:r>
              <a:rPr lang="en-US" dirty="0" err="1" smtClean="0"/>
              <a:t>tuple</a:t>
            </a:r>
            <a:r>
              <a:rPr lang="en-US" dirty="0" smtClean="0"/>
              <a:t> or row of a relational table</a:t>
            </a:r>
            <a:endParaRPr lang="en-US" b="1" dirty="0" smtClean="0"/>
          </a:p>
          <a:p>
            <a:r>
              <a:rPr lang="en-US" b="1" dirty="0" err="1" smtClean="0"/>
              <a:t>RIDs</a:t>
            </a:r>
            <a:r>
              <a:rPr lang="en-US" dirty="0" smtClean="0"/>
              <a:t> – record identifiers that uniquely identify a record across memory and disk</a:t>
            </a:r>
          </a:p>
          <a:p>
            <a:r>
              <a:rPr lang="en-US" b="1" dirty="0" smtClean="0"/>
              <a:t>Page</a:t>
            </a:r>
            <a:r>
              <a:rPr lang="en-US" dirty="0" smtClean="0"/>
              <a:t> – a collection of records that is the unit of transfer between memory and disk</a:t>
            </a:r>
          </a:p>
          <a:p>
            <a:r>
              <a:rPr lang="en-US" b="1" dirty="0" err="1" smtClean="0"/>
              <a:t>Bufferpool</a:t>
            </a:r>
            <a:r>
              <a:rPr lang="en-US" dirty="0" smtClean="0"/>
              <a:t> – a piece of memory used to cache data and index pages.</a:t>
            </a:r>
          </a:p>
          <a:p>
            <a:r>
              <a:rPr lang="en-US" b="1" dirty="0" smtClean="0"/>
              <a:t>Buffer Manager </a:t>
            </a:r>
            <a:r>
              <a:rPr lang="en-US" dirty="0" smtClean="0"/>
              <a:t>– a component of a DBMS that manages the pages in memory</a:t>
            </a:r>
          </a:p>
          <a:p>
            <a:r>
              <a:rPr lang="en-US" b="1" dirty="0" smtClean="0"/>
              <a:t>Disk Space Manager </a:t>
            </a:r>
            <a:r>
              <a:rPr lang="en-US" dirty="0" smtClean="0"/>
              <a:t>– a component of a DBMS that manages pages on disk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53200" y="13716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0" y="13716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62800" y="13716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467600" y="13716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53200" y="16764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58000" y="16764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62800" y="16764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467600" y="16764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553200" y="19812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858000" y="19812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162800" y="19812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467600" y="1981200"/>
            <a:ext cx="304800" cy="228600"/>
          </a:xfrm>
          <a:prstGeom prst="rect">
            <a:avLst/>
          </a:prstGeom>
          <a:gradFill>
            <a:gsLst>
              <a:gs pos="24000">
                <a:schemeClr val="accent1">
                  <a:shade val="51000"/>
                  <a:satMod val="130000"/>
                </a:schemeClr>
              </a:gs>
              <a:gs pos="58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0"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44"/>
          <p:cNvGrpSpPr/>
          <p:nvPr/>
        </p:nvGrpSpPr>
        <p:grpSpPr>
          <a:xfrm>
            <a:off x="6400800" y="2438400"/>
            <a:ext cx="1524000" cy="1143000"/>
            <a:chOff x="6400800" y="2438400"/>
            <a:chExt cx="1524000" cy="1143000"/>
          </a:xfrm>
        </p:grpSpPr>
        <p:sp>
          <p:nvSpPr>
            <p:cNvPr id="34" name="Rectangle 33"/>
            <p:cNvSpPr/>
            <p:nvPr/>
          </p:nvSpPr>
          <p:spPr>
            <a:xfrm>
              <a:off x="6400800" y="2438400"/>
              <a:ext cx="1524000" cy="1143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53200" y="25908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58000" y="25908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62800" y="25908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467600" y="25908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553200" y="28956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858000" y="28956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62800" y="28956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467600" y="28956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53200" y="32004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58000" y="32004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62800" y="32004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67600" y="32004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153400" y="1371600"/>
            <a:ext cx="83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8229600" y="2133600"/>
            <a:ext cx="69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35" idx="1"/>
            <a:endCxn id="12" idx="3"/>
          </p:cNvCxnSpPr>
          <p:nvPr/>
        </p:nvCxnSpPr>
        <p:spPr>
          <a:xfrm rot="10800000">
            <a:off x="7772400" y="1485900"/>
            <a:ext cx="381000" cy="703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1"/>
            <a:endCxn id="33" idx="3"/>
          </p:cNvCxnSpPr>
          <p:nvPr/>
        </p:nvCxnSpPr>
        <p:spPr>
          <a:xfrm rot="10800000">
            <a:off x="7924800" y="1790700"/>
            <a:ext cx="304800" cy="527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n 43"/>
          <p:cNvSpPr/>
          <p:nvPr/>
        </p:nvSpPr>
        <p:spPr>
          <a:xfrm>
            <a:off x="6019800" y="3886200"/>
            <a:ext cx="2971800" cy="24384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45"/>
          <p:cNvGrpSpPr/>
          <p:nvPr/>
        </p:nvGrpSpPr>
        <p:grpSpPr>
          <a:xfrm>
            <a:off x="6400800" y="4724400"/>
            <a:ext cx="1524000" cy="1143000"/>
            <a:chOff x="6400800" y="2438400"/>
            <a:chExt cx="1524000" cy="1143000"/>
          </a:xfrm>
        </p:grpSpPr>
        <p:sp>
          <p:nvSpPr>
            <p:cNvPr id="47" name="Rectangle 46"/>
            <p:cNvSpPr/>
            <p:nvPr/>
          </p:nvSpPr>
          <p:spPr>
            <a:xfrm>
              <a:off x="6400800" y="2438400"/>
              <a:ext cx="1524000" cy="1143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6553200" y="25908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858000" y="25908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7162800" y="25908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7467600" y="25908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553200" y="28956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858000" y="28956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162800" y="28956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467600" y="28956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553200" y="32004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858000" y="32004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162800" y="32004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467600" y="3200400"/>
              <a:ext cx="304800" cy="228600"/>
            </a:xfrm>
            <a:prstGeom prst="rect">
              <a:avLst/>
            </a:prstGeom>
            <a:gradFill>
              <a:gsLst>
                <a:gs pos="24000">
                  <a:schemeClr val="accent1">
                    <a:shade val="51000"/>
                    <a:satMod val="130000"/>
                  </a:schemeClr>
                </a:gs>
                <a:gs pos="58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0" scaled="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7696200" y="4038600"/>
            <a:ext cx="59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7620000" y="685800"/>
            <a:ext cx="1232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Bufferpool</a:t>
            </a:r>
            <a:endParaRPr lang="en-US" dirty="0"/>
          </a:p>
        </p:txBody>
      </p:sp>
      <p:sp>
        <p:nvSpPr>
          <p:cNvPr id="63" name="Up-Down Arrow 62"/>
          <p:cNvSpPr/>
          <p:nvPr/>
        </p:nvSpPr>
        <p:spPr>
          <a:xfrm>
            <a:off x="7086600" y="3657600"/>
            <a:ext cx="457200" cy="1066800"/>
          </a:xfrm>
          <a:prstGeom prst="up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Magnetic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5720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 disk or platter contains multiple concentric rings called </a:t>
            </a:r>
            <a:r>
              <a:rPr lang="en-US" b="1" dirty="0" smtClean="0"/>
              <a:t>tracks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Tracks of a fixed diameter of a spindle of disks form a </a:t>
            </a:r>
            <a:r>
              <a:rPr lang="en-US" b="1" dirty="0" smtClean="0"/>
              <a:t>cylinder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track is divided into fixed sized </a:t>
            </a:r>
            <a:r>
              <a:rPr lang="en-US" b="1" dirty="0" smtClean="0"/>
              <a:t>sectors</a:t>
            </a:r>
            <a:r>
              <a:rPr lang="en-US" dirty="0" smtClean="0"/>
              <a:t> (</a:t>
            </a:r>
            <a:r>
              <a:rPr lang="en-US" dirty="0" err="1" smtClean="0"/>
              <a:t>ie</a:t>
            </a:r>
            <a:r>
              <a:rPr lang="en-US" dirty="0" smtClean="0"/>
              <a:t>. “arcs”).</a:t>
            </a:r>
          </a:p>
          <a:p>
            <a:r>
              <a:rPr lang="en-US" dirty="0" smtClean="0"/>
              <a:t>Data stored in units of disk </a:t>
            </a:r>
            <a:r>
              <a:rPr lang="en-US" b="1" dirty="0" smtClean="0"/>
              <a:t>blocks </a:t>
            </a:r>
            <a:r>
              <a:rPr lang="en-US" dirty="0" smtClean="0"/>
              <a:t>(in multiples of sectors)</a:t>
            </a:r>
            <a:endParaRPr lang="en-US" b="1" dirty="0" smtClean="0"/>
          </a:p>
          <a:p>
            <a:r>
              <a:rPr lang="en-US" dirty="0" smtClean="0"/>
              <a:t>An array of </a:t>
            </a:r>
            <a:r>
              <a:rPr lang="en-US" b="1" dirty="0" smtClean="0"/>
              <a:t>disk heads </a:t>
            </a:r>
            <a:r>
              <a:rPr lang="en-US" dirty="0" smtClean="0"/>
              <a:t>moves as a single unit. </a:t>
            </a:r>
          </a:p>
          <a:p>
            <a:r>
              <a:rPr lang="en-US" b="1" dirty="0" smtClean="0"/>
              <a:t>Seek time</a:t>
            </a:r>
            <a:r>
              <a:rPr lang="en-US" dirty="0" smtClean="0"/>
              <a:t>: time to move disk heads over the required track</a:t>
            </a:r>
          </a:p>
          <a:p>
            <a:r>
              <a:rPr lang="en-US" b="1" dirty="0" smtClean="0"/>
              <a:t>Rotational delay</a:t>
            </a:r>
            <a:r>
              <a:rPr lang="en-US" dirty="0" smtClean="0"/>
              <a:t>: time for desired sector to rotate under the disk head.</a:t>
            </a:r>
          </a:p>
          <a:p>
            <a:r>
              <a:rPr lang="en-US" b="1" dirty="0" smtClean="0"/>
              <a:t>Transfer time</a:t>
            </a:r>
            <a:r>
              <a:rPr lang="en-US" dirty="0" smtClean="0"/>
              <a:t>: time to actually read/write the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8" name="Group 19"/>
          <p:cNvGrpSpPr/>
          <p:nvPr/>
        </p:nvGrpSpPr>
        <p:grpSpPr>
          <a:xfrm>
            <a:off x="5867400" y="1143000"/>
            <a:ext cx="1828800" cy="1828800"/>
            <a:chOff x="6248400" y="4572000"/>
            <a:chExt cx="1371600" cy="1295400"/>
          </a:xfrm>
        </p:grpSpPr>
        <p:sp>
          <p:nvSpPr>
            <p:cNvPr id="7" name="Oval 6"/>
            <p:cNvSpPr/>
            <p:nvPr/>
          </p:nvSpPr>
          <p:spPr>
            <a:xfrm>
              <a:off x="6248400" y="4572000"/>
              <a:ext cx="13716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400800" y="4724400"/>
              <a:ext cx="1066800" cy="990600"/>
            </a:xfrm>
            <a:prstGeom prst="ellipse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24600" y="4648200"/>
              <a:ext cx="1219200" cy="1143000"/>
            </a:xfrm>
            <a:prstGeom prst="ellipse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7" idx="6"/>
            </p:cNvCxnSpPr>
            <p:nvPr/>
          </p:nvCxnSpPr>
          <p:spPr>
            <a:xfrm>
              <a:off x="6934200" y="5181600"/>
              <a:ext cx="6858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7" idx="5"/>
            </p:cNvCxnSpPr>
            <p:nvPr/>
          </p:nvCxnSpPr>
          <p:spPr>
            <a:xfrm rot="16200000" flipH="1">
              <a:off x="6928623" y="5187181"/>
              <a:ext cx="496091" cy="4849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8001000" y="2438400"/>
            <a:ext cx="81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sector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96200" y="1066800"/>
            <a:ext cx="80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1"/>
          </p:cNvCxnSpPr>
          <p:nvPr/>
        </p:nvCxnSpPr>
        <p:spPr>
          <a:xfrm rot="10800000" flipV="1">
            <a:off x="7356536" y="1251465"/>
            <a:ext cx="339664" cy="2354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1"/>
          </p:cNvCxnSpPr>
          <p:nvPr/>
        </p:nvCxnSpPr>
        <p:spPr>
          <a:xfrm rot="10800000">
            <a:off x="7696200" y="2438400"/>
            <a:ext cx="304800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67400" y="3581400"/>
            <a:ext cx="1905000" cy="533400"/>
          </a:xfrm>
          <a:prstGeom prst="ellipse">
            <a:avLst/>
          </a:prstGeom>
          <a:ln>
            <a:gradFill flip="none" rotWithShape="1">
              <a:gsLst>
                <a:gs pos="3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252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67400" y="4267200"/>
            <a:ext cx="1905000" cy="533400"/>
          </a:xfrm>
          <a:prstGeom prst="ellipse">
            <a:avLst/>
          </a:prstGeom>
          <a:ln>
            <a:gradFill flip="none" rotWithShape="1">
              <a:gsLst>
                <a:gs pos="3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252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867400" y="5029200"/>
            <a:ext cx="1905000" cy="533400"/>
          </a:xfrm>
          <a:prstGeom prst="ellipse">
            <a:avLst/>
          </a:prstGeom>
          <a:ln>
            <a:gradFill flip="none" rotWithShape="1">
              <a:gsLst>
                <a:gs pos="3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252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6630194" y="3580606"/>
            <a:ext cx="4572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630194" y="4342606"/>
            <a:ext cx="4572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628606" y="5028406"/>
            <a:ext cx="4572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6705600" y="5714206"/>
            <a:ext cx="3048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305300" y="4762500"/>
            <a:ext cx="22098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001000" y="3059668"/>
            <a:ext cx="91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spindle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6" idx="1"/>
          </p:cNvCxnSpPr>
          <p:nvPr/>
        </p:nvCxnSpPr>
        <p:spPr>
          <a:xfrm rot="10800000" flipV="1">
            <a:off x="6858000" y="3244334"/>
            <a:ext cx="1143000" cy="108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10200" y="3657600"/>
            <a:ext cx="990600" cy="1588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410200" y="4419600"/>
            <a:ext cx="990600" cy="1588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410200" y="5257800"/>
            <a:ext cx="990600" cy="1588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0800000" flipV="1">
            <a:off x="7315200" y="3733800"/>
            <a:ext cx="609597" cy="533399"/>
          </a:xfrm>
          <a:prstGeom prst="curvedConnector3">
            <a:avLst>
              <a:gd name="adj1" fmla="val -4856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181600" y="3505200"/>
            <a:ext cx="76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001000" y="4191000"/>
            <a:ext cx="89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rotates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59986" y="2819400"/>
            <a:ext cx="136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Arms move </a:t>
            </a:r>
          </a:p>
          <a:p>
            <a:r>
              <a:rPr lang="en-US" dirty="0" smtClean="0"/>
              <a:t>over tracks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Accessing Data on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5720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Seek time</a:t>
            </a:r>
            <a:r>
              <a:rPr lang="en-US" dirty="0" smtClean="0"/>
              <a:t>: time to move disk heads over the required track</a:t>
            </a:r>
          </a:p>
          <a:p>
            <a:r>
              <a:rPr lang="en-US" b="1" dirty="0" smtClean="0"/>
              <a:t>Rotational delay</a:t>
            </a:r>
            <a:r>
              <a:rPr lang="en-US" dirty="0" smtClean="0"/>
              <a:t>: time for desired sector to rotate under the disk head.</a:t>
            </a:r>
          </a:p>
          <a:p>
            <a:pPr lvl="1"/>
            <a:r>
              <a:rPr lang="en-US" dirty="0" smtClean="0"/>
              <a:t>Assume uniform distribution, on average time for half a rotation</a:t>
            </a:r>
          </a:p>
          <a:p>
            <a:r>
              <a:rPr lang="en-US" b="1" dirty="0" smtClean="0"/>
              <a:t>Transfer time</a:t>
            </a:r>
            <a:r>
              <a:rPr lang="en-US" dirty="0" smtClean="0"/>
              <a:t>: time to actually read/write the data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19"/>
          <p:cNvGrpSpPr/>
          <p:nvPr/>
        </p:nvGrpSpPr>
        <p:grpSpPr>
          <a:xfrm>
            <a:off x="5867400" y="1143000"/>
            <a:ext cx="1828800" cy="1828800"/>
            <a:chOff x="6248400" y="4572000"/>
            <a:chExt cx="1371600" cy="1295400"/>
          </a:xfrm>
        </p:grpSpPr>
        <p:sp>
          <p:nvSpPr>
            <p:cNvPr id="7" name="Oval 6"/>
            <p:cNvSpPr/>
            <p:nvPr/>
          </p:nvSpPr>
          <p:spPr>
            <a:xfrm>
              <a:off x="6248400" y="4572000"/>
              <a:ext cx="1371600" cy="1295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400800" y="4724400"/>
              <a:ext cx="1066800" cy="990600"/>
            </a:xfrm>
            <a:prstGeom prst="ellipse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24600" y="4648200"/>
              <a:ext cx="1219200" cy="1143000"/>
            </a:xfrm>
            <a:prstGeom prst="ellipse">
              <a:avLst/>
            </a:prstGeom>
            <a:noFill/>
            <a:ln w="508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endCxn id="7" idx="6"/>
            </p:cNvCxnSpPr>
            <p:nvPr/>
          </p:nvCxnSpPr>
          <p:spPr>
            <a:xfrm>
              <a:off x="6934200" y="5181600"/>
              <a:ext cx="685800" cy="38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7" idx="5"/>
            </p:cNvCxnSpPr>
            <p:nvPr/>
          </p:nvCxnSpPr>
          <p:spPr>
            <a:xfrm rot="16200000" flipH="1">
              <a:off x="6928623" y="5187181"/>
              <a:ext cx="496091" cy="4849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8001000" y="2438400"/>
            <a:ext cx="81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sector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96200" y="1066800"/>
            <a:ext cx="80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tracks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9" idx="1"/>
          </p:cNvCxnSpPr>
          <p:nvPr/>
        </p:nvCxnSpPr>
        <p:spPr>
          <a:xfrm rot="10800000" flipV="1">
            <a:off x="7356536" y="1251465"/>
            <a:ext cx="339664" cy="2354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1"/>
          </p:cNvCxnSpPr>
          <p:nvPr/>
        </p:nvCxnSpPr>
        <p:spPr>
          <a:xfrm rot="10800000">
            <a:off x="7696200" y="2438400"/>
            <a:ext cx="304800" cy="1846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867400" y="3581400"/>
            <a:ext cx="1905000" cy="533400"/>
          </a:xfrm>
          <a:prstGeom prst="ellipse">
            <a:avLst/>
          </a:prstGeom>
          <a:ln>
            <a:gradFill flip="none" rotWithShape="1">
              <a:gsLst>
                <a:gs pos="3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252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67400" y="4267200"/>
            <a:ext cx="1905000" cy="533400"/>
          </a:xfrm>
          <a:prstGeom prst="ellipse">
            <a:avLst/>
          </a:prstGeom>
          <a:ln>
            <a:gradFill flip="none" rotWithShape="1">
              <a:gsLst>
                <a:gs pos="3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252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867400" y="5029200"/>
            <a:ext cx="1905000" cy="533400"/>
          </a:xfrm>
          <a:prstGeom prst="ellipse">
            <a:avLst/>
          </a:prstGeom>
          <a:ln>
            <a:gradFill flip="none" rotWithShape="1">
              <a:gsLst>
                <a:gs pos="33000">
                  <a:schemeClr val="accent1">
                    <a:shade val="95000"/>
                    <a:satMod val="105000"/>
                  </a:schemeClr>
                </a:gs>
                <a:gs pos="100000">
                  <a:srgbClr val="FFFFFF"/>
                </a:gs>
              </a:gsLst>
              <a:lin ang="2520000" scaled="0"/>
              <a:tileRect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6630194" y="3580606"/>
            <a:ext cx="4572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6630194" y="4342606"/>
            <a:ext cx="4572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628606" y="5028406"/>
            <a:ext cx="4572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6705600" y="5714206"/>
            <a:ext cx="3048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305300" y="4762500"/>
            <a:ext cx="2209800" cy="158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001000" y="3059668"/>
            <a:ext cx="91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spindle</a:t>
            </a:r>
            <a:endParaRPr lang="en-US" dirty="0"/>
          </a:p>
        </p:txBody>
      </p:sp>
      <p:cxnSp>
        <p:nvCxnSpPr>
          <p:cNvPr id="47" name="Straight Arrow Connector 46"/>
          <p:cNvCxnSpPr>
            <a:stCxn id="46" idx="1"/>
          </p:cNvCxnSpPr>
          <p:nvPr/>
        </p:nvCxnSpPr>
        <p:spPr>
          <a:xfrm rot="10800000" flipV="1">
            <a:off x="6858000" y="3244334"/>
            <a:ext cx="1143000" cy="108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10200" y="3657600"/>
            <a:ext cx="990600" cy="1588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410200" y="4419600"/>
            <a:ext cx="990600" cy="1588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410200" y="5257800"/>
            <a:ext cx="990600" cy="1588"/>
          </a:xfrm>
          <a:prstGeom prst="line">
            <a:avLst/>
          </a:prstGeom>
          <a:ln w="63500">
            <a:solidFill>
              <a:schemeClr val="tx1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10800000" flipV="1">
            <a:off x="7315200" y="3733800"/>
            <a:ext cx="609597" cy="533399"/>
          </a:xfrm>
          <a:prstGeom prst="curvedConnector3">
            <a:avLst>
              <a:gd name="adj1" fmla="val -48563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5181600" y="3505200"/>
            <a:ext cx="762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001000" y="4191000"/>
            <a:ext cx="89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rotates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4959986" y="2819400"/>
            <a:ext cx="136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Arms move </a:t>
            </a:r>
          </a:p>
          <a:p>
            <a:r>
              <a:rPr lang="en-US" dirty="0" smtClean="0"/>
              <a:t>over tracks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200" dirty="0" smtClean="0"/>
              <a:t>Example: Barracuda 1TB HDD (ST31000528AS)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648200" cy="4830763"/>
          </a:xfrm>
        </p:spPr>
        <p:txBody>
          <a:bodyPr/>
          <a:lstStyle/>
          <a:p>
            <a:r>
              <a:rPr lang="en-US" dirty="0" smtClean="0"/>
              <a:t>What is the average time to read 2048 bytes of data ?</a:t>
            </a:r>
          </a:p>
          <a:p>
            <a:pPr>
              <a:buNone/>
            </a:pPr>
            <a:r>
              <a:rPr lang="en-US" dirty="0" smtClean="0"/>
              <a:t>= Seek time + rotational latency + transfer time</a:t>
            </a:r>
          </a:p>
          <a:p>
            <a:pPr>
              <a:buNone/>
            </a:pPr>
            <a:r>
              <a:rPr lang="en-US" dirty="0" smtClean="0"/>
              <a:t>= 8.5 </a:t>
            </a:r>
            <a:r>
              <a:rPr lang="en-US" dirty="0" err="1" smtClean="0"/>
              <a:t>msec</a:t>
            </a:r>
            <a:r>
              <a:rPr lang="en-US" dirty="0" smtClean="0"/>
              <a:t> + 4.16 </a:t>
            </a:r>
            <a:r>
              <a:rPr lang="en-US" dirty="0" err="1" smtClean="0"/>
              <a:t>msec</a:t>
            </a:r>
            <a:r>
              <a:rPr lang="en-US" dirty="0" smtClean="0"/>
              <a:t> + ( 2048 / 512 ) / 63 * (60 000 </a:t>
            </a:r>
            <a:r>
              <a:rPr lang="en-US" dirty="0" err="1" smtClean="0"/>
              <a:t>msec</a:t>
            </a:r>
            <a:r>
              <a:rPr lang="en-US" dirty="0" smtClean="0"/>
              <a:t> / 7200 rpm )</a:t>
            </a:r>
          </a:p>
          <a:p>
            <a:pPr>
              <a:buNone/>
            </a:pPr>
            <a:r>
              <a:rPr lang="en-US" dirty="0" smtClean="0"/>
              <a:t>= 8.5 + 4.16 + 0.265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0" y="1295400"/>
          <a:ext cx="3352800" cy="4434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76400"/>
                <a:gridCol w="1676400"/>
              </a:tblGrid>
              <a:tr h="41910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cylinders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121601</a:t>
                      </a:r>
                      <a:endParaRPr lang="en-US" b="0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Bytes/cylinder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16065*512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Blocks/cylinder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8029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Sectors/track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Heads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Spindle Speed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7200 rpm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Latency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4.16 </a:t>
                      </a:r>
                      <a:r>
                        <a:rPr lang="en-US" dirty="0" err="1" smtClean="0"/>
                        <a:t>msec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read</a:t>
                      </a:r>
                      <a:r>
                        <a:rPr lang="en-US" baseline="0" dirty="0" smtClean="0"/>
                        <a:t> seek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8.5 </a:t>
                      </a:r>
                      <a:r>
                        <a:rPr lang="en-US" dirty="0" err="1" smtClean="0"/>
                        <a:t>msec</a:t>
                      </a:r>
                      <a:endParaRPr lang="en-US" dirty="0"/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r>
                        <a:rPr lang="en-US" dirty="0" smtClean="0"/>
                        <a:t>Random read</a:t>
                      </a:r>
                    </a:p>
                    <a:p>
                      <a:r>
                        <a:rPr lang="en-US" dirty="0" smtClean="0"/>
                        <a:t>Write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 9.5 </a:t>
                      </a:r>
                      <a:r>
                        <a:rPr lang="en-US" dirty="0" err="1" smtClean="0"/>
                        <a:t>msec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File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How do we organize records in a file ?</a:t>
            </a:r>
          </a:p>
          <a:p>
            <a:r>
              <a:rPr lang="en-US" b="1" dirty="0" smtClean="0"/>
              <a:t>Heap files</a:t>
            </a:r>
            <a:r>
              <a:rPr lang="en-US" dirty="0" smtClean="0"/>
              <a:t>: records not in any particular order</a:t>
            </a:r>
          </a:p>
          <a:p>
            <a:pPr lvl="1"/>
            <a:r>
              <a:rPr lang="en-US" dirty="0" smtClean="0"/>
              <a:t>Good for scans </a:t>
            </a:r>
          </a:p>
          <a:p>
            <a:r>
              <a:rPr lang="en-US" b="1" dirty="0" smtClean="0"/>
              <a:t>Sorted files</a:t>
            </a:r>
            <a:r>
              <a:rPr lang="en-US" dirty="0" smtClean="0"/>
              <a:t>: records sorted by particular fields</a:t>
            </a:r>
          </a:p>
          <a:p>
            <a:pPr lvl="1"/>
            <a:r>
              <a:rPr lang="en-US" dirty="0" smtClean="0"/>
              <a:t>scans in the sorted order or range scans in the sorted order</a:t>
            </a:r>
          </a:p>
          <a:p>
            <a:r>
              <a:rPr lang="en-US" b="1" dirty="0" smtClean="0"/>
              <a:t>Indexes</a:t>
            </a:r>
            <a:r>
              <a:rPr lang="en-US" dirty="0" smtClean="0"/>
              <a:t>: Data structures to organize records via trees or hashing.  </a:t>
            </a:r>
          </a:p>
          <a:p>
            <a:pPr lvl="1">
              <a:buSzPct val="75000"/>
            </a:pPr>
            <a:r>
              <a:rPr lang="en-US" dirty="0" smtClean="0"/>
              <a:t>Like sorted files, they speed up searches for a subset of records, based on values in certain (“search key”) fields</a:t>
            </a:r>
          </a:p>
          <a:p>
            <a:pPr lvl="1">
              <a:buSzPct val="75000"/>
            </a:pPr>
            <a:r>
              <a:rPr lang="en-US" dirty="0" smtClean="0"/>
              <a:t>Updates are much faster than in sorted files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792162"/>
          </a:xfrm>
        </p:spPr>
        <p:txBody>
          <a:bodyPr/>
          <a:lstStyle/>
          <a:p>
            <a:r>
              <a:rPr lang="en-US" dirty="0" smtClean="0"/>
              <a:t>Comparing File Organizations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Consider an employee table with search key &lt;</a:t>
            </a:r>
            <a:r>
              <a:rPr lang="en-US" sz="2800" dirty="0" err="1" smtClean="0"/>
              <a:t>age,sal</a:t>
            </a:r>
            <a:r>
              <a:rPr lang="en-US" sz="2800" dirty="0" smtClean="0"/>
              <a:t>&gt;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Scans</a:t>
            </a:r>
            <a:r>
              <a:rPr lang="en-US" sz="2800" dirty="0" smtClean="0"/>
              <a:t> : fetch all records in the file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Point queries</a:t>
            </a:r>
            <a:r>
              <a:rPr lang="en-US" sz="2800" dirty="0" smtClean="0"/>
              <a:t>: find all employees who are 30 years old (let’s assume there’s only one such employee)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Range queries</a:t>
            </a:r>
            <a:r>
              <a:rPr lang="en-US" sz="2800" dirty="0" smtClean="0"/>
              <a:t>: find all employees aged above 65.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Insert</a:t>
            </a:r>
            <a:r>
              <a:rPr lang="en-US" sz="2800" dirty="0" smtClean="0"/>
              <a:t> a record.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Delete</a:t>
            </a:r>
            <a:r>
              <a:rPr lang="en-US" sz="2800" dirty="0" smtClean="0"/>
              <a:t> a record given its RID.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4131F-B3D8-4071-AF03-F8B135B06F5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Analysis of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1148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Computation model</a:t>
            </a:r>
          </a:p>
          <a:p>
            <a:pPr lvl="1"/>
            <a:r>
              <a:rPr lang="en-US" dirty="0" smtClean="0"/>
              <a:t>CPU comparison operation</a:t>
            </a:r>
          </a:p>
          <a:p>
            <a:pPr lvl="1"/>
            <a:r>
              <a:rPr lang="en-US" dirty="0" smtClean="0"/>
              <a:t>General: most expensive operation</a:t>
            </a:r>
          </a:p>
          <a:p>
            <a:r>
              <a:rPr lang="en-US" dirty="0" smtClean="0"/>
              <a:t>Worst-case</a:t>
            </a:r>
          </a:p>
          <a:p>
            <a:pPr lvl="1"/>
            <a:r>
              <a:rPr lang="en-US" dirty="0" smtClean="0"/>
              <a:t>How bad can it get ?</a:t>
            </a:r>
          </a:p>
          <a:p>
            <a:r>
              <a:rPr lang="en-US" dirty="0" smtClean="0"/>
              <a:t>Average-case</a:t>
            </a:r>
          </a:p>
          <a:p>
            <a:pPr lvl="1"/>
            <a:r>
              <a:rPr lang="en-US" dirty="0" smtClean="0"/>
              <a:t>Assumption about probabilities</a:t>
            </a:r>
          </a:p>
          <a:p>
            <a:r>
              <a:rPr lang="en-US" dirty="0" smtClean="0"/>
              <a:t>Analysis: count the number of some operation </a:t>
            </a:r>
            <a:r>
              <a:rPr lang="en-US" dirty="0" err="1" smtClean="0"/>
              <a:t>w.r.t</a:t>
            </a:r>
            <a:r>
              <a:rPr lang="en-US" dirty="0" smtClean="0"/>
              <a:t>. some input size</a:t>
            </a:r>
          </a:p>
          <a:p>
            <a:r>
              <a:rPr lang="en-US" dirty="0" err="1" smtClean="0"/>
              <a:t>Asymptotics</a:t>
            </a:r>
            <a:r>
              <a:rPr lang="en-US" dirty="0" smtClean="0"/>
              <a:t>: Big “O”</a:t>
            </a:r>
          </a:p>
          <a:p>
            <a:pPr lvl="1"/>
            <a:r>
              <a:rPr lang="en-US" dirty="0" smtClean="0"/>
              <a:t>Constants don’t matter</a:t>
            </a:r>
          </a:p>
          <a:p>
            <a:pPr lvl="1"/>
            <a:r>
              <a:rPr lang="en-US" dirty="0" smtClean="0"/>
              <a:t>500n+10000 = O(n)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8200" y="990600"/>
            <a:ext cx="4144773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488" tIns="44450" rIns="90488" bIns="44450">
            <a:normAutofit/>
          </a:bodyPr>
          <a:lstStyle/>
          <a:p>
            <a:r>
              <a:rPr lang="en-US" sz="2000" dirty="0" smtClean="0">
                <a:latin typeface="+mn-lt"/>
              </a:rPr>
              <a:t>SELECT *</a:t>
            </a:r>
          </a:p>
          <a:p>
            <a:r>
              <a:rPr lang="en-US" sz="2000" dirty="0" smtClean="0">
                <a:latin typeface="+mn-lt"/>
              </a:rPr>
              <a:t>FROM Employees E</a:t>
            </a:r>
          </a:p>
          <a:p>
            <a:r>
              <a:rPr lang="en-US" sz="2000" dirty="0" smtClean="0">
                <a:latin typeface="+mn-lt"/>
              </a:rPr>
              <a:t>WHERE </a:t>
            </a:r>
            <a:r>
              <a:rPr lang="en-US" sz="2000" dirty="0" err="1" smtClean="0">
                <a:latin typeface="+mn-lt"/>
              </a:rPr>
              <a:t>E.age</a:t>
            </a:r>
            <a:r>
              <a:rPr lang="en-US" sz="2000" dirty="0" smtClean="0">
                <a:latin typeface="+mn-lt"/>
              </a:rPr>
              <a:t>=30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648200" y="2209800"/>
            <a:ext cx="4191000" cy="2057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488" tIns="44450" rIns="90488" bIns="44450">
            <a:no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For each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 in Employees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if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t.age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==30)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output 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 smtClean="0">
              <a:latin typeface="+mn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267200" y="4495800"/>
            <a:ext cx="4572000" cy="685800"/>
          </a:xfrm>
          <a:prstGeom prst="wedgeRoundRectCallout">
            <a:avLst>
              <a:gd name="adj1" fmla="val -12797"/>
              <a:gd name="adj2" fmla="val -7318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worse case number of output </a:t>
            </a:r>
            <a:r>
              <a:rPr lang="en-US" dirty="0" err="1" smtClean="0">
                <a:solidFill>
                  <a:schemeClr val="tx1"/>
                </a:solidFill>
              </a:rPr>
              <a:t>tuples</a:t>
            </a:r>
            <a:r>
              <a:rPr lang="en-US" dirty="0" smtClean="0">
                <a:solidFill>
                  <a:schemeClr val="tx1"/>
                </a:solidFill>
              </a:rPr>
              <a:t> ?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858000" y="3657600"/>
            <a:ext cx="2133600" cy="685800"/>
          </a:xfrm>
          <a:prstGeom prst="wedgeRoundRectCallout">
            <a:avLst>
              <a:gd name="adj1" fmla="val 6107"/>
              <a:gd name="adj2" fmla="val -9526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Assume input size : </a:t>
            </a:r>
            <a:r>
              <a:rPr lang="en-US" b="1" i="1" dirty="0" smtClean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tuples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4267200" y="5410200"/>
            <a:ext cx="4572000" cy="685800"/>
          </a:xfrm>
          <a:prstGeom prst="wedgeRoundRectCallout">
            <a:avLst>
              <a:gd name="adj1" fmla="val -12797"/>
              <a:gd name="adj2" fmla="val -7318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worse case running time in the number of comparisons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3862</TotalTime>
  <Words>1542</Words>
  <Application>Microsoft Macintosh PowerPoint</Application>
  <PresentationFormat>On-screen Show (4:3)</PresentationFormat>
  <Paragraphs>292</Paragraphs>
  <Slides>14</Slides>
  <Notes>14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ICS 321 Fall 2010</vt:lpstr>
      <vt:lpstr>ICS Data Storage &amp; Retrieval Overview of Storage &amp; Indexing (i)</vt:lpstr>
      <vt:lpstr>Data Storage</vt:lpstr>
      <vt:lpstr>Relational Tables on Disk</vt:lpstr>
      <vt:lpstr>Magnetic Disks</vt:lpstr>
      <vt:lpstr>Accessing Data on Disk</vt:lpstr>
      <vt:lpstr>Example: Barracuda 1TB HDD (ST31000528AS) </vt:lpstr>
      <vt:lpstr>File Organizations</vt:lpstr>
      <vt:lpstr>Comparing File Organizations</vt:lpstr>
      <vt:lpstr>Analysis of Algorithms</vt:lpstr>
      <vt:lpstr>Search Algorithms on Sorted Data</vt:lpstr>
      <vt:lpstr>Analysis of Binary Search</vt:lpstr>
      <vt:lpstr>Analysis of DBMS Algorithms</vt:lpstr>
      <vt:lpstr>Analysis Model</vt:lpstr>
      <vt:lpstr>Table Scans on Heap Files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Overview of Storage &amp; Indexing</dc:title>
  <dc:creator>Lipyeow Lim</dc:creator>
  <cp:lastModifiedBy>Lipyeow Lim</cp:lastModifiedBy>
  <cp:revision>28</cp:revision>
  <dcterms:created xsi:type="dcterms:W3CDTF">2014-11-14T19:43:47Z</dcterms:created>
  <dcterms:modified xsi:type="dcterms:W3CDTF">2014-11-14T19:45:26Z</dcterms:modified>
</cp:coreProperties>
</file>