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276" r:id="rId4"/>
    <p:sldId id="277" r:id="rId5"/>
    <p:sldId id="278" r:id="rId6"/>
    <p:sldId id="279" r:id="rId7"/>
    <p:sldId id="258" r:id="rId8"/>
    <p:sldId id="259" r:id="rId9"/>
    <p:sldId id="260" r:id="rId10"/>
    <p:sldId id="271" r:id="rId11"/>
    <p:sldId id="272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11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4/5/2013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ICS 321 Fall 2012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Overview of Storage &amp; Indexing (ii)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11/7/2012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87362"/>
          </a:xfrm>
        </p:spPr>
        <p:txBody>
          <a:bodyPr/>
          <a:lstStyle/>
          <a:p>
            <a:r>
              <a:rPr lang="en-US" dirty="0" smtClean="0"/>
              <a:t>Point Queries using B+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884237"/>
            <a:ext cx="6172200" cy="2544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index to find 30*</a:t>
            </a:r>
          </a:p>
          <a:p>
            <a:r>
              <a:rPr lang="en-US" sz="2800" dirty="0" smtClean="0"/>
              <a:t>Request </a:t>
            </a:r>
            <a:r>
              <a:rPr lang="en-US" sz="2800" dirty="0" err="1" smtClean="0"/>
              <a:t>tuple</a:t>
            </a:r>
            <a:r>
              <a:rPr lang="en-US" sz="2800" dirty="0" smtClean="0"/>
              <a:t> from buffer manager</a:t>
            </a:r>
          </a:p>
          <a:p>
            <a:r>
              <a:rPr lang="en-US" sz="2800" dirty="0" smtClean="0"/>
              <a:t>If not in </a:t>
            </a:r>
            <a:r>
              <a:rPr lang="en-US" sz="2800" dirty="0" err="1" smtClean="0"/>
              <a:t>bufferpool</a:t>
            </a:r>
            <a:r>
              <a:rPr lang="en-US" sz="2800" dirty="0" smtClean="0"/>
              <a:t>, fetch page from disk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921-895E-45E0-9340-BEA72188B09F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304800" y="3281363"/>
            <a:ext cx="8366125" cy="3043237"/>
            <a:chOff x="293688" y="1306513"/>
            <a:chExt cx="8366125" cy="3043237"/>
          </a:xfrm>
        </p:grpSpPr>
        <p:sp>
          <p:nvSpPr>
            <p:cNvPr id="7" name="Oval 2"/>
            <p:cNvSpPr>
              <a:spLocks noChangeArrowheads="1"/>
            </p:cNvSpPr>
            <p:nvPr/>
          </p:nvSpPr>
          <p:spPr bwMode="auto">
            <a:xfrm>
              <a:off x="6313488" y="2209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3505200" y="16764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2046288" y="2209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93688" y="4016375"/>
              <a:ext cx="327025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19125" y="4016375"/>
              <a:ext cx="325438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942975" y="4016375"/>
              <a:ext cx="327025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268413" y="4016375"/>
              <a:ext cx="325437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04800" y="399573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2*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30238" y="399573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449638" y="1724025"/>
              <a:ext cx="487362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529013" y="1724025"/>
              <a:ext cx="1587" cy="404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35413" y="1724025"/>
              <a:ext cx="488950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016375" y="1724025"/>
              <a:ext cx="1588" cy="404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422775" y="1724025"/>
              <a:ext cx="488950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503738" y="1724025"/>
              <a:ext cx="1587" cy="404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910138" y="1724025"/>
              <a:ext cx="488950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991100" y="1724025"/>
              <a:ext cx="1588" cy="404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5397500" y="1724025"/>
              <a:ext cx="82550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254"/>
                </a:cxn>
                <a:cxn ang="0">
                  <a:pos x="0" y="254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074988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3400425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725863" y="40243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04971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486275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81171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5137150" y="4024313"/>
              <a:ext cx="323850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3" y="0"/>
                </a:cxn>
                <a:cxn ang="0">
                  <a:pos x="203" y="204"/>
                </a:cxn>
                <a:cxn ang="0">
                  <a:pos x="0" y="204"/>
                </a:cxn>
              </a:cxnLst>
              <a:rect l="0" t="0" r="r" b="b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45941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589756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6223000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6546850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870700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297738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7623175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947025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8270875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341438" y="3167063"/>
              <a:ext cx="487362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422400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827213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908175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314575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395538" y="316706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801938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2882900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3289300" y="3167063"/>
              <a:ext cx="825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254"/>
                </a:cxn>
                <a:cxn ang="0">
                  <a:pos x="0" y="254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5551488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5632450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38850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6119813" y="316706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6526213" y="3167063"/>
              <a:ext cx="487362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6607175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7011988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7096125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7499350" y="3167063"/>
              <a:ext cx="84138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52" y="254"/>
                </a:cxn>
                <a:cxn ang="0">
                  <a:pos x="0" y="254"/>
                </a:cxn>
              </a:cxnLst>
              <a:rect l="0" t="0" r="r" b="b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925513" y="3489325"/>
              <a:ext cx="446087" cy="496888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0" y="312"/>
                </a:cxn>
                <a:cxn ang="0">
                  <a:pos x="280" y="0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925513" y="3892550"/>
              <a:ext cx="87312" cy="93663"/>
            </a:xfrm>
            <a:custGeom>
              <a:avLst/>
              <a:gdLst/>
              <a:ahLst/>
              <a:cxnLst>
                <a:cxn ang="0">
                  <a:pos x="54" y="21"/>
                </a:cxn>
                <a:cxn ang="0">
                  <a:pos x="0" y="58"/>
                </a:cxn>
                <a:cxn ang="0">
                  <a:pos x="30" y="0"/>
                </a:cxn>
                <a:cxn ang="0">
                  <a:pos x="54" y="21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1857375" y="3489325"/>
              <a:ext cx="449263" cy="506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318"/>
                </a:cxn>
                <a:cxn ang="0">
                  <a:pos x="0" y="0"/>
                </a:cxn>
              </a:cxnLst>
              <a:rect l="0" t="0" r="r" b="b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2217738" y="3903663"/>
              <a:ext cx="88900" cy="9207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55" y="57"/>
                </a:cxn>
                <a:cxn ang="0">
                  <a:pos x="0" y="21"/>
                </a:cxn>
                <a:cxn ang="0">
                  <a:pos x="24" y="0"/>
                </a:cxn>
              </a:cxnLst>
              <a:rect l="0" t="0" r="r" b="b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2355850" y="3489325"/>
              <a:ext cx="1330325" cy="517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37" y="325"/>
                </a:cxn>
                <a:cxn ang="0">
                  <a:pos x="0" y="0"/>
                </a:cxn>
              </a:cxnLst>
              <a:rect l="0" t="0" r="r" b="b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3581400" y="3944938"/>
              <a:ext cx="104775" cy="6191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5" y="38"/>
                </a:cxn>
                <a:cxn ang="0">
                  <a:pos x="0" y="30"/>
                </a:cxn>
                <a:cxn ang="0">
                  <a:pos x="11" y="0"/>
                </a:cxn>
              </a:cxnLst>
              <a:rect l="0" t="0" r="r" b="b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5137150" y="3509963"/>
              <a:ext cx="446088" cy="496887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0" y="312"/>
                </a:cxn>
                <a:cxn ang="0">
                  <a:pos x="280" y="0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5137150" y="3913188"/>
              <a:ext cx="87313" cy="93662"/>
            </a:xfrm>
            <a:custGeom>
              <a:avLst/>
              <a:gdLst/>
              <a:ahLst/>
              <a:cxnLst>
                <a:cxn ang="0">
                  <a:pos x="54" y="21"/>
                </a:cxn>
                <a:cxn ang="0">
                  <a:pos x="0" y="58"/>
                </a:cxn>
                <a:cxn ang="0">
                  <a:pos x="30" y="0"/>
                </a:cxn>
                <a:cxn ang="0">
                  <a:pos x="54" y="21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6069013" y="3509963"/>
              <a:ext cx="458787" cy="476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299"/>
                </a:cxn>
                <a:cxn ang="0">
                  <a:pos x="0" y="0"/>
                </a:cxn>
              </a:cxnLst>
              <a:rect l="0" t="0" r="r" b="b"/>
              <a:pathLst>
                <a:path w="289" h="300">
                  <a:moveTo>
                    <a:pt x="0" y="0"/>
                  </a:moveTo>
                  <a:lnTo>
                    <a:pt x="288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6437313" y="3894138"/>
              <a:ext cx="90487" cy="9207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56" y="57"/>
                </a:cxn>
                <a:cxn ang="0">
                  <a:pos x="0" y="22"/>
                </a:cxn>
                <a:cxn ang="0">
                  <a:pos x="23" y="0"/>
                </a:cxn>
              </a:cxnLst>
              <a:rect l="0" t="0" r="r" b="b"/>
              <a:pathLst>
                <a:path w="57" h="58">
                  <a:moveTo>
                    <a:pt x="23" y="0"/>
                  </a:moveTo>
                  <a:lnTo>
                    <a:pt x="56" y="57"/>
                  </a:lnTo>
                  <a:lnTo>
                    <a:pt x="0" y="22"/>
                  </a:lnTo>
                  <a:lnTo>
                    <a:pt x="2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6556375" y="3519488"/>
              <a:ext cx="1362075" cy="476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7" y="299"/>
                </a:cxn>
                <a:cxn ang="0">
                  <a:pos x="0" y="0"/>
                </a:cxn>
              </a:cxnLst>
              <a:rect l="0" t="0" r="r" b="b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7812088" y="3937000"/>
              <a:ext cx="106362" cy="587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6" y="36"/>
                </a:cxn>
                <a:cxn ang="0">
                  <a:pos x="0" y="31"/>
                </a:cxn>
                <a:cxn ang="0">
                  <a:pos x="11" y="0"/>
                </a:cxn>
              </a:cxnLst>
              <a:rect l="0" t="0" r="r" b="b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314575" y="1981200"/>
              <a:ext cx="1190625" cy="1163638"/>
            </a:xfrm>
            <a:custGeom>
              <a:avLst/>
              <a:gdLst/>
              <a:ahLst/>
              <a:cxnLst>
                <a:cxn ang="0">
                  <a:pos x="749" y="0"/>
                </a:cxn>
                <a:cxn ang="0">
                  <a:pos x="0" y="732"/>
                </a:cxn>
                <a:cxn ang="0">
                  <a:pos x="749" y="0"/>
                </a:cxn>
              </a:cxnLst>
              <a:rect l="0" t="0" r="r" b="b"/>
              <a:pathLst>
                <a:path w="750" h="733">
                  <a:moveTo>
                    <a:pt x="749" y="0"/>
                  </a:moveTo>
                  <a:lnTo>
                    <a:pt x="0" y="732"/>
                  </a:lnTo>
                  <a:lnTo>
                    <a:pt x="749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209800" y="3124200"/>
              <a:ext cx="106363" cy="58738"/>
            </a:xfrm>
            <a:custGeom>
              <a:avLst/>
              <a:gdLst/>
              <a:ahLst/>
              <a:cxnLst>
                <a:cxn ang="0">
                  <a:pos x="66" y="31"/>
                </a:cxn>
                <a:cxn ang="0">
                  <a:pos x="0" y="36"/>
                </a:cxn>
                <a:cxn ang="0">
                  <a:pos x="56" y="0"/>
                </a:cxn>
                <a:cxn ang="0">
                  <a:pos x="66" y="31"/>
                </a:cxn>
              </a:cxnLst>
              <a:rect l="0" t="0" r="r" b="b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3962400" y="1981200"/>
              <a:ext cx="1905000" cy="1139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99" y="717"/>
                </a:cxn>
                <a:cxn ang="0">
                  <a:pos x="0" y="0"/>
                </a:cxn>
              </a:cxnLst>
              <a:rect l="0" t="0" r="r" b="b"/>
              <a:pathLst>
                <a:path w="1200" h="718">
                  <a:moveTo>
                    <a:pt x="0" y="0"/>
                  </a:moveTo>
                  <a:lnTo>
                    <a:pt x="1199" y="71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5864225" y="3101975"/>
              <a:ext cx="106363" cy="508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6" y="28"/>
                </a:cxn>
                <a:cxn ang="0">
                  <a:pos x="0" y="31"/>
                </a:cxn>
                <a:cxn ang="0">
                  <a:pos x="6" y="0"/>
                </a:cxn>
              </a:cxnLst>
              <a:rect l="0" t="0" r="r" b="b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1676400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2000250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2325688" y="40243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2649538" y="40243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2855913" y="1354138"/>
              <a:ext cx="585787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Root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3505200" y="1752600"/>
              <a:ext cx="422275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>
                  <a:solidFill>
                    <a:schemeClr val="accent2"/>
                  </a:solidFill>
                  <a:latin typeface="Arial" pitchFamily="34" charset="0"/>
                </a:rPr>
                <a:t>17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6161088" y="3195638"/>
              <a:ext cx="3651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30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3036888" y="40227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14*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3360738" y="40227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16*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7267575" y="401320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33*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7593013" y="401320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34*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7907338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38*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8231188" y="3992563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39*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1939925" y="3195638"/>
              <a:ext cx="3651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</a:t>
              </a: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1473200" y="3195638"/>
              <a:ext cx="2730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2009775" y="40020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7*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1687513" y="40020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5*</a:t>
              </a: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2325688" y="40020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8*</a:t>
              </a:r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4486275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22*</a:t>
              </a:r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4792663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24*</a:t>
              </a: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5664200" y="3184525"/>
              <a:ext cx="3651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27</a:t>
              </a: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5857875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27*</a:t>
              </a:r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6192838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29*</a:t>
              </a:r>
            </a:p>
          </p:txBody>
        </p:sp>
        <p:sp>
          <p:nvSpPr>
            <p:cNvPr id="98" name="Line 97"/>
            <p:cNvSpPr>
              <a:spLocks noChangeShapeType="1"/>
            </p:cNvSpPr>
            <p:nvPr/>
          </p:nvSpPr>
          <p:spPr bwMode="auto">
            <a:xfrm>
              <a:off x="3263900" y="1306513"/>
              <a:ext cx="6096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Arc 98"/>
            <p:cNvSpPr>
              <a:spLocks/>
            </p:cNvSpPr>
            <p:nvPr/>
          </p:nvSpPr>
          <p:spPr bwMode="auto">
            <a:xfrm rot="18420000">
              <a:off x="14478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Arc 99"/>
            <p:cNvSpPr>
              <a:spLocks/>
            </p:cNvSpPr>
            <p:nvPr/>
          </p:nvSpPr>
          <p:spPr bwMode="auto">
            <a:xfrm rot="18420000">
              <a:off x="28956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Arc 100"/>
            <p:cNvSpPr>
              <a:spLocks/>
            </p:cNvSpPr>
            <p:nvPr/>
          </p:nvSpPr>
          <p:spPr bwMode="auto">
            <a:xfrm rot="18420000">
              <a:off x="42672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Arc 101"/>
            <p:cNvSpPr>
              <a:spLocks/>
            </p:cNvSpPr>
            <p:nvPr/>
          </p:nvSpPr>
          <p:spPr bwMode="auto">
            <a:xfrm rot="18420000">
              <a:off x="57150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Arc 102"/>
            <p:cNvSpPr>
              <a:spLocks/>
            </p:cNvSpPr>
            <p:nvPr/>
          </p:nvSpPr>
          <p:spPr bwMode="auto">
            <a:xfrm rot="18420000">
              <a:off x="71628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914400" y="2286000"/>
              <a:ext cx="19224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Entries &lt;=  17</a:t>
              </a: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5257800" y="2286000"/>
              <a:ext cx="1751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Entries &gt;  17</a:t>
              </a:r>
            </a:p>
          </p:txBody>
        </p:sp>
      </p:grp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304800" y="914400"/>
            <a:ext cx="21336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lIns="90488" tIns="44450" rIns="90488" bIns="44450">
            <a:normAutofit/>
          </a:bodyPr>
          <a:lstStyle/>
          <a:p>
            <a:r>
              <a:rPr lang="en-US" sz="2000" dirty="0" smtClean="0">
                <a:latin typeface="+mn-lt"/>
              </a:rPr>
              <a:t>SELECT *</a:t>
            </a:r>
          </a:p>
          <a:p>
            <a:r>
              <a:rPr lang="en-US" sz="2000" dirty="0" smtClean="0">
                <a:latin typeface="+mn-lt"/>
              </a:rPr>
              <a:t>FROM Employees</a:t>
            </a:r>
          </a:p>
          <a:p>
            <a:r>
              <a:rPr lang="en-US" sz="2000" dirty="0" smtClean="0">
                <a:latin typeface="+mn-lt"/>
              </a:rPr>
              <a:t>WHERE age=30</a:t>
            </a:r>
          </a:p>
        </p:txBody>
      </p:sp>
      <p:sp>
        <p:nvSpPr>
          <p:cNvPr id="109" name="Rounded Rectangular Callout 108"/>
          <p:cNvSpPr/>
          <p:nvPr/>
        </p:nvSpPr>
        <p:spPr>
          <a:xfrm>
            <a:off x="304800" y="2514600"/>
            <a:ext cx="2133600" cy="685800"/>
          </a:xfrm>
          <a:prstGeom prst="wedgeRoundRectCallout">
            <a:avLst>
              <a:gd name="adj1" fmla="val -27459"/>
              <a:gd name="adj2" fmla="val -13461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Assume heap file data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87362"/>
          </a:xfrm>
        </p:spPr>
        <p:txBody>
          <a:bodyPr/>
          <a:lstStyle/>
          <a:p>
            <a:r>
              <a:rPr lang="en-US" dirty="0" smtClean="0"/>
              <a:t>Range Queries using B+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884237"/>
            <a:ext cx="6400800" cy="2544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index to find 30*</a:t>
            </a:r>
          </a:p>
          <a:p>
            <a:r>
              <a:rPr lang="en-US" sz="2800" dirty="0" smtClean="0"/>
              <a:t>For each data entry to the right of 30*</a:t>
            </a:r>
          </a:p>
          <a:p>
            <a:r>
              <a:rPr lang="en-US" sz="2811" dirty="0" smtClean="0"/>
              <a:t>Request </a:t>
            </a:r>
            <a:r>
              <a:rPr lang="en-US" sz="2811" dirty="0" err="1" smtClean="0"/>
              <a:t>tuples</a:t>
            </a:r>
            <a:r>
              <a:rPr lang="en-US" sz="2811" dirty="0" smtClean="0"/>
              <a:t> from buffer manager</a:t>
            </a:r>
          </a:p>
          <a:p>
            <a:r>
              <a:rPr lang="en-US" sz="2811" dirty="0" smtClean="0"/>
              <a:t>If not in </a:t>
            </a:r>
            <a:r>
              <a:rPr lang="en-US" sz="2811" dirty="0" err="1" smtClean="0"/>
              <a:t>bufferpool</a:t>
            </a:r>
            <a:r>
              <a:rPr lang="en-US" sz="2811" dirty="0" smtClean="0"/>
              <a:t>, fetch page from disk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921-895E-45E0-9340-BEA72188B09F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06" name="Group 106"/>
          <p:cNvGrpSpPr/>
          <p:nvPr/>
        </p:nvGrpSpPr>
        <p:grpSpPr>
          <a:xfrm>
            <a:off x="304800" y="3281363"/>
            <a:ext cx="8366125" cy="3043237"/>
            <a:chOff x="293688" y="1306513"/>
            <a:chExt cx="8366125" cy="3043237"/>
          </a:xfrm>
        </p:grpSpPr>
        <p:sp>
          <p:nvSpPr>
            <p:cNvPr id="7" name="Oval 2"/>
            <p:cNvSpPr>
              <a:spLocks noChangeArrowheads="1"/>
            </p:cNvSpPr>
            <p:nvPr/>
          </p:nvSpPr>
          <p:spPr bwMode="auto">
            <a:xfrm>
              <a:off x="6313488" y="2209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3505200" y="16764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2046288" y="2209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93688" y="4016375"/>
              <a:ext cx="327025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19125" y="4016375"/>
              <a:ext cx="325438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942975" y="4016375"/>
              <a:ext cx="327025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268413" y="4016375"/>
              <a:ext cx="325437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04800" y="399573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2*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30238" y="399573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449638" y="1724025"/>
              <a:ext cx="487362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529013" y="1724025"/>
              <a:ext cx="1587" cy="404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35413" y="1724025"/>
              <a:ext cx="488950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016375" y="1724025"/>
              <a:ext cx="1588" cy="404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422775" y="1724025"/>
              <a:ext cx="488950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503738" y="1724025"/>
              <a:ext cx="1587" cy="404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910138" y="1724025"/>
              <a:ext cx="488950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991100" y="1724025"/>
              <a:ext cx="1588" cy="404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5397500" y="1724025"/>
              <a:ext cx="82550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254"/>
                </a:cxn>
                <a:cxn ang="0">
                  <a:pos x="0" y="254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074988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3400425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725863" y="40243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04971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486275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81171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5137150" y="4024313"/>
              <a:ext cx="323850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3" y="0"/>
                </a:cxn>
                <a:cxn ang="0">
                  <a:pos x="203" y="204"/>
                </a:cxn>
                <a:cxn ang="0">
                  <a:pos x="0" y="204"/>
                </a:cxn>
              </a:cxnLst>
              <a:rect l="0" t="0" r="r" b="b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45941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589756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6223000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6546850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870700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297738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7623175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947025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8270875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341438" y="3167063"/>
              <a:ext cx="487362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422400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827213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908175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314575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395538" y="316706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801938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2882900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3289300" y="3167063"/>
              <a:ext cx="825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254"/>
                </a:cxn>
                <a:cxn ang="0">
                  <a:pos x="0" y="254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5551488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5632450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38850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6119813" y="316706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6526213" y="3167063"/>
              <a:ext cx="487362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6607175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7011988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7096125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7499350" y="3167063"/>
              <a:ext cx="84138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52" y="254"/>
                </a:cxn>
                <a:cxn ang="0">
                  <a:pos x="0" y="254"/>
                </a:cxn>
              </a:cxnLst>
              <a:rect l="0" t="0" r="r" b="b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925513" y="3489325"/>
              <a:ext cx="446087" cy="496888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0" y="312"/>
                </a:cxn>
                <a:cxn ang="0">
                  <a:pos x="280" y="0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925513" y="3892550"/>
              <a:ext cx="87312" cy="93663"/>
            </a:xfrm>
            <a:custGeom>
              <a:avLst/>
              <a:gdLst/>
              <a:ahLst/>
              <a:cxnLst>
                <a:cxn ang="0">
                  <a:pos x="54" y="21"/>
                </a:cxn>
                <a:cxn ang="0">
                  <a:pos x="0" y="58"/>
                </a:cxn>
                <a:cxn ang="0">
                  <a:pos x="30" y="0"/>
                </a:cxn>
                <a:cxn ang="0">
                  <a:pos x="54" y="21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1857375" y="3489325"/>
              <a:ext cx="449263" cy="506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318"/>
                </a:cxn>
                <a:cxn ang="0">
                  <a:pos x="0" y="0"/>
                </a:cxn>
              </a:cxnLst>
              <a:rect l="0" t="0" r="r" b="b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2217738" y="3903663"/>
              <a:ext cx="88900" cy="9207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55" y="57"/>
                </a:cxn>
                <a:cxn ang="0">
                  <a:pos x="0" y="21"/>
                </a:cxn>
                <a:cxn ang="0">
                  <a:pos x="24" y="0"/>
                </a:cxn>
              </a:cxnLst>
              <a:rect l="0" t="0" r="r" b="b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2355850" y="3489325"/>
              <a:ext cx="1330325" cy="517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37" y="325"/>
                </a:cxn>
                <a:cxn ang="0">
                  <a:pos x="0" y="0"/>
                </a:cxn>
              </a:cxnLst>
              <a:rect l="0" t="0" r="r" b="b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3581400" y="3944938"/>
              <a:ext cx="104775" cy="6191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5" y="38"/>
                </a:cxn>
                <a:cxn ang="0">
                  <a:pos x="0" y="30"/>
                </a:cxn>
                <a:cxn ang="0">
                  <a:pos x="11" y="0"/>
                </a:cxn>
              </a:cxnLst>
              <a:rect l="0" t="0" r="r" b="b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5137150" y="3509963"/>
              <a:ext cx="446088" cy="496887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0" y="312"/>
                </a:cxn>
                <a:cxn ang="0">
                  <a:pos x="280" y="0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5137150" y="3913188"/>
              <a:ext cx="87313" cy="93662"/>
            </a:xfrm>
            <a:custGeom>
              <a:avLst/>
              <a:gdLst/>
              <a:ahLst/>
              <a:cxnLst>
                <a:cxn ang="0">
                  <a:pos x="54" y="21"/>
                </a:cxn>
                <a:cxn ang="0">
                  <a:pos x="0" y="58"/>
                </a:cxn>
                <a:cxn ang="0">
                  <a:pos x="30" y="0"/>
                </a:cxn>
                <a:cxn ang="0">
                  <a:pos x="54" y="21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6069013" y="3509963"/>
              <a:ext cx="458787" cy="476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299"/>
                </a:cxn>
                <a:cxn ang="0">
                  <a:pos x="0" y="0"/>
                </a:cxn>
              </a:cxnLst>
              <a:rect l="0" t="0" r="r" b="b"/>
              <a:pathLst>
                <a:path w="289" h="300">
                  <a:moveTo>
                    <a:pt x="0" y="0"/>
                  </a:moveTo>
                  <a:lnTo>
                    <a:pt x="288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6437313" y="3894138"/>
              <a:ext cx="90487" cy="9207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56" y="57"/>
                </a:cxn>
                <a:cxn ang="0">
                  <a:pos x="0" y="22"/>
                </a:cxn>
                <a:cxn ang="0">
                  <a:pos x="23" y="0"/>
                </a:cxn>
              </a:cxnLst>
              <a:rect l="0" t="0" r="r" b="b"/>
              <a:pathLst>
                <a:path w="57" h="58">
                  <a:moveTo>
                    <a:pt x="23" y="0"/>
                  </a:moveTo>
                  <a:lnTo>
                    <a:pt x="56" y="57"/>
                  </a:lnTo>
                  <a:lnTo>
                    <a:pt x="0" y="22"/>
                  </a:lnTo>
                  <a:lnTo>
                    <a:pt x="2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6556375" y="3519488"/>
              <a:ext cx="1362075" cy="476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7" y="299"/>
                </a:cxn>
                <a:cxn ang="0">
                  <a:pos x="0" y="0"/>
                </a:cxn>
              </a:cxnLst>
              <a:rect l="0" t="0" r="r" b="b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7812088" y="3937000"/>
              <a:ext cx="106362" cy="587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6" y="36"/>
                </a:cxn>
                <a:cxn ang="0">
                  <a:pos x="0" y="31"/>
                </a:cxn>
                <a:cxn ang="0">
                  <a:pos x="11" y="0"/>
                </a:cxn>
              </a:cxnLst>
              <a:rect l="0" t="0" r="r" b="b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314575" y="1981200"/>
              <a:ext cx="1190625" cy="1163638"/>
            </a:xfrm>
            <a:custGeom>
              <a:avLst/>
              <a:gdLst/>
              <a:ahLst/>
              <a:cxnLst>
                <a:cxn ang="0">
                  <a:pos x="749" y="0"/>
                </a:cxn>
                <a:cxn ang="0">
                  <a:pos x="0" y="732"/>
                </a:cxn>
                <a:cxn ang="0">
                  <a:pos x="749" y="0"/>
                </a:cxn>
              </a:cxnLst>
              <a:rect l="0" t="0" r="r" b="b"/>
              <a:pathLst>
                <a:path w="750" h="733">
                  <a:moveTo>
                    <a:pt x="749" y="0"/>
                  </a:moveTo>
                  <a:lnTo>
                    <a:pt x="0" y="732"/>
                  </a:lnTo>
                  <a:lnTo>
                    <a:pt x="749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209800" y="3124200"/>
              <a:ext cx="106363" cy="58738"/>
            </a:xfrm>
            <a:custGeom>
              <a:avLst/>
              <a:gdLst/>
              <a:ahLst/>
              <a:cxnLst>
                <a:cxn ang="0">
                  <a:pos x="66" y="31"/>
                </a:cxn>
                <a:cxn ang="0">
                  <a:pos x="0" y="36"/>
                </a:cxn>
                <a:cxn ang="0">
                  <a:pos x="56" y="0"/>
                </a:cxn>
                <a:cxn ang="0">
                  <a:pos x="66" y="31"/>
                </a:cxn>
              </a:cxnLst>
              <a:rect l="0" t="0" r="r" b="b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3962400" y="1981200"/>
              <a:ext cx="1905000" cy="1139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99" y="717"/>
                </a:cxn>
                <a:cxn ang="0">
                  <a:pos x="0" y="0"/>
                </a:cxn>
              </a:cxnLst>
              <a:rect l="0" t="0" r="r" b="b"/>
              <a:pathLst>
                <a:path w="1200" h="718">
                  <a:moveTo>
                    <a:pt x="0" y="0"/>
                  </a:moveTo>
                  <a:lnTo>
                    <a:pt x="1199" y="71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5864225" y="3101975"/>
              <a:ext cx="106363" cy="508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6" y="28"/>
                </a:cxn>
                <a:cxn ang="0">
                  <a:pos x="0" y="31"/>
                </a:cxn>
                <a:cxn ang="0">
                  <a:pos x="6" y="0"/>
                </a:cxn>
              </a:cxnLst>
              <a:rect l="0" t="0" r="r" b="b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1676400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2000250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2325688" y="40243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2649538" y="40243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2855913" y="1354138"/>
              <a:ext cx="585787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Root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3505200" y="1752600"/>
              <a:ext cx="422275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>
                  <a:solidFill>
                    <a:schemeClr val="accent2"/>
                  </a:solidFill>
                  <a:latin typeface="Arial" pitchFamily="34" charset="0"/>
                </a:rPr>
                <a:t>17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6161088" y="3195638"/>
              <a:ext cx="3651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30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3036888" y="40227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14*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3360738" y="40227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16*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7267575" y="401320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33*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7593013" y="401320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34*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7907338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38*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8231188" y="3992563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39*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1939925" y="3195638"/>
              <a:ext cx="3651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</a:t>
              </a: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1473200" y="3195638"/>
              <a:ext cx="2730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2009775" y="40020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7*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1687513" y="40020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5*</a:t>
              </a: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2325688" y="40020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8*</a:t>
              </a:r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4486275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22*</a:t>
              </a:r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4792663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24*</a:t>
              </a: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5664200" y="3184525"/>
              <a:ext cx="3651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27</a:t>
              </a: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5857875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27*</a:t>
              </a:r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6192838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29*</a:t>
              </a:r>
            </a:p>
          </p:txBody>
        </p:sp>
        <p:sp>
          <p:nvSpPr>
            <p:cNvPr id="98" name="Line 97"/>
            <p:cNvSpPr>
              <a:spLocks noChangeShapeType="1"/>
            </p:cNvSpPr>
            <p:nvPr/>
          </p:nvSpPr>
          <p:spPr bwMode="auto">
            <a:xfrm>
              <a:off x="3263900" y="1306513"/>
              <a:ext cx="6096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Arc 98"/>
            <p:cNvSpPr>
              <a:spLocks/>
            </p:cNvSpPr>
            <p:nvPr/>
          </p:nvSpPr>
          <p:spPr bwMode="auto">
            <a:xfrm rot="18420000">
              <a:off x="14478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Arc 99"/>
            <p:cNvSpPr>
              <a:spLocks/>
            </p:cNvSpPr>
            <p:nvPr/>
          </p:nvSpPr>
          <p:spPr bwMode="auto">
            <a:xfrm rot="18420000">
              <a:off x="28956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Arc 100"/>
            <p:cNvSpPr>
              <a:spLocks/>
            </p:cNvSpPr>
            <p:nvPr/>
          </p:nvSpPr>
          <p:spPr bwMode="auto">
            <a:xfrm rot="18420000">
              <a:off x="42672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Arc 101"/>
            <p:cNvSpPr>
              <a:spLocks/>
            </p:cNvSpPr>
            <p:nvPr/>
          </p:nvSpPr>
          <p:spPr bwMode="auto">
            <a:xfrm rot="18420000">
              <a:off x="57150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Arc 102"/>
            <p:cNvSpPr>
              <a:spLocks/>
            </p:cNvSpPr>
            <p:nvPr/>
          </p:nvSpPr>
          <p:spPr bwMode="auto">
            <a:xfrm rot="18420000">
              <a:off x="71628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914400" y="2286000"/>
              <a:ext cx="19224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Entries &lt;=  17</a:t>
              </a: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5257800" y="2286000"/>
              <a:ext cx="1751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Entries &gt;  17</a:t>
              </a:r>
            </a:p>
          </p:txBody>
        </p:sp>
      </p:grp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304800" y="914400"/>
            <a:ext cx="21336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lIns="90488" tIns="44450" rIns="90488" bIns="44450">
            <a:normAutofit/>
          </a:bodyPr>
          <a:lstStyle/>
          <a:p>
            <a:r>
              <a:rPr lang="en-US" sz="2000" dirty="0" smtClean="0">
                <a:latin typeface="+mn-lt"/>
              </a:rPr>
              <a:t>SELECT *</a:t>
            </a:r>
          </a:p>
          <a:p>
            <a:r>
              <a:rPr lang="en-US" sz="2000" dirty="0" smtClean="0">
                <a:latin typeface="+mn-lt"/>
              </a:rPr>
              <a:t>FROM Employees</a:t>
            </a:r>
          </a:p>
          <a:p>
            <a:r>
              <a:rPr lang="en-US" sz="2000" dirty="0" smtClean="0">
                <a:latin typeface="+mn-lt"/>
              </a:rPr>
              <a:t>WHERE age&gt;30</a:t>
            </a:r>
          </a:p>
        </p:txBody>
      </p:sp>
      <p:sp>
        <p:nvSpPr>
          <p:cNvPr id="109" name="Rounded Rectangular Callout 108"/>
          <p:cNvSpPr/>
          <p:nvPr/>
        </p:nvSpPr>
        <p:spPr>
          <a:xfrm>
            <a:off x="304800" y="2514600"/>
            <a:ext cx="2133600" cy="685800"/>
          </a:xfrm>
          <a:prstGeom prst="wedgeRoundRectCallout">
            <a:avLst>
              <a:gd name="adj1" fmla="val -27459"/>
              <a:gd name="adj2" fmla="val -13461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Assume heap file data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Heap File with </a:t>
            </a:r>
            <a:r>
              <a:rPr lang="en-US" dirty="0" err="1" smtClean="0"/>
              <a:t>B+Tree</a:t>
            </a:r>
            <a:r>
              <a:rPr lang="en-US" dirty="0" smtClean="0"/>
              <a:t> Index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Lipyeow</a:t>
            </a:r>
            <a:r>
              <a:rPr lang="en-US" dirty="0"/>
              <a:t> Lim -- University of Hawaii at </a:t>
            </a:r>
            <a:r>
              <a:rPr lang="en-US" dirty="0" err="1"/>
              <a:t>Manoa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710A-79D8-4220-8BF3-02FDB5E04727}" type="slidenum">
              <a:rPr lang="en-US"/>
              <a:pPr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838200"/>
          <a:ext cx="2819400" cy="478082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66800"/>
                <a:gridCol w="1752600"/>
              </a:tblGrid>
              <a:tr h="831301"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Op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Worst Case Analysis</a:t>
                      </a:r>
                      <a:endParaRPr lang="en-US" sz="2200" b="0" dirty="0"/>
                    </a:p>
                  </a:txBody>
                  <a:tcPr/>
                </a:tc>
              </a:tr>
              <a:tr h="56624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Scans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B*D</a:t>
                      </a:r>
                      <a:endParaRPr lang="en-US" sz="2200" b="0" dirty="0"/>
                    </a:p>
                  </a:txBody>
                  <a:tcPr/>
                </a:tc>
              </a:tr>
              <a:tr h="74767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Point Query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D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log</a:t>
                      </a:r>
                      <a:r>
                        <a:rPr lang="en-US" sz="2200" baseline="-25000" dirty="0" err="1" smtClean="0"/>
                        <a:t>F</a:t>
                      </a:r>
                      <a:r>
                        <a:rPr lang="en-US" sz="2200" baseline="0" dirty="0" smtClean="0"/>
                        <a:t> B + D</a:t>
                      </a:r>
                      <a:endParaRPr lang="en-US" sz="2200" dirty="0" smtClean="0"/>
                    </a:p>
                  </a:txBody>
                  <a:tcPr/>
                </a:tc>
              </a:tr>
              <a:tr h="106277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Range Query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D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log</a:t>
                      </a:r>
                      <a:r>
                        <a:rPr lang="en-US" sz="2200" baseline="-25000" dirty="0" err="1" smtClean="0"/>
                        <a:t>F</a:t>
                      </a:r>
                      <a:r>
                        <a:rPr lang="en-US" sz="2200" baseline="0" dirty="0" smtClean="0"/>
                        <a:t> B </a:t>
                      </a:r>
                      <a:r>
                        <a:rPr lang="en-US" sz="2200" dirty="0" smtClean="0"/>
                        <a:t>+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ym typeface="Symbol"/>
                        </a:rPr>
                        <a:t></a:t>
                      </a:r>
                      <a:r>
                        <a:rPr lang="en-US" sz="2200" dirty="0" smtClean="0"/>
                        <a:t>S/R</a:t>
                      </a:r>
                      <a:r>
                        <a:rPr lang="en-US" sz="2200" dirty="0" smtClean="0">
                          <a:sym typeface="Symbol"/>
                        </a:rPr>
                        <a:t> </a:t>
                      </a:r>
                      <a:r>
                        <a:rPr lang="en-US" sz="2200" dirty="0" smtClean="0"/>
                        <a:t>*D + S*D</a:t>
                      </a:r>
                      <a:endParaRPr lang="en-US" sz="2200" dirty="0"/>
                    </a:p>
                  </a:txBody>
                  <a:tcPr/>
                </a:tc>
              </a:tr>
              <a:tr h="738037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Insert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2*D + 3*D*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log</a:t>
                      </a:r>
                      <a:r>
                        <a:rPr lang="en-US" sz="2200" baseline="-25000" dirty="0" err="1" smtClean="0"/>
                        <a:t>F</a:t>
                      </a:r>
                      <a:r>
                        <a:rPr lang="en-US" sz="2200" baseline="0" dirty="0" smtClean="0"/>
                        <a:t> B</a:t>
                      </a:r>
                      <a:endParaRPr lang="en-US" sz="2200" dirty="0" smtClean="0"/>
                    </a:p>
                  </a:txBody>
                  <a:tcPr/>
                </a:tc>
              </a:tr>
              <a:tr h="74767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Delete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D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log</a:t>
                      </a:r>
                      <a:r>
                        <a:rPr lang="en-US" sz="2200" baseline="-25000" dirty="0" err="1" smtClean="0"/>
                        <a:t>F</a:t>
                      </a:r>
                      <a:r>
                        <a:rPr lang="en-US" sz="2200" baseline="0" dirty="0" smtClean="0"/>
                        <a:t> B +</a:t>
                      </a:r>
                      <a:endParaRPr lang="en-US" sz="2200" dirty="0" smtClean="0"/>
                    </a:p>
                    <a:p>
                      <a:r>
                        <a:rPr lang="en-US" sz="2200" dirty="0" smtClean="0"/>
                        <a:t>+ 2*B*D 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Callout 1 9"/>
          <p:cNvSpPr/>
          <p:nvPr/>
        </p:nvSpPr>
        <p:spPr>
          <a:xfrm>
            <a:off x="3581400" y="914400"/>
            <a:ext cx="5181600" cy="1143000"/>
          </a:xfrm>
          <a:prstGeom prst="borderCallout1">
            <a:avLst>
              <a:gd name="adj1" fmla="val 32650"/>
              <a:gd name="adj2" fmla="val -1769"/>
              <a:gd name="adj3" fmla="val 152074"/>
              <a:gd name="adj4" fmla="val -1070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B+ tree search for the desired index page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Binary search for the desired record within the index page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Fetch the data page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3581400" y="2133600"/>
            <a:ext cx="5181600" cy="1219200"/>
          </a:xfrm>
          <a:prstGeom prst="borderCallout1">
            <a:avLst>
              <a:gd name="adj1" fmla="val 32650"/>
              <a:gd name="adj2" fmla="val -1769"/>
              <a:gd name="adj3" fmla="val 104404"/>
              <a:gd name="adj4" fmla="val -1155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Let S be the number of records in the result 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B+ tree search for the desired index page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Fetch the next S/R index leaf pages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Fetch the data pages for the S records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3581400" y="3429000"/>
            <a:ext cx="5181600" cy="1752600"/>
          </a:xfrm>
          <a:prstGeom prst="borderCallout1">
            <a:avLst>
              <a:gd name="adj1" fmla="val 32650"/>
              <a:gd name="adj2" fmla="val -1769"/>
              <a:gd name="adj3" fmla="val 59813"/>
              <a:gd name="adj4" fmla="val -1107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Insert record to end of heap file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B+ tree search to find index page for the inserted record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create a data entry for the inserted record in the index page. In worst case, index page has no extra space and page split cascades up. Write index pages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3581400" y="5257800"/>
            <a:ext cx="5181600" cy="1143000"/>
          </a:xfrm>
          <a:prstGeom prst="borderCallout1">
            <a:avLst>
              <a:gd name="adj1" fmla="val 32650"/>
              <a:gd name="adj2" fmla="val -1769"/>
              <a:gd name="adj3" fmla="val -19825"/>
              <a:gd name="adj4" fmla="val -1115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B+ tree search for the desired index page and record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Fetch the data page and delete the record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In the worst case, data page is empty after deletion and needs to be removed from heap file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228600" y="5715000"/>
            <a:ext cx="2971800" cy="609600"/>
          </a:xfrm>
          <a:prstGeom prst="wedgeRoundRectCallout">
            <a:avLst>
              <a:gd name="adj1" fmla="val -22535"/>
              <a:gd name="adj2" fmla="val -8359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Assume index page density = data page density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Running Comparison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921-895E-45E0-9340-BEA72188B09F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81200" y="1219200"/>
          <a:ext cx="5257801" cy="479097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80056"/>
                <a:gridCol w="1150527"/>
                <a:gridCol w="1350817"/>
                <a:gridCol w="1676401"/>
              </a:tblGrid>
              <a:tr h="67416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Op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Heap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Sorted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/>
                        <a:t>Heap+Tree</a:t>
                      </a:r>
                      <a:endParaRPr lang="en-US" sz="2400" b="0" dirty="0" smtClean="0"/>
                    </a:p>
                  </a:txBody>
                  <a:tcPr/>
                </a:tc>
              </a:tr>
              <a:tr h="4592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Scans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B*D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B*D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B*D</a:t>
                      </a:r>
                      <a:endParaRPr lang="en-US" sz="2400" b="0" dirty="0"/>
                    </a:p>
                  </a:txBody>
                  <a:tcPr/>
                </a:tc>
              </a:tr>
              <a:tr h="76528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Point Query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B*D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log B</a:t>
                      </a:r>
                      <a:endParaRPr lang="en-US" sz="2400" strike="sngStrik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log</a:t>
                      </a:r>
                      <a:r>
                        <a:rPr lang="en-US" sz="2400" baseline="-25000" dirty="0" err="1" smtClean="0"/>
                        <a:t>F</a:t>
                      </a:r>
                      <a:r>
                        <a:rPr lang="en-US" sz="2400" baseline="0" dirty="0" smtClean="0"/>
                        <a:t> B + D</a:t>
                      </a:r>
                      <a:endParaRPr lang="en-US" sz="2400" dirty="0" smtClean="0"/>
                    </a:p>
                  </a:txBody>
                  <a:tcPr/>
                </a:tc>
              </a:tr>
              <a:tr h="99038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Range Query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B*D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log B </a:t>
                      </a:r>
                      <a:r>
                        <a:rPr lang="en-US" sz="2400" dirty="0" smtClean="0"/>
                        <a:t>+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/>
                        </a:rPr>
                        <a:t></a:t>
                      </a:r>
                      <a:r>
                        <a:rPr lang="en-US" sz="2400" dirty="0" smtClean="0"/>
                        <a:t>S/R</a:t>
                      </a:r>
                      <a:r>
                        <a:rPr lang="en-US" sz="2400" dirty="0" smtClean="0">
                          <a:sym typeface="Symbol"/>
                        </a:rPr>
                        <a:t></a:t>
                      </a:r>
                      <a:r>
                        <a:rPr lang="en-US" sz="2400" dirty="0" smtClean="0"/>
                        <a:t>*D</a:t>
                      </a:r>
                      <a:endParaRPr lang="en-US" sz="2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log</a:t>
                      </a:r>
                      <a:r>
                        <a:rPr lang="en-US" sz="2400" baseline="-25000" dirty="0" err="1" smtClean="0"/>
                        <a:t>F</a:t>
                      </a:r>
                      <a:r>
                        <a:rPr lang="en-US" sz="2400" baseline="0" dirty="0" smtClean="0"/>
                        <a:t> B </a:t>
                      </a:r>
                      <a:r>
                        <a:rPr lang="en-US" sz="2400" dirty="0" smtClean="0"/>
                        <a:t>+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/>
                        </a:rPr>
                        <a:t></a:t>
                      </a:r>
                      <a:r>
                        <a:rPr lang="en-US" sz="2400" dirty="0" smtClean="0"/>
                        <a:t>S/R</a:t>
                      </a:r>
                      <a:r>
                        <a:rPr lang="en-US" sz="2400" dirty="0" smtClean="0">
                          <a:sym typeface="Symbol"/>
                        </a:rPr>
                        <a:t> </a:t>
                      </a:r>
                      <a:r>
                        <a:rPr lang="en-US" sz="2400" dirty="0" smtClean="0"/>
                        <a:t>*D + S*D</a:t>
                      </a:r>
                      <a:endParaRPr lang="en-US" sz="2400" dirty="0"/>
                    </a:p>
                  </a:txBody>
                  <a:tcPr/>
                </a:tc>
              </a:tr>
              <a:tr h="76528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Insert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2*D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log B </a:t>
                      </a:r>
                      <a:r>
                        <a:rPr lang="en-US" sz="2400" dirty="0" smtClean="0"/>
                        <a:t>+ 2*B*D</a:t>
                      </a:r>
                      <a:endParaRPr lang="en-US" sz="2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2*D + 3*D*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log</a:t>
                      </a:r>
                      <a:r>
                        <a:rPr lang="en-US" sz="2400" baseline="-25000" dirty="0" err="1" smtClean="0"/>
                        <a:t>F</a:t>
                      </a:r>
                      <a:r>
                        <a:rPr lang="en-US" sz="2400" baseline="0" dirty="0" smtClean="0"/>
                        <a:t> B</a:t>
                      </a:r>
                      <a:endParaRPr lang="en-US" sz="2400" dirty="0" smtClean="0"/>
                    </a:p>
                  </a:txBody>
                  <a:tcPr/>
                </a:tc>
              </a:tr>
              <a:tr h="76528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Delete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2*B*D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log B </a:t>
                      </a:r>
                      <a:r>
                        <a:rPr lang="en-US" sz="2400" dirty="0" smtClean="0"/>
                        <a:t>+ 2*B*D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log</a:t>
                      </a:r>
                      <a:r>
                        <a:rPr lang="en-US" sz="2400" baseline="-25000" dirty="0" err="1" smtClean="0"/>
                        <a:t>F</a:t>
                      </a:r>
                      <a:r>
                        <a:rPr lang="en-US" sz="2400" baseline="0" dirty="0" smtClean="0"/>
                        <a:t> B +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+ 2*B*D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dirty="0" smtClean="0"/>
              <a:t>Hash-Based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90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Index is a collection of </a:t>
            </a:r>
            <a:r>
              <a:rPr lang="en-US" i="1" u="sng" dirty="0" smtClean="0">
                <a:solidFill>
                  <a:schemeClr val="accent2"/>
                </a:solidFill>
              </a:rPr>
              <a:t>buckets</a:t>
            </a:r>
            <a:r>
              <a:rPr lang="en-US" dirty="0" smtClean="0"/>
              <a:t> that contain data entries</a:t>
            </a:r>
            <a:endParaRPr lang="en-US" i="1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Bucket = </a:t>
            </a:r>
            <a:r>
              <a:rPr lang="en-US" i="1" dirty="0" smtClean="0">
                <a:solidFill>
                  <a:schemeClr val="accent2"/>
                </a:solidFill>
              </a:rPr>
              <a:t>primary</a:t>
            </a:r>
            <a:r>
              <a:rPr lang="en-US" dirty="0" smtClean="0">
                <a:solidFill>
                  <a:schemeClr val="accent2"/>
                </a:solidFill>
              </a:rPr>
              <a:t> page</a:t>
            </a:r>
            <a:r>
              <a:rPr lang="en-US" dirty="0" smtClean="0"/>
              <a:t> plus zero or more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overflow</a:t>
            </a:r>
            <a:r>
              <a:rPr lang="en-US" dirty="0" smtClean="0">
                <a:solidFill>
                  <a:schemeClr val="accent2"/>
                </a:solidFill>
              </a:rPr>
              <a:t> pages</a:t>
            </a:r>
            <a:r>
              <a:rPr lang="en-US" dirty="0" smtClean="0"/>
              <a:t>. 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Hashing function</a:t>
            </a:r>
            <a:r>
              <a:rPr lang="en-US" b="1" i="1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h</a:t>
            </a:r>
            <a:r>
              <a:rPr lang="en-US" dirty="0" smtClean="0">
                <a:solidFill>
                  <a:schemeClr val="accent2"/>
                </a:solidFill>
              </a:rPr>
              <a:t>:  </a:t>
            </a:r>
            <a:r>
              <a:rPr lang="en-US" b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) = bucket in which (data entry for) record </a:t>
            </a:r>
            <a:r>
              <a:rPr lang="en-US" i="1" dirty="0" smtClean="0"/>
              <a:t>r</a:t>
            </a:r>
            <a:r>
              <a:rPr lang="en-US" dirty="0" smtClean="0"/>
              <a:t> belongs. </a:t>
            </a:r>
            <a:r>
              <a:rPr lang="en-US" b="1" dirty="0" smtClean="0"/>
              <a:t>h</a:t>
            </a:r>
            <a:r>
              <a:rPr lang="en-US" dirty="0" smtClean="0"/>
              <a:t> looks at the </a:t>
            </a:r>
            <a:r>
              <a:rPr lang="en-US" i="1" dirty="0" smtClean="0">
                <a:solidFill>
                  <a:schemeClr val="accent2"/>
                </a:solidFill>
              </a:rPr>
              <a:t>search key</a:t>
            </a:r>
            <a:r>
              <a:rPr lang="en-US" dirty="0" smtClean="0"/>
              <a:t> fields of </a:t>
            </a:r>
            <a:r>
              <a:rPr lang="en-US" i="1" dirty="0" smtClean="0"/>
              <a:t>r.</a:t>
            </a:r>
          </a:p>
          <a:p>
            <a:r>
              <a:rPr lang="en-US" i="1" dirty="0" smtClean="0"/>
              <a:t>No “index entries” in this scheme.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921-895E-45E0-9340-BEA72188B09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86000" y="10668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H1(age)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524000" y="2133600"/>
            <a:ext cx="487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3200400"/>
            <a:ext cx="7086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5168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362200" y="3276600"/>
            <a:ext cx="1066800" cy="838200"/>
            <a:chOff x="1524000" y="3886200"/>
            <a:chExt cx="10668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1524000" y="38862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00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526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574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098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62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05200" y="3276600"/>
            <a:ext cx="1066800" cy="838200"/>
            <a:chOff x="1524000" y="3886200"/>
            <a:chExt cx="1066800" cy="838200"/>
          </a:xfrm>
        </p:grpSpPr>
        <p:sp>
          <p:nvSpPr>
            <p:cNvPr id="20" name="Rounded Rectangle 19"/>
            <p:cNvSpPr/>
            <p:nvPr/>
          </p:nvSpPr>
          <p:spPr>
            <a:xfrm>
              <a:off x="1524000" y="38862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00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526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050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098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62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48200" y="3276600"/>
            <a:ext cx="1066800" cy="838200"/>
            <a:chOff x="1524000" y="3886200"/>
            <a:chExt cx="1066800" cy="838200"/>
          </a:xfrm>
        </p:grpSpPr>
        <p:sp>
          <p:nvSpPr>
            <p:cNvPr id="28" name="Rounded Rectangle 27"/>
            <p:cNvSpPr/>
            <p:nvPr/>
          </p:nvSpPr>
          <p:spPr>
            <a:xfrm>
              <a:off x="1524000" y="38862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600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526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0574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098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62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791200" y="3276600"/>
            <a:ext cx="1066800" cy="838200"/>
            <a:chOff x="1524000" y="3886200"/>
            <a:chExt cx="1066800" cy="838200"/>
          </a:xfrm>
        </p:grpSpPr>
        <p:sp>
          <p:nvSpPr>
            <p:cNvPr id="36" name="Rounded Rectangle 35"/>
            <p:cNvSpPr/>
            <p:nvPr/>
          </p:nvSpPr>
          <p:spPr>
            <a:xfrm>
              <a:off x="1524000" y="38862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00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526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050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574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2098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62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34200" y="3276600"/>
            <a:ext cx="1066800" cy="838200"/>
            <a:chOff x="1524000" y="3886200"/>
            <a:chExt cx="1066800" cy="838200"/>
          </a:xfrm>
        </p:grpSpPr>
        <p:sp>
          <p:nvSpPr>
            <p:cNvPr id="44" name="Rounded Rectangle 43"/>
            <p:cNvSpPr/>
            <p:nvPr/>
          </p:nvSpPr>
          <p:spPr>
            <a:xfrm>
              <a:off x="1524000" y="38862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600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7526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9050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0574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2098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362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219200" y="3276600"/>
            <a:ext cx="1066800" cy="838200"/>
            <a:chOff x="914400" y="2590800"/>
            <a:chExt cx="1066800" cy="838200"/>
          </a:xfrm>
        </p:grpSpPr>
        <p:sp>
          <p:nvSpPr>
            <p:cNvPr id="52" name="Rounded Rectangle 51"/>
            <p:cNvSpPr/>
            <p:nvPr/>
          </p:nvSpPr>
          <p:spPr>
            <a:xfrm>
              <a:off x="914400" y="25908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906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430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954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4478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002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7526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/>
          <p:cNvCxnSpPr>
            <a:stCxn id="66" idx="2"/>
          </p:cNvCxnSpPr>
          <p:nvPr/>
        </p:nvCxnSpPr>
        <p:spPr>
          <a:xfrm rot="16200000" flipH="1">
            <a:off x="1331595" y="493395"/>
            <a:ext cx="392668" cy="121134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2400" y="533400"/>
            <a:ext cx="153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for age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1600200" y="2209800"/>
            <a:ext cx="1371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066800" y="990600"/>
            <a:ext cx="7543800" cy="21336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114800" y="1066800"/>
            <a:ext cx="213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Index on Age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676400" y="2362200"/>
            <a:ext cx="533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86000" y="2362200"/>
            <a:ext cx="533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3276600" y="2209800"/>
            <a:ext cx="1371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352800" y="2362200"/>
            <a:ext cx="533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962400" y="2362200"/>
            <a:ext cx="533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876800" y="2209800"/>
            <a:ext cx="1371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953000" y="2362200"/>
            <a:ext cx="533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562600" y="2362200"/>
            <a:ext cx="533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7" idx="4"/>
          </p:cNvCxnSpPr>
          <p:nvPr/>
        </p:nvCxnSpPr>
        <p:spPr>
          <a:xfrm rot="5400000">
            <a:off x="2571750" y="1619250"/>
            <a:ext cx="22860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" idx="4"/>
          </p:cNvCxnSpPr>
          <p:nvPr/>
        </p:nvCxnSpPr>
        <p:spPr>
          <a:xfrm rot="16200000" flipH="1">
            <a:off x="3143250" y="1695450"/>
            <a:ext cx="228600" cy="4953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" idx="4"/>
          </p:cNvCxnSpPr>
          <p:nvPr/>
        </p:nvCxnSpPr>
        <p:spPr>
          <a:xfrm rot="16200000" flipH="1">
            <a:off x="3905250" y="933450"/>
            <a:ext cx="228600" cy="20193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6553200" y="2209800"/>
            <a:ext cx="1371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629400" y="2362200"/>
            <a:ext cx="533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239000" y="2362200"/>
            <a:ext cx="533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4" name="Curved Connector 103"/>
          <p:cNvCxnSpPr>
            <a:stCxn id="84" idx="0"/>
            <a:endCxn id="100" idx="0"/>
          </p:cNvCxnSpPr>
          <p:nvPr/>
        </p:nvCxnSpPr>
        <p:spPr>
          <a:xfrm rot="5400000" flipH="1" flipV="1">
            <a:off x="6400800" y="1371600"/>
            <a:ext cx="1588" cy="1676400"/>
          </a:xfrm>
          <a:prstGeom prst="curvedConnector3">
            <a:avLst>
              <a:gd name="adj1" fmla="val 14395466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391400" y="152400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Overflow </a:t>
            </a:r>
          </a:p>
          <a:p>
            <a:r>
              <a:rPr lang="en-US" dirty="0" smtClean="0"/>
              <a:t>page</a:t>
            </a:r>
            <a:endParaRPr lang="en-US" dirty="0"/>
          </a:p>
        </p:txBody>
      </p:sp>
      <p:cxnSp>
        <p:nvCxnSpPr>
          <p:cNvPr id="107" name="Straight Arrow Connector 106"/>
          <p:cNvCxnSpPr>
            <a:stCxn id="79" idx="2"/>
            <a:endCxn id="55" idx="0"/>
          </p:cNvCxnSpPr>
          <p:nvPr/>
        </p:nvCxnSpPr>
        <p:spPr>
          <a:xfrm rot="5400000">
            <a:off x="1409700" y="2895600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0" idx="2"/>
            <a:endCxn id="23" idx="0"/>
          </p:cNvCxnSpPr>
          <p:nvPr/>
        </p:nvCxnSpPr>
        <p:spPr>
          <a:xfrm rot="16200000" flipH="1">
            <a:off x="2857500" y="2362200"/>
            <a:ext cx="762000" cy="13716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2" idx="2"/>
          </p:cNvCxnSpPr>
          <p:nvPr/>
        </p:nvCxnSpPr>
        <p:spPr>
          <a:xfrm rot="5400000">
            <a:off x="2381250" y="2190750"/>
            <a:ext cx="762000" cy="17145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3" idx="2"/>
            <a:endCxn id="25" idx="0"/>
          </p:cNvCxnSpPr>
          <p:nvPr/>
        </p:nvCxnSpPr>
        <p:spPr>
          <a:xfrm rot="5400000">
            <a:off x="3848100" y="3048000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5" idx="2"/>
            <a:endCxn id="39" idx="0"/>
          </p:cNvCxnSpPr>
          <p:nvPr/>
        </p:nvCxnSpPr>
        <p:spPr>
          <a:xfrm rot="16200000" flipH="1">
            <a:off x="5334000" y="2552700"/>
            <a:ext cx="762000" cy="9906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86" idx="2"/>
            <a:endCxn id="46" idx="0"/>
          </p:cNvCxnSpPr>
          <p:nvPr/>
        </p:nvCxnSpPr>
        <p:spPr>
          <a:xfrm rot="16200000" flipH="1">
            <a:off x="6134100" y="2362200"/>
            <a:ext cx="762000" cy="13716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1" idx="2"/>
            <a:endCxn id="48" idx="0"/>
          </p:cNvCxnSpPr>
          <p:nvPr/>
        </p:nvCxnSpPr>
        <p:spPr>
          <a:xfrm rot="16200000" flipH="1">
            <a:off x="6819900" y="2743200"/>
            <a:ext cx="7620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2" idx="2"/>
            <a:endCxn id="49" idx="0"/>
          </p:cNvCxnSpPr>
          <p:nvPr/>
        </p:nvCxnSpPr>
        <p:spPr>
          <a:xfrm rot="16200000" flipH="1">
            <a:off x="7200900" y="2971800"/>
            <a:ext cx="762000" cy="1524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Heap File with Hash Index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Lipyeow</a:t>
            </a:r>
            <a:r>
              <a:rPr lang="en-US" dirty="0"/>
              <a:t> Lim -- University of Hawaii at </a:t>
            </a:r>
            <a:r>
              <a:rPr lang="en-US" dirty="0" err="1"/>
              <a:t>Manoa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710A-79D8-4220-8BF3-02FDB5E04727}" type="slidenum">
              <a:rPr lang="en-US"/>
              <a:pPr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143001"/>
          <a:ext cx="2819400" cy="449643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66800"/>
                <a:gridCol w="1752600"/>
              </a:tblGrid>
              <a:tr h="858292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Op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Worst Case Analysis</a:t>
                      </a:r>
                      <a:endParaRPr lang="en-US" sz="2400" b="0" dirty="0"/>
                    </a:p>
                  </a:txBody>
                  <a:tcPr/>
                </a:tc>
              </a:tr>
              <a:tr h="58463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Scans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B*D</a:t>
                      </a:r>
                      <a:endParaRPr lang="en-US" sz="2400" b="0" dirty="0"/>
                    </a:p>
                  </a:txBody>
                  <a:tcPr/>
                </a:tc>
              </a:tr>
              <a:tr h="7719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Point Query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2*D</a:t>
                      </a:r>
                    </a:p>
                  </a:txBody>
                  <a:tcPr/>
                </a:tc>
              </a:tr>
              <a:tr h="7719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Range Query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B*D</a:t>
                      </a:r>
                      <a:endParaRPr lang="en-US" sz="2400" dirty="0"/>
                    </a:p>
                  </a:txBody>
                  <a:tcPr/>
                </a:tc>
              </a:tr>
              <a:tr h="58463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Insert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4*D</a:t>
                      </a:r>
                    </a:p>
                  </a:txBody>
                  <a:tcPr/>
                </a:tc>
              </a:tr>
              <a:tr h="7719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Delete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3*D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smtClean="0"/>
                        <a:t>+ 2*B</a:t>
                      </a:r>
                      <a:r>
                        <a:rPr lang="en-US" sz="2400" baseline="0" dirty="0" smtClean="0"/>
                        <a:t>*D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Callout 1 9"/>
          <p:cNvSpPr/>
          <p:nvPr/>
        </p:nvSpPr>
        <p:spPr>
          <a:xfrm>
            <a:off x="3581400" y="914400"/>
            <a:ext cx="5181600" cy="1219200"/>
          </a:xfrm>
          <a:prstGeom prst="borderCallout1">
            <a:avLst>
              <a:gd name="adj1" fmla="val 32650"/>
              <a:gd name="adj2" fmla="val -1769"/>
              <a:gd name="adj3" fmla="val 169994"/>
              <a:gd name="adj4" fmla="val -72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Hash search for the desired index page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Linear search for the desired record within the index page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Fetch the data page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3581400" y="2286000"/>
            <a:ext cx="5181600" cy="762000"/>
          </a:xfrm>
          <a:prstGeom prst="borderCallout1">
            <a:avLst>
              <a:gd name="adj1" fmla="val 32650"/>
              <a:gd name="adj2" fmla="val -1769"/>
              <a:gd name="adj3" fmla="val 203041"/>
              <a:gd name="adj4" fmla="val -794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Hash index does not support range queries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Fall back on scanning the heap file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3581400" y="3276600"/>
            <a:ext cx="5181600" cy="1752600"/>
          </a:xfrm>
          <a:prstGeom prst="borderCallout1">
            <a:avLst>
              <a:gd name="adj1" fmla="val 32650"/>
              <a:gd name="adj2" fmla="val -1769"/>
              <a:gd name="adj3" fmla="val 81627"/>
              <a:gd name="adj4" fmla="val -738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Insert record to end of heap file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Hash search to find index page for the inserted record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Create a data entry for the inserted record in the index page.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Write index page back to disk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3581400" y="5181600"/>
            <a:ext cx="5181600" cy="1219200"/>
          </a:xfrm>
          <a:prstGeom prst="borderCallout1">
            <a:avLst>
              <a:gd name="adj1" fmla="val 32650"/>
              <a:gd name="adj2" fmla="val -1769"/>
              <a:gd name="adj3" fmla="val 8285"/>
              <a:gd name="adj4" fmla="val -739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Hash search for the desired index page and record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Fetch the data page, delete the record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In the worst case, pages need to be moved forward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update index page and write back to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87362"/>
          </a:xfrm>
        </p:spPr>
        <p:txBody>
          <a:bodyPr/>
          <a:lstStyle/>
          <a:p>
            <a:r>
              <a:rPr lang="en-US" dirty="0" smtClean="0"/>
              <a:t>Running Comparison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921-895E-45E0-9340-BEA72188B09F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976532"/>
          <a:ext cx="7162800" cy="527186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15661"/>
                <a:gridCol w="1017939"/>
                <a:gridCol w="1371600"/>
                <a:gridCol w="2355272"/>
                <a:gridCol w="1302328"/>
              </a:tblGrid>
              <a:tr h="580292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Op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Heap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Sorted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/>
                        <a:t>Heap+Tree</a:t>
                      </a:r>
                      <a:endParaRPr lang="en-US" sz="2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/>
                        <a:t>Heap</a:t>
                      </a:r>
                      <a:r>
                        <a:rPr lang="en-US" sz="2400" b="0" baseline="0" dirty="0" err="1" smtClean="0"/>
                        <a:t>+Hash</a:t>
                      </a:r>
                      <a:endParaRPr lang="en-US" sz="2400" b="0" dirty="0"/>
                    </a:p>
                  </a:txBody>
                  <a:tcPr/>
                </a:tc>
              </a:tr>
              <a:tr h="58029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Scans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B*D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B*D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B*D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B*D</a:t>
                      </a:r>
                      <a:endParaRPr lang="en-US" sz="2400" b="0" dirty="0"/>
                    </a:p>
                  </a:txBody>
                  <a:tcPr/>
                </a:tc>
              </a:tr>
              <a:tr h="109610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Point Query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B*D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log B</a:t>
                      </a:r>
                      <a:endParaRPr lang="en-US" sz="2400" strike="sngStrik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log</a:t>
                      </a:r>
                      <a:r>
                        <a:rPr lang="en-US" sz="2400" baseline="-25000" dirty="0" err="1" smtClean="0"/>
                        <a:t>F</a:t>
                      </a:r>
                      <a:r>
                        <a:rPr lang="en-US" sz="2400" baseline="0" dirty="0" smtClean="0"/>
                        <a:t> B + D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2*D</a:t>
                      </a:r>
                    </a:p>
                  </a:txBody>
                  <a:tcPr/>
                </a:tc>
              </a:tr>
              <a:tr h="109610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Range Query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B*D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log B </a:t>
                      </a:r>
                      <a:r>
                        <a:rPr lang="en-US" sz="2400" dirty="0" smtClean="0"/>
                        <a:t>+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/>
                        </a:rPr>
                        <a:t></a:t>
                      </a:r>
                      <a:r>
                        <a:rPr lang="en-US" sz="2400" dirty="0" smtClean="0"/>
                        <a:t>S/R</a:t>
                      </a:r>
                      <a:r>
                        <a:rPr lang="en-US" sz="2400" dirty="0" smtClean="0">
                          <a:sym typeface="Symbol"/>
                        </a:rPr>
                        <a:t></a:t>
                      </a:r>
                      <a:r>
                        <a:rPr lang="en-US" sz="2400" dirty="0" smtClean="0"/>
                        <a:t>*D</a:t>
                      </a:r>
                      <a:endParaRPr lang="en-US" sz="2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log</a:t>
                      </a:r>
                      <a:r>
                        <a:rPr lang="en-US" sz="2400" baseline="-25000" dirty="0" err="1" smtClean="0"/>
                        <a:t>F</a:t>
                      </a:r>
                      <a:r>
                        <a:rPr lang="en-US" sz="2400" baseline="0" dirty="0" smtClean="0"/>
                        <a:t> B </a:t>
                      </a:r>
                      <a:r>
                        <a:rPr lang="en-US" sz="2400" dirty="0" smtClean="0"/>
                        <a:t>+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/>
                        </a:rPr>
                        <a:t></a:t>
                      </a:r>
                      <a:r>
                        <a:rPr lang="en-US" sz="2400" dirty="0" smtClean="0"/>
                        <a:t>S/R</a:t>
                      </a:r>
                      <a:r>
                        <a:rPr lang="en-US" sz="2400" dirty="0" smtClean="0">
                          <a:sym typeface="Symbol"/>
                        </a:rPr>
                        <a:t>*</a:t>
                      </a:r>
                      <a:r>
                        <a:rPr lang="en-US" sz="2400" dirty="0" smtClean="0"/>
                        <a:t>D + S*D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B*D</a:t>
                      </a:r>
                      <a:endParaRPr lang="en-US" sz="2400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Insert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2*D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log B </a:t>
                      </a:r>
                      <a:r>
                        <a:rPr lang="en-US" sz="2400" dirty="0" smtClean="0"/>
                        <a:t>+ 2*B*D</a:t>
                      </a:r>
                      <a:endParaRPr lang="en-US" sz="2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2*D + 3*D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log</a:t>
                      </a:r>
                      <a:r>
                        <a:rPr lang="en-US" sz="2400" baseline="-25000" dirty="0" err="1" smtClean="0"/>
                        <a:t>F</a:t>
                      </a:r>
                      <a:r>
                        <a:rPr lang="en-US" sz="2400" baseline="0" dirty="0" smtClean="0"/>
                        <a:t> B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4*D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Delete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2*B*D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log B </a:t>
                      </a:r>
                      <a:r>
                        <a:rPr lang="en-US" sz="2400" dirty="0" smtClean="0"/>
                        <a:t>+ 2*B*D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log</a:t>
                      </a:r>
                      <a:r>
                        <a:rPr lang="en-US" sz="2400" baseline="-25000" dirty="0" err="1" smtClean="0"/>
                        <a:t>F</a:t>
                      </a:r>
                      <a:r>
                        <a:rPr lang="en-US" sz="2400" baseline="0" dirty="0" smtClean="0"/>
                        <a:t> B +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+ 2*B*D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3*D+2*B*D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Index Classifications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should be in a Data Entry k* ?</a:t>
            </a:r>
          </a:p>
          <a:p>
            <a:pPr lvl="1"/>
            <a:r>
              <a:rPr lang="en-US" dirty="0" smtClean="0"/>
              <a:t>Possibilities:</a:t>
            </a:r>
          </a:p>
          <a:p>
            <a:pPr lvl="2"/>
            <a:r>
              <a:rPr lang="en-US" dirty="0" smtClean="0"/>
              <a:t>The data record itself with key value k</a:t>
            </a:r>
          </a:p>
          <a:p>
            <a:pPr lvl="2"/>
            <a:r>
              <a:rPr lang="en-US" dirty="0" smtClean="0"/>
              <a:t>&lt;k, rid of data record with key value k&gt;</a:t>
            </a:r>
          </a:p>
          <a:p>
            <a:pPr lvl="2"/>
            <a:r>
              <a:rPr lang="en-US" dirty="0" smtClean="0"/>
              <a:t>&lt;k, list of rids of data records with key value k&gt;</a:t>
            </a:r>
          </a:p>
          <a:p>
            <a:pPr lvl="3"/>
            <a:r>
              <a:rPr lang="en-US" dirty="0" smtClean="0"/>
              <a:t>Variable size data entries</a:t>
            </a:r>
          </a:p>
          <a:p>
            <a:pPr lvl="1"/>
            <a:r>
              <a:rPr lang="en-US" dirty="0" smtClean="0"/>
              <a:t>Applies to any indexing technique</a:t>
            </a:r>
          </a:p>
          <a:p>
            <a:r>
              <a:rPr lang="en-US" dirty="0" smtClean="0"/>
              <a:t>Primary </a:t>
            </a:r>
            <a:r>
              <a:rPr lang="en-US" dirty="0" err="1" smtClean="0"/>
              <a:t>vs</a:t>
            </a:r>
            <a:r>
              <a:rPr lang="en-US" dirty="0" smtClean="0"/>
              <a:t> Secondary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Primary index </a:t>
            </a:r>
            <a:r>
              <a:rPr lang="en-US" dirty="0" smtClean="0"/>
              <a:t>: search key contains primary key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Unique Index </a:t>
            </a:r>
            <a:r>
              <a:rPr lang="en-US" dirty="0" smtClean="0"/>
              <a:t>: search key contains candidate key</a:t>
            </a:r>
          </a:p>
          <a:p>
            <a:r>
              <a:rPr lang="en-US" dirty="0" smtClean="0"/>
              <a:t>Clustered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unclustered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Clustered index</a:t>
            </a:r>
            <a:r>
              <a:rPr lang="en-US" dirty="0" smtClean="0"/>
              <a:t>: order of data records same or close to order of data entries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921-895E-45E0-9340-BEA72188B09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Clustered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Unclustered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20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Suppose data records are stored in a Heap file.</a:t>
            </a:r>
          </a:p>
          <a:p>
            <a:pPr lvl="1">
              <a:buSzPct val="75000"/>
            </a:pPr>
            <a:r>
              <a:rPr lang="en-US" dirty="0" smtClean="0"/>
              <a:t> To build clustered index, first sort the Heap file (with some free space on each page for future inserts).  </a:t>
            </a:r>
          </a:p>
          <a:p>
            <a:pPr lvl="1">
              <a:buSzPct val="75000"/>
            </a:pPr>
            <a:r>
              <a:rPr lang="en-US" dirty="0" smtClean="0"/>
              <a:t>Overflow pages may be needed for inserts.  (Thus, order of data </a:t>
            </a:r>
            <a:r>
              <a:rPr lang="en-US" dirty="0" err="1" smtClean="0"/>
              <a:t>recs</a:t>
            </a:r>
            <a:r>
              <a:rPr lang="en-US" dirty="0" smtClean="0"/>
              <a:t> is `close to’, but not identical to, the sort order.)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921-895E-45E0-9340-BEA72188B09F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115888" y="3429000"/>
            <a:ext cx="8951912" cy="2895600"/>
            <a:chOff x="188913" y="3709988"/>
            <a:chExt cx="8951912" cy="2895600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736600" y="6148388"/>
              <a:ext cx="1905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175000" y="6148388"/>
              <a:ext cx="289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736600" y="6148388"/>
              <a:ext cx="1905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175000" y="6148388"/>
              <a:ext cx="289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31788" y="5995988"/>
              <a:ext cx="398462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50" y="0"/>
                </a:cxn>
                <a:cxn ang="0">
                  <a:pos x="250" y="206"/>
                </a:cxn>
                <a:cxn ang="0">
                  <a:pos x="0" y="206"/>
                </a:cxn>
              </a:cxnLst>
              <a:rect l="0" t="0" r="r" b="b"/>
              <a:pathLst>
                <a:path w="251" h="207">
                  <a:moveTo>
                    <a:pt x="0" y="206"/>
                  </a:moveTo>
                  <a:lnTo>
                    <a:pt x="0" y="0"/>
                  </a:lnTo>
                  <a:lnTo>
                    <a:pt x="250" y="0"/>
                  </a:lnTo>
                  <a:lnTo>
                    <a:pt x="25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860425" y="5995988"/>
              <a:ext cx="396875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49" y="0"/>
                </a:cxn>
                <a:cxn ang="0">
                  <a:pos x="249" y="206"/>
                </a:cxn>
                <a:cxn ang="0">
                  <a:pos x="0" y="206"/>
                </a:cxn>
              </a:cxnLst>
              <a:rect l="0" t="0" r="r" b="b"/>
              <a:pathLst>
                <a:path w="250" h="207">
                  <a:moveTo>
                    <a:pt x="0" y="206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4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387475" y="5995988"/>
              <a:ext cx="400050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51" y="0"/>
                </a:cxn>
                <a:cxn ang="0">
                  <a:pos x="251" y="206"/>
                </a:cxn>
                <a:cxn ang="0">
                  <a:pos x="0" y="206"/>
                </a:cxn>
              </a:cxnLst>
              <a:rect l="0" t="0" r="r" b="b"/>
              <a:pathLst>
                <a:path w="252" h="207">
                  <a:moveTo>
                    <a:pt x="0" y="20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17700" y="5995988"/>
              <a:ext cx="396875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49" y="0"/>
                </a:cxn>
                <a:cxn ang="0">
                  <a:pos x="249" y="206"/>
                </a:cxn>
                <a:cxn ang="0">
                  <a:pos x="0" y="206"/>
                </a:cxn>
              </a:cxnLst>
              <a:rect l="0" t="0" r="r" b="b"/>
              <a:pathLst>
                <a:path w="250" h="207">
                  <a:moveTo>
                    <a:pt x="0" y="206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4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446338" y="5995988"/>
              <a:ext cx="396875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49" y="0"/>
                </a:cxn>
                <a:cxn ang="0">
                  <a:pos x="249" y="206"/>
                </a:cxn>
                <a:cxn ang="0">
                  <a:pos x="0" y="206"/>
                </a:cxn>
              </a:cxnLst>
              <a:rect l="0" t="0" r="r" b="b"/>
              <a:pathLst>
                <a:path w="250" h="207">
                  <a:moveTo>
                    <a:pt x="0" y="206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4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973388" y="5995988"/>
              <a:ext cx="398462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50" y="0"/>
                </a:cxn>
                <a:cxn ang="0">
                  <a:pos x="250" y="206"/>
                </a:cxn>
                <a:cxn ang="0">
                  <a:pos x="0" y="206"/>
                </a:cxn>
              </a:cxnLst>
              <a:rect l="0" t="0" r="r" b="b"/>
              <a:pathLst>
                <a:path w="251" h="207">
                  <a:moveTo>
                    <a:pt x="0" y="206"/>
                  </a:moveTo>
                  <a:lnTo>
                    <a:pt x="0" y="0"/>
                  </a:lnTo>
                  <a:lnTo>
                    <a:pt x="250" y="0"/>
                  </a:lnTo>
                  <a:lnTo>
                    <a:pt x="25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02025" y="5995988"/>
              <a:ext cx="398463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50" y="0"/>
                </a:cxn>
                <a:cxn ang="0">
                  <a:pos x="250" y="206"/>
                </a:cxn>
                <a:cxn ang="0">
                  <a:pos x="0" y="206"/>
                </a:cxn>
              </a:cxnLst>
              <a:rect l="0" t="0" r="r" b="b"/>
              <a:pathLst>
                <a:path w="251" h="207">
                  <a:moveTo>
                    <a:pt x="0" y="206"/>
                  </a:moveTo>
                  <a:lnTo>
                    <a:pt x="0" y="0"/>
                  </a:lnTo>
                  <a:lnTo>
                    <a:pt x="250" y="0"/>
                  </a:lnTo>
                  <a:lnTo>
                    <a:pt x="25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092200" y="4914900"/>
              <a:ext cx="172402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5" y="0"/>
                </a:cxn>
                <a:cxn ang="0">
                  <a:pos x="0" y="0"/>
                </a:cxn>
              </a:cxnLst>
              <a:rect l="0" t="0" r="r" b="b"/>
              <a:pathLst>
                <a:path w="1086" h="1">
                  <a:moveTo>
                    <a:pt x="0" y="0"/>
                  </a:moveTo>
                  <a:lnTo>
                    <a:pt x="1085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092200" y="3940175"/>
              <a:ext cx="909638" cy="976313"/>
            </a:xfrm>
            <a:custGeom>
              <a:avLst/>
              <a:gdLst/>
              <a:ahLst/>
              <a:cxnLst>
                <a:cxn ang="0">
                  <a:pos x="0" y="614"/>
                </a:cxn>
                <a:cxn ang="0">
                  <a:pos x="572" y="0"/>
                </a:cxn>
                <a:cxn ang="0">
                  <a:pos x="0" y="614"/>
                </a:cxn>
              </a:cxnLst>
              <a:rect l="0" t="0" r="r" b="b"/>
              <a:pathLst>
                <a:path w="573" h="615">
                  <a:moveTo>
                    <a:pt x="0" y="614"/>
                  </a:moveTo>
                  <a:lnTo>
                    <a:pt x="572" y="0"/>
                  </a:lnTo>
                  <a:lnTo>
                    <a:pt x="0" y="6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000250" y="3940175"/>
              <a:ext cx="825500" cy="9763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9" y="614"/>
                </a:cxn>
                <a:cxn ang="0">
                  <a:pos x="0" y="0"/>
                </a:cxn>
              </a:cxnLst>
              <a:rect l="0" t="0" r="r" b="b"/>
              <a:pathLst>
                <a:path w="520" h="615">
                  <a:moveTo>
                    <a:pt x="0" y="0"/>
                  </a:moveTo>
                  <a:lnTo>
                    <a:pt x="519" y="61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666875" y="3854450"/>
              <a:ext cx="334963" cy="873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8"/>
                </a:cxn>
                <a:cxn ang="0">
                  <a:pos x="210" y="54"/>
                </a:cxn>
                <a:cxn ang="0">
                  <a:pos x="0" y="0"/>
                </a:cxn>
              </a:cxnLst>
              <a:rect l="0" t="0" r="r" b="b"/>
              <a:pathLst>
                <a:path w="211" h="55">
                  <a:moveTo>
                    <a:pt x="0" y="0"/>
                  </a:moveTo>
                  <a:lnTo>
                    <a:pt x="35" y="8"/>
                  </a:lnTo>
                  <a:lnTo>
                    <a:pt x="210" y="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903413" y="3892550"/>
              <a:ext cx="98425" cy="4921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1" y="30"/>
                </a:cxn>
                <a:cxn ang="0">
                  <a:pos x="0" y="29"/>
                </a:cxn>
                <a:cxn ang="0">
                  <a:pos x="7" y="0"/>
                </a:cxn>
              </a:cxnLst>
              <a:rect l="0" t="0" r="r" b="b"/>
              <a:pathLst>
                <a:path w="62" h="31">
                  <a:moveTo>
                    <a:pt x="7" y="0"/>
                  </a:moveTo>
                  <a:lnTo>
                    <a:pt x="61" y="30"/>
                  </a:lnTo>
                  <a:lnTo>
                    <a:pt x="0" y="29"/>
                  </a:lnTo>
                  <a:lnTo>
                    <a:pt x="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4688" y="5173663"/>
              <a:ext cx="468312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0"/>
                </a:cxn>
                <a:cxn ang="0">
                  <a:pos x="294" y="203"/>
                </a:cxn>
                <a:cxn ang="0">
                  <a:pos x="0" y="203"/>
                </a:cxn>
                <a:cxn ang="0">
                  <a:pos x="0" y="0"/>
                </a:cxn>
              </a:cxnLst>
              <a:rect l="0" t="0" r="r" b="b"/>
              <a:pathLst>
                <a:path w="295" h="204">
                  <a:moveTo>
                    <a:pt x="0" y="0"/>
                  </a:moveTo>
                  <a:lnTo>
                    <a:pt x="294" y="0"/>
                  </a:lnTo>
                  <a:lnTo>
                    <a:pt x="294" y="203"/>
                  </a:lnTo>
                  <a:lnTo>
                    <a:pt x="0" y="20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1141413" y="5292725"/>
              <a:ext cx="74612" cy="38100"/>
            </a:xfrm>
            <a:custGeom>
              <a:avLst/>
              <a:gdLst/>
              <a:ahLst/>
              <a:cxnLst>
                <a:cxn ang="0">
                  <a:pos x="46" y="23"/>
                </a:cxn>
                <a:cxn ang="0">
                  <a:pos x="0" y="12"/>
                </a:cxn>
                <a:cxn ang="0">
                  <a:pos x="46" y="0"/>
                </a:cxn>
              </a:cxnLst>
              <a:rect l="0" t="0" r="r" b="b"/>
              <a:pathLst>
                <a:path w="47" h="24">
                  <a:moveTo>
                    <a:pt x="46" y="23"/>
                  </a:moveTo>
                  <a:lnTo>
                    <a:pt x="0" y="12"/>
                  </a:lnTo>
                  <a:lnTo>
                    <a:pt x="46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1141413" y="5311775"/>
              <a:ext cx="280987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0"/>
                </a:cxn>
                <a:cxn ang="0">
                  <a:pos x="0" y="0"/>
                </a:cxn>
              </a:cxnLst>
              <a:rect l="0" t="0" r="r" b="b"/>
              <a:pathLst>
                <a:path w="177" h="1">
                  <a:moveTo>
                    <a:pt x="0" y="0"/>
                  </a:moveTo>
                  <a:lnTo>
                    <a:pt x="17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1346200" y="5292725"/>
              <a:ext cx="7620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12"/>
                </a:cxn>
                <a:cxn ang="0">
                  <a:pos x="0" y="23"/>
                </a:cxn>
              </a:cxnLst>
              <a:rect l="0" t="0" r="r" b="b"/>
              <a:pathLst>
                <a:path w="48" h="24">
                  <a:moveTo>
                    <a:pt x="0" y="0"/>
                  </a:moveTo>
                  <a:lnTo>
                    <a:pt x="47" y="12"/>
                  </a:lnTo>
                  <a:lnTo>
                    <a:pt x="0" y="23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1420813" y="5173663"/>
              <a:ext cx="468312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0"/>
                </a:cxn>
                <a:cxn ang="0">
                  <a:pos x="294" y="203"/>
                </a:cxn>
                <a:cxn ang="0">
                  <a:pos x="0" y="203"/>
                </a:cxn>
                <a:cxn ang="0">
                  <a:pos x="0" y="0"/>
                </a:cxn>
              </a:cxnLst>
              <a:rect l="0" t="0" r="r" b="b"/>
              <a:pathLst>
                <a:path w="295" h="204">
                  <a:moveTo>
                    <a:pt x="0" y="0"/>
                  </a:moveTo>
                  <a:lnTo>
                    <a:pt x="294" y="0"/>
                  </a:lnTo>
                  <a:lnTo>
                    <a:pt x="294" y="203"/>
                  </a:lnTo>
                  <a:lnTo>
                    <a:pt x="0" y="20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1887538" y="5292725"/>
              <a:ext cx="76200" cy="38100"/>
            </a:xfrm>
            <a:custGeom>
              <a:avLst/>
              <a:gdLst/>
              <a:ahLst/>
              <a:cxnLst>
                <a:cxn ang="0">
                  <a:pos x="47" y="23"/>
                </a:cxn>
                <a:cxn ang="0">
                  <a:pos x="0" y="12"/>
                </a:cxn>
                <a:cxn ang="0">
                  <a:pos x="47" y="0"/>
                </a:cxn>
              </a:cxnLst>
              <a:rect l="0" t="0" r="r" b="b"/>
              <a:pathLst>
                <a:path w="48" h="24">
                  <a:moveTo>
                    <a:pt x="47" y="23"/>
                  </a:moveTo>
                  <a:lnTo>
                    <a:pt x="0" y="12"/>
                  </a:lnTo>
                  <a:lnTo>
                    <a:pt x="47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1887538" y="5311775"/>
              <a:ext cx="233362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6" y="0"/>
                </a:cxn>
                <a:cxn ang="0">
                  <a:pos x="0" y="0"/>
                </a:cxn>
              </a:cxnLst>
              <a:rect l="0" t="0" r="r" b="b"/>
              <a:pathLst>
                <a:path w="147" h="1">
                  <a:moveTo>
                    <a:pt x="0" y="0"/>
                  </a:moveTo>
                  <a:lnTo>
                    <a:pt x="14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044700" y="5292725"/>
              <a:ext cx="7620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12"/>
                </a:cxn>
                <a:cxn ang="0">
                  <a:pos x="0" y="23"/>
                </a:cxn>
              </a:cxnLst>
              <a:rect l="0" t="0" r="r" b="b"/>
              <a:pathLst>
                <a:path w="48" h="24">
                  <a:moveTo>
                    <a:pt x="0" y="0"/>
                  </a:moveTo>
                  <a:lnTo>
                    <a:pt x="47" y="12"/>
                  </a:lnTo>
                  <a:lnTo>
                    <a:pt x="0" y="23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1000125" y="4895850"/>
              <a:ext cx="188913" cy="27940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75"/>
                </a:cxn>
                <a:cxn ang="0">
                  <a:pos x="118" y="0"/>
                </a:cxn>
              </a:cxnLst>
              <a:rect l="0" t="0" r="r" b="b"/>
              <a:pathLst>
                <a:path w="119" h="176">
                  <a:moveTo>
                    <a:pt x="118" y="0"/>
                  </a:moveTo>
                  <a:lnTo>
                    <a:pt x="0" y="175"/>
                  </a:lnTo>
                  <a:lnTo>
                    <a:pt x="118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1000125" y="5100638"/>
              <a:ext cx="60325" cy="74612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0" y="46"/>
                </a:cxn>
                <a:cxn ang="0">
                  <a:pos x="16" y="0"/>
                </a:cxn>
              </a:cxnLst>
              <a:rect l="0" t="0" r="r" b="b"/>
              <a:pathLst>
                <a:path w="38" h="47">
                  <a:moveTo>
                    <a:pt x="37" y="14"/>
                  </a:moveTo>
                  <a:lnTo>
                    <a:pt x="0" y="46"/>
                  </a:lnTo>
                  <a:lnTo>
                    <a:pt x="16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1652588" y="4895850"/>
              <a:ext cx="1587" cy="279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5"/>
                </a:cxn>
                <a:cxn ang="0">
                  <a:pos x="0" y="0"/>
                </a:cxn>
              </a:cxnLst>
              <a:rect l="0" t="0" r="r" b="b"/>
              <a:pathLst>
                <a:path w="1" h="176">
                  <a:moveTo>
                    <a:pt x="0" y="0"/>
                  </a:moveTo>
                  <a:lnTo>
                    <a:pt x="0" y="17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1635125" y="5099050"/>
              <a:ext cx="38100" cy="76200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1" y="47"/>
                </a:cxn>
                <a:cxn ang="0">
                  <a:pos x="0" y="0"/>
                </a:cxn>
              </a:cxnLst>
              <a:rect l="0" t="0" r="r" b="b"/>
              <a:pathLst>
                <a:path w="24" h="48">
                  <a:moveTo>
                    <a:pt x="23" y="0"/>
                  </a:moveTo>
                  <a:lnTo>
                    <a:pt x="11" y="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2679700" y="5173663"/>
              <a:ext cx="466725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3" y="0"/>
                </a:cxn>
                <a:cxn ang="0">
                  <a:pos x="293" y="203"/>
                </a:cxn>
                <a:cxn ang="0">
                  <a:pos x="0" y="203"/>
                </a:cxn>
                <a:cxn ang="0">
                  <a:pos x="0" y="0"/>
                </a:cxn>
              </a:cxnLst>
              <a:rect l="0" t="0" r="r" b="b"/>
              <a:pathLst>
                <a:path w="294" h="204">
                  <a:moveTo>
                    <a:pt x="0" y="0"/>
                  </a:moveTo>
                  <a:lnTo>
                    <a:pt x="293" y="0"/>
                  </a:lnTo>
                  <a:lnTo>
                    <a:pt x="293" y="203"/>
                  </a:lnTo>
                  <a:lnTo>
                    <a:pt x="0" y="20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2447925" y="5292725"/>
              <a:ext cx="74613" cy="38100"/>
            </a:xfrm>
            <a:custGeom>
              <a:avLst/>
              <a:gdLst/>
              <a:ahLst/>
              <a:cxnLst>
                <a:cxn ang="0">
                  <a:pos x="46" y="23"/>
                </a:cxn>
                <a:cxn ang="0">
                  <a:pos x="0" y="12"/>
                </a:cxn>
                <a:cxn ang="0">
                  <a:pos x="46" y="0"/>
                </a:cxn>
              </a:cxnLst>
              <a:rect l="0" t="0" r="r" b="b"/>
              <a:pathLst>
                <a:path w="47" h="24">
                  <a:moveTo>
                    <a:pt x="46" y="23"/>
                  </a:moveTo>
                  <a:lnTo>
                    <a:pt x="0" y="12"/>
                  </a:lnTo>
                  <a:lnTo>
                    <a:pt x="46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2447925" y="5311775"/>
              <a:ext cx="233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6" y="0"/>
                </a:cxn>
                <a:cxn ang="0">
                  <a:pos x="0" y="0"/>
                </a:cxn>
              </a:cxnLst>
              <a:rect l="0" t="0" r="r" b="b"/>
              <a:pathLst>
                <a:path w="147" h="1">
                  <a:moveTo>
                    <a:pt x="0" y="0"/>
                  </a:moveTo>
                  <a:lnTo>
                    <a:pt x="14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2605088" y="5292725"/>
              <a:ext cx="7620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12"/>
                </a:cxn>
                <a:cxn ang="0">
                  <a:pos x="0" y="23"/>
                </a:cxn>
              </a:cxnLst>
              <a:rect l="0" t="0" r="r" b="b"/>
              <a:pathLst>
                <a:path w="48" h="24">
                  <a:moveTo>
                    <a:pt x="0" y="0"/>
                  </a:moveTo>
                  <a:lnTo>
                    <a:pt x="47" y="12"/>
                  </a:lnTo>
                  <a:lnTo>
                    <a:pt x="0" y="23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2725738" y="4895850"/>
              <a:ext cx="188912" cy="279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8" y="175"/>
                </a:cxn>
                <a:cxn ang="0">
                  <a:pos x="0" y="0"/>
                </a:cxn>
              </a:cxnLst>
              <a:rect l="0" t="0" r="r" b="b"/>
              <a:pathLst>
                <a:path w="119" h="176">
                  <a:moveTo>
                    <a:pt x="0" y="0"/>
                  </a:moveTo>
                  <a:lnTo>
                    <a:pt x="118" y="17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2855913" y="5100638"/>
              <a:ext cx="58737" cy="74612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6" y="46"/>
                </a:cxn>
                <a:cxn ang="0">
                  <a:pos x="0" y="14"/>
                </a:cxn>
              </a:cxnLst>
              <a:rect l="0" t="0" r="r" b="b"/>
              <a:pathLst>
                <a:path w="37" h="47">
                  <a:moveTo>
                    <a:pt x="20" y="0"/>
                  </a:moveTo>
                  <a:lnTo>
                    <a:pt x="36" y="46"/>
                  </a:lnTo>
                  <a:lnTo>
                    <a:pt x="0" y="14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347663" y="5495925"/>
              <a:ext cx="374650" cy="509588"/>
            </a:xfrm>
            <a:custGeom>
              <a:avLst/>
              <a:gdLst/>
              <a:ahLst/>
              <a:cxnLst>
                <a:cxn ang="0">
                  <a:pos x="235" y="0"/>
                </a:cxn>
                <a:cxn ang="0">
                  <a:pos x="0" y="320"/>
                </a:cxn>
                <a:cxn ang="0">
                  <a:pos x="235" y="0"/>
                </a:cxn>
              </a:cxnLst>
              <a:rect l="0" t="0" r="r" b="b"/>
              <a:pathLst>
                <a:path w="236" h="321">
                  <a:moveTo>
                    <a:pt x="235" y="0"/>
                  </a:moveTo>
                  <a:lnTo>
                    <a:pt x="0" y="320"/>
                  </a:lnTo>
                  <a:lnTo>
                    <a:pt x="235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347663" y="5934075"/>
              <a:ext cx="60325" cy="71438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0" y="44"/>
                </a:cxn>
                <a:cxn ang="0">
                  <a:pos x="18" y="0"/>
                </a:cxn>
              </a:cxnLst>
              <a:rect l="0" t="0" r="r" b="b"/>
              <a:pathLst>
                <a:path w="38" h="45">
                  <a:moveTo>
                    <a:pt x="37" y="14"/>
                  </a:moveTo>
                  <a:lnTo>
                    <a:pt x="0" y="44"/>
                  </a:lnTo>
                  <a:lnTo>
                    <a:pt x="18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488950" y="5495925"/>
              <a:ext cx="280988" cy="509588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0" y="320"/>
                </a:cxn>
                <a:cxn ang="0">
                  <a:pos x="176" y="0"/>
                </a:cxn>
              </a:cxnLst>
              <a:rect l="0" t="0" r="r" b="b"/>
              <a:pathLst>
                <a:path w="177" h="321">
                  <a:moveTo>
                    <a:pt x="176" y="0"/>
                  </a:moveTo>
                  <a:lnTo>
                    <a:pt x="0" y="320"/>
                  </a:lnTo>
                  <a:lnTo>
                    <a:pt x="176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488950" y="5930900"/>
              <a:ext cx="52388" cy="74613"/>
            </a:xfrm>
            <a:custGeom>
              <a:avLst/>
              <a:gdLst/>
              <a:ahLst/>
              <a:cxnLst>
                <a:cxn ang="0">
                  <a:pos x="32" y="10"/>
                </a:cxn>
                <a:cxn ang="0">
                  <a:pos x="0" y="46"/>
                </a:cxn>
                <a:cxn ang="0">
                  <a:pos x="12" y="0"/>
                </a:cxn>
              </a:cxnLst>
              <a:rect l="0" t="0" r="r" b="b"/>
              <a:pathLst>
                <a:path w="33" h="47">
                  <a:moveTo>
                    <a:pt x="32" y="10"/>
                  </a:moveTo>
                  <a:lnTo>
                    <a:pt x="0" y="46"/>
                  </a:lnTo>
                  <a:lnTo>
                    <a:pt x="12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627063" y="5495925"/>
              <a:ext cx="188912" cy="509588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320"/>
                </a:cxn>
                <a:cxn ang="0">
                  <a:pos x="118" y="0"/>
                </a:cxn>
              </a:cxnLst>
              <a:rect l="0" t="0" r="r" b="b"/>
              <a:pathLst>
                <a:path w="119" h="321">
                  <a:moveTo>
                    <a:pt x="118" y="0"/>
                  </a:moveTo>
                  <a:lnTo>
                    <a:pt x="0" y="320"/>
                  </a:lnTo>
                  <a:lnTo>
                    <a:pt x="118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627063" y="5929313"/>
              <a:ext cx="46037" cy="7620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0" y="47"/>
                </a:cxn>
                <a:cxn ang="0">
                  <a:pos x="5" y="0"/>
                </a:cxn>
              </a:cxnLst>
              <a:rect l="0" t="0" r="r" b="b"/>
              <a:pathLst>
                <a:path w="29" h="48">
                  <a:moveTo>
                    <a:pt x="28" y="7"/>
                  </a:moveTo>
                  <a:lnTo>
                    <a:pt x="0" y="47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862013" y="5495925"/>
              <a:ext cx="47625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320"/>
                </a:cxn>
                <a:cxn ang="0">
                  <a:pos x="0" y="0"/>
                </a:cxn>
              </a:cxnLst>
              <a:rect l="0" t="0" r="r" b="b"/>
              <a:pathLst>
                <a:path w="30" h="321">
                  <a:moveTo>
                    <a:pt x="0" y="0"/>
                  </a:moveTo>
                  <a:lnTo>
                    <a:pt x="29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882650" y="5929313"/>
              <a:ext cx="38100" cy="76200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6" y="47"/>
                </a:cxn>
                <a:cxn ang="0">
                  <a:pos x="0" y="2"/>
                </a:cxn>
              </a:cxnLst>
              <a:rect l="0" t="0" r="r" b="b"/>
              <a:pathLst>
                <a:path w="24" h="48">
                  <a:moveTo>
                    <a:pt x="23" y="0"/>
                  </a:moveTo>
                  <a:lnTo>
                    <a:pt x="16" y="47"/>
                  </a:lnTo>
                  <a:lnTo>
                    <a:pt x="0" y="2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1468438" y="5495925"/>
              <a:ext cx="1587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0"/>
                </a:cxn>
                <a:cxn ang="0">
                  <a:pos x="0" y="0"/>
                </a:cxn>
              </a:cxnLst>
              <a:rect l="0" t="0" r="r" b="b"/>
              <a:pathLst>
                <a:path w="1" h="321">
                  <a:moveTo>
                    <a:pt x="0" y="0"/>
                  </a:moveTo>
                  <a:lnTo>
                    <a:pt x="0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1449388" y="5930900"/>
              <a:ext cx="38100" cy="7461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2" y="46"/>
                </a:cxn>
                <a:cxn ang="0">
                  <a:pos x="0" y="0"/>
                </a:cxn>
              </a:cxnLst>
              <a:rect l="0" t="0" r="r" b="b"/>
              <a:pathLst>
                <a:path w="24" h="47">
                  <a:moveTo>
                    <a:pt x="23" y="0"/>
                  </a:moveTo>
                  <a:lnTo>
                    <a:pt x="12" y="4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1512888" y="5495925"/>
              <a:ext cx="49212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320"/>
                </a:cxn>
                <a:cxn ang="0">
                  <a:pos x="0" y="0"/>
                </a:cxn>
              </a:cxnLst>
              <a:rect l="0" t="0" r="r" b="b"/>
              <a:pathLst>
                <a:path w="31" h="321">
                  <a:moveTo>
                    <a:pt x="0" y="0"/>
                  </a:moveTo>
                  <a:lnTo>
                    <a:pt x="30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1535113" y="5929313"/>
              <a:ext cx="39687" cy="762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6" y="47"/>
                </a:cxn>
                <a:cxn ang="0">
                  <a:pos x="0" y="2"/>
                </a:cxn>
              </a:cxnLst>
              <a:rect l="0" t="0" r="r" b="b"/>
              <a:pathLst>
                <a:path w="25" h="48">
                  <a:moveTo>
                    <a:pt x="24" y="0"/>
                  </a:moveTo>
                  <a:lnTo>
                    <a:pt x="16" y="47"/>
                  </a:lnTo>
                  <a:lnTo>
                    <a:pt x="0" y="2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1560513" y="5495925"/>
              <a:ext cx="93662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320"/>
                </a:cxn>
                <a:cxn ang="0">
                  <a:pos x="0" y="0"/>
                </a:cxn>
              </a:cxnLst>
              <a:rect l="0" t="0" r="r" b="b"/>
              <a:pathLst>
                <a:path w="59" h="321">
                  <a:moveTo>
                    <a:pt x="0" y="0"/>
                  </a:moveTo>
                  <a:lnTo>
                    <a:pt x="58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1622425" y="5927725"/>
              <a:ext cx="38100" cy="77788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9" y="48"/>
                </a:cxn>
                <a:cxn ang="0">
                  <a:pos x="0" y="5"/>
                </a:cxn>
              </a:cxnLst>
              <a:rect l="0" t="0" r="r" b="b"/>
              <a:pathLst>
                <a:path w="24" h="49">
                  <a:moveTo>
                    <a:pt x="23" y="0"/>
                  </a:moveTo>
                  <a:lnTo>
                    <a:pt x="19" y="48"/>
                  </a:lnTo>
                  <a:lnTo>
                    <a:pt x="0" y="5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1606550" y="5495925"/>
              <a:ext cx="141288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320"/>
                </a:cxn>
                <a:cxn ang="0">
                  <a:pos x="0" y="0"/>
                </a:cxn>
              </a:cxnLst>
              <a:rect l="0" t="0" r="r" b="b"/>
              <a:pathLst>
                <a:path w="89" h="321">
                  <a:moveTo>
                    <a:pt x="0" y="0"/>
                  </a:moveTo>
                  <a:lnTo>
                    <a:pt x="88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1708150" y="5927725"/>
              <a:ext cx="39688" cy="77788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4" y="48"/>
                </a:cxn>
                <a:cxn ang="0">
                  <a:pos x="0" y="6"/>
                </a:cxn>
              </a:cxnLst>
              <a:rect l="0" t="0" r="r" b="b"/>
              <a:pathLst>
                <a:path w="25" h="49">
                  <a:moveTo>
                    <a:pt x="23" y="0"/>
                  </a:moveTo>
                  <a:lnTo>
                    <a:pt x="24" y="48"/>
                  </a:lnTo>
                  <a:lnTo>
                    <a:pt x="0" y="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2725738" y="5495925"/>
              <a:ext cx="468312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20"/>
                </a:cxn>
                <a:cxn ang="0">
                  <a:pos x="0" y="0"/>
                </a:cxn>
              </a:cxnLst>
              <a:rect l="0" t="0" r="r" b="b"/>
              <a:pathLst>
                <a:path w="295" h="321">
                  <a:moveTo>
                    <a:pt x="0" y="0"/>
                  </a:moveTo>
                  <a:lnTo>
                    <a:pt x="294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3127375" y="5937250"/>
              <a:ext cx="66675" cy="6826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41" y="42"/>
                </a:cxn>
                <a:cxn ang="0">
                  <a:pos x="0" y="16"/>
                </a:cxn>
              </a:cxnLst>
              <a:rect l="0" t="0" r="r" b="b"/>
              <a:pathLst>
                <a:path w="42" h="43">
                  <a:moveTo>
                    <a:pt x="17" y="0"/>
                  </a:moveTo>
                  <a:lnTo>
                    <a:pt x="41" y="42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2819400" y="5495925"/>
              <a:ext cx="514350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3" y="320"/>
                </a:cxn>
                <a:cxn ang="0">
                  <a:pos x="0" y="0"/>
                </a:cxn>
              </a:cxnLst>
              <a:rect l="0" t="0" r="r" b="b"/>
              <a:pathLst>
                <a:path w="324" h="321">
                  <a:moveTo>
                    <a:pt x="0" y="0"/>
                  </a:moveTo>
                  <a:lnTo>
                    <a:pt x="323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3265488" y="5938838"/>
              <a:ext cx="68262" cy="6667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42" y="41"/>
                </a:cxn>
                <a:cxn ang="0">
                  <a:pos x="0" y="16"/>
                </a:cxn>
              </a:cxnLst>
              <a:rect l="0" t="0" r="r" b="b"/>
              <a:pathLst>
                <a:path w="43" h="42">
                  <a:moveTo>
                    <a:pt x="17" y="0"/>
                  </a:moveTo>
                  <a:lnTo>
                    <a:pt x="42" y="41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2960688" y="5495925"/>
              <a:ext cx="558800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1" y="320"/>
                </a:cxn>
                <a:cxn ang="0">
                  <a:pos x="0" y="0"/>
                </a:cxn>
              </a:cxnLst>
              <a:rect l="0" t="0" r="r" b="b"/>
              <a:pathLst>
                <a:path w="352" h="321">
                  <a:moveTo>
                    <a:pt x="0" y="0"/>
                  </a:moveTo>
                  <a:lnTo>
                    <a:pt x="351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3451225" y="5940425"/>
              <a:ext cx="68263" cy="6508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42" y="40"/>
                </a:cxn>
                <a:cxn ang="0">
                  <a:pos x="0" y="17"/>
                </a:cxn>
              </a:cxnLst>
              <a:rect l="0" t="0" r="r" b="b"/>
              <a:pathLst>
                <a:path w="43" h="41">
                  <a:moveTo>
                    <a:pt x="16" y="0"/>
                  </a:moveTo>
                  <a:lnTo>
                    <a:pt x="42" y="40"/>
                  </a:lnTo>
                  <a:lnTo>
                    <a:pt x="0" y="17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3098800" y="5495925"/>
              <a:ext cx="608013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2" y="320"/>
                </a:cxn>
                <a:cxn ang="0">
                  <a:pos x="0" y="0"/>
                </a:cxn>
              </a:cxnLst>
              <a:rect l="0" t="0" r="r" b="b"/>
              <a:pathLst>
                <a:path w="383" h="321">
                  <a:moveTo>
                    <a:pt x="0" y="0"/>
                  </a:moveTo>
                  <a:lnTo>
                    <a:pt x="382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3636963" y="5942013"/>
              <a:ext cx="69850" cy="6350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43" y="39"/>
                </a:cxn>
                <a:cxn ang="0">
                  <a:pos x="0" y="18"/>
                </a:cxn>
              </a:cxnLst>
              <a:rect l="0" t="0" r="r" b="b"/>
              <a:pathLst>
                <a:path w="44" h="40">
                  <a:moveTo>
                    <a:pt x="15" y="0"/>
                  </a:moveTo>
                  <a:lnTo>
                    <a:pt x="43" y="39"/>
                  </a:lnTo>
                  <a:lnTo>
                    <a:pt x="0" y="18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3289300" y="3971925"/>
              <a:ext cx="1120775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pitchFamily="34" charset="0"/>
                </a:rPr>
                <a:t>Index entries</a:t>
              </a:r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3289300" y="5168900"/>
              <a:ext cx="1050925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  <a:latin typeface="Arial" pitchFamily="34" charset="0"/>
                </a:rPr>
                <a:t>Data entries</a:t>
              </a:r>
            </a:p>
          </p:txBody>
        </p:sp>
        <p:sp>
          <p:nvSpPr>
            <p:cNvPr id="67" name="Rectangle 64"/>
            <p:cNvSpPr>
              <a:spLocks noChangeArrowheads="1"/>
            </p:cNvSpPr>
            <p:nvPr/>
          </p:nvSpPr>
          <p:spPr bwMode="auto">
            <a:xfrm>
              <a:off x="3289300" y="4124325"/>
              <a:ext cx="1417638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pitchFamily="34" charset="0"/>
                </a:rPr>
                <a:t>direct search for </a:t>
              </a:r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4808538" y="3938588"/>
              <a:ext cx="169862" cy="1481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" y="0"/>
                </a:cxn>
                <a:cxn ang="0">
                  <a:pos x="106" y="932"/>
                </a:cxn>
                <a:cxn ang="0">
                  <a:pos x="0" y="932"/>
                </a:cxn>
                <a:cxn ang="0">
                  <a:pos x="0" y="0"/>
                </a:cxn>
              </a:cxnLst>
              <a:rect l="0" t="0" r="r" b="b"/>
              <a:pathLst>
                <a:path w="107" h="933">
                  <a:moveTo>
                    <a:pt x="0" y="0"/>
                  </a:moveTo>
                  <a:lnTo>
                    <a:pt x="106" y="0"/>
                  </a:lnTo>
                  <a:lnTo>
                    <a:pt x="106" y="932"/>
                  </a:lnTo>
                  <a:lnTo>
                    <a:pt x="0" y="93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6"/>
            <p:cNvSpPr>
              <a:spLocks/>
            </p:cNvSpPr>
            <p:nvPr/>
          </p:nvSpPr>
          <p:spPr bwMode="auto">
            <a:xfrm>
              <a:off x="4808538" y="6015038"/>
              <a:ext cx="169862" cy="5572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" y="0"/>
                </a:cxn>
                <a:cxn ang="0">
                  <a:pos x="106" y="350"/>
                </a:cxn>
                <a:cxn ang="0">
                  <a:pos x="0" y="350"/>
                </a:cxn>
                <a:cxn ang="0">
                  <a:pos x="0" y="0"/>
                </a:cxn>
              </a:cxnLst>
              <a:rect l="0" t="0" r="r" b="b"/>
              <a:pathLst>
                <a:path w="107" h="351">
                  <a:moveTo>
                    <a:pt x="0" y="0"/>
                  </a:moveTo>
                  <a:lnTo>
                    <a:pt x="106" y="0"/>
                  </a:lnTo>
                  <a:lnTo>
                    <a:pt x="106" y="350"/>
                  </a:lnTo>
                  <a:lnTo>
                    <a:pt x="0" y="35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4414838" y="5451475"/>
              <a:ext cx="985837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folHlink"/>
                  </a:solidFill>
                  <a:latin typeface="Arial" pitchFamily="34" charset="0"/>
                </a:rPr>
                <a:t>(Index File)</a:t>
              </a:r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4491038" y="5694363"/>
              <a:ext cx="874712" cy="271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accent1"/>
                  </a:solidFill>
                  <a:latin typeface="Arial" pitchFamily="34" charset="0"/>
                </a:rPr>
                <a:t>(Data file)</a:t>
              </a:r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2865438" y="6330950"/>
              <a:ext cx="1160462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accent1"/>
                  </a:solidFill>
                  <a:latin typeface="Arial" pitchFamily="34" charset="0"/>
                </a:rPr>
                <a:t>Data Records</a:t>
              </a:r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3289300" y="4264025"/>
              <a:ext cx="1036638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  <a:latin typeface="Arial" pitchFamily="34" charset="0"/>
                </a:rPr>
                <a:t>data entries</a:t>
              </a:r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5888038" y="6016625"/>
              <a:ext cx="342900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5" y="0"/>
                </a:cxn>
                <a:cxn ang="0">
                  <a:pos x="215" y="220"/>
                </a:cxn>
                <a:cxn ang="0">
                  <a:pos x="0" y="220"/>
                </a:cxn>
              </a:cxnLst>
              <a:rect l="0" t="0" r="r" b="b"/>
              <a:pathLst>
                <a:path w="216" h="221">
                  <a:moveTo>
                    <a:pt x="0" y="220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6343650" y="6016625"/>
              <a:ext cx="344488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6" y="0"/>
                </a:cxn>
                <a:cxn ang="0">
                  <a:pos x="216" y="220"/>
                </a:cxn>
                <a:cxn ang="0">
                  <a:pos x="0" y="220"/>
                </a:cxn>
              </a:cxnLst>
              <a:rect l="0" t="0" r="r" b="b"/>
              <a:pathLst>
                <a:path w="217" h="221">
                  <a:moveTo>
                    <a:pt x="0" y="220"/>
                  </a:moveTo>
                  <a:lnTo>
                    <a:pt x="0" y="0"/>
                  </a:lnTo>
                  <a:lnTo>
                    <a:pt x="216" y="0"/>
                  </a:lnTo>
                  <a:lnTo>
                    <a:pt x="216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6802438" y="6016625"/>
              <a:ext cx="338137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2" y="0"/>
                </a:cxn>
                <a:cxn ang="0">
                  <a:pos x="212" y="220"/>
                </a:cxn>
                <a:cxn ang="0">
                  <a:pos x="0" y="220"/>
                </a:cxn>
              </a:cxnLst>
              <a:rect l="0" t="0" r="r" b="b"/>
              <a:pathLst>
                <a:path w="213" h="221">
                  <a:moveTo>
                    <a:pt x="0" y="220"/>
                  </a:moveTo>
                  <a:lnTo>
                    <a:pt x="0" y="0"/>
                  </a:lnTo>
                  <a:lnTo>
                    <a:pt x="212" y="0"/>
                  </a:lnTo>
                  <a:lnTo>
                    <a:pt x="212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7258050" y="6016625"/>
              <a:ext cx="339725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3" y="0"/>
                </a:cxn>
                <a:cxn ang="0">
                  <a:pos x="213" y="220"/>
                </a:cxn>
                <a:cxn ang="0">
                  <a:pos x="0" y="220"/>
                </a:cxn>
              </a:cxnLst>
              <a:rect l="0" t="0" r="r" b="b"/>
              <a:pathLst>
                <a:path w="214" h="221">
                  <a:moveTo>
                    <a:pt x="0" y="220"/>
                  </a:moveTo>
                  <a:lnTo>
                    <a:pt x="0" y="0"/>
                  </a:lnTo>
                  <a:lnTo>
                    <a:pt x="213" y="0"/>
                  </a:lnTo>
                  <a:lnTo>
                    <a:pt x="21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7712075" y="6016625"/>
              <a:ext cx="346075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7" y="0"/>
                </a:cxn>
                <a:cxn ang="0">
                  <a:pos x="217" y="220"/>
                </a:cxn>
                <a:cxn ang="0">
                  <a:pos x="0" y="220"/>
                </a:cxn>
              </a:cxnLst>
              <a:rect l="0" t="0" r="r" b="b"/>
              <a:pathLst>
                <a:path w="218" h="221">
                  <a:moveTo>
                    <a:pt x="0" y="220"/>
                  </a:moveTo>
                  <a:lnTo>
                    <a:pt x="0" y="0"/>
                  </a:lnTo>
                  <a:lnTo>
                    <a:pt x="217" y="0"/>
                  </a:lnTo>
                  <a:lnTo>
                    <a:pt x="217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8167688" y="6016625"/>
              <a:ext cx="342900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5" y="0"/>
                </a:cxn>
                <a:cxn ang="0">
                  <a:pos x="215" y="220"/>
                </a:cxn>
                <a:cxn ang="0">
                  <a:pos x="0" y="220"/>
                </a:cxn>
              </a:cxnLst>
              <a:rect l="0" t="0" r="r" b="b"/>
              <a:pathLst>
                <a:path w="216" h="221">
                  <a:moveTo>
                    <a:pt x="0" y="220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7"/>
            <p:cNvSpPr>
              <a:spLocks/>
            </p:cNvSpPr>
            <p:nvPr/>
          </p:nvSpPr>
          <p:spPr bwMode="auto">
            <a:xfrm>
              <a:off x="8624888" y="6016625"/>
              <a:ext cx="342900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5" y="0"/>
                </a:cxn>
                <a:cxn ang="0">
                  <a:pos x="215" y="220"/>
                </a:cxn>
                <a:cxn ang="0">
                  <a:pos x="0" y="220"/>
                </a:cxn>
              </a:cxnLst>
              <a:rect l="0" t="0" r="r" b="b"/>
              <a:pathLst>
                <a:path w="216" h="221">
                  <a:moveTo>
                    <a:pt x="0" y="220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auto">
            <a:xfrm>
              <a:off x="6543675" y="4848225"/>
              <a:ext cx="14906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8" y="0"/>
                </a:cxn>
                <a:cxn ang="0">
                  <a:pos x="0" y="0"/>
                </a:cxn>
              </a:cxnLst>
              <a:rect l="0" t="0" r="r" b="b"/>
              <a:pathLst>
                <a:path w="939" h="1">
                  <a:moveTo>
                    <a:pt x="0" y="0"/>
                  </a:moveTo>
                  <a:lnTo>
                    <a:pt x="938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6543675" y="3802063"/>
              <a:ext cx="785813" cy="1047750"/>
            </a:xfrm>
            <a:custGeom>
              <a:avLst/>
              <a:gdLst/>
              <a:ahLst/>
              <a:cxnLst>
                <a:cxn ang="0">
                  <a:pos x="0" y="659"/>
                </a:cxn>
                <a:cxn ang="0">
                  <a:pos x="494" y="0"/>
                </a:cxn>
                <a:cxn ang="0">
                  <a:pos x="0" y="659"/>
                </a:cxn>
              </a:cxnLst>
              <a:rect l="0" t="0" r="r" b="b"/>
              <a:pathLst>
                <a:path w="495" h="660">
                  <a:moveTo>
                    <a:pt x="0" y="659"/>
                  </a:moveTo>
                  <a:lnTo>
                    <a:pt x="494" y="0"/>
                  </a:lnTo>
                  <a:lnTo>
                    <a:pt x="0" y="65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7327900" y="3802063"/>
              <a:ext cx="712788" cy="1047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8" y="659"/>
                </a:cxn>
                <a:cxn ang="0">
                  <a:pos x="0" y="0"/>
                </a:cxn>
              </a:cxnLst>
              <a:rect l="0" t="0" r="r" b="b"/>
              <a:pathLst>
                <a:path w="449" h="660">
                  <a:moveTo>
                    <a:pt x="0" y="0"/>
                  </a:moveTo>
                  <a:lnTo>
                    <a:pt x="448" y="65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81"/>
            <p:cNvSpPr>
              <a:spLocks/>
            </p:cNvSpPr>
            <p:nvPr/>
          </p:nvSpPr>
          <p:spPr bwMode="auto">
            <a:xfrm>
              <a:off x="7037388" y="3709988"/>
              <a:ext cx="292100" cy="936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9"/>
                </a:cxn>
                <a:cxn ang="0">
                  <a:pos x="183" y="58"/>
                </a:cxn>
                <a:cxn ang="0">
                  <a:pos x="0" y="0"/>
                </a:cxn>
              </a:cxnLst>
              <a:rect l="0" t="0" r="r" b="b"/>
              <a:pathLst>
                <a:path w="184" h="59">
                  <a:moveTo>
                    <a:pt x="0" y="0"/>
                  </a:moveTo>
                  <a:lnTo>
                    <a:pt x="30" y="9"/>
                  </a:lnTo>
                  <a:lnTo>
                    <a:pt x="183" y="5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auto">
            <a:xfrm>
              <a:off x="7246938" y="3751263"/>
              <a:ext cx="82550" cy="5238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1" y="32"/>
                </a:cxn>
                <a:cxn ang="0">
                  <a:pos x="0" y="32"/>
                </a:cxn>
                <a:cxn ang="0">
                  <a:pos x="6" y="0"/>
                </a:cxn>
              </a:cxnLst>
              <a:rect l="0" t="0" r="r" b="b"/>
              <a:pathLst>
                <a:path w="52" h="33">
                  <a:moveTo>
                    <a:pt x="6" y="0"/>
                  </a:moveTo>
                  <a:lnTo>
                    <a:pt x="51" y="32"/>
                  </a:lnTo>
                  <a:lnTo>
                    <a:pt x="0" y="32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auto">
            <a:xfrm>
              <a:off x="6184900" y="5129213"/>
              <a:ext cx="404813" cy="3476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4" y="0"/>
                </a:cxn>
                <a:cxn ang="0">
                  <a:pos x="254" y="218"/>
                </a:cxn>
                <a:cxn ang="0">
                  <a:pos x="0" y="218"/>
                </a:cxn>
                <a:cxn ang="0">
                  <a:pos x="0" y="0"/>
                </a:cxn>
              </a:cxnLst>
              <a:rect l="0" t="0" r="r" b="b"/>
              <a:pathLst>
                <a:path w="255" h="219">
                  <a:moveTo>
                    <a:pt x="0" y="0"/>
                  </a:moveTo>
                  <a:lnTo>
                    <a:pt x="254" y="0"/>
                  </a:lnTo>
                  <a:lnTo>
                    <a:pt x="254" y="218"/>
                  </a:lnTo>
                  <a:lnTo>
                    <a:pt x="0" y="2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84"/>
            <p:cNvSpPr>
              <a:spLocks/>
            </p:cNvSpPr>
            <p:nvPr/>
          </p:nvSpPr>
          <p:spPr bwMode="auto">
            <a:xfrm>
              <a:off x="6588125" y="5256213"/>
              <a:ext cx="63500" cy="42862"/>
            </a:xfrm>
            <a:custGeom>
              <a:avLst/>
              <a:gdLst/>
              <a:ahLst/>
              <a:cxnLst>
                <a:cxn ang="0">
                  <a:pos x="39" y="26"/>
                </a:cxn>
                <a:cxn ang="0">
                  <a:pos x="0" y="13"/>
                </a:cxn>
                <a:cxn ang="0">
                  <a:pos x="39" y="0"/>
                </a:cxn>
              </a:cxnLst>
              <a:rect l="0" t="0" r="r" b="b"/>
              <a:pathLst>
                <a:path w="40" h="27">
                  <a:moveTo>
                    <a:pt x="39" y="26"/>
                  </a:moveTo>
                  <a:lnTo>
                    <a:pt x="0" y="13"/>
                  </a:lnTo>
                  <a:lnTo>
                    <a:pt x="39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auto">
            <a:xfrm>
              <a:off x="6588125" y="5280025"/>
              <a:ext cx="24130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1" y="0"/>
                </a:cxn>
                <a:cxn ang="0">
                  <a:pos x="0" y="0"/>
                </a:cxn>
              </a:cxnLst>
              <a:rect l="0" t="0" r="r" b="b"/>
              <a:pathLst>
                <a:path w="152" h="1">
                  <a:moveTo>
                    <a:pt x="0" y="0"/>
                  </a:moveTo>
                  <a:lnTo>
                    <a:pt x="151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auto">
            <a:xfrm>
              <a:off x="6764338" y="5256213"/>
              <a:ext cx="65087" cy="42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13"/>
                </a:cxn>
                <a:cxn ang="0">
                  <a:pos x="0" y="26"/>
                </a:cxn>
              </a:cxnLst>
              <a:rect l="0" t="0" r="r" b="b"/>
              <a:pathLst>
                <a:path w="41" h="27">
                  <a:moveTo>
                    <a:pt x="0" y="0"/>
                  </a:moveTo>
                  <a:lnTo>
                    <a:pt x="40" y="13"/>
                  </a:lnTo>
                  <a:lnTo>
                    <a:pt x="0" y="26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auto">
            <a:xfrm>
              <a:off x="6827838" y="5129213"/>
              <a:ext cx="403225" cy="3476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18"/>
                </a:cxn>
                <a:cxn ang="0">
                  <a:pos x="0" y="218"/>
                </a:cxn>
                <a:cxn ang="0">
                  <a:pos x="0" y="0"/>
                </a:cxn>
              </a:cxnLst>
              <a:rect l="0" t="0" r="r" b="b"/>
              <a:pathLst>
                <a:path w="254" h="219">
                  <a:moveTo>
                    <a:pt x="0" y="0"/>
                  </a:moveTo>
                  <a:lnTo>
                    <a:pt x="253" y="0"/>
                  </a:lnTo>
                  <a:lnTo>
                    <a:pt x="253" y="218"/>
                  </a:lnTo>
                  <a:lnTo>
                    <a:pt x="0" y="2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88"/>
            <p:cNvSpPr>
              <a:spLocks/>
            </p:cNvSpPr>
            <p:nvPr/>
          </p:nvSpPr>
          <p:spPr bwMode="auto">
            <a:xfrm>
              <a:off x="7229475" y="5256213"/>
              <a:ext cx="66675" cy="42862"/>
            </a:xfrm>
            <a:custGeom>
              <a:avLst/>
              <a:gdLst/>
              <a:ahLst/>
              <a:cxnLst>
                <a:cxn ang="0">
                  <a:pos x="41" y="26"/>
                </a:cxn>
                <a:cxn ang="0">
                  <a:pos x="0" y="13"/>
                </a:cxn>
                <a:cxn ang="0">
                  <a:pos x="41" y="0"/>
                </a:cxn>
              </a:cxnLst>
              <a:rect l="0" t="0" r="r" b="b"/>
              <a:pathLst>
                <a:path w="42" h="27">
                  <a:moveTo>
                    <a:pt x="41" y="26"/>
                  </a:moveTo>
                  <a:lnTo>
                    <a:pt x="0" y="13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auto">
            <a:xfrm>
              <a:off x="7229475" y="5280025"/>
              <a:ext cx="20161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0"/>
                </a:cxn>
                <a:cxn ang="0">
                  <a:pos x="0" y="0"/>
                </a:cxn>
              </a:cxnLst>
              <a:rect l="0" t="0" r="r" b="b"/>
              <a:pathLst>
                <a:path w="127" h="1">
                  <a:moveTo>
                    <a:pt x="0" y="0"/>
                  </a:moveTo>
                  <a:lnTo>
                    <a:pt x="12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90"/>
            <p:cNvSpPr>
              <a:spLocks/>
            </p:cNvSpPr>
            <p:nvPr/>
          </p:nvSpPr>
          <p:spPr bwMode="auto">
            <a:xfrm>
              <a:off x="7369175" y="5256213"/>
              <a:ext cx="61913" cy="42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13"/>
                </a:cxn>
                <a:cxn ang="0">
                  <a:pos x="0" y="26"/>
                </a:cxn>
              </a:cxnLst>
              <a:rect l="0" t="0" r="r" b="b"/>
              <a:pathLst>
                <a:path w="39" h="27">
                  <a:moveTo>
                    <a:pt x="0" y="0"/>
                  </a:moveTo>
                  <a:lnTo>
                    <a:pt x="38" y="13"/>
                  </a:lnTo>
                  <a:lnTo>
                    <a:pt x="0" y="26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6467475" y="4832350"/>
              <a:ext cx="158750" cy="298450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0" y="187"/>
                </a:cxn>
                <a:cxn ang="0">
                  <a:pos x="99" y="0"/>
                </a:cxn>
              </a:cxnLst>
              <a:rect l="0" t="0" r="r" b="b"/>
              <a:pathLst>
                <a:path w="100" h="188">
                  <a:moveTo>
                    <a:pt x="99" y="0"/>
                  </a:moveTo>
                  <a:lnTo>
                    <a:pt x="0" y="187"/>
                  </a:lnTo>
                  <a:lnTo>
                    <a:pt x="99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6467475" y="5053013"/>
              <a:ext cx="49213" cy="77787"/>
            </a:xfrm>
            <a:custGeom>
              <a:avLst/>
              <a:gdLst/>
              <a:ahLst/>
              <a:cxnLst>
                <a:cxn ang="0">
                  <a:pos x="30" y="15"/>
                </a:cxn>
                <a:cxn ang="0">
                  <a:pos x="0" y="48"/>
                </a:cxn>
                <a:cxn ang="0">
                  <a:pos x="13" y="0"/>
                </a:cxn>
              </a:cxnLst>
              <a:rect l="0" t="0" r="r" b="b"/>
              <a:pathLst>
                <a:path w="31" h="49">
                  <a:moveTo>
                    <a:pt x="30" y="15"/>
                  </a:moveTo>
                  <a:lnTo>
                    <a:pt x="0" y="48"/>
                  </a:lnTo>
                  <a:lnTo>
                    <a:pt x="13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7027863" y="4832350"/>
              <a:ext cx="1587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7"/>
                </a:cxn>
                <a:cxn ang="0">
                  <a:pos x="0" y="0"/>
                </a:cxn>
              </a:cxnLst>
              <a:rect l="0" t="0" r="r" b="b"/>
              <a:pathLst>
                <a:path w="1" h="188">
                  <a:moveTo>
                    <a:pt x="0" y="0"/>
                  </a:moveTo>
                  <a:lnTo>
                    <a:pt x="0" y="1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7013575" y="5051425"/>
              <a:ext cx="30163" cy="793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8" y="49"/>
                </a:cxn>
                <a:cxn ang="0">
                  <a:pos x="0" y="0"/>
                </a:cxn>
              </a:cxnLst>
              <a:rect l="0" t="0" r="r" b="b"/>
              <a:pathLst>
                <a:path w="19" h="50">
                  <a:moveTo>
                    <a:pt x="18" y="0"/>
                  </a:moveTo>
                  <a:lnTo>
                    <a:pt x="8" y="4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95"/>
            <p:cNvSpPr>
              <a:spLocks/>
            </p:cNvSpPr>
            <p:nvPr/>
          </p:nvSpPr>
          <p:spPr bwMode="auto">
            <a:xfrm>
              <a:off x="7913688" y="5129213"/>
              <a:ext cx="403225" cy="3476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18"/>
                </a:cxn>
                <a:cxn ang="0">
                  <a:pos x="0" y="218"/>
                </a:cxn>
                <a:cxn ang="0">
                  <a:pos x="0" y="0"/>
                </a:cxn>
              </a:cxnLst>
              <a:rect l="0" t="0" r="r" b="b"/>
              <a:pathLst>
                <a:path w="254" h="219">
                  <a:moveTo>
                    <a:pt x="0" y="0"/>
                  </a:moveTo>
                  <a:lnTo>
                    <a:pt x="253" y="0"/>
                  </a:lnTo>
                  <a:lnTo>
                    <a:pt x="253" y="218"/>
                  </a:lnTo>
                  <a:lnTo>
                    <a:pt x="0" y="2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auto">
            <a:xfrm>
              <a:off x="7713663" y="5256213"/>
              <a:ext cx="65087" cy="42862"/>
            </a:xfrm>
            <a:custGeom>
              <a:avLst/>
              <a:gdLst/>
              <a:ahLst/>
              <a:cxnLst>
                <a:cxn ang="0">
                  <a:pos x="40" y="26"/>
                </a:cxn>
                <a:cxn ang="0">
                  <a:pos x="0" y="13"/>
                </a:cxn>
                <a:cxn ang="0">
                  <a:pos x="40" y="0"/>
                </a:cxn>
              </a:cxnLst>
              <a:rect l="0" t="0" r="r" b="b"/>
              <a:pathLst>
                <a:path w="41" h="27">
                  <a:moveTo>
                    <a:pt x="40" y="26"/>
                  </a:moveTo>
                  <a:lnTo>
                    <a:pt x="0" y="13"/>
                  </a:lnTo>
                  <a:lnTo>
                    <a:pt x="4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7713663" y="5280025"/>
              <a:ext cx="201612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0"/>
                </a:cxn>
                <a:cxn ang="0">
                  <a:pos x="0" y="0"/>
                </a:cxn>
              </a:cxnLst>
              <a:rect l="0" t="0" r="r" b="b"/>
              <a:pathLst>
                <a:path w="127" h="1">
                  <a:moveTo>
                    <a:pt x="0" y="0"/>
                  </a:moveTo>
                  <a:lnTo>
                    <a:pt x="12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auto">
            <a:xfrm>
              <a:off x="7848600" y="5256213"/>
              <a:ext cx="66675" cy="42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13"/>
                </a:cxn>
                <a:cxn ang="0">
                  <a:pos x="0" y="26"/>
                </a:cxn>
              </a:cxnLst>
              <a:rect l="0" t="0" r="r" b="b"/>
              <a:pathLst>
                <a:path w="42" h="27">
                  <a:moveTo>
                    <a:pt x="0" y="0"/>
                  </a:moveTo>
                  <a:lnTo>
                    <a:pt x="41" y="13"/>
                  </a:lnTo>
                  <a:lnTo>
                    <a:pt x="0" y="26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7956550" y="4832350"/>
              <a:ext cx="15875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187"/>
                </a:cxn>
                <a:cxn ang="0">
                  <a:pos x="0" y="0"/>
                </a:cxn>
              </a:cxnLst>
              <a:rect l="0" t="0" r="r" b="b"/>
              <a:pathLst>
                <a:path w="100" h="188">
                  <a:moveTo>
                    <a:pt x="0" y="0"/>
                  </a:moveTo>
                  <a:lnTo>
                    <a:pt x="99" y="1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auto">
            <a:xfrm>
              <a:off x="8066088" y="5053013"/>
              <a:ext cx="49212" cy="7778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30" y="48"/>
                </a:cxn>
                <a:cxn ang="0">
                  <a:pos x="0" y="15"/>
                </a:cxn>
              </a:cxnLst>
              <a:rect l="0" t="0" r="r" b="b"/>
              <a:pathLst>
                <a:path w="31" h="49">
                  <a:moveTo>
                    <a:pt x="17" y="0"/>
                  </a:moveTo>
                  <a:lnTo>
                    <a:pt x="30" y="48"/>
                  </a:lnTo>
                  <a:lnTo>
                    <a:pt x="0" y="15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01"/>
            <p:cNvSpPr>
              <a:spLocks/>
            </p:cNvSpPr>
            <p:nvPr/>
          </p:nvSpPr>
          <p:spPr bwMode="auto">
            <a:xfrm>
              <a:off x="6224588" y="5475288"/>
              <a:ext cx="201612" cy="498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313"/>
                </a:cxn>
                <a:cxn ang="0">
                  <a:pos x="0" y="0"/>
                </a:cxn>
              </a:cxnLst>
              <a:rect l="0" t="0" r="r" b="b"/>
              <a:pathLst>
                <a:path w="127" h="314">
                  <a:moveTo>
                    <a:pt x="0" y="0"/>
                  </a:moveTo>
                  <a:lnTo>
                    <a:pt x="126" y="3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02"/>
            <p:cNvSpPr>
              <a:spLocks/>
            </p:cNvSpPr>
            <p:nvPr/>
          </p:nvSpPr>
          <p:spPr bwMode="auto">
            <a:xfrm>
              <a:off x="6381750" y="5894388"/>
              <a:ext cx="44450" cy="793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7" y="49"/>
                </a:cxn>
                <a:cxn ang="0">
                  <a:pos x="0" y="11"/>
                </a:cxn>
              </a:cxnLst>
              <a:rect l="0" t="0" r="r" b="b"/>
              <a:pathLst>
                <a:path w="28" h="50">
                  <a:moveTo>
                    <a:pt x="18" y="0"/>
                  </a:moveTo>
                  <a:lnTo>
                    <a:pt x="27" y="49"/>
                  </a:lnTo>
                  <a:lnTo>
                    <a:pt x="0" y="11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auto">
            <a:xfrm>
              <a:off x="5940425" y="5475288"/>
              <a:ext cx="366713" cy="549275"/>
            </a:xfrm>
            <a:custGeom>
              <a:avLst/>
              <a:gdLst/>
              <a:ahLst/>
              <a:cxnLst>
                <a:cxn ang="0">
                  <a:pos x="230" y="0"/>
                </a:cxn>
                <a:cxn ang="0">
                  <a:pos x="0" y="345"/>
                </a:cxn>
                <a:cxn ang="0">
                  <a:pos x="230" y="0"/>
                </a:cxn>
              </a:cxnLst>
              <a:rect l="0" t="0" r="r" b="b"/>
              <a:pathLst>
                <a:path w="231" h="346">
                  <a:moveTo>
                    <a:pt x="230" y="0"/>
                  </a:moveTo>
                  <a:lnTo>
                    <a:pt x="0" y="345"/>
                  </a:lnTo>
                  <a:lnTo>
                    <a:pt x="23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04"/>
            <p:cNvSpPr>
              <a:spLocks/>
            </p:cNvSpPr>
            <p:nvPr/>
          </p:nvSpPr>
          <p:spPr bwMode="auto">
            <a:xfrm>
              <a:off x="5940425" y="5949950"/>
              <a:ext cx="57150" cy="74613"/>
            </a:xfrm>
            <a:custGeom>
              <a:avLst/>
              <a:gdLst/>
              <a:ahLst/>
              <a:cxnLst>
                <a:cxn ang="0">
                  <a:pos x="35" y="16"/>
                </a:cxn>
                <a:cxn ang="0">
                  <a:pos x="0" y="46"/>
                </a:cxn>
                <a:cxn ang="0">
                  <a:pos x="19" y="0"/>
                </a:cxn>
              </a:cxnLst>
              <a:rect l="0" t="0" r="r" b="b"/>
              <a:pathLst>
                <a:path w="36" h="47">
                  <a:moveTo>
                    <a:pt x="35" y="16"/>
                  </a:moveTo>
                  <a:lnTo>
                    <a:pt x="0" y="46"/>
                  </a:lnTo>
                  <a:lnTo>
                    <a:pt x="19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auto">
            <a:xfrm>
              <a:off x="6343650" y="5475288"/>
              <a:ext cx="566738" cy="549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" y="345"/>
                </a:cxn>
                <a:cxn ang="0">
                  <a:pos x="0" y="0"/>
                </a:cxn>
              </a:cxnLst>
              <a:rect l="0" t="0" r="r" b="b"/>
              <a:pathLst>
                <a:path w="357" h="346">
                  <a:moveTo>
                    <a:pt x="0" y="0"/>
                  </a:moveTo>
                  <a:lnTo>
                    <a:pt x="356" y="34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06"/>
            <p:cNvSpPr>
              <a:spLocks/>
            </p:cNvSpPr>
            <p:nvPr/>
          </p:nvSpPr>
          <p:spPr bwMode="auto">
            <a:xfrm>
              <a:off x="6845300" y="5959475"/>
              <a:ext cx="65088" cy="6508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40" y="40"/>
                </a:cxn>
                <a:cxn ang="0">
                  <a:pos x="0" y="19"/>
                </a:cxn>
              </a:cxnLst>
              <a:rect l="0" t="0" r="r" b="b"/>
              <a:pathLst>
                <a:path w="41" h="41">
                  <a:moveTo>
                    <a:pt x="13" y="0"/>
                  </a:moveTo>
                  <a:lnTo>
                    <a:pt x="40" y="40"/>
                  </a:lnTo>
                  <a:lnTo>
                    <a:pt x="0" y="19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auto">
            <a:xfrm>
              <a:off x="6143625" y="5475288"/>
              <a:ext cx="282575" cy="498475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313"/>
                </a:cxn>
                <a:cxn ang="0">
                  <a:pos x="177" y="0"/>
                </a:cxn>
              </a:cxnLst>
              <a:rect l="0" t="0" r="r" b="b"/>
              <a:pathLst>
                <a:path w="178" h="314">
                  <a:moveTo>
                    <a:pt x="177" y="0"/>
                  </a:moveTo>
                  <a:lnTo>
                    <a:pt x="0" y="313"/>
                  </a:lnTo>
                  <a:lnTo>
                    <a:pt x="177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08"/>
            <p:cNvSpPr>
              <a:spLocks/>
            </p:cNvSpPr>
            <p:nvPr/>
          </p:nvSpPr>
          <p:spPr bwMode="auto">
            <a:xfrm>
              <a:off x="6143625" y="5899150"/>
              <a:ext cx="52388" cy="74613"/>
            </a:xfrm>
            <a:custGeom>
              <a:avLst/>
              <a:gdLst/>
              <a:ahLst/>
              <a:cxnLst>
                <a:cxn ang="0">
                  <a:pos x="32" y="13"/>
                </a:cxn>
                <a:cxn ang="0">
                  <a:pos x="0" y="46"/>
                </a:cxn>
                <a:cxn ang="0">
                  <a:pos x="14" y="0"/>
                </a:cxn>
              </a:cxnLst>
              <a:rect l="0" t="0" r="r" b="b"/>
              <a:pathLst>
                <a:path w="33" h="47">
                  <a:moveTo>
                    <a:pt x="32" y="13"/>
                  </a:moveTo>
                  <a:lnTo>
                    <a:pt x="0" y="46"/>
                  </a:lnTo>
                  <a:lnTo>
                    <a:pt x="14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09"/>
            <p:cNvSpPr>
              <a:spLocks/>
            </p:cNvSpPr>
            <p:nvPr/>
          </p:nvSpPr>
          <p:spPr bwMode="auto">
            <a:xfrm>
              <a:off x="6467475" y="5475288"/>
              <a:ext cx="1408113" cy="498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6" y="313"/>
                </a:cxn>
                <a:cxn ang="0">
                  <a:pos x="0" y="0"/>
                </a:cxn>
              </a:cxnLst>
              <a:rect l="0" t="0" r="r" b="b"/>
              <a:pathLst>
                <a:path w="887" h="314">
                  <a:moveTo>
                    <a:pt x="0" y="0"/>
                  </a:moveTo>
                  <a:lnTo>
                    <a:pt x="886" y="3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10"/>
            <p:cNvSpPr>
              <a:spLocks/>
            </p:cNvSpPr>
            <p:nvPr/>
          </p:nvSpPr>
          <p:spPr bwMode="auto">
            <a:xfrm>
              <a:off x="7807325" y="5930900"/>
              <a:ext cx="68263" cy="42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2" y="26"/>
                </a:cxn>
                <a:cxn ang="0">
                  <a:pos x="0" y="25"/>
                </a:cxn>
              </a:cxnLst>
              <a:rect l="0" t="0" r="r" b="b"/>
              <a:pathLst>
                <a:path w="43" h="27">
                  <a:moveTo>
                    <a:pt x="6" y="0"/>
                  </a:moveTo>
                  <a:lnTo>
                    <a:pt x="42" y="26"/>
                  </a:lnTo>
                  <a:lnTo>
                    <a:pt x="0" y="25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11"/>
            <p:cNvSpPr>
              <a:spLocks/>
            </p:cNvSpPr>
            <p:nvPr/>
          </p:nvSpPr>
          <p:spPr bwMode="auto">
            <a:xfrm>
              <a:off x="6224588" y="5475288"/>
              <a:ext cx="685800" cy="498475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0" y="313"/>
                </a:cxn>
                <a:cxn ang="0">
                  <a:pos x="431" y="0"/>
                </a:cxn>
              </a:cxnLst>
              <a:rect l="0" t="0" r="r" b="b"/>
              <a:pathLst>
                <a:path w="432" h="314">
                  <a:moveTo>
                    <a:pt x="431" y="0"/>
                  </a:moveTo>
                  <a:lnTo>
                    <a:pt x="0" y="313"/>
                  </a:lnTo>
                  <a:lnTo>
                    <a:pt x="431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12"/>
            <p:cNvSpPr>
              <a:spLocks/>
            </p:cNvSpPr>
            <p:nvPr/>
          </p:nvSpPr>
          <p:spPr bwMode="auto">
            <a:xfrm>
              <a:off x="6224588" y="5915025"/>
              <a:ext cx="65087" cy="58738"/>
            </a:xfrm>
            <a:custGeom>
              <a:avLst/>
              <a:gdLst/>
              <a:ahLst/>
              <a:cxnLst>
                <a:cxn ang="0">
                  <a:pos x="40" y="22"/>
                </a:cxn>
                <a:cxn ang="0">
                  <a:pos x="0" y="36"/>
                </a:cxn>
                <a:cxn ang="0">
                  <a:pos x="31" y="0"/>
                </a:cxn>
              </a:cxnLst>
              <a:rect l="0" t="0" r="r" b="b"/>
              <a:pathLst>
                <a:path w="41" h="37">
                  <a:moveTo>
                    <a:pt x="40" y="22"/>
                  </a:moveTo>
                  <a:lnTo>
                    <a:pt x="0" y="36"/>
                  </a:lnTo>
                  <a:lnTo>
                    <a:pt x="31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13"/>
            <p:cNvSpPr>
              <a:spLocks/>
            </p:cNvSpPr>
            <p:nvPr/>
          </p:nvSpPr>
          <p:spPr bwMode="auto">
            <a:xfrm>
              <a:off x="6945313" y="5475288"/>
              <a:ext cx="1778000" cy="498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9" y="313"/>
                </a:cxn>
                <a:cxn ang="0">
                  <a:pos x="0" y="0"/>
                </a:cxn>
              </a:cxnLst>
              <a:rect l="0" t="0" r="r" b="b"/>
              <a:pathLst>
                <a:path w="1120" h="314">
                  <a:moveTo>
                    <a:pt x="0" y="0"/>
                  </a:moveTo>
                  <a:lnTo>
                    <a:pt x="1119" y="3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14"/>
            <p:cNvSpPr>
              <a:spLocks/>
            </p:cNvSpPr>
            <p:nvPr/>
          </p:nvSpPr>
          <p:spPr bwMode="auto">
            <a:xfrm>
              <a:off x="8653463" y="5934075"/>
              <a:ext cx="69850" cy="412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3" y="24"/>
                </a:cxn>
                <a:cxn ang="0">
                  <a:pos x="0" y="25"/>
                </a:cxn>
              </a:cxnLst>
              <a:rect l="0" t="0" r="r" b="b"/>
              <a:pathLst>
                <a:path w="44" h="26">
                  <a:moveTo>
                    <a:pt x="5" y="0"/>
                  </a:moveTo>
                  <a:lnTo>
                    <a:pt x="43" y="24"/>
                  </a:lnTo>
                  <a:lnTo>
                    <a:pt x="0" y="25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6945313" y="5475288"/>
              <a:ext cx="165100" cy="549275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0" y="345"/>
                </a:cxn>
                <a:cxn ang="0">
                  <a:pos x="103" y="0"/>
                </a:cxn>
              </a:cxnLst>
              <a:rect l="0" t="0" r="r" b="b"/>
              <a:pathLst>
                <a:path w="104" h="346">
                  <a:moveTo>
                    <a:pt x="103" y="0"/>
                  </a:moveTo>
                  <a:lnTo>
                    <a:pt x="0" y="345"/>
                  </a:lnTo>
                  <a:lnTo>
                    <a:pt x="103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16"/>
            <p:cNvSpPr>
              <a:spLocks/>
            </p:cNvSpPr>
            <p:nvPr/>
          </p:nvSpPr>
          <p:spPr bwMode="auto">
            <a:xfrm>
              <a:off x="6945313" y="5942013"/>
              <a:ext cx="42862" cy="82550"/>
            </a:xfrm>
            <a:custGeom>
              <a:avLst/>
              <a:gdLst/>
              <a:ahLst/>
              <a:cxnLst>
                <a:cxn ang="0">
                  <a:pos x="26" y="8"/>
                </a:cxn>
                <a:cxn ang="0">
                  <a:pos x="0" y="51"/>
                </a:cxn>
                <a:cxn ang="0">
                  <a:pos x="5" y="0"/>
                </a:cxn>
              </a:cxnLst>
              <a:rect l="0" t="0" r="r" b="b"/>
              <a:pathLst>
                <a:path w="27" h="52">
                  <a:moveTo>
                    <a:pt x="26" y="8"/>
                  </a:moveTo>
                  <a:lnTo>
                    <a:pt x="0" y="51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17"/>
            <p:cNvSpPr>
              <a:spLocks/>
            </p:cNvSpPr>
            <p:nvPr/>
          </p:nvSpPr>
          <p:spPr bwMode="auto">
            <a:xfrm>
              <a:off x="7070725" y="5475288"/>
              <a:ext cx="322263" cy="498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313"/>
                </a:cxn>
                <a:cxn ang="0">
                  <a:pos x="0" y="0"/>
                </a:cxn>
              </a:cxnLst>
              <a:rect l="0" t="0" r="r" b="b"/>
              <a:pathLst>
                <a:path w="203" h="314">
                  <a:moveTo>
                    <a:pt x="0" y="0"/>
                  </a:moveTo>
                  <a:lnTo>
                    <a:pt x="202" y="3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7335838" y="5900738"/>
              <a:ext cx="57150" cy="7302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35" y="45"/>
                </a:cxn>
                <a:cxn ang="0">
                  <a:pos x="0" y="15"/>
                </a:cxn>
              </a:cxnLst>
              <a:rect l="0" t="0" r="r" b="b"/>
              <a:pathLst>
                <a:path w="36" h="46">
                  <a:moveTo>
                    <a:pt x="17" y="0"/>
                  </a:moveTo>
                  <a:lnTo>
                    <a:pt x="35" y="45"/>
                  </a:lnTo>
                  <a:lnTo>
                    <a:pt x="0" y="15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19"/>
            <p:cNvSpPr>
              <a:spLocks/>
            </p:cNvSpPr>
            <p:nvPr/>
          </p:nvSpPr>
          <p:spPr bwMode="auto">
            <a:xfrm>
              <a:off x="7472363" y="5475288"/>
              <a:ext cx="565150" cy="549275"/>
            </a:xfrm>
            <a:custGeom>
              <a:avLst/>
              <a:gdLst/>
              <a:ahLst/>
              <a:cxnLst>
                <a:cxn ang="0">
                  <a:pos x="355" y="0"/>
                </a:cxn>
                <a:cxn ang="0">
                  <a:pos x="0" y="345"/>
                </a:cxn>
                <a:cxn ang="0">
                  <a:pos x="355" y="0"/>
                </a:cxn>
              </a:cxnLst>
              <a:rect l="0" t="0" r="r" b="b"/>
              <a:pathLst>
                <a:path w="356" h="346">
                  <a:moveTo>
                    <a:pt x="355" y="0"/>
                  </a:moveTo>
                  <a:lnTo>
                    <a:pt x="0" y="345"/>
                  </a:lnTo>
                  <a:lnTo>
                    <a:pt x="355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20"/>
            <p:cNvSpPr>
              <a:spLocks/>
            </p:cNvSpPr>
            <p:nvPr/>
          </p:nvSpPr>
          <p:spPr bwMode="auto">
            <a:xfrm>
              <a:off x="7472363" y="5959475"/>
              <a:ext cx="58737" cy="65088"/>
            </a:xfrm>
            <a:custGeom>
              <a:avLst/>
              <a:gdLst/>
              <a:ahLst/>
              <a:cxnLst>
                <a:cxn ang="0">
                  <a:pos x="36" y="19"/>
                </a:cxn>
                <a:cxn ang="0">
                  <a:pos x="0" y="40"/>
                </a:cxn>
                <a:cxn ang="0">
                  <a:pos x="24" y="0"/>
                </a:cxn>
              </a:cxnLst>
              <a:rect l="0" t="0" r="r" b="b"/>
              <a:pathLst>
                <a:path w="37" h="41">
                  <a:moveTo>
                    <a:pt x="36" y="19"/>
                  </a:moveTo>
                  <a:lnTo>
                    <a:pt x="0" y="40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21"/>
            <p:cNvSpPr>
              <a:spLocks/>
            </p:cNvSpPr>
            <p:nvPr/>
          </p:nvSpPr>
          <p:spPr bwMode="auto">
            <a:xfrm>
              <a:off x="8075613" y="5475288"/>
              <a:ext cx="322262" cy="549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345"/>
                </a:cxn>
                <a:cxn ang="0">
                  <a:pos x="0" y="0"/>
                </a:cxn>
              </a:cxnLst>
              <a:rect l="0" t="0" r="r" b="b"/>
              <a:pathLst>
                <a:path w="203" h="346">
                  <a:moveTo>
                    <a:pt x="0" y="0"/>
                  </a:moveTo>
                  <a:lnTo>
                    <a:pt x="202" y="34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2"/>
            <p:cNvSpPr>
              <a:spLocks/>
            </p:cNvSpPr>
            <p:nvPr/>
          </p:nvSpPr>
          <p:spPr bwMode="auto">
            <a:xfrm>
              <a:off x="8347075" y="5948363"/>
              <a:ext cx="50800" cy="762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1" y="47"/>
                </a:cxn>
                <a:cxn ang="0">
                  <a:pos x="0" y="15"/>
                </a:cxn>
              </a:cxnLst>
              <a:rect l="0" t="0" r="r" b="b"/>
              <a:pathLst>
                <a:path w="32" h="48">
                  <a:moveTo>
                    <a:pt x="16" y="0"/>
                  </a:moveTo>
                  <a:lnTo>
                    <a:pt x="31" y="47"/>
                  </a:lnTo>
                  <a:lnTo>
                    <a:pt x="0" y="15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3"/>
            <p:cNvSpPr>
              <a:spLocks/>
            </p:cNvSpPr>
            <p:nvPr/>
          </p:nvSpPr>
          <p:spPr bwMode="auto">
            <a:xfrm>
              <a:off x="7956550" y="5475288"/>
              <a:ext cx="241300" cy="498475"/>
            </a:xfrm>
            <a:custGeom>
              <a:avLst/>
              <a:gdLst/>
              <a:ahLst/>
              <a:cxnLst>
                <a:cxn ang="0">
                  <a:pos x="151" y="0"/>
                </a:cxn>
                <a:cxn ang="0">
                  <a:pos x="0" y="313"/>
                </a:cxn>
                <a:cxn ang="0">
                  <a:pos x="151" y="0"/>
                </a:cxn>
              </a:cxnLst>
              <a:rect l="0" t="0" r="r" b="b"/>
              <a:pathLst>
                <a:path w="152" h="314">
                  <a:moveTo>
                    <a:pt x="151" y="0"/>
                  </a:moveTo>
                  <a:lnTo>
                    <a:pt x="0" y="313"/>
                  </a:lnTo>
                  <a:lnTo>
                    <a:pt x="151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24"/>
            <p:cNvSpPr>
              <a:spLocks/>
            </p:cNvSpPr>
            <p:nvPr/>
          </p:nvSpPr>
          <p:spPr bwMode="auto">
            <a:xfrm>
              <a:off x="7956550" y="5897563"/>
              <a:ext cx="47625" cy="76200"/>
            </a:xfrm>
            <a:custGeom>
              <a:avLst/>
              <a:gdLst/>
              <a:ahLst/>
              <a:cxnLst>
                <a:cxn ang="0">
                  <a:pos x="29" y="12"/>
                </a:cxn>
                <a:cxn ang="0">
                  <a:pos x="0" y="47"/>
                </a:cxn>
                <a:cxn ang="0">
                  <a:pos x="11" y="0"/>
                </a:cxn>
              </a:cxnLst>
              <a:rect l="0" t="0" r="r" b="b"/>
              <a:pathLst>
                <a:path w="30" h="48">
                  <a:moveTo>
                    <a:pt x="29" y="12"/>
                  </a:moveTo>
                  <a:lnTo>
                    <a:pt x="0" y="47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25"/>
            <p:cNvSpPr>
              <a:spLocks/>
            </p:cNvSpPr>
            <p:nvPr/>
          </p:nvSpPr>
          <p:spPr bwMode="auto">
            <a:xfrm>
              <a:off x="8235950" y="5475288"/>
              <a:ext cx="1588" cy="549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5"/>
                </a:cxn>
                <a:cxn ang="0">
                  <a:pos x="0" y="0"/>
                </a:cxn>
              </a:cxnLst>
              <a:rect l="0" t="0" r="r" b="b"/>
              <a:pathLst>
                <a:path w="1" h="346">
                  <a:moveTo>
                    <a:pt x="0" y="0"/>
                  </a:moveTo>
                  <a:lnTo>
                    <a:pt x="0" y="34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126"/>
            <p:cNvSpPr>
              <a:spLocks/>
            </p:cNvSpPr>
            <p:nvPr/>
          </p:nvSpPr>
          <p:spPr bwMode="auto">
            <a:xfrm>
              <a:off x="8218488" y="5945188"/>
              <a:ext cx="36512" cy="7937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0" y="49"/>
                </a:cxn>
                <a:cxn ang="0">
                  <a:pos x="0" y="0"/>
                </a:cxn>
              </a:cxnLst>
              <a:rect l="0" t="0" r="r" b="b"/>
              <a:pathLst>
                <a:path w="23" h="50">
                  <a:moveTo>
                    <a:pt x="22" y="0"/>
                  </a:moveTo>
                  <a:lnTo>
                    <a:pt x="10" y="4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27"/>
            <p:cNvSpPr>
              <a:spLocks noChangeShapeType="1"/>
            </p:cNvSpPr>
            <p:nvPr/>
          </p:nvSpPr>
          <p:spPr bwMode="auto">
            <a:xfrm>
              <a:off x="203200" y="5691188"/>
              <a:ext cx="8839200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128"/>
            <p:cNvSpPr>
              <a:spLocks noChangeArrowheads="1"/>
            </p:cNvSpPr>
            <p:nvPr/>
          </p:nvSpPr>
          <p:spPr bwMode="auto">
            <a:xfrm>
              <a:off x="5118100" y="5168900"/>
              <a:ext cx="1050925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  <a:latin typeface="Arial" pitchFamily="34" charset="0"/>
                </a:rPr>
                <a:t>Data entries</a:t>
              </a:r>
            </a:p>
          </p:txBody>
        </p:sp>
        <p:sp>
          <p:nvSpPr>
            <p:cNvPr id="132" name="Rectangle 129"/>
            <p:cNvSpPr>
              <a:spLocks noChangeArrowheads="1"/>
            </p:cNvSpPr>
            <p:nvPr/>
          </p:nvSpPr>
          <p:spPr bwMode="auto">
            <a:xfrm>
              <a:off x="5761038" y="6330950"/>
              <a:ext cx="1160462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accent1"/>
                  </a:solidFill>
                  <a:latin typeface="Arial" pitchFamily="34" charset="0"/>
                </a:rPr>
                <a:t>Data Records</a:t>
              </a:r>
            </a:p>
          </p:txBody>
        </p:sp>
        <p:sp>
          <p:nvSpPr>
            <p:cNvPr id="133" name="Rectangle 130"/>
            <p:cNvSpPr>
              <a:spLocks noChangeArrowheads="1"/>
            </p:cNvSpPr>
            <p:nvPr/>
          </p:nvSpPr>
          <p:spPr bwMode="auto">
            <a:xfrm>
              <a:off x="188913" y="4114800"/>
              <a:ext cx="1274762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CF0E30"/>
                  </a:solidFill>
                  <a:latin typeface="Book Antiqua" pitchFamily="18" charset="0"/>
                </a:rPr>
                <a:t>CLUSTERED</a:t>
              </a:r>
            </a:p>
          </p:txBody>
        </p:sp>
        <p:sp>
          <p:nvSpPr>
            <p:cNvPr id="134" name="Rectangle 131"/>
            <p:cNvSpPr>
              <a:spLocks noChangeArrowheads="1"/>
            </p:cNvSpPr>
            <p:nvPr/>
          </p:nvSpPr>
          <p:spPr bwMode="auto">
            <a:xfrm>
              <a:off x="7580313" y="4038600"/>
              <a:ext cx="1560512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CF0E30"/>
                  </a:solidFill>
                  <a:latin typeface="Book Antiqua" pitchFamily="18" charset="0"/>
                </a:rPr>
                <a:t>UNCLUSTERED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Clustered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239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 index where the data entry contains the data record itself (cf. just the key value, RID pair).</a:t>
            </a:r>
          </a:p>
          <a:p>
            <a:r>
              <a:rPr lang="en-US" dirty="0" smtClean="0"/>
              <a:t>No heap/sorted file is used, the index IS the file of record</a:t>
            </a:r>
          </a:p>
          <a:p>
            <a:r>
              <a:rPr lang="en-US" dirty="0" smtClean="0"/>
              <a:t>Steps to build a clustered file:</a:t>
            </a:r>
          </a:p>
          <a:p>
            <a:pPr lvl="1"/>
            <a:r>
              <a:rPr lang="en-US" dirty="0" smtClean="0"/>
              <a:t>Sort data records</a:t>
            </a:r>
          </a:p>
          <a:p>
            <a:pPr lvl="1"/>
            <a:r>
              <a:rPr lang="en-US" dirty="0" smtClean="0"/>
              <a:t>Partition into pages</a:t>
            </a:r>
          </a:p>
          <a:p>
            <a:pPr lvl="1"/>
            <a:r>
              <a:rPr lang="en-US" dirty="0" smtClean="0"/>
              <a:t>Build the tree on the pages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921-895E-45E0-9340-BEA72188B09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1066800"/>
            <a:ext cx="7086600" cy="2667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590800" y="2819400"/>
            <a:ext cx="1066800" cy="838200"/>
            <a:chOff x="1524000" y="3886200"/>
            <a:chExt cx="1066800" cy="838200"/>
          </a:xfrm>
        </p:grpSpPr>
        <p:sp>
          <p:nvSpPr>
            <p:cNvPr id="10" name="Rounded Rectangle 9"/>
            <p:cNvSpPr/>
            <p:nvPr/>
          </p:nvSpPr>
          <p:spPr>
            <a:xfrm>
              <a:off x="1524000" y="38862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00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26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574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098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62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4038600" y="2819400"/>
            <a:ext cx="1066800" cy="838200"/>
            <a:chOff x="1524000" y="3886200"/>
            <a:chExt cx="1066800" cy="838200"/>
          </a:xfrm>
        </p:grpSpPr>
        <p:sp>
          <p:nvSpPr>
            <p:cNvPr id="18" name="Rounded Rectangle 17"/>
            <p:cNvSpPr/>
            <p:nvPr/>
          </p:nvSpPr>
          <p:spPr>
            <a:xfrm>
              <a:off x="1524000" y="38862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00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526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574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98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362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24"/>
          <p:cNvGrpSpPr/>
          <p:nvPr/>
        </p:nvGrpSpPr>
        <p:grpSpPr>
          <a:xfrm>
            <a:off x="5486400" y="2819400"/>
            <a:ext cx="1066800" cy="838200"/>
            <a:chOff x="1524000" y="3886200"/>
            <a:chExt cx="1066800" cy="838200"/>
          </a:xfrm>
        </p:grpSpPr>
        <p:sp>
          <p:nvSpPr>
            <p:cNvPr id="26" name="Rounded Rectangle 25"/>
            <p:cNvSpPr/>
            <p:nvPr/>
          </p:nvSpPr>
          <p:spPr>
            <a:xfrm>
              <a:off x="1524000" y="38862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00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526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050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574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098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362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40"/>
          <p:cNvGrpSpPr/>
          <p:nvPr/>
        </p:nvGrpSpPr>
        <p:grpSpPr>
          <a:xfrm>
            <a:off x="6934200" y="2819400"/>
            <a:ext cx="1066800" cy="838200"/>
            <a:chOff x="1524000" y="3886200"/>
            <a:chExt cx="1066800" cy="838200"/>
          </a:xfrm>
        </p:grpSpPr>
        <p:sp>
          <p:nvSpPr>
            <p:cNvPr id="42" name="Rounded Rectangle 41"/>
            <p:cNvSpPr/>
            <p:nvPr/>
          </p:nvSpPr>
          <p:spPr>
            <a:xfrm>
              <a:off x="1524000" y="38862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00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7526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050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0574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098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362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48"/>
          <p:cNvGrpSpPr/>
          <p:nvPr/>
        </p:nvGrpSpPr>
        <p:grpSpPr>
          <a:xfrm>
            <a:off x="1219200" y="2819400"/>
            <a:ext cx="1066800" cy="838200"/>
            <a:chOff x="914400" y="2590800"/>
            <a:chExt cx="1066800" cy="838200"/>
          </a:xfrm>
        </p:grpSpPr>
        <p:sp>
          <p:nvSpPr>
            <p:cNvPr id="50" name="Rounded Rectangle 49"/>
            <p:cNvSpPr/>
            <p:nvPr/>
          </p:nvSpPr>
          <p:spPr>
            <a:xfrm>
              <a:off x="914400" y="25908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06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430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954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4478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6002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526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Isosceles Triangle 57"/>
          <p:cNvSpPr/>
          <p:nvPr/>
        </p:nvSpPr>
        <p:spPr>
          <a:xfrm>
            <a:off x="2286000" y="1219200"/>
            <a:ext cx="4495800" cy="1143000"/>
          </a:xfrm>
          <a:prstGeom prst="triangle">
            <a:avLst>
              <a:gd name="adj" fmla="val 50275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Tree-based index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172200" y="2362200"/>
            <a:ext cx="1295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 flipH="1">
            <a:off x="5562600" y="2362200"/>
            <a:ext cx="4572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8" idx="3"/>
          </p:cNvCxnSpPr>
          <p:nvPr/>
        </p:nvCxnSpPr>
        <p:spPr>
          <a:xfrm rot="16200000" flipH="1">
            <a:off x="4330531" y="2577931"/>
            <a:ext cx="457200" cy="25737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 flipV="1">
            <a:off x="3124200" y="2362200"/>
            <a:ext cx="6096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0800000" flipV="1">
            <a:off x="1752600" y="2362200"/>
            <a:ext cx="10668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286000" y="3238500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657600" y="32385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105400" y="32385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553200" y="32385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143000" y="11430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Analysis of Heap File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710A-79D8-4220-8BF3-02FDB5E04727}" type="slidenum">
              <a:rPr lang="en-US"/>
              <a:pPr/>
              <a:t>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143001"/>
          <a:ext cx="3276600" cy="439418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47800"/>
                <a:gridCol w="1828800"/>
              </a:tblGrid>
              <a:tr h="80916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Operation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Worst Case Analysis</a:t>
                      </a:r>
                      <a:endParaRPr lang="en-US" sz="2400" b="0" dirty="0"/>
                    </a:p>
                  </a:txBody>
                  <a:tcPr/>
                </a:tc>
              </a:tr>
              <a:tr h="5511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Scans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B*(D</a:t>
                      </a:r>
                      <a:r>
                        <a:rPr lang="en-US" sz="2400" baseline="0" dirty="0" smtClean="0"/>
                        <a:t> + R*C)</a:t>
                      </a:r>
                      <a:endParaRPr lang="en-US" sz="2400" b="0" dirty="0"/>
                    </a:p>
                  </a:txBody>
                  <a:tcPr/>
                </a:tc>
              </a:tr>
              <a:tr h="77585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Point Query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B*(D</a:t>
                      </a:r>
                      <a:r>
                        <a:rPr lang="en-US" sz="2400" baseline="0" dirty="0" smtClean="0"/>
                        <a:t> + R*C)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77585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Range Query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B*(D</a:t>
                      </a:r>
                      <a:r>
                        <a:rPr lang="en-US" sz="2400" baseline="0" dirty="0" smtClean="0"/>
                        <a:t> + R*C)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5511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Insert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2*D + C</a:t>
                      </a:r>
                      <a:endParaRPr lang="en-US" sz="2400" dirty="0"/>
                    </a:p>
                  </a:txBody>
                  <a:tcPr/>
                </a:tc>
              </a:tr>
              <a:tr h="7277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Delete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2* B * (D + R*C)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Line Callout 1 8"/>
          <p:cNvSpPr/>
          <p:nvPr/>
        </p:nvSpPr>
        <p:spPr>
          <a:xfrm>
            <a:off x="4191000" y="1143000"/>
            <a:ext cx="4572000" cy="838200"/>
          </a:xfrm>
          <a:prstGeom prst="borderCallout1">
            <a:avLst>
              <a:gd name="adj1" fmla="val 32650"/>
              <a:gd name="adj2" fmla="val -1769"/>
              <a:gd name="adj3" fmla="val 88176"/>
              <a:gd name="adj4" fmla="val -968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Fetch all B pages from disk into memory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Process each record on each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4191000" y="2133600"/>
            <a:ext cx="4572000" cy="762000"/>
          </a:xfrm>
          <a:prstGeom prst="borderCallout1">
            <a:avLst>
              <a:gd name="adj1" fmla="val 32650"/>
              <a:gd name="adj2" fmla="val -1769"/>
              <a:gd name="adj3" fmla="val 89334"/>
              <a:gd name="adj4" fmla="val -1155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In the worst case, the desired record is  the last record on the last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191000" y="3048000"/>
            <a:ext cx="4572000" cy="990600"/>
          </a:xfrm>
          <a:prstGeom prst="borderCallout1">
            <a:avLst>
              <a:gd name="adj1" fmla="val 32650"/>
              <a:gd name="adj2" fmla="val -1769"/>
              <a:gd name="adj3" fmla="val 52090"/>
              <a:gd name="adj4" fmla="val -1120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Since file is unsorted, the desired records can be anywhere in the file, so we have to scan the entire file.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4191000" y="4191000"/>
            <a:ext cx="4572000" cy="1143000"/>
          </a:xfrm>
          <a:prstGeom prst="borderCallout1">
            <a:avLst>
              <a:gd name="adj1" fmla="val 32650"/>
              <a:gd name="adj2" fmla="val -1769"/>
              <a:gd name="adj3" fmla="val 24470"/>
              <a:gd name="adj4" fmla="val -114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Insert at the end of the file.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Read in the last page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Add record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Write the page back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3886200" y="5486400"/>
            <a:ext cx="4876800" cy="838200"/>
          </a:xfrm>
          <a:prstGeom prst="borderCallout1">
            <a:avLst>
              <a:gd name="adj1" fmla="val 32650"/>
              <a:gd name="adj2" fmla="val -1769"/>
              <a:gd name="adj3" fmla="val 4814"/>
              <a:gd name="adj4" fmla="val -812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Search for the record to be deleted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D</a:t>
            </a:r>
            <a:r>
              <a:rPr lang="en-US" dirty="0" smtClean="0">
                <a:solidFill>
                  <a:schemeClr val="tx1"/>
                </a:solidFill>
              </a:rPr>
              <a:t>elete the record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Move all subsequent records &amp; pages forward.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Clustered 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Lipyeow</a:t>
            </a:r>
            <a:r>
              <a:rPr lang="en-US" dirty="0"/>
              <a:t> Lim -- University of Hawaii at </a:t>
            </a:r>
            <a:r>
              <a:rPr lang="en-US" dirty="0" err="1"/>
              <a:t>Manoa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710A-79D8-4220-8BF3-02FDB5E04727}" type="slidenum">
              <a:rPr lang="en-US"/>
              <a:pPr/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143001"/>
          <a:ext cx="2819400" cy="444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66800"/>
                <a:gridCol w="1752600"/>
              </a:tblGrid>
              <a:tr h="858292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Op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Worst Case Analysis</a:t>
                      </a:r>
                      <a:endParaRPr lang="en-US" sz="2400" b="0" dirty="0"/>
                    </a:p>
                  </a:txBody>
                  <a:tcPr/>
                </a:tc>
              </a:tr>
              <a:tr h="58463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Scans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B*D</a:t>
                      </a:r>
                      <a:endParaRPr lang="en-US" sz="2400" b="0" dirty="0"/>
                    </a:p>
                  </a:txBody>
                  <a:tcPr/>
                </a:tc>
              </a:tr>
              <a:tr h="7719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Point Query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log</a:t>
                      </a:r>
                      <a:r>
                        <a:rPr lang="en-US" sz="2400" baseline="-25000" dirty="0" err="1" smtClean="0"/>
                        <a:t>F</a:t>
                      </a:r>
                      <a:r>
                        <a:rPr lang="en-US" sz="2400" baseline="0" dirty="0" smtClean="0"/>
                        <a:t> B</a:t>
                      </a:r>
                      <a:endParaRPr lang="en-US" sz="2400" dirty="0" smtClean="0"/>
                    </a:p>
                  </a:txBody>
                  <a:tcPr/>
                </a:tc>
              </a:tr>
              <a:tr h="7719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Range Query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log</a:t>
                      </a:r>
                      <a:r>
                        <a:rPr lang="en-US" sz="2400" baseline="-25000" dirty="0" err="1" smtClean="0"/>
                        <a:t>F</a:t>
                      </a:r>
                      <a:r>
                        <a:rPr lang="en-US" sz="2400" baseline="0" dirty="0" smtClean="0"/>
                        <a:t> B </a:t>
                      </a:r>
                      <a:r>
                        <a:rPr lang="en-US" sz="2400" dirty="0" smtClean="0"/>
                        <a:t>+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/>
                        </a:rPr>
                        <a:t></a:t>
                      </a:r>
                      <a:r>
                        <a:rPr lang="en-US" sz="2400" dirty="0" smtClean="0"/>
                        <a:t>S/R</a:t>
                      </a:r>
                      <a:r>
                        <a:rPr lang="en-US" sz="2400" dirty="0" smtClean="0">
                          <a:sym typeface="Symbol"/>
                        </a:rPr>
                        <a:t> </a:t>
                      </a:r>
                      <a:r>
                        <a:rPr lang="en-US" sz="2400" dirty="0" smtClean="0"/>
                        <a:t>*D</a:t>
                      </a:r>
                      <a:endParaRPr lang="en-US" sz="2400" dirty="0"/>
                    </a:p>
                  </a:txBody>
                  <a:tcPr/>
                </a:tc>
              </a:tr>
              <a:tr h="58463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Insert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3*D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log</a:t>
                      </a:r>
                      <a:r>
                        <a:rPr lang="en-US" sz="2400" baseline="-25000" dirty="0" err="1" smtClean="0"/>
                        <a:t>F</a:t>
                      </a:r>
                      <a:r>
                        <a:rPr lang="en-US" sz="2400" baseline="0" dirty="0" smtClean="0"/>
                        <a:t> B</a:t>
                      </a:r>
                      <a:endParaRPr lang="en-US" sz="2400" dirty="0" smtClean="0"/>
                    </a:p>
                  </a:txBody>
                  <a:tcPr/>
                </a:tc>
              </a:tr>
              <a:tr h="7719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Delete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2*D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log</a:t>
                      </a:r>
                      <a:r>
                        <a:rPr lang="en-US" sz="2400" baseline="-25000" dirty="0" err="1" smtClean="0"/>
                        <a:t>F</a:t>
                      </a:r>
                      <a:r>
                        <a:rPr lang="en-US" sz="2400" baseline="0" dirty="0" smtClean="0"/>
                        <a:t> B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Callout 1 9"/>
          <p:cNvSpPr/>
          <p:nvPr/>
        </p:nvSpPr>
        <p:spPr>
          <a:xfrm>
            <a:off x="3581400" y="914400"/>
            <a:ext cx="5181600" cy="990600"/>
          </a:xfrm>
          <a:prstGeom prst="borderCallout1">
            <a:avLst>
              <a:gd name="adj1" fmla="val 32650"/>
              <a:gd name="adj2" fmla="val -1769"/>
              <a:gd name="adj3" fmla="val 203358"/>
              <a:gd name="adj4" fmla="val -728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B+ tree search for the desired index page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Binary search for the desired record within the index page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3581400" y="1981200"/>
            <a:ext cx="5181600" cy="1219200"/>
          </a:xfrm>
          <a:prstGeom prst="borderCallout1">
            <a:avLst>
              <a:gd name="adj1" fmla="val 32650"/>
              <a:gd name="adj2" fmla="val -1769"/>
              <a:gd name="adj3" fmla="val 139122"/>
              <a:gd name="adj4" fmla="val -760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Let S be the number of records in the result 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B+ tree search for the desired index page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Fetch the next S/R index leaf pages which contains the data records as well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3581400" y="3276600"/>
            <a:ext cx="5181600" cy="1676400"/>
          </a:xfrm>
          <a:prstGeom prst="borderCallout1">
            <a:avLst>
              <a:gd name="adj1" fmla="val 32650"/>
              <a:gd name="adj2" fmla="val -1769"/>
              <a:gd name="adj3" fmla="val 59791"/>
              <a:gd name="adj4" fmla="val -704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B+ tree search to find index page for the insertion point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create a data entry for the inserted record in the index page. In worst case, index page has no extra space and page split cascades up. Write index pages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3581400" y="5029200"/>
            <a:ext cx="5181600" cy="1371600"/>
          </a:xfrm>
          <a:prstGeom prst="borderCallout1">
            <a:avLst>
              <a:gd name="adj1" fmla="val 32650"/>
              <a:gd name="adj2" fmla="val -1769"/>
              <a:gd name="adj3" fmla="val -12165"/>
              <a:gd name="adj4" fmla="val -772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B+ tree search for the desired index page and record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Delete the record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In the worst case, the index page is </a:t>
            </a:r>
            <a:r>
              <a:rPr lang="en-US" dirty="0" err="1" smtClean="0">
                <a:solidFill>
                  <a:schemeClr val="tx1"/>
                </a:solidFill>
              </a:rPr>
              <a:t>underfilled</a:t>
            </a:r>
            <a:r>
              <a:rPr lang="en-US" dirty="0" smtClean="0">
                <a:solidFill>
                  <a:schemeClr val="tx1"/>
                </a:solidFill>
              </a:rPr>
              <a:t> after deletion and needs to be rebalanced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87362"/>
          </a:xfrm>
        </p:spPr>
        <p:txBody>
          <a:bodyPr/>
          <a:lstStyle/>
          <a:p>
            <a:r>
              <a:rPr lang="en-US" dirty="0" smtClean="0"/>
              <a:t>Running Comparison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921-895E-45E0-9340-BEA72188B09F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976532"/>
          <a:ext cx="8305799" cy="527186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10746"/>
                <a:gridCol w="1154471"/>
                <a:gridCol w="1392383"/>
                <a:gridCol w="1981200"/>
                <a:gridCol w="1219200"/>
                <a:gridCol w="1447799"/>
              </a:tblGrid>
              <a:tr h="580292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Op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Heap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Sorted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/>
                        <a:t>Heap+Tree</a:t>
                      </a:r>
                      <a:endParaRPr lang="en-US" sz="2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err="1" smtClean="0"/>
                        <a:t>Heap</a:t>
                      </a:r>
                      <a:r>
                        <a:rPr lang="en-US" sz="2400" b="0" baseline="0" dirty="0" err="1" smtClean="0"/>
                        <a:t>+Hash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Clustered File</a:t>
                      </a:r>
                      <a:endParaRPr lang="en-US" sz="2400" b="0" dirty="0"/>
                    </a:p>
                  </a:txBody>
                  <a:tcPr/>
                </a:tc>
              </a:tr>
              <a:tr h="58029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Scans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B*D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B*D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B*D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B*D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B*D</a:t>
                      </a:r>
                      <a:endParaRPr lang="en-US" sz="2400" b="0" dirty="0"/>
                    </a:p>
                  </a:txBody>
                  <a:tcPr/>
                </a:tc>
              </a:tr>
              <a:tr h="109610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Point Query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B*D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log B</a:t>
                      </a:r>
                      <a:endParaRPr lang="en-US" sz="2400" strike="sngStrik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log</a:t>
                      </a:r>
                      <a:r>
                        <a:rPr lang="en-US" sz="2400" baseline="-25000" dirty="0" err="1" smtClean="0"/>
                        <a:t>F</a:t>
                      </a:r>
                      <a:r>
                        <a:rPr lang="en-US" sz="2400" baseline="0" dirty="0" smtClean="0"/>
                        <a:t> B + D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2*D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log</a:t>
                      </a:r>
                      <a:r>
                        <a:rPr lang="en-US" sz="2400" baseline="-25000" dirty="0" err="1" smtClean="0"/>
                        <a:t>F</a:t>
                      </a:r>
                      <a:r>
                        <a:rPr lang="en-US" sz="2400" baseline="0" dirty="0" smtClean="0"/>
                        <a:t> B</a:t>
                      </a:r>
                      <a:endParaRPr lang="en-US" sz="2400" dirty="0" smtClean="0"/>
                    </a:p>
                  </a:txBody>
                  <a:tcPr/>
                </a:tc>
              </a:tr>
              <a:tr h="109610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Range Query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B*D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log B </a:t>
                      </a:r>
                      <a:r>
                        <a:rPr lang="en-US" sz="2400" dirty="0" smtClean="0"/>
                        <a:t>+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/>
                        </a:rPr>
                        <a:t></a:t>
                      </a:r>
                      <a:r>
                        <a:rPr lang="en-US" sz="2400" dirty="0" smtClean="0"/>
                        <a:t>S/R</a:t>
                      </a:r>
                      <a:r>
                        <a:rPr lang="en-US" sz="2400" dirty="0" smtClean="0">
                          <a:sym typeface="Symbol"/>
                        </a:rPr>
                        <a:t></a:t>
                      </a:r>
                      <a:r>
                        <a:rPr lang="en-US" sz="2400" dirty="0" smtClean="0"/>
                        <a:t>*D</a:t>
                      </a:r>
                      <a:endParaRPr lang="en-US" sz="2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log</a:t>
                      </a:r>
                      <a:r>
                        <a:rPr lang="en-US" sz="2400" baseline="-25000" dirty="0" err="1" smtClean="0"/>
                        <a:t>F</a:t>
                      </a:r>
                      <a:r>
                        <a:rPr lang="en-US" sz="2400" baseline="0" dirty="0" smtClean="0"/>
                        <a:t> B </a:t>
                      </a:r>
                      <a:r>
                        <a:rPr lang="en-US" sz="2400" dirty="0" smtClean="0"/>
                        <a:t>+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/>
                        </a:rPr>
                        <a:t></a:t>
                      </a:r>
                      <a:r>
                        <a:rPr lang="en-US" sz="2400" dirty="0" smtClean="0"/>
                        <a:t>S/R</a:t>
                      </a:r>
                      <a:r>
                        <a:rPr lang="en-US" sz="2400" dirty="0" smtClean="0">
                          <a:sym typeface="Symbol"/>
                        </a:rPr>
                        <a:t>*</a:t>
                      </a:r>
                      <a:r>
                        <a:rPr lang="en-US" sz="2400" dirty="0" smtClean="0"/>
                        <a:t>D + S*D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B*D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log</a:t>
                      </a:r>
                      <a:r>
                        <a:rPr lang="en-US" sz="2400" baseline="-25000" dirty="0" err="1" smtClean="0"/>
                        <a:t>F</a:t>
                      </a:r>
                      <a:r>
                        <a:rPr lang="en-US" sz="2400" baseline="0" dirty="0" smtClean="0"/>
                        <a:t> B </a:t>
                      </a:r>
                      <a:r>
                        <a:rPr lang="en-US" sz="2400" dirty="0" smtClean="0"/>
                        <a:t>+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/>
                        </a:rPr>
                        <a:t></a:t>
                      </a:r>
                      <a:r>
                        <a:rPr lang="en-US" sz="2400" dirty="0" smtClean="0"/>
                        <a:t>S/R</a:t>
                      </a:r>
                      <a:r>
                        <a:rPr lang="en-US" sz="2400" dirty="0" smtClean="0">
                          <a:sym typeface="Symbol"/>
                        </a:rPr>
                        <a:t> </a:t>
                      </a:r>
                      <a:r>
                        <a:rPr lang="en-US" sz="2400" dirty="0" smtClean="0"/>
                        <a:t>*D</a:t>
                      </a:r>
                      <a:endParaRPr lang="en-US" sz="2400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Insert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2*D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log B </a:t>
                      </a:r>
                      <a:r>
                        <a:rPr lang="en-US" sz="2400" dirty="0" smtClean="0"/>
                        <a:t>+ 2*B*D</a:t>
                      </a:r>
                      <a:endParaRPr lang="en-US" sz="2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2*D + 3*D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log</a:t>
                      </a:r>
                      <a:r>
                        <a:rPr lang="en-US" sz="2400" baseline="-25000" dirty="0" err="1" smtClean="0"/>
                        <a:t>F</a:t>
                      </a:r>
                      <a:r>
                        <a:rPr lang="en-US" sz="2400" baseline="0" dirty="0" smtClean="0"/>
                        <a:t> B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4*D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3*D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log</a:t>
                      </a:r>
                      <a:r>
                        <a:rPr lang="en-US" sz="2400" baseline="-25000" dirty="0" err="1" smtClean="0"/>
                        <a:t>F</a:t>
                      </a:r>
                      <a:r>
                        <a:rPr lang="en-US" sz="2400" baseline="0" dirty="0" smtClean="0"/>
                        <a:t> B</a:t>
                      </a:r>
                      <a:endParaRPr lang="en-US" sz="2400" dirty="0" smtClean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Delete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2*B*D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log B </a:t>
                      </a:r>
                      <a:r>
                        <a:rPr lang="en-US" sz="2400" dirty="0" smtClean="0"/>
                        <a:t>+ 2*B*D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log</a:t>
                      </a:r>
                      <a:r>
                        <a:rPr lang="en-US" sz="2400" baseline="-25000" dirty="0" err="1" smtClean="0"/>
                        <a:t>F</a:t>
                      </a:r>
                      <a:r>
                        <a:rPr lang="en-US" sz="2400" baseline="0" dirty="0" smtClean="0"/>
                        <a:t> B +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+ 2*B*D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3*D+2*B*D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2*D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log</a:t>
                      </a:r>
                      <a:r>
                        <a:rPr lang="en-US" sz="2400" baseline="-25000" dirty="0" err="1" smtClean="0"/>
                        <a:t>F</a:t>
                      </a:r>
                      <a:r>
                        <a:rPr lang="en-US" sz="2400" baseline="0" dirty="0" smtClean="0"/>
                        <a:t> B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Analysis of Heap File Storage (Disk Only)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710A-79D8-4220-8BF3-02FDB5E04727}" type="slidenum">
              <a:rPr lang="en-US"/>
              <a:pPr/>
              <a:t>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143001"/>
          <a:ext cx="3276600" cy="429899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47800"/>
                <a:gridCol w="1828800"/>
              </a:tblGrid>
              <a:tr h="809169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Operation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Worst Case Analysis</a:t>
                      </a:r>
                      <a:endParaRPr lang="en-US" sz="2400" b="0" dirty="0"/>
                    </a:p>
                  </a:txBody>
                  <a:tcPr/>
                </a:tc>
              </a:tr>
              <a:tr h="5511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Scans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B*D</a:t>
                      </a:r>
                      <a:endParaRPr lang="en-US" sz="2400" b="0" dirty="0"/>
                    </a:p>
                  </a:txBody>
                  <a:tcPr/>
                </a:tc>
              </a:tr>
              <a:tr h="77585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Point Query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B*D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77585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Range Query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B*D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  <a:tr h="5511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Insert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2*D</a:t>
                      </a:r>
                      <a:endParaRPr lang="en-US" sz="2400" dirty="0"/>
                    </a:p>
                  </a:txBody>
                  <a:tcPr/>
                </a:tc>
              </a:tr>
              <a:tr h="7277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Delete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2*B*D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Line Callout 1 8"/>
          <p:cNvSpPr/>
          <p:nvPr/>
        </p:nvSpPr>
        <p:spPr>
          <a:xfrm>
            <a:off x="4191000" y="1143000"/>
            <a:ext cx="4572000" cy="838200"/>
          </a:xfrm>
          <a:prstGeom prst="borderCallout1">
            <a:avLst>
              <a:gd name="adj1" fmla="val 32650"/>
              <a:gd name="adj2" fmla="val -1769"/>
              <a:gd name="adj3" fmla="val 88176"/>
              <a:gd name="adj4" fmla="val -968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Fetch all B pages from disk into memory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Process each record on each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4191000" y="2133600"/>
            <a:ext cx="4572000" cy="762000"/>
          </a:xfrm>
          <a:prstGeom prst="borderCallout1">
            <a:avLst>
              <a:gd name="adj1" fmla="val 32650"/>
              <a:gd name="adj2" fmla="val -1769"/>
              <a:gd name="adj3" fmla="val 89334"/>
              <a:gd name="adj4" fmla="val -1155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In the worst case, the desired record is  the last record on the last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191000" y="3048000"/>
            <a:ext cx="4572000" cy="990600"/>
          </a:xfrm>
          <a:prstGeom prst="borderCallout1">
            <a:avLst>
              <a:gd name="adj1" fmla="val 32650"/>
              <a:gd name="adj2" fmla="val -1769"/>
              <a:gd name="adj3" fmla="val 52090"/>
              <a:gd name="adj4" fmla="val -1120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Since file is unsorted, the desired records can be anywhere in the file, so we have to scan the entire file.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4191000" y="4191000"/>
            <a:ext cx="4572000" cy="1143000"/>
          </a:xfrm>
          <a:prstGeom prst="borderCallout1">
            <a:avLst>
              <a:gd name="adj1" fmla="val 32650"/>
              <a:gd name="adj2" fmla="val -1769"/>
              <a:gd name="adj3" fmla="val 24470"/>
              <a:gd name="adj4" fmla="val -114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Insert at the end of the file.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Read in the last page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Add record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Write the page back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3886200" y="5486400"/>
            <a:ext cx="4876800" cy="838200"/>
          </a:xfrm>
          <a:prstGeom prst="borderCallout1">
            <a:avLst>
              <a:gd name="adj1" fmla="val 32650"/>
              <a:gd name="adj2" fmla="val -1769"/>
              <a:gd name="adj3" fmla="val 4814"/>
              <a:gd name="adj4" fmla="val -812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Search for the record to be deleted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D</a:t>
            </a:r>
            <a:r>
              <a:rPr lang="en-US" dirty="0" smtClean="0">
                <a:solidFill>
                  <a:schemeClr val="tx1"/>
                </a:solidFill>
              </a:rPr>
              <a:t>elete the record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Move all subsequent records &amp; pages forward.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1295400" y="1219200"/>
            <a:ext cx="2667000" cy="990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Deleting a Record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921-895E-45E0-9340-BEA72188B09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3048000"/>
            <a:ext cx="7086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33644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grpSp>
        <p:nvGrpSpPr>
          <p:cNvPr id="3" name="Group 56"/>
          <p:cNvGrpSpPr/>
          <p:nvPr/>
        </p:nvGrpSpPr>
        <p:grpSpPr>
          <a:xfrm>
            <a:off x="1371600" y="1295400"/>
            <a:ext cx="1066800" cy="838200"/>
            <a:chOff x="914400" y="2590800"/>
            <a:chExt cx="1066800" cy="838200"/>
          </a:xfrm>
        </p:grpSpPr>
        <p:sp>
          <p:nvSpPr>
            <p:cNvPr id="9" name="Rounded Rectangle 8"/>
            <p:cNvSpPr/>
            <p:nvPr/>
          </p:nvSpPr>
          <p:spPr>
            <a:xfrm>
              <a:off x="914400" y="25908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06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430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478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002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526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23"/>
          <p:cNvGrpSpPr/>
          <p:nvPr/>
        </p:nvGrpSpPr>
        <p:grpSpPr>
          <a:xfrm>
            <a:off x="2057400" y="3124200"/>
            <a:ext cx="1066800" cy="838200"/>
            <a:chOff x="1524000" y="3886200"/>
            <a:chExt cx="1066800" cy="838200"/>
          </a:xfrm>
        </p:grpSpPr>
        <p:sp>
          <p:nvSpPr>
            <p:cNvPr id="17" name="Rounded Rectangle 16"/>
            <p:cNvSpPr/>
            <p:nvPr/>
          </p:nvSpPr>
          <p:spPr>
            <a:xfrm>
              <a:off x="1524000" y="38862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574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24"/>
          <p:cNvGrpSpPr/>
          <p:nvPr/>
        </p:nvGrpSpPr>
        <p:grpSpPr>
          <a:xfrm>
            <a:off x="3200400" y="3124200"/>
            <a:ext cx="1066800" cy="838200"/>
            <a:chOff x="1524000" y="3886200"/>
            <a:chExt cx="1066800" cy="838200"/>
          </a:xfrm>
        </p:grpSpPr>
        <p:sp>
          <p:nvSpPr>
            <p:cNvPr id="26" name="Rounded Rectangle 25"/>
            <p:cNvSpPr/>
            <p:nvPr/>
          </p:nvSpPr>
          <p:spPr>
            <a:xfrm>
              <a:off x="1524000" y="38862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00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526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050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574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098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362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32"/>
          <p:cNvGrpSpPr/>
          <p:nvPr/>
        </p:nvGrpSpPr>
        <p:grpSpPr>
          <a:xfrm>
            <a:off x="4343400" y="3124200"/>
            <a:ext cx="1066800" cy="838200"/>
            <a:chOff x="1524000" y="3886200"/>
            <a:chExt cx="1066800" cy="838200"/>
          </a:xfrm>
        </p:grpSpPr>
        <p:sp>
          <p:nvSpPr>
            <p:cNvPr id="34" name="Rounded Rectangle 33"/>
            <p:cNvSpPr/>
            <p:nvPr/>
          </p:nvSpPr>
          <p:spPr>
            <a:xfrm>
              <a:off x="1524000" y="38862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600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526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050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574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2098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62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40"/>
          <p:cNvGrpSpPr/>
          <p:nvPr/>
        </p:nvGrpSpPr>
        <p:grpSpPr>
          <a:xfrm>
            <a:off x="5486400" y="3124200"/>
            <a:ext cx="1066800" cy="838200"/>
            <a:chOff x="1524000" y="3886200"/>
            <a:chExt cx="1066800" cy="838200"/>
          </a:xfrm>
        </p:grpSpPr>
        <p:sp>
          <p:nvSpPr>
            <p:cNvPr id="42" name="Rounded Rectangle 41"/>
            <p:cNvSpPr/>
            <p:nvPr/>
          </p:nvSpPr>
          <p:spPr>
            <a:xfrm>
              <a:off x="1524000" y="38862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00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7526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050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0574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098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362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48"/>
          <p:cNvGrpSpPr/>
          <p:nvPr/>
        </p:nvGrpSpPr>
        <p:grpSpPr>
          <a:xfrm>
            <a:off x="6629400" y="3124200"/>
            <a:ext cx="1066800" cy="838200"/>
            <a:chOff x="1524000" y="3886200"/>
            <a:chExt cx="1066800" cy="838200"/>
          </a:xfrm>
        </p:grpSpPr>
        <p:sp>
          <p:nvSpPr>
            <p:cNvPr id="50" name="Rounded Rectangle 49"/>
            <p:cNvSpPr/>
            <p:nvPr/>
          </p:nvSpPr>
          <p:spPr>
            <a:xfrm>
              <a:off x="1524000" y="38862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600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7526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050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574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2098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362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52400" y="15240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grpSp>
        <p:nvGrpSpPr>
          <p:cNvPr id="23" name="Group 59"/>
          <p:cNvGrpSpPr/>
          <p:nvPr/>
        </p:nvGrpSpPr>
        <p:grpSpPr>
          <a:xfrm>
            <a:off x="914400" y="3124200"/>
            <a:ext cx="1066800" cy="838200"/>
            <a:chOff x="914400" y="2590800"/>
            <a:chExt cx="1066800" cy="838200"/>
          </a:xfrm>
        </p:grpSpPr>
        <p:sp>
          <p:nvSpPr>
            <p:cNvPr id="61" name="Rounded Rectangle 60"/>
            <p:cNvSpPr/>
            <p:nvPr/>
          </p:nvSpPr>
          <p:spPr>
            <a:xfrm>
              <a:off x="914400" y="25908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906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430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2954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4478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002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7526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Arrow Connector 68"/>
          <p:cNvCxnSpPr>
            <a:stCxn id="61" idx="0"/>
          </p:cNvCxnSpPr>
          <p:nvPr/>
        </p:nvCxnSpPr>
        <p:spPr>
          <a:xfrm rot="5400000" flipH="1" flipV="1">
            <a:off x="1143000" y="2590800"/>
            <a:ext cx="838200" cy="228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1714500" y="2476500"/>
            <a:ext cx="838200" cy="3048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524000" y="449580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 to be deleted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75" idx="0"/>
            <a:endCxn id="21" idx="2"/>
          </p:cNvCxnSpPr>
          <p:nvPr/>
        </p:nvCxnSpPr>
        <p:spPr>
          <a:xfrm rot="16200000" flipV="1">
            <a:off x="2315120" y="4123780"/>
            <a:ext cx="685800" cy="582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6200000" flipV="1">
            <a:off x="2705100" y="2247900"/>
            <a:ext cx="838200" cy="762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6200000" flipH="1">
            <a:off x="2247900" y="2476500"/>
            <a:ext cx="838200" cy="3048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0800000">
            <a:off x="3505200" y="2286000"/>
            <a:ext cx="1143000" cy="762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16200000" flipH="1">
            <a:off x="3009900" y="2247900"/>
            <a:ext cx="838200" cy="762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0800000">
            <a:off x="3962400" y="2057400"/>
            <a:ext cx="1905000" cy="990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733800" y="2209800"/>
            <a:ext cx="1143000" cy="8382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58" idx="3"/>
          </p:cNvCxnSpPr>
          <p:nvPr/>
        </p:nvCxnSpPr>
        <p:spPr>
          <a:xfrm rot="10800000">
            <a:off x="3962400" y="1714500"/>
            <a:ext cx="3048000" cy="13335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962400" y="1905000"/>
            <a:ext cx="2209800" cy="1143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1447800" y="1295400"/>
            <a:ext cx="1066800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981200" y="1447800"/>
            <a:ext cx="76200" cy="533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 rot="16200000" flipH="1">
            <a:off x="1943100" y="2476500"/>
            <a:ext cx="838200" cy="3048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223E-6 -0.01944 C -0.05646 -0.11106 -0.11274 -0.20245 -0.13566 -0.20222 C -0.15842 -0.20176 -0.13723 -0.05114 -0.1374 -0.01736 C -0.13758 0.01643 -0.1374 -0.00278 -0.1374 -0.00023 " pathEditMode="relative" rAng="0" ptsTypes="aaaA">
                                      <p:cBhvr>
                                        <p:cTn id="6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8419E-6 -6.49236E-6 L -0.17891 -0.21912 L -0.13097 0.01064 " pathEditMode="relative" ptsTypes="AAA">
                                      <p:cBhvr>
                                        <p:cTn id="7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822E-6 -4.12309E-6 L -0.30033 -0.22767 L -0.12142 0.01064 " pathEditMode="relative" ptsTypes="AAA">
                                      <p:cBhvr>
                                        <p:cTn id="8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822E-6 -3.27163E-6 L -0.39934 -0.24896 C -0.13062 0.02568 -0.24388 0.02545 -0.12941 0.02545 " pathEditMode="relative" ptsTypes="AfA">
                                      <p:cBhvr>
                                        <p:cTn id="10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91" grpId="0" animBg="1"/>
      <p:bldP spid="91" grpId="1" animBg="1"/>
      <p:bldP spid="92" grpId="0" animBg="1"/>
      <p:bldP spid="9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Analysis of Sorted File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710A-79D8-4220-8BF3-02FDB5E04727}" type="slidenum">
              <a:rPr lang="en-US"/>
              <a:pPr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143001"/>
          <a:ext cx="3276600" cy="51005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66800"/>
                <a:gridCol w="2209800"/>
              </a:tblGrid>
              <a:tr h="858292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Op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Worst Case Analysis</a:t>
                      </a:r>
                      <a:endParaRPr lang="en-US" sz="2400" b="0" dirty="0"/>
                    </a:p>
                  </a:txBody>
                  <a:tcPr/>
                </a:tc>
              </a:tr>
              <a:tr h="58463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Scans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B*(D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strike="sngStrike" baseline="0" dirty="0" smtClean="0"/>
                        <a:t>+ R*C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b="0" dirty="0"/>
                    </a:p>
                  </a:txBody>
                  <a:tcPr/>
                </a:tc>
              </a:tr>
              <a:tr h="7719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Point Query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log B </a:t>
                      </a:r>
                      <a:r>
                        <a:rPr lang="en-US" sz="2400" strike="sngStrike" baseline="0" dirty="0" smtClean="0"/>
                        <a:t>+ C log R</a:t>
                      </a:r>
                      <a:endParaRPr lang="en-US" sz="2400" strike="sngStrike" dirty="0" smtClean="0"/>
                    </a:p>
                  </a:txBody>
                  <a:tcPr/>
                </a:tc>
              </a:tr>
              <a:tr h="7719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Range Query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log B </a:t>
                      </a:r>
                      <a:r>
                        <a:rPr lang="en-US" sz="2400" strike="sngStrike" baseline="0" dirty="0" smtClean="0"/>
                        <a:t>+ C log R</a:t>
                      </a:r>
                      <a:endParaRPr lang="en-US" sz="2400" strike="sngStrike" dirty="0" smtClean="0"/>
                    </a:p>
                    <a:p>
                      <a:r>
                        <a:rPr lang="en-US" sz="2400" dirty="0" smtClean="0"/>
                        <a:t>+  </a:t>
                      </a:r>
                      <a:r>
                        <a:rPr lang="en-US" sz="2400" dirty="0" smtClean="0">
                          <a:sym typeface="Symbol"/>
                        </a:rPr>
                        <a:t></a:t>
                      </a:r>
                      <a:r>
                        <a:rPr lang="en-US" sz="2400" dirty="0" smtClean="0"/>
                        <a:t>S/R</a:t>
                      </a:r>
                      <a:r>
                        <a:rPr lang="en-US" sz="2400" dirty="0" smtClean="0">
                          <a:sym typeface="Symbol"/>
                        </a:rPr>
                        <a:t></a:t>
                      </a:r>
                      <a:r>
                        <a:rPr lang="en-US" sz="2400" dirty="0" smtClean="0"/>
                        <a:t>*D </a:t>
                      </a:r>
                      <a:r>
                        <a:rPr lang="en-US" sz="2400" strike="sngStrike" dirty="0" smtClean="0"/>
                        <a:t>+</a:t>
                      </a:r>
                      <a:r>
                        <a:rPr lang="en-US" sz="2400" strike="sngStrike" baseline="0" dirty="0" smtClean="0"/>
                        <a:t> </a:t>
                      </a:r>
                      <a:r>
                        <a:rPr lang="en-US" sz="2400" strike="sngStrike" dirty="0" smtClean="0"/>
                        <a:t>S*C</a:t>
                      </a:r>
                      <a:endParaRPr lang="en-US" sz="2400" strike="sngStrike" dirty="0"/>
                    </a:p>
                  </a:txBody>
                  <a:tcPr/>
                </a:tc>
              </a:tr>
              <a:tr h="58463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Insert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log B </a:t>
                      </a:r>
                      <a:r>
                        <a:rPr lang="en-US" sz="2400" strike="sngStrike" baseline="0" dirty="0" smtClean="0"/>
                        <a:t>+ C log R</a:t>
                      </a:r>
                      <a:endParaRPr lang="en-US" sz="2400" strike="sngStrike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+ 2*B*(D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strike="sngStrike" baseline="0" dirty="0" smtClean="0"/>
                        <a:t>+ R*C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b="0" dirty="0" smtClean="0"/>
                    </a:p>
                  </a:txBody>
                  <a:tcPr/>
                </a:tc>
              </a:tr>
              <a:tr h="7719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Delete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log B </a:t>
                      </a:r>
                      <a:r>
                        <a:rPr lang="en-US" sz="2400" strike="sngStrike" baseline="0" dirty="0" smtClean="0"/>
                        <a:t>+ C log R</a:t>
                      </a:r>
                      <a:endParaRPr lang="en-US" sz="2400" strike="sngStrike" dirty="0" smtClean="0"/>
                    </a:p>
                    <a:p>
                      <a:r>
                        <a:rPr lang="en-US" sz="2400" dirty="0" smtClean="0"/>
                        <a:t>+ 2*B*(D </a:t>
                      </a:r>
                      <a:r>
                        <a:rPr lang="en-US" sz="2400" strike="sngStrike" dirty="0" smtClean="0"/>
                        <a:t>+ R*C</a:t>
                      </a:r>
                      <a:r>
                        <a:rPr lang="en-US" sz="2400" dirty="0" smtClean="0"/>
                        <a:t>)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Line Callout 1 8"/>
          <p:cNvSpPr/>
          <p:nvPr/>
        </p:nvSpPr>
        <p:spPr>
          <a:xfrm>
            <a:off x="4191000" y="1143000"/>
            <a:ext cx="4572000" cy="685800"/>
          </a:xfrm>
          <a:prstGeom prst="borderCallout1">
            <a:avLst>
              <a:gd name="adj1" fmla="val 32650"/>
              <a:gd name="adj2" fmla="val -1769"/>
              <a:gd name="adj3" fmla="val 160411"/>
              <a:gd name="adj4" fmla="val -1211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Fetch all B pages from disk into memory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Process each record on each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4191000" y="1981200"/>
            <a:ext cx="4572000" cy="914400"/>
          </a:xfrm>
          <a:prstGeom prst="borderCallout1">
            <a:avLst>
              <a:gd name="adj1" fmla="val 32650"/>
              <a:gd name="adj2" fmla="val -1769"/>
              <a:gd name="adj3" fmla="val 89334"/>
              <a:gd name="adj4" fmla="val -1155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Binary search for the desired page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Binary search for the desired record within the page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4191000" y="3048000"/>
            <a:ext cx="4572000" cy="990600"/>
          </a:xfrm>
          <a:prstGeom prst="borderCallout1">
            <a:avLst>
              <a:gd name="adj1" fmla="val 32650"/>
              <a:gd name="adj2" fmla="val -1769"/>
              <a:gd name="adj3" fmla="val 52090"/>
              <a:gd name="adj4" fmla="val -1120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Let S be the number of records in the result 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Binary search for the desired page and record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Fetch the next S records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4191000" y="4191000"/>
            <a:ext cx="4572000" cy="1143000"/>
          </a:xfrm>
          <a:prstGeom prst="borderCallout1">
            <a:avLst>
              <a:gd name="adj1" fmla="val 32650"/>
              <a:gd name="adj2" fmla="val -1769"/>
              <a:gd name="adj3" fmla="val 55821"/>
              <a:gd name="adj4" fmla="val -1174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Binary search to insertion point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In worst case, page has no extra space, so page is split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Move all subsequent pages back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4191000" y="5486400"/>
            <a:ext cx="4572000" cy="914400"/>
          </a:xfrm>
          <a:prstGeom prst="borderCallout1">
            <a:avLst>
              <a:gd name="adj1" fmla="val 32650"/>
              <a:gd name="adj2" fmla="val -1769"/>
              <a:gd name="adj3" fmla="val 12185"/>
              <a:gd name="adj4" fmla="val -1142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Search for the record to be deleted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D</a:t>
            </a:r>
            <a:r>
              <a:rPr lang="en-US" dirty="0" smtClean="0">
                <a:solidFill>
                  <a:schemeClr val="tx1"/>
                </a:solidFill>
              </a:rPr>
              <a:t>elete the record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Move all subsequent pages forward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Heap </a:t>
            </a:r>
            <a:r>
              <a:rPr lang="en-US" dirty="0" err="1" smtClean="0"/>
              <a:t>vs</a:t>
            </a:r>
            <a:r>
              <a:rPr lang="en-US" dirty="0" smtClean="0"/>
              <a:t> Sorted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921-895E-45E0-9340-BEA72188B09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19400" y="1295400"/>
          <a:ext cx="3581400" cy="459263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33096"/>
                <a:gridCol w="1100504"/>
                <a:gridCol w="1447800"/>
              </a:tblGrid>
              <a:tr h="67416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Op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Heap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Sorted</a:t>
                      </a:r>
                      <a:endParaRPr lang="en-US" sz="2400" b="0" dirty="0"/>
                    </a:p>
                  </a:txBody>
                  <a:tcPr/>
                </a:tc>
              </a:tr>
              <a:tr h="45921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Scans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B*D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B*D</a:t>
                      </a:r>
                      <a:endParaRPr lang="en-US" sz="2400" b="0" dirty="0"/>
                    </a:p>
                  </a:txBody>
                  <a:tcPr/>
                </a:tc>
              </a:tr>
              <a:tr h="76528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Point Query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B*D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log B</a:t>
                      </a:r>
                      <a:endParaRPr lang="en-US" sz="2400" strike="sngStrike" dirty="0" smtClean="0"/>
                    </a:p>
                  </a:txBody>
                  <a:tcPr/>
                </a:tc>
              </a:tr>
              <a:tr h="99038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Range Query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B*D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log B </a:t>
                      </a:r>
                      <a:r>
                        <a:rPr lang="en-US" sz="2400" dirty="0" smtClean="0"/>
                        <a:t>+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ym typeface="Symbol"/>
                        </a:rPr>
                        <a:t></a:t>
                      </a:r>
                      <a:r>
                        <a:rPr lang="en-US" sz="2400" dirty="0" smtClean="0"/>
                        <a:t>S/R</a:t>
                      </a:r>
                      <a:r>
                        <a:rPr lang="en-US" sz="2400" dirty="0" smtClean="0">
                          <a:sym typeface="Symbol"/>
                        </a:rPr>
                        <a:t></a:t>
                      </a:r>
                      <a:r>
                        <a:rPr lang="en-US" sz="2400" dirty="0" smtClean="0"/>
                        <a:t>*D</a:t>
                      </a:r>
                      <a:endParaRPr lang="en-US" sz="2400" strike="sngStrike" dirty="0"/>
                    </a:p>
                  </a:txBody>
                  <a:tcPr/>
                </a:tc>
              </a:tr>
              <a:tr h="76528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Insert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2*D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log B </a:t>
                      </a:r>
                      <a:r>
                        <a:rPr lang="en-US" sz="2400" dirty="0" smtClean="0"/>
                        <a:t>+ 2*B*D</a:t>
                      </a:r>
                      <a:endParaRPr lang="en-US" sz="2400" b="0" dirty="0" smtClean="0"/>
                    </a:p>
                  </a:txBody>
                  <a:tcPr/>
                </a:tc>
              </a:tr>
              <a:tr h="76528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Delete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2*B*D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</a:t>
                      </a:r>
                      <a:r>
                        <a:rPr lang="en-US" sz="2400" baseline="0" dirty="0" smtClean="0"/>
                        <a:t> log B </a:t>
                      </a:r>
                      <a:r>
                        <a:rPr lang="en-US" sz="2400" dirty="0" smtClean="0"/>
                        <a:t>+ 2*B*D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An </a:t>
            </a:r>
            <a:r>
              <a:rPr lang="en-US" i="1" u="sng" dirty="0" smtClean="0">
                <a:solidFill>
                  <a:schemeClr val="accent2"/>
                </a:solidFill>
              </a:rPr>
              <a:t>index </a:t>
            </a:r>
            <a:r>
              <a:rPr lang="en-US" dirty="0" smtClean="0"/>
              <a:t>on a file speeds up selections on the </a:t>
            </a:r>
            <a:r>
              <a:rPr lang="en-US" i="1" dirty="0" smtClean="0">
                <a:solidFill>
                  <a:schemeClr val="accent2"/>
                </a:solidFill>
              </a:rPr>
              <a:t>search key fields </a:t>
            </a:r>
            <a:r>
              <a:rPr lang="en-US" dirty="0" smtClean="0"/>
              <a:t>for the index.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/>
              <a:t>Any subset of the fields of a relation can be the search key for an index on the relation.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i="1" dirty="0" smtClean="0">
                <a:solidFill>
                  <a:schemeClr val="accent2"/>
                </a:solidFill>
              </a:rPr>
              <a:t>Search key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2"/>
                </a:solidFill>
              </a:rPr>
              <a:t>not</a:t>
            </a:r>
            <a:r>
              <a:rPr lang="en-US" dirty="0" smtClean="0"/>
              <a:t> the same as </a:t>
            </a:r>
            <a:r>
              <a:rPr lang="en-US" i="1" dirty="0" smtClean="0">
                <a:solidFill>
                  <a:schemeClr val="accent2"/>
                </a:solidFill>
              </a:rPr>
              <a:t>key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(minimal set of fields that uniquely identify a record in a relation).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 index contains a collection of </a:t>
            </a:r>
            <a:r>
              <a:rPr lang="en-US" i="1" dirty="0" smtClean="0">
                <a:solidFill>
                  <a:schemeClr val="accent2"/>
                </a:solidFill>
              </a:rPr>
              <a:t>data entries</a:t>
            </a:r>
            <a:r>
              <a:rPr lang="en-US" dirty="0" smtClean="0"/>
              <a:t>, and supports efficient retrieval of all data entries </a:t>
            </a:r>
            <a:r>
              <a:rPr lang="en-US" b="1" dirty="0" smtClean="0">
                <a:solidFill>
                  <a:schemeClr val="accent2"/>
                </a:solidFill>
              </a:rPr>
              <a:t>k*</a:t>
            </a:r>
            <a:r>
              <a:rPr lang="en-US" b="1" dirty="0" smtClean="0"/>
              <a:t> </a:t>
            </a:r>
            <a:r>
              <a:rPr lang="en-US" dirty="0" smtClean="0"/>
              <a:t>with a given key value </a:t>
            </a:r>
            <a:r>
              <a:rPr lang="en-US" b="1" dirty="0" smtClean="0">
                <a:solidFill>
                  <a:schemeClr val="accent2"/>
                </a:solidFill>
              </a:rPr>
              <a:t>k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A data entry is usually in the form &lt;key, rid&gt;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Given data entry k*, we can find record with key k in at most one disk I/O.  (Details soon …)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921-895E-45E0-9340-BEA72188B09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 smtClean="0"/>
              <a:t>B+ Tree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2954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Leaf pages contain </a:t>
            </a:r>
            <a:r>
              <a:rPr lang="en-US" sz="2400" b="1" dirty="0" smtClean="0"/>
              <a:t>data entries</a:t>
            </a:r>
            <a:r>
              <a:rPr lang="en-US" sz="2400" dirty="0" smtClean="0"/>
              <a:t>, and are chained (</a:t>
            </a:r>
            <a:r>
              <a:rPr lang="en-US" sz="2400" dirty="0" err="1" smtClean="0"/>
              <a:t>prev</a:t>
            </a:r>
            <a:r>
              <a:rPr lang="en-US" sz="2400" dirty="0" smtClean="0"/>
              <a:t> &amp; next)</a:t>
            </a:r>
          </a:p>
          <a:p>
            <a:r>
              <a:rPr lang="en-US" sz="2400" dirty="0" smtClean="0"/>
              <a:t>A data entry typically contain a key value and a rid.</a:t>
            </a:r>
          </a:p>
          <a:p>
            <a:r>
              <a:rPr lang="en-US" sz="2400" dirty="0" smtClean="0"/>
              <a:t>Non-leaf pages have </a:t>
            </a:r>
            <a:r>
              <a:rPr lang="en-US" sz="2400" b="1" dirty="0" smtClean="0"/>
              <a:t>index entries</a:t>
            </a:r>
            <a:r>
              <a:rPr lang="en-US" sz="2400" dirty="0" smtClean="0"/>
              <a:t>; only used to direct searches: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921-895E-45E0-9340-BEA72188B09F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228600" y="762000"/>
            <a:ext cx="7910512" cy="2794000"/>
            <a:chOff x="681038" y="996950"/>
            <a:chExt cx="7910512" cy="2794000"/>
          </a:xfrm>
        </p:grpSpPr>
        <p:sp>
          <p:nvSpPr>
            <p:cNvPr id="7" name="Freeform 40"/>
            <p:cNvSpPr>
              <a:spLocks/>
            </p:cNvSpPr>
            <p:nvPr/>
          </p:nvSpPr>
          <p:spPr bwMode="auto">
            <a:xfrm>
              <a:off x="1466850" y="3135313"/>
              <a:ext cx="450850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1"/>
                </a:cxn>
                <a:cxn ang="0">
                  <a:pos x="0" y="141"/>
                </a:cxn>
              </a:cxnLst>
              <a:rect l="0" t="0" r="r" b="b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41"/>
            <p:cNvSpPr>
              <a:spLocks/>
            </p:cNvSpPr>
            <p:nvPr/>
          </p:nvSpPr>
          <p:spPr bwMode="auto">
            <a:xfrm>
              <a:off x="2368550" y="3135313"/>
              <a:ext cx="450850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1"/>
                </a:cxn>
                <a:cxn ang="0">
                  <a:pos x="0" y="141"/>
                </a:cxn>
              </a:cxnLst>
              <a:rect l="0" t="0" r="r" b="b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42"/>
            <p:cNvSpPr>
              <a:spLocks/>
            </p:cNvSpPr>
            <p:nvPr/>
          </p:nvSpPr>
          <p:spPr bwMode="auto">
            <a:xfrm>
              <a:off x="3381375" y="3135313"/>
              <a:ext cx="452438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4" y="0"/>
                </a:cxn>
                <a:cxn ang="0">
                  <a:pos x="284" y="141"/>
                </a:cxn>
                <a:cxn ang="0">
                  <a:pos x="0" y="141"/>
                </a:cxn>
              </a:cxnLst>
              <a:rect l="0" t="0" r="r" b="b"/>
              <a:pathLst>
                <a:path w="285" h="142">
                  <a:moveTo>
                    <a:pt x="0" y="141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284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>
              <a:off x="4281488" y="3135313"/>
              <a:ext cx="452437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4" y="0"/>
                </a:cxn>
                <a:cxn ang="0">
                  <a:pos x="284" y="141"/>
                </a:cxn>
                <a:cxn ang="0">
                  <a:pos x="0" y="141"/>
                </a:cxn>
              </a:cxnLst>
              <a:rect l="0" t="0" r="r" b="b"/>
              <a:pathLst>
                <a:path w="285" h="142">
                  <a:moveTo>
                    <a:pt x="0" y="141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284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44"/>
            <p:cNvSpPr>
              <a:spLocks/>
            </p:cNvSpPr>
            <p:nvPr/>
          </p:nvSpPr>
          <p:spPr bwMode="auto">
            <a:xfrm>
              <a:off x="5295900" y="3135313"/>
              <a:ext cx="450850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1"/>
                </a:cxn>
                <a:cxn ang="0">
                  <a:pos x="0" y="141"/>
                </a:cxn>
              </a:cxnLst>
              <a:rect l="0" t="0" r="r" b="b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45"/>
            <p:cNvSpPr>
              <a:spLocks/>
            </p:cNvSpPr>
            <p:nvPr/>
          </p:nvSpPr>
          <p:spPr bwMode="auto">
            <a:xfrm>
              <a:off x="6196013" y="3135313"/>
              <a:ext cx="450850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1"/>
                </a:cxn>
                <a:cxn ang="0">
                  <a:pos x="0" y="141"/>
                </a:cxn>
              </a:cxnLst>
              <a:rect l="0" t="0" r="r" b="b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46"/>
            <p:cNvSpPr>
              <a:spLocks/>
            </p:cNvSpPr>
            <p:nvPr/>
          </p:nvSpPr>
          <p:spPr bwMode="auto">
            <a:xfrm>
              <a:off x="7210425" y="3135313"/>
              <a:ext cx="450850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1"/>
                </a:cxn>
                <a:cxn ang="0">
                  <a:pos x="0" y="141"/>
                </a:cxn>
              </a:cxnLst>
              <a:rect l="0" t="0" r="r" b="b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47"/>
            <p:cNvSpPr>
              <a:spLocks/>
            </p:cNvSpPr>
            <p:nvPr/>
          </p:nvSpPr>
          <p:spPr bwMode="auto">
            <a:xfrm>
              <a:off x="8108950" y="3135313"/>
              <a:ext cx="454025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5" y="0"/>
                </a:cxn>
                <a:cxn ang="0">
                  <a:pos x="285" y="141"/>
                </a:cxn>
                <a:cxn ang="0">
                  <a:pos x="0" y="141"/>
                </a:cxn>
              </a:cxnLst>
              <a:rect l="0" t="0" r="r" b="b"/>
              <a:pathLst>
                <a:path w="286" h="142">
                  <a:moveTo>
                    <a:pt x="0" y="141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48"/>
            <p:cNvSpPr>
              <a:spLocks/>
            </p:cNvSpPr>
            <p:nvPr/>
          </p:nvSpPr>
          <p:spPr bwMode="auto">
            <a:xfrm>
              <a:off x="1916113" y="2573338"/>
              <a:ext cx="454025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5" y="0"/>
                </a:cxn>
                <a:cxn ang="0">
                  <a:pos x="285" y="141"/>
                </a:cxn>
                <a:cxn ang="0">
                  <a:pos x="0" y="141"/>
                </a:cxn>
              </a:cxnLst>
              <a:rect l="0" t="0" r="r" b="b"/>
              <a:pathLst>
                <a:path w="286" h="142">
                  <a:moveTo>
                    <a:pt x="0" y="141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49"/>
            <p:cNvSpPr>
              <a:spLocks/>
            </p:cNvSpPr>
            <p:nvPr/>
          </p:nvSpPr>
          <p:spPr bwMode="auto">
            <a:xfrm>
              <a:off x="3832225" y="2573338"/>
              <a:ext cx="450850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1"/>
                </a:cxn>
                <a:cxn ang="0">
                  <a:pos x="0" y="141"/>
                </a:cxn>
              </a:cxnLst>
              <a:rect l="0" t="0" r="r" b="b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0"/>
            <p:cNvSpPr>
              <a:spLocks/>
            </p:cNvSpPr>
            <p:nvPr/>
          </p:nvSpPr>
          <p:spPr bwMode="auto">
            <a:xfrm>
              <a:off x="5745163" y="2573338"/>
              <a:ext cx="452437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4" y="0"/>
                </a:cxn>
                <a:cxn ang="0">
                  <a:pos x="284" y="141"/>
                </a:cxn>
                <a:cxn ang="0">
                  <a:pos x="0" y="141"/>
                </a:cxn>
              </a:cxnLst>
              <a:rect l="0" t="0" r="r" b="b"/>
              <a:pathLst>
                <a:path w="285" h="142">
                  <a:moveTo>
                    <a:pt x="0" y="141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284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1"/>
            <p:cNvSpPr>
              <a:spLocks/>
            </p:cNvSpPr>
            <p:nvPr/>
          </p:nvSpPr>
          <p:spPr bwMode="auto">
            <a:xfrm>
              <a:off x="7659688" y="2573338"/>
              <a:ext cx="450850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1"/>
                </a:cxn>
                <a:cxn ang="0">
                  <a:pos x="0" y="141"/>
                </a:cxn>
              </a:cxnLst>
              <a:rect l="0" t="0" r="r" b="b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2"/>
            <p:cNvSpPr>
              <a:spLocks/>
            </p:cNvSpPr>
            <p:nvPr/>
          </p:nvSpPr>
          <p:spPr bwMode="auto">
            <a:xfrm>
              <a:off x="6761163" y="1898650"/>
              <a:ext cx="450850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1"/>
                </a:cxn>
                <a:cxn ang="0">
                  <a:pos x="0" y="141"/>
                </a:cxn>
              </a:cxnLst>
              <a:rect l="0" t="0" r="r" b="b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53"/>
            <p:cNvSpPr>
              <a:spLocks/>
            </p:cNvSpPr>
            <p:nvPr/>
          </p:nvSpPr>
          <p:spPr bwMode="auto">
            <a:xfrm>
              <a:off x="2928938" y="1898650"/>
              <a:ext cx="454025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5" y="0"/>
                </a:cxn>
                <a:cxn ang="0">
                  <a:pos x="285" y="141"/>
                </a:cxn>
                <a:cxn ang="0">
                  <a:pos x="0" y="141"/>
                </a:cxn>
              </a:cxnLst>
              <a:rect l="0" t="0" r="r" b="b"/>
              <a:pathLst>
                <a:path w="286" h="142">
                  <a:moveTo>
                    <a:pt x="0" y="141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54"/>
            <p:cNvSpPr>
              <a:spLocks/>
            </p:cNvSpPr>
            <p:nvPr/>
          </p:nvSpPr>
          <p:spPr bwMode="auto">
            <a:xfrm>
              <a:off x="4732338" y="1111250"/>
              <a:ext cx="450850" cy="227013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2"/>
                </a:cxn>
                <a:cxn ang="0">
                  <a:pos x="0" y="142"/>
                </a:cxn>
              </a:cxnLst>
              <a:rect l="0" t="0" r="r" b="b"/>
              <a:pathLst>
                <a:path w="284" h="143">
                  <a:moveTo>
                    <a:pt x="0" y="142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2"/>
                  </a:lnTo>
                  <a:lnTo>
                    <a:pt x="0" y="14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55"/>
            <p:cNvSpPr>
              <a:spLocks/>
            </p:cNvSpPr>
            <p:nvPr/>
          </p:nvSpPr>
          <p:spPr bwMode="auto">
            <a:xfrm>
              <a:off x="3381375" y="1336675"/>
              <a:ext cx="1465263" cy="563563"/>
            </a:xfrm>
            <a:custGeom>
              <a:avLst/>
              <a:gdLst/>
              <a:ahLst/>
              <a:cxnLst>
                <a:cxn ang="0">
                  <a:pos x="922" y="0"/>
                </a:cxn>
                <a:cxn ang="0">
                  <a:pos x="0" y="354"/>
                </a:cxn>
                <a:cxn ang="0">
                  <a:pos x="922" y="0"/>
                </a:cxn>
              </a:cxnLst>
              <a:rect l="0" t="0" r="r" b="b"/>
              <a:pathLst>
                <a:path w="923" h="355">
                  <a:moveTo>
                    <a:pt x="922" y="0"/>
                  </a:moveTo>
                  <a:lnTo>
                    <a:pt x="0" y="354"/>
                  </a:lnTo>
                  <a:lnTo>
                    <a:pt x="92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56"/>
            <p:cNvSpPr>
              <a:spLocks/>
            </p:cNvSpPr>
            <p:nvPr/>
          </p:nvSpPr>
          <p:spPr bwMode="auto">
            <a:xfrm>
              <a:off x="3381375" y="1830388"/>
              <a:ext cx="115888" cy="69850"/>
            </a:xfrm>
            <a:custGeom>
              <a:avLst/>
              <a:gdLst/>
              <a:ahLst/>
              <a:cxnLst>
                <a:cxn ang="0">
                  <a:pos x="72" y="34"/>
                </a:cxn>
                <a:cxn ang="0">
                  <a:pos x="0" y="43"/>
                </a:cxn>
                <a:cxn ang="0">
                  <a:pos x="59" y="0"/>
                </a:cxn>
                <a:cxn ang="0">
                  <a:pos x="72" y="34"/>
                </a:cxn>
              </a:cxnLst>
              <a:rect l="0" t="0" r="r" b="b"/>
              <a:pathLst>
                <a:path w="73" h="44">
                  <a:moveTo>
                    <a:pt x="72" y="34"/>
                  </a:moveTo>
                  <a:lnTo>
                    <a:pt x="0" y="43"/>
                  </a:lnTo>
                  <a:lnTo>
                    <a:pt x="59" y="0"/>
                  </a:lnTo>
                  <a:lnTo>
                    <a:pt x="72" y="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57"/>
            <p:cNvSpPr>
              <a:spLocks/>
            </p:cNvSpPr>
            <p:nvPr/>
          </p:nvSpPr>
          <p:spPr bwMode="auto">
            <a:xfrm>
              <a:off x="4957763" y="1336675"/>
              <a:ext cx="1587" cy="449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2"/>
                </a:cxn>
                <a:cxn ang="0">
                  <a:pos x="0" y="0"/>
                </a:cxn>
              </a:cxnLst>
              <a:rect l="0" t="0" r="r" b="b"/>
              <a:pathLst>
                <a:path w="1" h="283">
                  <a:moveTo>
                    <a:pt x="0" y="0"/>
                  </a:moveTo>
                  <a:lnTo>
                    <a:pt x="0" y="28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58"/>
            <p:cNvSpPr>
              <a:spLocks/>
            </p:cNvSpPr>
            <p:nvPr/>
          </p:nvSpPr>
          <p:spPr bwMode="auto">
            <a:xfrm>
              <a:off x="4927600" y="1673225"/>
              <a:ext cx="60325" cy="112713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9" y="70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8" h="71">
                  <a:moveTo>
                    <a:pt x="37" y="0"/>
                  </a:moveTo>
                  <a:lnTo>
                    <a:pt x="19" y="70"/>
                  </a:ln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59"/>
            <p:cNvSpPr>
              <a:spLocks/>
            </p:cNvSpPr>
            <p:nvPr/>
          </p:nvSpPr>
          <p:spPr bwMode="auto">
            <a:xfrm>
              <a:off x="5068888" y="1336675"/>
              <a:ext cx="1693862" cy="563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54"/>
                </a:cxn>
                <a:cxn ang="0">
                  <a:pos x="0" y="0"/>
                </a:cxn>
              </a:cxnLst>
              <a:rect l="0" t="0" r="r" b="b"/>
              <a:pathLst>
                <a:path w="1067" h="355">
                  <a:moveTo>
                    <a:pt x="0" y="0"/>
                  </a:moveTo>
                  <a:lnTo>
                    <a:pt x="1066" y="3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60"/>
            <p:cNvSpPr>
              <a:spLocks/>
            </p:cNvSpPr>
            <p:nvPr/>
          </p:nvSpPr>
          <p:spPr bwMode="auto">
            <a:xfrm>
              <a:off x="6642100" y="1833563"/>
              <a:ext cx="120650" cy="666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75" y="41"/>
                </a:cxn>
                <a:cxn ang="0">
                  <a:pos x="0" y="35"/>
                </a:cxn>
                <a:cxn ang="0">
                  <a:pos x="12" y="0"/>
                </a:cxn>
              </a:cxnLst>
              <a:rect l="0" t="0" r="r" b="b"/>
              <a:pathLst>
                <a:path w="76" h="42">
                  <a:moveTo>
                    <a:pt x="12" y="0"/>
                  </a:moveTo>
                  <a:lnTo>
                    <a:pt x="75" y="41"/>
                  </a:lnTo>
                  <a:lnTo>
                    <a:pt x="0" y="35"/>
                  </a:lnTo>
                  <a:lnTo>
                    <a:pt x="1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1"/>
            <p:cNvSpPr>
              <a:spLocks/>
            </p:cNvSpPr>
            <p:nvPr/>
          </p:nvSpPr>
          <p:spPr bwMode="auto">
            <a:xfrm>
              <a:off x="2368550" y="2122488"/>
              <a:ext cx="676275" cy="452437"/>
            </a:xfrm>
            <a:custGeom>
              <a:avLst/>
              <a:gdLst/>
              <a:ahLst/>
              <a:cxnLst>
                <a:cxn ang="0">
                  <a:pos x="425" y="0"/>
                </a:cxn>
                <a:cxn ang="0">
                  <a:pos x="0" y="284"/>
                </a:cxn>
                <a:cxn ang="0">
                  <a:pos x="425" y="0"/>
                </a:cxn>
              </a:cxnLst>
              <a:rect l="0" t="0" r="r" b="b"/>
              <a:pathLst>
                <a:path w="426" h="285">
                  <a:moveTo>
                    <a:pt x="425" y="0"/>
                  </a:moveTo>
                  <a:lnTo>
                    <a:pt x="0" y="284"/>
                  </a:lnTo>
                  <a:lnTo>
                    <a:pt x="42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62"/>
            <p:cNvSpPr>
              <a:spLocks/>
            </p:cNvSpPr>
            <p:nvPr/>
          </p:nvSpPr>
          <p:spPr bwMode="auto">
            <a:xfrm>
              <a:off x="2368550" y="2487613"/>
              <a:ext cx="109538" cy="87312"/>
            </a:xfrm>
            <a:custGeom>
              <a:avLst/>
              <a:gdLst/>
              <a:ahLst/>
              <a:cxnLst>
                <a:cxn ang="0">
                  <a:pos x="68" y="29"/>
                </a:cxn>
                <a:cxn ang="0">
                  <a:pos x="0" y="54"/>
                </a:cxn>
                <a:cxn ang="0">
                  <a:pos x="49" y="0"/>
                </a:cxn>
                <a:cxn ang="0">
                  <a:pos x="68" y="29"/>
                </a:cxn>
              </a:cxnLst>
              <a:rect l="0" t="0" r="r" b="b"/>
              <a:pathLst>
                <a:path w="69" h="55">
                  <a:moveTo>
                    <a:pt x="68" y="29"/>
                  </a:moveTo>
                  <a:lnTo>
                    <a:pt x="0" y="54"/>
                  </a:lnTo>
                  <a:lnTo>
                    <a:pt x="49" y="0"/>
                  </a:lnTo>
                  <a:lnTo>
                    <a:pt x="68" y="2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63"/>
            <p:cNvSpPr>
              <a:spLocks/>
            </p:cNvSpPr>
            <p:nvPr/>
          </p:nvSpPr>
          <p:spPr bwMode="auto">
            <a:xfrm>
              <a:off x="3268663" y="2122488"/>
              <a:ext cx="565150" cy="4524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" y="284"/>
                </a:cxn>
                <a:cxn ang="0">
                  <a:pos x="0" y="0"/>
                </a:cxn>
              </a:cxnLst>
              <a:rect l="0" t="0" r="r" b="b"/>
              <a:pathLst>
                <a:path w="356" h="285">
                  <a:moveTo>
                    <a:pt x="0" y="0"/>
                  </a:moveTo>
                  <a:lnTo>
                    <a:pt x="355" y="28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64"/>
            <p:cNvSpPr>
              <a:spLocks/>
            </p:cNvSpPr>
            <p:nvPr/>
          </p:nvSpPr>
          <p:spPr bwMode="auto">
            <a:xfrm>
              <a:off x="3725863" y="2481263"/>
              <a:ext cx="107950" cy="93662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67" y="58"/>
                </a:cxn>
                <a:cxn ang="0">
                  <a:pos x="0" y="27"/>
                </a:cxn>
                <a:cxn ang="0">
                  <a:pos x="22" y="0"/>
                </a:cxn>
              </a:cxnLst>
              <a:rect l="0" t="0" r="r" b="b"/>
              <a:pathLst>
                <a:path w="68" h="59">
                  <a:moveTo>
                    <a:pt x="22" y="0"/>
                  </a:moveTo>
                  <a:lnTo>
                    <a:pt x="67" y="58"/>
                  </a:lnTo>
                  <a:lnTo>
                    <a:pt x="0" y="27"/>
                  </a:lnTo>
                  <a:lnTo>
                    <a:pt x="2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3155950" y="2122488"/>
              <a:ext cx="1588" cy="338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2"/>
                </a:cxn>
                <a:cxn ang="0">
                  <a:pos x="0" y="0"/>
                </a:cxn>
              </a:cxnLst>
              <a:rect l="0" t="0" r="r" b="b"/>
              <a:pathLst>
                <a:path w="1" h="213">
                  <a:moveTo>
                    <a:pt x="0" y="0"/>
                  </a:moveTo>
                  <a:lnTo>
                    <a:pt x="0" y="21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66"/>
            <p:cNvSpPr>
              <a:spLocks/>
            </p:cNvSpPr>
            <p:nvPr/>
          </p:nvSpPr>
          <p:spPr bwMode="auto">
            <a:xfrm>
              <a:off x="3127375" y="2346325"/>
              <a:ext cx="58738" cy="1143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8" y="71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37" h="72">
                  <a:moveTo>
                    <a:pt x="36" y="0"/>
                  </a:moveTo>
                  <a:lnTo>
                    <a:pt x="18" y="71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67"/>
            <p:cNvSpPr>
              <a:spLocks/>
            </p:cNvSpPr>
            <p:nvPr/>
          </p:nvSpPr>
          <p:spPr bwMode="auto">
            <a:xfrm>
              <a:off x="6196013" y="2122488"/>
              <a:ext cx="677862" cy="452437"/>
            </a:xfrm>
            <a:custGeom>
              <a:avLst/>
              <a:gdLst/>
              <a:ahLst/>
              <a:cxnLst>
                <a:cxn ang="0">
                  <a:pos x="426" y="0"/>
                </a:cxn>
                <a:cxn ang="0">
                  <a:pos x="0" y="284"/>
                </a:cxn>
                <a:cxn ang="0">
                  <a:pos x="426" y="0"/>
                </a:cxn>
              </a:cxnLst>
              <a:rect l="0" t="0" r="r" b="b"/>
              <a:pathLst>
                <a:path w="427" h="285">
                  <a:moveTo>
                    <a:pt x="426" y="0"/>
                  </a:moveTo>
                  <a:lnTo>
                    <a:pt x="0" y="284"/>
                  </a:lnTo>
                  <a:lnTo>
                    <a:pt x="42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68"/>
            <p:cNvSpPr>
              <a:spLocks/>
            </p:cNvSpPr>
            <p:nvPr/>
          </p:nvSpPr>
          <p:spPr bwMode="auto">
            <a:xfrm>
              <a:off x="6196013" y="2487613"/>
              <a:ext cx="111125" cy="87312"/>
            </a:xfrm>
            <a:custGeom>
              <a:avLst/>
              <a:gdLst/>
              <a:ahLst/>
              <a:cxnLst>
                <a:cxn ang="0">
                  <a:pos x="69" y="29"/>
                </a:cxn>
                <a:cxn ang="0">
                  <a:pos x="0" y="54"/>
                </a:cxn>
                <a:cxn ang="0">
                  <a:pos x="49" y="0"/>
                </a:cxn>
                <a:cxn ang="0">
                  <a:pos x="69" y="29"/>
                </a:cxn>
              </a:cxnLst>
              <a:rect l="0" t="0" r="r" b="b"/>
              <a:pathLst>
                <a:path w="70" h="55">
                  <a:moveTo>
                    <a:pt x="69" y="29"/>
                  </a:moveTo>
                  <a:lnTo>
                    <a:pt x="0" y="54"/>
                  </a:lnTo>
                  <a:lnTo>
                    <a:pt x="49" y="0"/>
                  </a:lnTo>
                  <a:lnTo>
                    <a:pt x="69" y="2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69"/>
            <p:cNvSpPr>
              <a:spLocks/>
            </p:cNvSpPr>
            <p:nvPr/>
          </p:nvSpPr>
          <p:spPr bwMode="auto">
            <a:xfrm>
              <a:off x="7097713" y="2122488"/>
              <a:ext cx="563562" cy="4524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4" y="284"/>
                </a:cxn>
                <a:cxn ang="0">
                  <a:pos x="0" y="0"/>
                </a:cxn>
              </a:cxnLst>
              <a:rect l="0" t="0" r="r" b="b"/>
              <a:pathLst>
                <a:path w="355" h="285">
                  <a:moveTo>
                    <a:pt x="0" y="0"/>
                  </a:moveTo>
                  <a:lnTo>
                    <a:pt x="354" y="28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70"/>
            <p:cNvSpPr>
              <a:spLocks/>
            </p:cNvSpPr>
            <p:nvPr/>
          </p:nvSpPr>
          <p:spPr bwMode="auto">
            <a:xfrm>
              <a:off x="7556500" y="2481263"/>
              <a:ext cx="104775" cy="9366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65" y="58"/>
                </a:cxn>
                <a:cxn ang="0">
                  <a:pos x="0" y="27"/>
                </a:cxn>
                <a:cxn ang="0">
                  <a:pos x="21" y="0"/>
                </a:cxn>
              </a:cxnLst>
              <a:rect l="0" t="0" r="r" b="b"/>
              <a:pathLst>
                <a:path w="66" h="59">
                  <a:moveTo>
                    <a:pt x="21" y="0"/>
                  </a:moveTo>
                  <a:lnTo>
                    <a:pt x="65" y="58"/>
                  </a:lnTo>
                  <a:lnTo>
                    <a:pt x="0" y="27"/>
                  </a:lnTo>
                  <a:lnTo>
                    <a:pt x="2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71"/>
            <p:cNvSpPr>
              <a:spLocks/>
            </p:cNvSpPr>
            <p:nvPr/>
          </p:nvSpPr>
          <p:spPr bwMode="auto">
            <a:xfrm>
              <a:off x="6985000" y="2122488"/>
              <a:ext cx="1588" cy="338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2"/>
                </a:cxn>
                <a:cxn ang="0">
                  <a:pos x="0" y="0"/>
                </a:cxn>
              </a:cxnLst>
              <a:rect l="0" t="0" r="r" b="b"/>
              <a:pathLst>
                <a:path w="1" h="213">
                  <a:moveTo>
                    <a:pt x="0" y="0"/>
                  </a:moveTo>
                  <a:lnTo>
                    <a:pt x="0" y="21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72"/>
            <p:cNvSpPr>
              <a:spLocks/>
            </p:cNvSpPr>
            <p:nvPr/>
          </p:nvSpPr>
          <p:spPr bwMode="auto">
            <a:xfrm>
              <a:off x="6956425" y="2346325"/>
              <a:ext cx="58738" cy="1143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8" y="71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37" h="72">
                  <a:moveTo>
                    <a:pt x="36" y="0"/>
                  </a:moveTo>
                  <a:lnTo>
                    <a:pt x="18" y="71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73"/>
            <p:cNvSpPr>
              <a:spLocks/>
            </p:cNvSpPr>
            <p:nvPr/>
          </p:nvSpPr>
          <p:spPr bwMode="auto">
            <a:xfrm>
              <a:off x="1916113" y="2797175"/>
              <a:ext cx="114300" cy="339725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0" y="213"/>
                </a:cxn>
                <a:cxn ang="0">
                  <a:pos x="71" y="0"/>
                </a:cxn>
              </a:cxnLst>
              <a:rect l="0" t="0" r="r" b="b"/>
              <a:pathLst>
                <a:path w="72" h="214">
                  <a:moveTo>
                    <a:pt x="71" y="0"/>
                  </a:moveTo>
                  <a:lnTo>
                    <a:pt x="0" y="213"/>
                  </a:lnTo>
                  <a:lnTo>
                    <a:pt x="7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74"/>
            <p:cNvSpPr>
              <a:spLocks/>
            </p:cNvSpPr>
            <p:nvPr/>
          </p:nvSpPr>
          <p:spPr bwMode="auto">
            <a:xfrm>
              <a:off x="1916113" y="3019425"/>
              <a:ext cx="65087" cy="117475"/>
            </a:xfrm>
            <a:custGeom>
              <a:avLst/>
              <a:gdLst/>
              <a:ahLst/>
              <a:cxnLst>
                <a:cxn ang="0">
                  <a:pos x="40" y="10"/>
                </a:cxn>
                <a:cxn ang="0">
                  <a:pos x="0" y="73"/>
                </a:cxn>
                <a:cxn ang="0">
                  <a:pos x="6" y="0"/>
                </a:cxn>
                <a:cxn ang="0">
                  <a:pos x="40" y="10"/>
                </a:cxn>
              </a:cxnLst>
              <a:rect l="0" t="0" r="r" b="b"/>
              <a:pathLst>
                <a:path w="41" h="74">
                  <a:moveTo>
                    <a:pt x="40" y="10"/>
                  </a:moveTo>
                  <a:lnTo>
                    <a:pt x="0" y="73"/>
                  </a:lnTo>
                  <a:lnTo>
                    <a:pt x="6" y="0"/>
                  </a:lnTo>
                  <a:lnTo>
                    <a:pt x="40" y="1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75"/>
            <p:cNvSpPr>
              <a:spLocks/>
            </p:cNvSpPr>
            <p:nvPr/>
          </p:nvSpPr>
          <p:spPr bwMode="auto">
            <a:xfrm>
              <a:off x="2254250" y="2797175"/>
              <a:ext cx="115888" cy="339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213"/>
                </a:cxn>
                <a:cxn ang="0">
                  <a:pos x="0" y="0"/>
                </a:cxn>
              </a:cxnLst>
              <a:rect l="0" t="0" r="r" b="b"/>
              <a:pathLst>
                <a:path w="73" h="214">
                  <a:moveTo>
                    <a:pt x="0" y="0"/>
                  </a:moveTo>
                  <a:lnTo>
                    <a:pt x="72" y="2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76"/>
            <p:cNvSpPr>
              <a:spLocks/>
            </p:cNvSpPr>
            <p:nvPr/>
          </p:nvSpPr>
          <p:spPr bwMode="auto">
            <a:xfrm>
              <a:off x="2305050" y="3019425"/>
              <a:ext cx="65088" cy="11747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0" y="73"/>
                </a:cxn>
                <a:cxn ang="0">
                  <a:pos x="0" y="10"/>
                </a:cxn>
                <a:cxn ang="0">
                  <a:pos x="33" y="0"/>
                </a:cxn>
              </a:cxnLst>
              <a:rect l="0" t="0" r="r" b="b"/>
              <a:pathLst>
                <a:path w="41" h="74">
                  <a:moveTo>
                    <a:pt x="33" y="0"/>
                  </a:moveTo>
                  <a:lnTo>
                    <a:pt x="40" y="73"/>
                  </a:lnTo>
                  <a:lnTo>
                    <a:pt x="0" y="10"/>
                  </a:lnTo>
                  <a:lnTo>
                    <a:pt x="3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77"/>
            <p:cNvSpPr>
              <a:spLocks/>
            </p:cNvSpPr>
            <p:nvPr/>
          </p:nvSpPr>
          <p:spPr bwMode="auto">
            <a:xfrm>
              <a:off x="2139950" y="2797175"/>
              <a:ext cx="1588" cy="225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"/>
                </a:cxn>
                <a:cxn ang="0">
                  <a:pos x="0" y="0"/>
                </a:cxn>
              </a:cxnLst>
              <a:rect l="0" t="0" r="r" b="b"/>
              <a:pathLst>
                <a:path w="1" h="142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78"/>
            <p:cNvSpPr>
              <a:spLocks/>
            </p:cNvSpPr>
            <p:nvPr/>
          </p:nvSpPr>
          <p:spPr bwMode="auto">
            <a:xfrm>
              <a:off x="2112963" y="2908300"/>
              <a:ext cx="58737" cy="1143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7" y="71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37" h="72">
                  <a:moveTo>
                    <a:pt x="36" y="0"/>
                  </a:moveTo>
                  <a:lnTo>
                    <a:pt x="17" y="71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79"/>
            <p:cNvSpPr>
              <a:spLocks/>
            </p:cNvSpPr>
            <p:nvPr/>
          </p:nvSpPr>
          <p:spPr bwMode="auto">
            <a:xfrm>
              <a:off x="3832225" y="2797175"/>
              <a:ext cx="114300" cy="339725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0" y="213"/>
                </a:cxn>
                <a:cxn ang="0">
                  <a:pos x="71" y="0"/>
                </a:cxn>
              </a:cxnLst>
              <a:rect l="0" t="0" r="r" b="b"/>
              <a:pathLst>
                <a:path w="72" h="214">
                  <a:moveTo>
                    <a:pt x="71" y="0"/>
                  </a:moveTo>
                  <a:lnTo>
                    <a:pt x="0" y="213"/>
                  </a:lnTo>
                  <a:lnTo>
                    <a:pt x="7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80"/>
            <p:cNvSpPr>
              <a:spLocks/>
            </p:cNvSpPr>
            <p:nvPr/>
          </p:nvSpPr>
          <p:spPr bwMode="auto">
            <a:xfrm>
              <a:off x="3832225" y="3019425"/>
              <a:ext cx="61913" cy="117475"/>
            </a:xfrm>
            <a:custGeom>
              <a:avLst/>
              <a:gdLst/>
              <a:ahLst/>
              <a:cxnLst>
                <a:cxn ang="0">
                  <a:pos x="38" y="10"/>
                </a:cxn>
                <a:cxn ang="0">
                  <a:pos x="0" y="73"/>
                </a:cxn>
                <a:cxn ang="0">
                  <a:pos x="5" y="0"/>
                </a:cxn>
                <a:cxn ang="0">
                  <a:pos x="38" y="10"/>
                </a:cxn>
              </a:cxnLst>
              <a:rect l="0" t="0" r="r" b="b"/>
              <a:pathLst>
                <a:path w="39" h="74">
                  <a:moveTo>
                    <a:pt x="38" y="10"/>
                  </a:moveTo>
                  <a:lnTo>
                    <a:pt x="0" y="73"/>
                  </a:lnTo>
                  <a:lnTo>
                    <a:pt x="5" y="0"/>
                  </a:lnTo>
                  <a:lnTo>
                    <a:pt x="38" y="1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1"/>
            <p:cNvSpPr>
              <a:spLocks/>
            </p:cNvSpPr>
            <p:nvPr/>
          </p:nvSpPr>
          <p:spPr bwMode="auto">
            <a:xfrm>
              <a:off x="4168775" y="2797175"/>
              <a:ext cx="114300" cy="339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1" y="213"/>
                </a:cxn>
                <a:cxn ang="0">
                  <a:pos x="0" y="0"/>
                </a:cxn>
              </a:cxnLst>
              <a:rect l="0" t="0" r="r" b="b"/>
              <a:pathLst>
                <a:path w="72" h="214">
                  <a:moveTo>
                    <a:pt x="0" y="0"/>
                  </a:moveTo>
                  <a:lnTo>
                    <a:pt x="71" y="2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82"/>
            <p:cNvSpPr>
              <a:spLocks/>
            </p:cNvSpPr>
            <p:nvPr/>
          </p:nvSpPr>
          <p:spPr bwMode="auto">
            <a:xfrm>
              <a:off x="4219575" y="3019425"/>
              <a:ext cx="63500" cy="11747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9" y="73"/>
                </a:cxn>
                <a:cxn ang="0">
                  <a:pos x="0" y="10"/>
                </a:cxn>
                <a:cxn ang="0">
                  <a:pos x="33" y="0"/>
                </a:cxn>
              </a:cxnLst>
              <a:rect l="0" t="0" r="r" b="b"/>
              <a:pathLst>
                <a:path w="40" h="74">
                  <a:moveTo>
                    <a:pt x="33" y="0"/>
                  </a:moveTo>
                  <a:lnTo>
                    <a:pt x="39" y="73"/>
                  </a:lnTo>
                  <a:lnTo>
                    <a:pt x="0" y="10"/>
                  </a:lnTo>
                  <a:lnTo>
                    <a:pt x="3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83"/>
            <p:cNvSpPr>
              <a:spLocks/>
            </p:cNvSpPr>
            <p:nvPr/>
          </p:nvSpPr>
          <p:spPr bwMode="auto">
            <a:xfrm>
              <a:off x="4056063" y="2797175"/>
              <a:ext cx="1587" cy="225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"/>
                </a:cxn>
                <a:cxn ang="0">
                  <a:pos x="0" y="0"/>
                </a:cxn>
              </a:cxnLst>
              <a:rect l="0" t="0" r="r" b="b"/>
              <a:pathLst>
                <a:path w="1" h="142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84"/>
            <p:cNvSpPr>
              <a:spLocks/>
            </p:cNvSpPr>
            <p:nvPr/>
          </p:nvSpPr>
          <p:spPr bwMode="auto">
            <a:xfrm>
              <a:off x="4027488" y="2908300"/>
              <a:ext cx="58737" cy="1143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8" y="71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37" h="72">
                  <a:moveTo>
                    <a:pt x="36" y="0"/>
                  </a:moveTo>
                  <a:lnTo>
                    <a:pt x="18" y="71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85"/>
            <p:cNvSpPr>
              <a:spLocks/>
            </p:cNvSpPr>
            <p:nvPr/>
          </p:nvSpPr>
          <p:spPr bwMode="auto">
            <a:xfrm>
              <a:off x="5745163" y="2797175"/>
              <a:ext cx="114300" cy="339725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0" y="213"/>
                </a:cxn>
                <a:cxn ang="0">
                  <a:pos x="71" y="0"/>
                </a:cxn>
              </a:cxnLst>
              <a:rect l="0" t="0" r="r" b="b"/>
              <a:pathLst>
                <a:path w="72" h="214">
                  <a:moveTo>
                    <a:pt x="71" y="0"/>
                  </a:moveTo>
                  <a:lnTo>
                    <a:pt x="0" y="213"/>
                  </a:lnTo>
                  <a:lnTo>
                    <a:pt x="7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86"/>
            <p:cNvSpPr>
              <a:spLocks/>
            </p:cNvSpPr>
            <p:nvPr/>
          </p:nvSpPr>
          <p:spPr bwMode="auto">
            <a:xfrm>
              <a:off x="5745163" y="3019425"/>
              <a:ext cx="63500" cy="117475"/>
            </a:xfrm>
            <a:custGeom>
              <a:avLst/>
              <a:gdLst/>
              <a:ahLst/>
              <a:cxnLst>
                <a:cxn ang="0">
                  <a:pos x="39" y="10"/>
                </a:cxn>
                <a:cxn ang="0">
                  <a:pos x="0" y="73"/>
                </a:cxn>
                <a:cxn ang="0">
                  <a:pos x="6" y="0"/>
                </a:cxn>
                <a:cxn ang="0">
                  <a:pos x="39" y="10"/>
                </a:cxn>
              </a:cxnLst>
              <a:rect l="0" t="0" r="r" b="b"/>
              <a:pathLst>
                <a:path w="40" h="74">
                  <a:moveTo>
                    <a:pt x="39" y="10"/>
                  </a:moveTo>
                  <a:lnTo>
                    <a:pt x="0" y="73"/>
                  </a:lnTo>
                  <a:lnTo>
                    <a:pt x="6" y="0"/>
                  </a:lnTo>
                  <a:lnTo>
                    <a:pt x="39" y="1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87"/>
            <p:cNvSpPr>
              <a:spLocks/>
            </p:cNvSpPr>
            <p:nvPr/>
          </p:nvSpPr>
          <p:spPr bwMode="auto">
            <a:xfrm>
              <a:off x="6083300" y="2797175"/>
              <a:ext cx="114300" cy="339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1" y="213"/>
                </a:cxn>
                <a:cxn ang="0">
                  <a:pos x="0" y="0"/>
                </a:cxn>
              </a:cxnLst>
              <a:rect l="0" t="0" r="r" b="b"/>
              <a:pathLst>
                <a:path w="72" h="214">
                  <a:moveTo>
                    <a:pt x="0" y="0"/>
                  </a:moveTo>
                  <a:lnTo>
                    <a:pt x="71" y="2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88"/>
            <p:cNvSpPr>
              <a:spLocks/>
            </p:cNvSpPr>
            <p:nvPr/>
          </p:nvSpPr>
          <p:spPr bwMode="auto">
            <a:xfrm>
              <a:off x="6134100" y="3019425"/>
              <a:ext cx="63500" cy="11747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9" y="73"/>
                </a:cxn>
                <a:cxn ang="0">
                  <a:pos x="0" y="10"/>
                </a:cxn>
                <a:cxn ang="0">
                  <a:pos x="33" y="0"/>
                </a:cxn>
              </a:cxnLst>
              <a:rect l="0" t="0" r="r" b="b"/>
              <a:pathLst>
                <a:path w="40" h="74">
                  <a:moveTo>
                    <a:pt x="33" y="0"/>
                  </a:moveTo>
                  <a:lnTo>
                    <a:pt x="39" y="73"/>
                  </a:lnTo>
                  <a:lnTo>
                    <a:pt x="0" y="10"/>
                  </a:lnTo>
                  <a:lnTo>
                    <a:pt x="3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89"/>
            <p:cNvSpPr>
              <a:spLocks/>
            </p:cNvSpPr>
            <p:nvPr/>
          </p:nvSpPr>
          <p:spPr bwMode="auto">
            <a:xfrm>
              <a:off x="5972175" y="2797175"/>
              <a:ext cx="1588" cy="225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"/>
                </a:cxn>
                <a:cxn ang="0">
                  <a:pos x="0" y="0"/>
                </a:cxn>
              </a:cxnLst>
              <a:rect l="0" t="0" r="r" b="b"/>
              <a:pathLst>
                <a:path w="1" h="142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90"/>
            <p:cNvSpPr>
              <a:spLocks/>
            </p:cNvSpPr>
            <p:nvPr/>
          </p:nvSpPr>
          <p:spPr bwMode="auto">
            <a:xfrm>
              <a:off x="5942013" y="2908300"/>
              <a:ext cx="58737" cy="1143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9" y="71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37" h="72">
                  <a:moveTo>
                    <a:pt x="36" y="0"/>
                  </a:moveTo>
                  <a:lnTo>
                    <a:pt x="19" y="71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91"/>
            <p:cNvSpPr>
              <a:spLocks/>
            </p:cNvSpPr>
            <p:nvPr/>
          </p:nvSpPr>
          <p:spPr bwMode="auto">
            <a:xfrm>
              <a:off x="7659688" y="2797175"/>
              <a:ext cx="115887" cy="339725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0" y="213"/>
                </a:cxn>
                <a:cxn ang="0">
                  <a:pos x="72" y="0"/>
                </a:cxn>
              </a:cxnLst>
              <a:rect l="0" t="0" r="r" b="b"/>
              <a:pathLst>
                <a:path w="73" h="214">
                  <a:moveTo>
                    <a:pt x="72" y="0"/>
                  </a:moveTo>
                  <a:lnTo>
                    <a:pt x="0" y="213"/>
                  </a:lnTo>
                  <a:lnTo>
                    <a:pt x="7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92"/>
            <p:cNvSpPr>
              <a:spLocks/>
            </p:cNvSpPr>
            <p:nvPr/>
          </p:nvSpPr>
          <p:spPr bwMode="auto">
            <a:xfrm>
              <a:off x="7659688" y="3019425"/>
              <a:ext cx="63500" cy="117475"/>
            </a:xfrm>
            <a:custGeom>
              <a:avLst/>
              <a:gdLst/>
              <a:ahLst/>
              <a:cxnLst>
                <a:cxn ang="0">
                  <a:pos x="39" y="10"/>
                </a:cxn>
                <a:cxn ang="0">
                  <a:pos x="0" y="73"/>
                </a:cxn>
                <a:cxn ang="0">
                  <a:pos x="6" y="0"/>
                </a:cxn>
                <a:cxn ang="0">
                  <a:pos x="39" y="10"/>
                </a:cxn>
              </a:cxnLst>
              <a:rect l="0" t="0" r="r" b="b"/>
              <a:pathLst>
                <a:path w="40" h="74">
                  <a:moveTo>
                    <a:pt x="39" y="10"/>
                  </a:moveTo>
                  <a:lnTo>
                    <a:pt x="0" y="73"/>
                  </a:lnTo>
                  <a:lnTo>
                    <a:pt x="6" y="0"/>
                  </a:lnTo>
                  <a:lnTo>
                    <a:pt x="39" y="1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93"/>
            <p:cNvSpPr>
              <a:spLocks/>
            </p:cNvSpPr>
            <p:nvPr/>
          </p:nvSpPr>
          <p:spPr bwMode="auto">
            <a:xfrm>
              <a:off x="7997825" y="2797175"/>
              <a:ext cx="112713" cy="339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213"/>
                </a:cxn>
                <a:cxn ang="0">
                  <a:pos x="0" y="0"/>
                </a:cxn>
              </a:cxnLst>
              <a:rect l="0" t="0" r="r" b="b"/>
              <a:pathLst>
                <a:path w="71" h="214">
                  <a:moveTo>
                    <a:pt x="0" y="0"/>
                  </a:moveTo>
                  <a:lnTo>
                    <a:pt x="70" y="2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94"/>
            <p:cNvSpPr>
              <a:spLocks/>
            </p:cNvSpPr>
            <p:nvPr/>
          </p:nvSpPr>
          <p:spPr bwMode="auto">
            <a:xfrm>
              <a:off x="8048625" y="3019425"/>
              <a:ext cx="61913" cy="11747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8" y="73"/>
                </a:cxn>
                <a:cxn ang="0">
                  <a:pos x="0" y="10"/>
                </a:cxn>
                <a:cxn ang="0">
                  <a:pos x="33" y="0"/>
                </a:cxn>
              </a:cxnLst>
              <a:rect l="0" t="0" r="r" b="b"/>
              <a:pathLst>
                <a:path w="39" h="74">
                  <a:moveTo>
                    <a:pt x="33" y="0"/>
                  </a:moveTo>
                  <a:lnTo>
                    <a:pt x="38" y="73"/>
                  </a:lnTo>
                  <a:lnTo>
                    <a:pt x="0" y="10"/>
                  </a:lnTo>
                  <a:lnTo>
                    <a:pt x="3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95"/>
            <p:cNvSpPr>
              <a:spLocks/>
            </p:cNvSpPr>
            <p:nvPr/>
          </p:nvSpPr>
          <p:spPr bwMode="auto">
            <a:xfrm>
              <a:off x="7886700" y="2797175"/>
              <a:ext cx="1588" cy="225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"/>
                </a:cxn>
                <a:cxn ang="0">
                  <a:pos x="0" y="0"/>
                </a:cxn>
              </a:cxnLst>
              <a:rect l="0" t="0" r="r" b="b"/>
              <a:pathLst>
                <a:path w="1" h="142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96"/>
            <p:cNvSpPr>
              <a:spLocks/>
            </p:cNvSpPr>
            <p:nvPr/>
          </p:nvSpPr>
          <p:spPr bwMode="auto">
            <a:xfrm>
              <a:off x="7856538" y="2908300"/>
              <a:ext cx="58737" cy="1143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9" y="71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37" h="72">
                  <a:moveTo>
                    <a:pt x="36" y="0"/>
                  </a:moveTo>
                  <a:lnTo>
                    <a:pt x="19" y="71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97"/>
            <p:cNvSpPr>
              <a:spLocks/>
            </p:cNvSpPr>
            <p:nvPr/>
          </p:nvSpPr>
          <p:spPr bwMode="auto">
            <a:xfrm>
              <a:off x="1987550" y="3233738"/>
              <a:ext cx="57150" cy="28575"/>
            </a:xfrm>
            <a:custGeom>
              <a:avLst/>
              <a:gdLst/>
              <a:ahLst/>
              <a:cxnLst>
                <a:cxn ang="0">
                  <a:pos x="35" y="9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18" y="17"/>
                </a:cxn>
                <a:cxn ang="0">
                  <a:pos x="35" y="9"/>
                </a:cxn>
              </a:cxnLst>
              <a:rect l="0" t="0" r="r" b="b"/>
              <a:pathLst>
                <a:path w="36" h="18">
                  <a:moveTo>
                    <a:pt x="35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5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98"/>
            <p:cNvSpPr>
              <a:spLocks/>
            </p:cNvSpPr>
            <p:nvPr/>
          </p:nvSpPr>
          <p:spPr bwMode="auto">
            <a:xfrm>
              <a:off x="2112963" y="3233738"/>
              <a:ext cx="58737" cy="28575"/>
            </a:xfrm>
            <a:custGeom>
              <a:avLst/>
              <a:gdLst/>
              <a:ahLst/>
              <a:cxnLst>
                <a:cxn ang="0">
                  <a:pos x="36" y="9"/>
                </a:cxn>
                <a:cxn ang="0">
                  <a:pos x="17" y="0"/>
                </a:cxn>
                <a:cxn ang="0">
                  <a:pos x="0" y="9"/>
                </a:cxn>
                <a:cxn ang="0">
                  <a:pos x="17" y="17"/>
                </a:cxn>
                <a:cxn ang="0">
                  <a:pos x="36" y="9"/>
                </a:cxn>
              </a:cxnLst>
              <a:rect l="0" t="0" r="r" b="b"/>
              <a:pathLst>
                <a:path w="37" h="18">
                  <a:moveTo>
                    <a:pt x="36" y="9"/>
                  </a:moveTo>
                  <a:lnTo>
                    <a:pt x="17" y="0"/>
                  </a:lnTo>
                  <a:lnTo>
                    <a:pt x="0" y="9"/>
                  </a:lnTo>
                  <a:lnTo>
                    <a:pt x="17" y="17"/>
                  </a:lnTo>
                  <a:lnTo>
                    <a:pt x="36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99"/>
            <p:cNvSpPr>
              <a:spLocks/>
            </p:cNvSpPr>
            <p:nvPr/>
          </p:nvSpPr>
          <p:spPr bwMode="auto">
            <a:xfrm>
              <a:off x="2239963" y="3233738"/>
              <a:ext cx="58737" cy="28575"/>
            </a:xfrm>
            <a:custGeom>
              <a:avLst/>
              <a:gdLst/>
              <a:ahLst/>
              <a:cxnLst>
                <a:cxn ang="0">
                  <a:pos x="36" y="9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18" y="17"/>
                </a:cxn>
                <a:cxn ang="0">
                  <a:pos x="36" y="9"/>
                </a:cxn>
              </a:cxnLst>
              <a:rect l="0" t="0" r="r" b="b"/>
              <a:pathLst>
                <a:path w="37" h="18">
                  <a:moveTo>
                    <a:pt x="36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6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00"/>
            <p:cNvSpPr>
              <a:spLocks/>
            </p:cNvSpPr>
            <p:nvPr/>
          </p:nvSpPr>
          <p:spPr bwMode="auto">
            <a:xfrm>
              <a:off x="3887788" y="3233738"/>
              <a:ext cx="58737" cy="28575"/>
            </a:xfrm>
            <a:custGeom>
              <a:avLst/>
              <a:gdLst/>
              <a:ahLst/>
              <a:cxnLst>
                <a:cxn ang="0">
                  <a:pos x="36" y="9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18" y="17"/>
                </a:cxn>
                <a:cxn ang="0">
                  <a:pos x="36" y="9"/>
                </a:cxn>
              </a:cxnLst>
              <a:rect l="0" t="0" r="r" b="b"/>
              <a:pathLst>
                <a:path w="37" h="18">
                  <a:moveTo>
                    <a:pt x="36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6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01"/>
            <p:cNvSpPr>
              <a:spLocks/>
            </p:cNvSpPr>
            <p:nvPr/>
          </p:nvSpPr>
          <p:spPr bwMode="auto">
            <a:xfrm>
              <a:off x="4014788" y="3233738"/>
              <a:ext cx="55562" cy="28575"/>
            </a:xfrm>
            <a:custGeom>
              <a:avLst/>
              <a:gdLst/>
              <a:ahLst/>
              <a:cxnLst>
                <a:cxn ang="0">
                  <a:pos x="34" y="9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18" y="17"/>
                </a:cxn>
                <a:cxn ang="0">
                  <a:pos x="34" y="9"/>
                </a:cxn>
              </a:cxnLst>
              <a:rect l="0" t="0" r="r" b="b"/>
              <a:pathLst>
                <a:path w="35" h="18">
                  <a:moveTo>
                    <a:pt x="34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4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02"/>
            <p:cNvSpPr>
              <a:spLocks/>
            </p:cNvSpPr>
            <p:nvPr/>
          </p:nvSpPr>
          <p:spPr bwMode="auto">
            <a:xfrm>
              <a:off x="4140200" y="3233738"/>
              <a:ext cx="58738" cy="28575"/>
            </a:xfrm>
            <a:custGeom>
              <a:avLst/>
              <a:gdLst/>
              <a:ahLst/>
              <a:cxnLst>
                <a:cxn ang="0">
                  <a:pos x="36" y="9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18" y="17"/>
                </a:cxn>
                <a:cxn ang="0">
                  <a:pos x="36" y="9"/>
                </a:cxn>
              </a:cxnLst>
              <a:rect l="0" t="0" r="r" b="b"/>
              <a:pathLst>
                <a:path w="37" h="18">
                  <a:moveTo>
                    <a:pt x="36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6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03"/>
            <p:cNvSpPr>
              <a:spLocks/>
            </p:cNvSpPr>
            <p:nvPr/>
          </p:nvSpPr>
          <p:spPr bwMode="auto">
            <a:xfrm>
              <a:off x="5802313" y="3233738"/>
              <a:ext cx="57150" cy="28575"/>
            </a:xfrm>
            <a:custGeom>
              <a:avLst/>
              <a:gdLst/>
              <a:ahLst/>
              <a:cxnLst>
                <a:cxn ang="0">
                  <a:pos x="35" y="9"/>
                </a:cxn>
                <a:cxn ang="0">
                  <a:pos x="17" y="0"/>
                </a:cxn>
                <a:cxn ang="0">
                  <a:pos x="0" y="9"/>
                </a:cxn>
                <a:cxn ang="0">
                  <a:pos x="17" y="17"/>
                </a:cxn>
                <a:cxn ang="0">
                  <a:pos x="35" y="9"/>
                </a:cxn>
              </a:cxnLst>
              <a:rect l="0" t="0" r="r" b="b"/>
              <a:pathLst>
                <a:path w="36" h="18">
                  <a:moveTo>
                    <a:pt x="35" y="9"/>
                  </a:moveTo>
                  <a:lnTo>
                    <a:pt x="17" y="0"/>
                  </a:lnTo>
                  <a:lnTo>
                    <a:pt x="0" y="9"/>
                  </a:lnTo>
                  <a:lnTo>
                    <a:pt x="17" y="17"/>
                  </a:lnTo>
                  <a:lnTo>
                    <a:pt x="35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04"/>
            <p:cNvSpPr>
              <a:spLocks/>
            </p:cNvSpPr>
            <p:nvPr/>
          </p:nvSpPr>
          <p:spPr bwMode="auto">
            <a:xfrm>
              <a:off x="5927725" y="3233738"/>
              <a:ext cx="60325" cy="28575"/>
            </a:xfrm>
            <a:custGeom>
              <a:avLst/>
              <a:gdLst/>
              <a:ahLst/>
              <a:cxnLst>
                <a:cxn ang="0">
                  <a:pos x="37" y="9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18" y="17"/>
                </a:cxn>
                <a:cxn ang="0">
                  <a:pos x="37" y="9"/>
                </a:cxn>
              </a:cxnLst>
              <a:rect l="0" t="0" r="r" b="b"/>
              <a:pathLst>
                <a:path w="38" h="18">
                  <a:moveTo>
                    <a:pt x="37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7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05"/>
            <p:cNvSpPr>
              <a:spLocks/>
            </p:cNvSpPr>
            <p:nvPr/>
          </p:nvSpPr>
          <p:spPr bwMode="auto">
            <a:xfrm>
              <a:off x="6056313" y="3233738"/>
              <a:ext cx="57150" cy="28575"/>
            </a:xfrm>
            <a:custGeom>
              <a:avLst/>
              <a:gdLst/>
              <a:ahLst/>
              <a:cxnLst>
                <a:cxn ang="0">
                  <a:pos x="35" y="9"/>
                </a:cxn>
                <a:cxn ang="0">
                  <a:pos x="17" y="0"/>
                </a:cxn>
                <a:cxn ang="0">
                  <a:pos x="0" y="9"/>
                </a:cxn>
                <a:cxn ang="0">
                  <a:pos x="17" y="17"/>
                </a:cxn>
                <a:cxn ang="0">
                  <a:pos x="35" y="9"/>
                </a:cxn>
              </a:cxnLst>
              <a:rect l="0" t="0" r="r" b="b"/>
              <a:pathLst>
                <a:path w="36" h="18">
                  <a:moveTo>
                    <a:pt x="35" y="9"/>
                  </a:moveTo>
                  <a:lnTo>
                    <a:pt x="17" y="0"/>
                  </a:lnTo>
                  <a:lnTo>
                    <a:pt x="0" y="9"/>
                  </a:lnTo>
                  <a:lnTo>
                    <a:pt x="17" y="17"/>
                  </a:lnTo>
                  <a:lnTo>
                    <a:pt x="35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6"/>
            <p:cNvSpPr>
              <a:spLocks/>
            </p:cNvSpPr>
            <p:nvPr/>
          </p:nvSpPr>
          <p:spPr bwMode="auto">
            <a:xfrm>
              <a:off x="7731125" y="3233738"/>
              <a:ext cx="57150" cy="28575"/>
            </a:xfrm>
            <a:custGeom>
              <a:avLst/>
              <a:gdLst/>
              <a:ahLst/>
              <a:cxnLst>
                <a:cxn ang="0">
                  <a:pos x="35" y="9"/>
                </a:cxn>
                <a:cxn ang="0">
                  <a:pos x="17" y="0"/>
                </a:cxn>
                <a:cxn ang="0">
                  <a:pos x="0" y="9"/>
                </a:cxn>
                <a:cxn ang="0">
                  <a:pos x="17" y="17"/>
                </a:cxn>
                <a:cxn ang="0">
                  <a:pos x="35" y="9"/>
                </a:cxn>
              </a:cxnLst>
              <a:rect l="0" t="0" r="r" b="b"/>
              <a:pathLst>
                <a:path w="36" h="18">
                  <a:moveTo>
                    <a:pt x="35" y="9"/>
                  </a:moveTo>
                  <a:lnTo>
                    <a:pt x="17" y="0"/>
                  </a:lnTo>
                  <a:lnTo>
                    <a:pt x="0" y="9"/>
                  </a:lnTo>
                  <a:lnTo>
                    <a:pt x="17" y="17"/>
                  </a:lnTo>
                  <a:lnTo>
                    <a:pt x="35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07"/>
            <p:cNvSpPr>
              <a:spLocks/>
            </p:cNvSpPr>
            <p:nvPr/>
          </p:nvSpPr>
          <p:spPr bwMode="auto">
            <a:xfrm>
              <a:off x="7856538" y="3233738"/>
              <a:ext cx="58737" cy="28575"/>
            </a:xfrm>
            <a:custGeom>
              <a:avLst/>
              <a:gdLst/>
              <a:ahLst/>
              <a:cxnLst>
                <a:cxn ang="0">
                  <a:pos x="36" y="9"/>
                </a:cxn>
                <a:cxn ang="0">
                  <a:pos x="19" y="0"/>
                </a:cxn>
                <a:cxn ang="0">
                  <a:pos x="0" y="9"/>
                </a:cxn>
                <a:cxn ang="0">
                  <a:pos x="19" y="17"/>
                </a:cxn>
                <a:cxn ang="0">
                  <a:pos x="36" y="9"/>
                </a:cxn>
              </a:cxnLst>
              <a:rect l="0" t="0" r="r" b="b"/>
              <a:pathLst>
                <a:path w="37" h="18">
                  <a:moveTo>
                    <a:pt x="36" y="9"/>
                  </a:moveTo>
                  <a:lnTo>
                    <a:pt x="19" y="0"/>
                  </a:lnTo>
                  <a:lnTo>
                    <a:pt x="0" y="9"/>
                  </a:lnTo>
                  <a:lnTo>
                    <a:pt x="19" y="17"/>
                  </a:lnTo>
                  <a:lnTo>
                    <a:pt x="36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08"/>
            <p:cNvSpPr>
              <a:spLocks/>
            </p:cNvSpPr>
            <p:nvPr/>
          </p:nvSpPr>
          <p:spPr bwMode="auto">
            <a:xfrm>
              <a:off x="7983538" y="3233738"/>
              <a:ext cx="57150" cy="28575"/>
            </a:xfrm>
            <a:custGeom>
              <a:avLst/>
              <a:gdLst/>
              <a:ahLst/>
              <a:cxnLst>
                <a:cxn ang="0">
                  <a:pos x="35" y="9"/>
                </a:cxn>
                <a:cxn ang="0">
                  <a:pos x="17" y="0"/>
                </a:cxn>
                <a:cxn ang="0">
                  <a:pos x="0" y="9"/>
                </a:cxn>
                <a:cxn ang="0">
                  <a:pos x="17" y="17"/>
                </a:cxn>
                <a:cxn ang="0">
                  <a:pos x="35" y="9"/>
                </a:cxn>
              </a:cxnLst>
              <a:rect l="0" t="0" r="r" b="b"/>
              <a:pathLst>
                <a:path w="36" h="18">
                  <a:moveTo>
                    <a:pt x="35" y="9"/>
                  </a:moveTo>
                  <a:lnTo>
                    <a:pt x="17" y="0"/>
                  </a:lnTo>
                  <a:lnTo>
                    <a:pt x="0" y="9"/>
                  </a:lnTo>
                  <a:lnTo>
                    <a:pt x="17" y="17"/>
                  </a:lnTo>
                  <a:lnTo>
                    <a:pt x="35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09"/>
            <p:cNvSpPr>
              <a:spLocks/>
            </p:cNvSpPr>
            <p:nvPr/>
          </p:nvSpPr>
          <p:spPr bwMode="auto">
            <a:xfrm>
              <a:off x="6815138" y="2684463"/>
              <a:ext cx="58737" cy="30162"/>
            </a:xfrm>
            <a:custGeom>
              <a:avLst/>
              <a:gdLst/>
              <a:ahLst/>
              <a:cxnLst>
                <a:cxn ang="0">
                  <a:pos x="36" y="9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18" y="18"/>
                </a:cxn>
                <a:cxn ang="0">
                  <a:pos x="36" y="9"/>
                </a:cxn>
              </a:cxnLst>
              <a:rect l="0" t="0" r="r" b="b"/>
              <a:pathLst>
                <a:path w="37" h="19">
                  <a:moveTo>
                    <a:pt x="36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8"/>
                  </a:lnTo>
                  <a:lnTo>
                    <a:pt x="36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10"/>
            <p:cNvSpPr>
              <a:spLocks/>
            </p:cNvSpPr>
            <p:nvPr/>
          </p:nvSpPr>
          <p:spPr bwMode="auto">
            <a:xfrm>
              <a:off x="6942138" y="2684463"/>
              <a:ext cx="57150" cy="30162"/>
            </a:xfrm>
            <a:custGeom>
              <a:avLst/>
              <a:gdLst/>
              <a:ahLst/>
              <a:cxnLst>
                <a:cxn ang="0">
                  <a:pos x="35" y="9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18" y="18"/>
                </a:cxn>
                <a:cxn ang="0">
                  <a:pos x="35" y="9"/>
                </a:cxn>
              </a:cxnLst>
              <a:rect l="0" t="0" r="r" b="b"/>
              <a:pathLst>
                <a:path w="36" h="19">
                  <a:moveTo>
                    <a:pt x="35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8"/>
                  </a:lnTo>
                  <a:lnTo>
                    <a:pt x="35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11"/>
            <p:cNvSpPr>
              <a:spLocks/>
            </p:cNvSpPr>
            <p:nvPr/>
          </p:nvSpPr>
          <p:spPr bwMode="auto">
            <a:xfrm>
              <a:off x="7069138" y="2684463"/>
              <a:ext cx="58737" cy="30162"/>
            </a:xfrm>
            <a:custGeom>
              <a:avLst/>
              <a:gdLst/>
              <a:ahLst/>
              <a:cxnLst>
                <a:cxn ang="0">
                  <a:pos x="36" y="9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18" y="18"/>
                </a:cxn>
                <a:cxn ang="0">
                  <a:pos x="36" y="9"/>
                </a:cxn>
              </a:cxnLst>
              <a:rect l="0" t="0" r="r" b="b"/>
              <a:pathLst>
                <a:path w="37" h="19">
                  <a:moveTo>
                    <a:pt x="36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8"/>
                  </a:lnTo>
                  <a:lnTo>
                    <a:pt x="36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12"/>
            <p:cNvSpPr>
              <a:spLocks/>
            </p:cNvSpPr>
            <p:nvPr/>
          </p:nvSpPr>
          <p:spPr bwMode="auto">
            <a:xfrm>
              <a:off x="4803775" y="2025650"/>
              <a:ext cx="55563" cy="28575"/>
            </a:xfrm>
            <a:custGeom>
              <a:avLst/>
              <a:gdLst/>
              <a:ahLst/>
              <a:cxnLst>
                <a:cxn ang="0">
                  <a:pos x="34" y="8"/>
                </a:cxn>
                <a:cxn ang="0">
                  <a:pos x="17" y="0"/>
                </a:cxn>
                <a:cxn ang="0">
                  <a:pos x="0" y="8"/>
                </a:cxn>
                <a:cxn ang="0">
                  <a:pos x="17" y="17"/>
                </a:cxn>
                <a:cxn ang="0">
                  <a:pos x="34" y="8"/>
                </a:cxn>
              </a:cxnLst>
              <a:rect l="0" t="0" r="r" b="b"/>
              <a:pathLst>
                <a:path w="35" h="18">
                  <a:moveTo>
                    <a:pt x="34" y="8"/>
                  </a:moveTo>
                  <a:lnTo>
                    <a:pt x="17" y="0"/>
                  </a:lnTo>
                  <a:lnTo>
                    <a:pt x="0" y="8"/>
                  </a:lnTo>
                  <a:lnTo>
                    <a:pt x="17" y="17"/>
                  </a:lnTo>
                  <a:lnTo>
                    <a:pt x="34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13"/>
            <p:cNvSpPr>
              <a:spLocks/>
            </p:cNvSpPr>
            <p:nvPr/>
          </p:nvSpPr>
          <p:spPr bwMode="auto">
            <a:xfrm>
              <a:off x="4927600" y="2025650"/>
              <a:ext cx="60325" cy="28575"/>
            </a:xfrm>
            <a:custGeom>
              <a:avLst/>
              <a:gdLst/>
              <a:ahLst/>
              <a:cxnLst>
                <a:cxn ang="0">
                  <a:pos x="37" y="8"/>
                </a:cxn>
                <a:cxn ang="0">
                  <a:pos x="19" y="0"/>
                </a:cxn>
                <a:cxn ang="0">
                  <a:pos x="0" y="8"/>
                </a:cxn>
                <a:cxn ang="0">
                  <a:pos x="19" y="17"/>
                </a:cxn>
                <a:cxn ang="0">
                  <a:pos x="37" y="8"/>
                </a:cxn>
              </a:cxnLst>
              <a:rect l="0" t="0" r="r" b="b"/>
              <a:pathLst>
                <a:path w="38" h="18">
                  <a:moveTo>
                    <a:pt x="37" y="8"/>
                  </a:moveTo>
                  <a:lnTo>
                    <a:pt x="19" y="0"/>
                  </a:lnTo>
                  <a:lnTo>
                    <a:pt x="0" y="8"/>
                  </a:lnTo>
                  <a:lnTo>
                    <a:pt x="19" y="17"/>
                  </a:lnTo>
                  <a:lnTo>
                    <a:pt x="37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14"/>
            <p:cNvSpPr>
              <a:spLocks/>
            </p:cNvSpPr>
            <p:nvPr/>
          </p:nvSpPr>
          <p:spPr bwMode="auto">
            <a:xfrm>
              <a:off x="5056188" y="2025650"/>
              <a:ext cx="57150" cy="28575"/>
            </a:xfrm>
            <a:custGeom>
              <a:avLst/>
              <a:gdLst/>
              <a:ahLst/>
              <a:cxnLst>
                <a:cxn ang="0">
                  <a:pos x="35" y="8"/>
                </a:cxn>
                <a:cxn ang="0">
                  <a:pos x="17" y="0"/>
                </a:cxn>
                <a:cxn ang="0">
                  <a:pos x="0" y="8"/>
                </a:cxn>
                <a:cxn ang="0">
                  <a:pos x="17" y="17"/>
                </a:cxn>
                <a:cxn ang="0">
                  <a:pos x="35" y="8"/>
                </a:cxn>
              </a:cxnLst>
              <a:rect l="0" t="0" r="r" b="b"/>
              <a:pathLst>
                <a:path w="36" h="18">
                  <a:moveTo>
                    <a:pt x="35" y="8"/>
                  </a:moveTo>
                  <a:lnTo>
                    <a:pt x="17" y="0"/>
                  </a:lnTo>
                  <a:lnTo>
                    <a:pt x="0" y="8"/>
                  </a:lnTo>
                  <a:lnTo>
                    <a:pt x="17" y="17"/>
                  </a:lnTo>
                  <a:lnTo>
                    <a:pt x="35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15"/>
            <p:cNvSpPr>
              <a:spLocks/>
            </p:cNvSpPr>
            <p:nvPr/>
          </p:nvSpPr>
          <p:spPr bwMode="auto">
            <a:xfrm>
              <a:off x="2957513" y="2671763"/>
              <a:ext cx="58737" cy="2857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18" y="0"/>
                </a:cxn>
                <a:cxn ang="0">
                  <a:pos x="0" y="8"/>
                </a:cxn>
                <a:cxn ang="0">
                  <a:pos x="18" y="17"/>
                </a:cxn>
                <a:cxn ang="0">
                  <a:pos x="36" y="8"/>
                </a:cxn>
              </a:cxnLst>
              <a:rect l="0" t="0" r="r" b="b"/>
              <a:pathLst>
                <a:path w="37" h="18">
                  <a:moveTo>
                    <a:pt x="36" y="8"/>
                  </a:moveTo>
                  <a:lnTo>
                    <a:pt x="18" y="0"/>
                  </a:lnTo>
                  <a:lnTo>
                    <a:pt x="0" y="8"/>
                  </a:lnTo>
                  <a:lnTo>
                    <a:pt x="18" y="17"/>
                  </a:lnTo>
                  <a:lnTo>
                    <a:pt x="36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16"/>
            <p:cNvSpPr>
              <a:spLocks/>
            </p:cNvSpPr>
            <p:nvPr/>
          </p:nvSpPr>
          <p:spPr bwMode="auto">
            <a:xfrm>
              <a:off x="3086100" y="2671763"/>
              <a:ext cx="57150" cy="28575"/>
            </a:xfrm>
            <a:custGeom>
              <a:avLst/>
              <a:gdLst/>
              <a:ahLst/>
              <a:cxnLst>
                <a:cxn ang="0">
                  <a:pos x="35" y="8"/>
                </a:cxn>
                <a:cxn ang="0">
                  <a:pos x="17" y="0"/>
                </a:cxn>
                <a:cxn ang="0">
                  <a:pos x="0" y="8"/>
                </a:cxn>
                <a:cxn ang="0">
                  <a:pos x="17" y="17"/>
                </a:cxn>
                <a:cxn ang="0">
                  <a:pos x="35" y="8"/>
                </a:cxn>
              </a:cxnLst>
              <a:rect l="0" t="0" r="r" b="b"/>
              <a:pathLst>
                <a:path w="36" h="18">
                  <a:moveTo>
                    <a:pt x="35" y="8"/>
                  </a:moveTo>
                  <a:lnTo>
                    <a:pt x="17" y="0"/>
                  </a:lnTo>
                  <a:lnTo>
                    <a:pt x="0" y="8"/>
                  </a:lnTo>
                  <a:lnTo>
                    <a:pt x="17" y="17"/>
                  </a:lnTo>
                  <a:lnTo>
                    <a:pt x="35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17"/>
            <p:cNvSpPr>
              <a:spLocks/>
            </p:cNvSpPr>
            <p:nvPr/>
          </p:nvSpPr>
          <p:spPr bwMode="auto">
            <a:xfrm>
              <a:off x="3211513" y="2671763"/>
              <a:ext cx="58737" cy="2857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18" y="0"/>
                </a:cxn>
                <a:cxn ang="0">
                  <a:pos x="0" y="8"/>
                </a:cxn>
                <a:cxn ang="0">
                  <a:pos x="18" y="17"/>
                </a:cxn>
                <a:cxn ang="0">
                  <a:pos x="36" y="8"/>
                </a:cxn>
              </a:cxnLst>
              <a:rect l="0" t="0" r="r" b="b"/>
              <a:pathLst>
                <a:path w="37" h="18">
                  <a:moveTo>
                    <a:pt x="36" y="8"/>
                  </a:moveTo>
                  <a:lnTo>
                    <a:pt x="18" y="0"/>
                  </a:lnTo>
                  <a:lnTo>
                    <a:pt x="0" y="8"/>
                  </a:lnTo>
                  <a:lnTo>
                    <a:pt x="18" y="17"/>
                  </a:lnTo>
                  <a:lnTo>
                    <a:pt x="36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18"/>
            <p:cNvSpPr>
              <a:spLocks/>
            </p:cNvSpPr>
            <p:nvPr/>
          </p:nvSpPr>
          <p:spPr bwMode="auto">
            <a:xfrm>
              <a:off x="1704975" y="996950"/>
              <a:ext cx="1588" cy="1912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04"/>
                </a:cxn>
                <a:cxn ang="0">
                  <a:pos x="0" y="0"/>
                </a:cxn>
              </a:cxnLst>
              <a:rect l="0" t="0" r="r" b="b"/>
              <a:pathLst>
                <a:path w="1" h="1205">
                  <a:moveTo>
                    <a:pt x="0" y="0"/>
                  </a:moveTo>
                  <a:lnTo>
                    <a:pt x="0" y="120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19"/>
            <p:cNvSpPr>
              <a:spLocks/>
            </p:cNvSpPr>
            <p:nvPr/>
          </p:nvSpPr>
          <p:spPr bwMode="auto">
            <a:xfrm>
              <a:off x="1719263" y="2881313"/>
              <a:ext cx="11430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1" y="0"/>
                </a:cxn>
                <a:cxn ang="0">
                  <a:pos x="0" y="0"/>
                </a:cxn>
              </a:cxnLst>
              <a:rect l="0" t="0" r="r" b="b"/>
              <a:pathLst>
                <a:path w="72" h="1">
                  <a:moveTo>
                    <a:pt x="0" y="0"/>
                  </a:moveTo>
                  <a:lnTo>
                    <a:pt x="71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20"/>
            <p:cNvSpPr>
              <a:spLocks/>
            </p:cNvSpPr>
            <p:nvPr/>
          </p:nvSpPr>
          <p:spPr bwMode="auto">
            <a:xfrm>
              <a:off x="1704975" y="1025525"/>
              <a:ext cx="1428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9" y="0"/>
                </a:cxn>
                <a:cxn ang="0">
                  <a:pos x="0" y="0"/>
                </a:cxn>
              </a:cxnLst>
              <a:rect l="0" t="0" r="r" b="b"/>
              <a:pathLst>
                <a:path w="90" h="1">
                  <a:moveTo>
                    <a:pt x="0" y="0"/>
                  </a:moveTo>
                  <a:lnTo>
                    <a:pt x="89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121"/>
            <p:cNvSpPr>
              <a:spLocks/>
            </p:cNvSpPr>
            <p:nvPr/>
          </p:nvSpPr>
          <p:spPr bwMode="auto">
            <a:xfrm>
              <a:off x="790575" y="2963863"/>
              <a:ext cx="7800975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13" y="0"/>
                </a:cxn>
                <a:cxn ang="0">
                  <a:pos x="0" y="0"/>
                </a:cxn>
              </a:cxnLst>
              <a:rect l="0" t="0" r="r" b="b"/>
              <a:pathLst>
                <a:path w="4914" h="1">
                  <a:moveTo>
                    <a:pt x="0" y="0"/>
                  </a:moveTo>
                  <a:lnTo>
                    <a:pt x="4913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122"/>
            <p:cNvSpPr>
              <a:spLocks/>
            </p:cNvSpPr>
            <p:nvPr/>
          </p:nvSpPr>
          <p:spPr bwMode="auto">
            <a:xfrm>
              <a:off x="1927225" y="3341688"/>
              <a:ext cx="69850" cy="1873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9" y="11"/>
                </a:cxn>
                <a:cxn ang="0">
                  <a:pos x="43" y="62"/>
                </a:cxn>
                <a:cxn ang="0">
                  <a:pos x="9" y="108"/>
                </a:cxn>
                <a:cxn ang="0">
                  <a:pos x="0" y="117"/>
                </a:cxn>
                <a:cxn ang="0">
                  <a:pos x="9" y="0"/>
                </a:cxn>
              </a:cxnLst>
              <a:rect l="0" t="0" r="r" b="b"/>
              <a:pathLst>
                <a:path w="44" h="118">
                  <a:moveTo>
                    <a:pt x="9" y="0"/>
                  </a:moveTo>
                  <a:lnTo>
                    <a:pt x="19" y="11"/>
                  </a:lnTo>
                  <a:lnTo>
                    <a:pt x="43" y="62"/>
                  </a:lnTo>
                  <a:lnTo>
                    <a:pt x="9" y="108"/>
                  </a:lnTo>
                  <a:lnTo>
                    <a:pt x="0" y="117"/>
                  </a:lnTo>
                  <a:lnTo>
                    <a:pt x="9" y="0"/>
                  </a:lnTo>
                </a:path>
              </a:pathLst>
            </a:custGeom>
            <a:noFill/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123"/>
            <p:cNvSpPr>
              <a:spLocks/>
            </p:cNvSpPr>
            <p:nvPr/>
          </p:nvSpPr>
          <p:spPr bwMode="auto">
            <a:xfrm>
              <a:off x="1927225" y="3433763"/>
              <a:ext cx="104775" cy="95250"/>
            </a:xfrm>
            <a:custGeom>
              <a:avLst/>
              <a:gdLst/>
              <a:ahLst/>
              <a:cxnLst>
                <a:cxn ang="0">
                  <a:pos x="65" y="26"/>
                </a:cxn>
                <a:cxn ang="0">
                  <a:pos x="0" y="59"/>
                </a:cxn>
                <a:cxn ang="0">
                  <a:pos x="42" y="0"/>
                </a:cxn>
                <a:cxn ang="0">
                  <a:pos x="65" y="26"/>
                </a:cxn>
              </a:cxnLst>
              <a:rect l="0" t="0" r="r" b="b"/>
              <a:pathLst>
                <a:path w="66" h="60">
                  <a:moveTo>
                    <a:pt x="65" y="26"/>
                  </a:moveTo>
                  <a:lnTo>
                    <a:pt x="0" y="59"/>
                  </a:lnTo>
                  <a:lnTo>
                    <a:pt x="42" y="0"/>
                  </a:lnTo>
                  <a:lnTo>
                    <a:pt x="65" y="26"/>
                  </a:lnTo>
                </a:path>
              </a:pathLst>
            </a:custGeom>
            <a:noFill/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Rectangle 124"/>
            <p:cNvSpPr>
              <a:spLocks noChangeArrowheads="1"/>
            </p:cNvSpPr>
            <p:nvPr/>
          </p:nvSpPr>
          <p:spPr bwMode="auto">
            <a:xfrm>
              <a:off x="681038" y="1633538"/>
              <a:ext cx="88900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  <a:latin typeface="Arial" pitchFamily="34" charset="0"/>
                </a:rPr>
                <a:t>Non-leaf</a:t>
              </a:r>
            </a:p>
          </p:txBody>
        </p:sp>
        <p:sp>
          <p:nvSpPr>
            <p:cNvPr id="92" name="Rectangle 125"/>
            <p:cNvSpPr>
              <a:spLocks noChangeArrowheads="1"/>
            </p:cNvSpPr>
            <p:nvPr/>
          </p:nvSpPr>
          <p:spPr bwMode="auto">
            <a:xfrm>
              <a:off x="714375" y="1887538"/>
              <a:ext cx="70485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  <a:latin typeface="Arial" pitchFamily="34" charset="0"/>
                </a:rPr>
                <a:t>Pages</a:t>
              </a:r>
            </a:p>
          </p:txBody>
        </p:sp>
        <p:sp>
          <p:nvSpPr>
            <p:cNvPr id="93" name="Rectangle 126"/>
            <p:cNvSpPr>
              <a:spLocks noChangeArrowheads="1"/>
            </p:cNvSpPr>
            <p:nvPr/>
          </p:nvSpPr>
          <p:spPr bwMode="auto">
            <a:xfrm>
              <a:off x="685800" y="3276600"/>
              <a:ext cx="2081213" cy="514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  <a:latin typeface="Arial" pitchFamily="34" charset="0"/>
                </a:rPr>
                <a:t>Pages </a:t>
              </a:r>
            </a:p>
            <a:p>
              <a:r>
                <a:rPr lang="en-US" sz="1400" b="1">
                  <a:solidFill>
                    <a:schemeClr val="accent2"/>
                  </a:solidFill>
                  <a:latin typeface="Arial" pitchFamily="34" charset="0"/>
                </a:rPr>
                <a:t>(Sorted by search key)</a:t>
              </a:r>
            </a:p>
          </p:txBody>
        </p:sp>
        <p:sp>
          <p:nvSpPr>
            <p:cNvPr id="94" name="Rectangle 127"/>
            <p:cNvSpPr>
              <a:spLocks noChangeArrowheads="1"/>
            </p:cNvSpPr>
            <p:nvPr/>
          </p:nvSpPr>
          <p:spPr bwMode="auto">
            <a:xfrm>
              <a:off x="714375" y="3011488"/>
              <a:ext cx="54610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  <a:latin typeface="Arial" pitchFamily="34" charset="0"/>
                </a:rPr>
                <a:t>Leaf</a:t>
              </a:r>
            </a:p>
          </p:txBody>
        </p:sp>
        <p:sp>
          <p:nvSpPr>
            <p:cNvPr id="95" name="Line 128"/>
            <p:cNvSpPr>
              <a:spLocks noChangeShapeType="1"/>
            </p:cNvSpPr>
            <p:nvPr/>
          </p:nvSpPr>
          <p:spPr bwMode="auto">
            <a:xfrm>
              <a:off x="2857500" y="3246438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29"/>
            <p:cNvSpPr>
              <a:spLocks noChangeShapeType="1"/>
            </p:cNvSpPr>
            <p:nvPr/>
          </p:nvSpPr>
          <p:spPr bwMode="auto">
            <a:xfrm>
              <a:off x="4762500" y="3246438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30"/>
            <p:cNvSpPr>
              <a:spLocks noChangeShapeType="1"/>
            </p:cNvSpPr>
            <p:nvPr/>
          </p:nvSpPr>
          <p:spPr bwMode="auto">
            <a:xfrm>
              <a:off x="6667500" y="3246438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438400" y="3276600"/>
            <a:ext cx="6329363" cy="1752600"/>
            <a:chOff x="1828800" y="4953000"/>
            <a:chExt cx="6329363" cy="1752600"/>
          </a:xfrm>
        </p:grpSpPr>
        <p:sp>
          <p:nvSpPr>
            <p:cNvPr id="99" name="Rectangle 3"/>
            <p:cNvSpPr>
              <a:spLocks noChangeArrowheads="1"/>
            </p:cNvSpPr>
            <p:nvPr/>
          </p:nvSpPr>
          <p:spPr bwMode="auto">
            <a:xfrm>
              <a:off x="3124200" y="6248400"/>
              <a:ext cx="289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>
              <a:off x="1828800" y="5553075"/>
              <a:ext cx="6308725" cy="665163"/>
            </a:xfrm>
            <a:custGeom>
              <a:avLst/>
              <a:gdLst/>
              <a:ahLst/>
              <a:cxnLst>
                <a:cxn ang="0">
                  <a:pos x="0" y="418"/>
                </a:cxn>
                <a:cxn ang="0">
                  <a:pos x="0" y="0"/>
                </a:cxn>
                <a:cxn ang="0">
                  <a:pos x="3973" y="0"/>
                </a:cxn>
                <a:cxn ang="0">
                  <a:pos x="3973" y="418"/>
                </a:cxn>
                <a:cxn ang="0">
                  <a:pos x="0" y="418"/>
                </a:cxn>
              </a:cxnLst>
              <a:rect l="0" t="0" r="r" b="b"/>
              <a:pathLst>
                <a:path w="3974" h="419">
                  <a:moveTo>
                    <a:pt x="0" y="418"/>
                  </a:moveTo>
                  <a:lnTo>
                    <a:pt x="0" y="0"/>
                  </a:lnTo>
                  <a:lnTo>
                    <a:pt x="3973" y="0"/>
                  </a:lnTo>
                  <a:lnTo>
                    <a:pt x="3973" y="418"/>
                  </a:lnTo>
                  <a:lnTo>
                    <a:pt x="0" y="4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7"/>
            <p:cNvSpPr>
              <a:spLocks/>
            </p:cNvSpPr>
            <p:nvPr/>
          </p:nvSpPr>
          <p:spPr bwMode="auto">
            <a:xfrm>
              <a:off x="2332038" y="5553075"/>
              <a:ext cx="638175" cy="665163"/>
            </a:xfrm>
            <a:custGeom>
              <a:avLst/>
              <a:gdLst/>
              <a:ahLst/>
              <a:cxnLst>
                <a:cxn ang="0">
                  <a:pos x="0" y="418"/>
                </a:cxn>
                <a:cxn ang="0">
                  <a:pos x="0" y="0"/>
                </a:cxn>
                <a:cxn ang="0">
                  <a:pos x="401" y="0"/>
                </a:cxn>
                <a:cxn ang="0">
                  <a:pos x="401" y="418"/>
                </a:cxn>
                <a:cxn ang="0">
                  <a:pos x="0" y="418"/>
                </a:cxn>
              </a:cxnLst>
              <a:rect l="0" t="0" r="r" b="b"/>
              <a:pathLst>
                <a:path w="402" h="419">
                  <a:moveTo>
                    <a:pt x="0" y="418"/>
                  </a:moveTo>
                  <a:lnTo>
                    <a:pt x="0" y="0"/>
                  </a:lnTo>
                  <a:lnTo>
                    <a:pt x="401" y="0"/>
                  </a:lnTo>
                  <a:lnTo>
                    <a:pt x="401" y="418"/>
                  </a:lnTo>
                  <a:lnTo>
                    <a:pt x="0" y="4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8"/>
            <p:cNvSpPr>
              <a:spLocks/>
            </p:cNvSpPr>
            <p:nvPr/>
          </p:nvSpPr>
          <p:spPr bwMode="auto">
            <a:xfrm>
              <a:off x="3452813" y="5553075"/>
              <a:ext cx="652462" cy="665163"/>
            </a:xfrm>
            <a:custGeom>
              <a:avLst/>
              <a:gdLst/>
              <a:ahLst/>
              <a:cxnLst>
                <a:cxn ang="0">
                  <a:pos x="0" y="418"/>
                </a:cxn>
                <a:cxn ang="0">
                  <a:pos x="0" y="0"/>
                </a:cxn>
                <a:cxn ang="0">
                  <a:pos x="410" y="0"/>
                </a:cxn>
                <a:cxn ang="0">
                  <a:pos x="410" y="418"/>
                </a:cxn>
                <a:cxn ang="0">
                  <a:pos x="0" y="418"/>
                </a:cxn>
              </a:cxnLst>
              <a:rect l="0" t="0" r="r" b="b"/>
              <a:pathLst>
                <a:path w="411" h="419">
                  <a:moveTo>
                    <a:pt x="0" y="418"/>
                  </a:moveTo>
                  <a:lnTo>
                    <a:pt x="0" y="0"/>
                  </a:lnTo>
                  <a:lnTo>
                    <a:pt x="410" y="0"/>
                  </a:lnTo>
                  <a:lnTo>
                    <a:pt x="410" y="418"/>
                  </a:lnTo>
                  <a:lnTo>
                    <a:pt x="0" y="4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9"/>
            <p:cNvSpPr>
              <a:spLocks/>
            </p:cNvSpPr>
            <p:nvPr/>
          </p:nvSpPr>
          <p:spPr bwMode="auto">
            <a:xfrm>
              <a:off x="5391150" y="5846763"/>
              <a:ext cx="77788" cy="52387"/>
            </a:xfrm>
            <a:custGeom>
              <a:avLst/>
              <a:gdLst/>
              <a:ahLst/>
              <a:cxnLst>
                <a:cxn ang="0">
                  <a:pos x="48" y="16"/>
                </a:cxn>
                <a:cxn ang="0">
                  <a:pos x="25" y="0"/>
                </a:cxn>
                <a:cxn ang="0">
                  <a:pos x="0" y="16"/>
                </a:cxn>
                <a:cxn ang="0">
                  <a:pos x="25" y="32"/>
                </a:cxn>
                <a:cxn ang="0">
                  <a:pos x="48" y="16"/>
                </a:cxn>
              </a:cxnLst>
              <a:rect l="0" t="0" r="r" b="b"/>
              <a:pathLst>
                <a:path w="49" h="33">
                  <a:moveTo>
                    <a:pt x="48" y="16"/>
                  </a:moveTo>
                  <a:lnTo>
                    <a:pt x="25" y="0"/>
                  </a:lnTo>
                  <a:lnTo>
                    <a:pt x="0" y="16"/>
                  </a:lnTo>
                  <a:lnTo>
                    <a:pt x="25" y="32"/>
                  </a:lnTo>
                  <a:lnTo>
                    <a:pt x="48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0"/>
            <p:cNvSpPr>
              <a:spLocks/>
            </p:cNvSpPr>
            <p:nvPr/>
          </p:nvSpPr>
          <p:spPr bwMode="auto">
            <a:xfrm>
              <a:off x="5730875" y="5846763"/>
              <a:ext cx="73025" cy="52387"/>
            </a:xfrm>
            <a:custGeom>
              <a:avLst/>
              <a:gdLst/>
              <a:ahLst/>
              <a:cxnLst>
                <a:cxn ang="0">
                  <a:pos x="45" y="16"/>
                </a:cxn>
                <a:cxn ang="0">
                  <a:pos x="22" y="0"/>
                </a:cxn>
                <a:cxn ang="0">
                  <a:pos x="0" y="16"/>
                </a:cxn>
                <a:cxn ang="0">
                  <a:pos x="22" y="32"/>
                </a:cxn>
                <a:cxn ang="0">
                  <a:pos x="45" y="16"/>
                </a:cxn>
              </a:cxnLst>
              <a:rect l="0" t="0" r="r" b="b"/>
              <a:pathLst>
                <a:path w="46" h="33">
                  <a:moveTo>
                    <a:pt x="45" y="16"/>
                  </a:moveTo>
                  <a:lnTo>
                    <a:pt x="22" y="0"/>
                  </a:lnTo>
                  <a:lnTo>
                    <a:pt x="0" y="16"/>
                  </a:lnTo>
                  <a:lnTo>
                    <a:pt x="22" y="32"/>
                  </a:lnTo>
                  <a:lnTo>
                    <a:pt x="45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1"/>
            <p:cNvSpPr>
              <a:spLocks/>
            </p:cNvSpPr>
            <p:nvPr/>
          </p:nvSpPr>
          <p:spPr bwMode="auto">
            <a:xfrm>
              <a:off x="6061075" y="5846763"/>
              <a:ext cx="76200" cy="52387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24" y="0"/>
                </a:cxn>
                <a:cxn ang="0">
                  <a:pos x="0" y="16"/>
                </a:cxn>
                <a:cxn ang="0">
                  <a:pos x="24" y="32"/>
                </a:cxn>
                <a:cxn ang="0">
                  <a:pos x="47" y="16"/>
                </a:cxn>
              </a:cxnLst>
              <a:rect l="0" t="0" r="r" b="b"/>
              <a:pathLst>
                <a:path w="48" h="33">
                  <a:moveTo>
                    <a:pt x="47" y="16"/>
                  </a:moveTo>
                  <a:lnTo>
                    <a:pt x="24" y="0"/>
                  </a:lnTo>
                  <a:lnTo>
                    <a:pt x="0" y="16"/>
                  </a:lnTo>
                  <a:lnTo>
                    <a:pt x="24" y="32"/>
                  </a:lnTo>
                  <a:lnTo>
                    <a:pt x="47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2"/>
            <p:cNvSpPr>
              <a:spLocks/>
            </p:cNvSpPr>
            <p:nvPr/>
          </p:nvSpPr>
          <p:spPr bwMode="auto">
            <a:xfrm>
              <a:off x="6994525" y="5553075"/>
              <a:ext cx="655638" cy="665163"/>
            </a:xfrm>
            <a:custGeom>
              <a:avLst/>
              <a:gdLst/>
              <a:ahLst/>
              <a:cxnLst>
                <a:cxn ang="0">
                  <a:pos x="0" y="418"/>
                </a:cxn>
                <a:cxn ang="0">
                  <a:pos x="0" y="0"/>
                </a:cxn>
                <a:cxn ang="0">
                  <a:pos x="412" y="0"/>
                </a:cxn>
                <a:cxn ang="0">
                  <a:pos x="412" y="418"/>
                </a:cxn>
                <a:cxn ang="0">
                  <a:pos x="0" y="418"/>
                </a:cxn>
              </a:cxnLst>
              <a:rect l="0" t="0" r="r" b="b"/>
              <a:pathLst>
                <a:path w="413" h="419">
                  <a:moveTo>
                    <a:pt x="0" y="418"/>
                  </a:moveTo>
                  <a:lnTo>
                    <a:pt x="0" y="0"/>
                  </a:lnTo>
                  <a:lnTo>
                    <a:pt x="412" y="0"/>
                  </a:lnTo>
                  <a:lnTo>
                    <a:pt x="412" y="418"/>
                  </a:lnTo>
                  <a:lnTo>
                    <a:pt x="0" y="4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3"/>
            <p:cNvSpPr>
              <a:spLocks/>
            </p:cNvSpPr>
            <p:nvPr/>
          </p:nvSpPr>
          <p:spPr bwMode="auto">
            <a:xfrm>
              <a:off x="4103688" y="5553075"/>
              <a:ext cx="487362" cy="665163"/>
            </a:xfrm>
            <a:custGeom>
              <a:avLst/>
              <a:gdLst/>
              <a:ahLst/>
              <a:cxnLst>
                <a:cxn ang="0">
                  <a:pos x="0" y="418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418"/>
                </a:cxn>
                <a:cxn ang="0">
                  <a:pos x="0" y="418"/>
                </a:cxn>
              </a:cxnLst>
              <a:rect l="0" t="0" r="r" b="b"/>
              <a:pathLst>
                <a:path w="307" h="419">
                  <a:moveTo>
                    <a:pt x="0" y="418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418"/>
                  </a:lnTo>
                  <a:lnTo>
                    <a:pt x="0" y="4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4"/>
            <p:cNvSpPr>
              <a:spLocks/>
            </p:cNvSpPr>
            <p:nvPr/>
          </p:nvSpPr>
          <p:spPr bwMode="auto">
            <a:xfrm>
              <a:off x="1995488" y="6000750"/>
              <a:ext cx="1587" cy="552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7"/>
                </a:cxn>
                <a:cxn ang="0">
                  <a:pos x="0" y="0"/>
                </a:cxn>
              </a:cxnLst>
              <a:rect l="0" t="0" r="r" b="b"/>
              <a:pathLst>
                <a:path w="1" h="348">
                  <a:moveTo>
                    <a:pt x="0" y="0"/>
                  </a:moveTo>
                  <a:lnTo>
                    <a:pt x="0" y="3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5"/>
            <p:cNvSpPr>
              <a:spLocks/>
            </p:cNvSpPr>
            <p:nvPr/>
          </p:nvSpPr>
          <p:spPr bwMode="auto">
            <a:xfrm>
              <a:off x="1958975" y="6450013"/>
              <a:ext cx="76200" cy="103187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24" y="64"/>
                </a:cxn>
                <a:cxn ang="0">
                  <a:pos x="0" y="0"/>
                </a:cxn>
                <a:cxn ang="0">
                  <a:pos x="47" y="0"/>
                </a:cxn>
              </a:cxnLst>
              <a:rect l="0" t="0" r="r" b="b"/>
              <a:pathLst>
                <a:path w="48" h="65">
                  <a:moveTo>
                    <a:pt x="47" y="0"/>
                  </a:moveTo>
                  <a:lnTo>
                    <a:pt x="24" y="64"/>
                  </a:ln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6"/>
            <p:cNvSpPr>
              <a:spLocks/>
            </p:cNvSpPr>
            <p:nvPr/>
          </p:nvSpPr>
          <p:spPr bwMode="auto">
            <a:xfrm>
              <a:off x="3116263" y="6000750"/>
              <a:ext cx="1587" cy="552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7"/>
                </a:cxn>
                <a:cxn ang="0">
                  <a:pos x="0" y="0"/>
                </a:cxn>
              </a:cxnLst>
              <a:rect l="0" t="0" r="r" b="b"/>
              <a:pathLst>
                <a:path w="1" h="348">
                  <a:moveTo>
                    <a:pt x="0" y="0"/>
                  </a:moveTo>
                  <a:lnTo>
                    <a:pt x="0" y="3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7"/>
            <p:cNvSpPr>
              <a:spLocks/>
            </p:cNvSpPr>
            <p:nvPr/>
          </p:nvSpPr>
          <p:spPr bwMode="auto">
            <a:xfrm>
              <a:off x="3079750" y="6450013"/>
              <a:ext cx="77788" cy="103187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24" y="64"/>
                </a:cxn>
                <a:cxn ang="0">
                  <a:pos x="0" y="0"/>
                </a:cxn>
                <a:cxn ang="0">
                  <a:pos x="48" y="0"/>
                </a:cxn>
              </a:cxnLst>
              <a:rect l="0" t="0" r="r" b="b"/>
              <a:pathLst>
                <a:path w="49" h="65">
                  <a:moveTo>
                    <a:pt x="48" y="0"/>
                  </a:moveTo>
                  <a:lnTo>
                    <a:pt x="24" y="64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8"/>
            <p:cNvSpPr>
              <a:spLocks/>
            </p:cNvSpPr>
            <p:nvPr/>
          </p:nvSpPr>
          <p:spPr bwMode="auto">
            <a:xfrm>
              <a:off x="4251325" y="6000750"/>
              <a:ext cx="1588" cy="552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7"/>
                </a:cxn>
                <a:cxn ang="0">
                  <a:pos x="0" y="0"/>
                </a:cxn>
              </a:cxnLst>
              <a:rect l="0" t="0" r="r" b="b"/>
              <a:pathLst>
                <a:path w="1" h="348">
                  <a:moveTo>
                    <a:pt x="0" y="0"/>
                  </a:moveTo>
                  <a:lnTo>
                    <a:pt x="0" y="3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9"/>
            <p:cNvSpPr>
              <a:spLocks/>
            </p:cNvSpPr>
            <p:nvPr/>
          </p:nvSpPr>
          <p:spPr bwMode="auto">
            <a:xfrm>
              <a:off x="4214813" y="6450013"/>
              <a:ext cx="77787" cy="103187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25" y="64"/>
                </a:cxn>
                <a:cxn ang="0">
                  <a:pos x="0" y="0"/>
                </a:cxn>
                <a:cxn ang="0">
                  <a:pos x="48" y="0"/>
                </a:cxn>
              </a:cxnLst>
              <a:rect l="0" t="0" r="r" b="b"/>
              <a:pathLst>
                <a:path w="49" h="65">
                  <a:moveTo>
                    <a:pt x="48" y="0"/>
                  </a:moveTo>
                  <a:lnTo>
                    <a:pt x="25" y="64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0"/>
            <p:cNvSpPr>
              <a:spLocks/>
            </p:cNvSpPr>
            <p:nvPr/>
          </p:nvSpPr>
          <p:spPr bwMode="auto">
            <a:xfrm>
              <a:off x="7797800" y="6000750"/>
              <a:ext cx="1588" cy="552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7"/>
                </a:cxn>
                <a:cxn ang="0">
                  <a:pos x="0" y="0"/>
                </a:cxn>
              </a:cxnLst>
              <a:rect l="0" t="0" r="r" b="b"/>
              <a:pathLst>
                <a:path w="1" h="348">
                  <a:moveTo>
                    <a:pt x="0" y="0"/>
                  </a:moveTo>
                  <a:lnTo>
                    <a:pt x="0" y="3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21"/>
            <p:cNvSpPr>
              <a:spLocks/>
            </p:cNvSpPr>
            <p:nvPr/>
          </p:nvSpPr>
          <p:spPr bwMode="auto">
            <a:xfrm>
              <a:off x="7759700" y="6450013"/>
              <a:ext cx="74613" cy="103187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23" y="64"/>
                </a:cxn>
                <a:cxn ang="0">
                  <a:pos x="0" y="0"/>
                </a:cxn>
                <a:cxn ang="0">
                  <a:pos x="46" y="0"/>
                </a:cxn>
              </a:cxnLst>
              <a:rect l="0" t="0" r="r" b="b"/>
              <a:pathLst>
                <a:path w="47" h="65">
                  <a:moveTo>
                    <a:pt x="46" y="0"/>
                  </a:moveTo>
                  <a:lnTo>
                    <a:pt x="23" y="64"/>
                  </a:ln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22"/>
            <p:cNvSpPr>
              <a:spLocks/>
            </p:cNvSpPr>
            <p:nvPr/>
          </p:nvSpPr>
          <p:spPr bwMode="auto">
            <a:xfrm>
              <a:off x="2332038" y="5334000"/>
              <a:ext cx="1122362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6" y="0"/>
                </a:cxn>
                <a:cxn ang="0">
                  <a:pos x="0" y="0"/>
                </a:cxn>
              </a:cxnLst>
              <a:rect l="0" t="0" r="r" b="b"/>
              <a:pathLst>
                <a:path w="707" h="1">
                  <a:moveTo>
                    <a:pt x="0" y="0"/>
                  </a:moveTo>
                  <a:lnTo>
                    <a:pt x="70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23"/>
            <p:cNvSpPr>
              <a:spLocks/>
            </p:cNvSpPr>
            <p:nvPr/>
          </p:nvSpPr>
          <p:spPr bwMode="auto">
            <a:xfrm>
              <a:off x="3468688" y="5334000"/>
              <a:ext cx="1587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" h="50">
                  <a:moveTo>
                    <a:pt x="0" y="0"/>
                  </a:moveTo>
                  <a:lnTo>
                    <a:pt x="0" y="4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24"/>
            <p:cNvSpPr>
              <a:spLocks/>
            </p:cNvSpPr>
            <p:nvPr/>
          </p:nvSpPr>
          <p:spPr bwMode="auto">
            <a:xfrm>
              <a:off x="2332038" y="5334000"/>
              <a:ext cx="1587" cy="106363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0" y="0"/>
                </a:cxn>
                <a:cxn ang="0">
                  <a:pos x="0" y="66"/>
                </a:cxn>
              </a:cxnLst>
              <a:rect l="0" t="0" r="r" b="b"/>
              <a:pathLst>
                <a:path w="1" h="67">
                  <a:moveTo>
                    <a:pt x="0" y="66"/>
                  </a:moveTo>
                  <a:lnTo>
                    <a:pt x="0" y="0"/>
                  </a:lnTo>
                  <a:lnTo>
                    <a:pt x="0" y="6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Rectangle 25"/>
            <p:cNvSpPr>
              <a:spLocks noChangeArrowheads="1"/>
            </p:cNvSpPr>
            <p:nvPr/>
          </p:nvSpPr>
          <p:spPr bwMode="auto">
            <a:xfrm>
              <a:off x="1870075" y="5648325"/>
              <a:ext cx="300038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P</a:t>
              </a:r>
            </a:p>
          </p:txBody>
        </p:sp>
        <p:sp>
          <p:nvSpPr>
            <p:cNvPr id="120" name="Rectangle 26"/>
            <p:cNvSpPr>
              <a:spLocks noChangeArrowheads="1"/>
            </p:cNvSpPr>
            <p:nvPr/>
          </p:nvSpPr>
          <p:spPr bwMode="auto">
            <a:xfrm>
              <a:off x="1979613" y="5724525"/>
              <a:ext cx="27940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121" name="Rectangle 27"/>
            <p:cNvSpPr>
              <a:spLocks noChangeArrowheads="1"/>
            </p:cNvSpPr>
            <p:nvPr/>
          </p:nvSpPr>
          <p:spPr bwMode="auto">
            <a:xfrm>
              <a:off x="2428875" y="5648325"/>
              <a:ext cx="309563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K</a:t>
              </a:r>
            </a:p>
          </p:txBody>
        </p:sp>
        <p:sp>
          <p:nvSpPr>
            <p:cNvPr id="122" name="Rectangle 28"/>
            <p:cNvSpPr>
              <a:spLocks noChangeArrowheads="1"/>
            </p:cNvSpPr>
            <p:nvPr/>
          </p:nvSpPr>
          <p:spPr bwMode="auto">
            <a:xfrm>
              <a:off x="2654300" y="5724525"/>
              <a:ext cx="27940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123" name="Rectangle 29"/>
            <p:cNvSpPr>
              <a:spLocks noChangeArrowheads="1"/>
            </p:cNvSpPr>
            <p:nvPr/>
          </p:nvSpPr>
          <p:spPr bwMode="auto">
            <a:xfrm>
              <a:off x="3006725" y="5661025"/>
              <a:ext cx="300038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P</a:t>
              </a:r>
            </a:p>
          </p:txBody>
        </p:sp>
        <p:sp>
          <p:nvSpPr>
            <p:cNvPr id="124" name="Rectangle 30"/>
            <p:cNvSpPr>
              <a:spLocks noChangeArrowheads="1"/>
            </p:cNvSpPr>
            <p:nvPr/>
          </p:nvSpPr>
          <p:spPr bwMode="auto">
            <a:xfrm>
              <a:off x="3194050" y="5738813"/>
              <a:ext cx="27940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125" name="Rectangle 31"/>
            <p:cNvSpPr>
              <a:spLocks noChangeArrowheads="1"/>
            </p:cNvSpPr>
            <p:nvPr/>
          </p:nvSpPr>
          <p:spPr bwMode="auto">
            <a:xfrm>
              <a:off x="3586163" y="5661025"/>
              <a:ext cx="309562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K</a:t>
              </a:r>
            </a:p>
          </p:txBody>
        </p:sp>
        <p:sp>
          <p:nvSpPr>
            <p:cNvPr id="126" name="Rectangle 32"/>
            <p:cNvSpPr>
              <a:spLocks noChangeArrowheads="1"/>
            </p:cNvSpPr>
            <p:nvPr/>
          </p:nvSpPr>
          <p:spPr bwMode="auto">
            <a:xfrm>
              <a:off x="3827463" y="5724525"/>
              <a:ext cx="27940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27" name="Rectangle 33"/>
            <p:cNvSpPr>
              <a:spLocks noChangeArrowheads="1"/>
            </p:cNvSpPr>
            <p:nvPr/>
          </p:nvSpPr>
          <p:spPr bwMode="auto">
            <a:xfrm>
              <a:off x="4146550" y="5672138"/>
              <a:ext cx="300038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P</a:t>
              </a:r>
            </a:p>
          </p:txBody>
        </p:sp>
        <p:sp>
          <p:nvSpPr>
            <p:cNvPr id="128" name="Rectangle 34"/>
            <p:cNvSpPr>
              <a:spLocks noChangeArrowheads="1"/>
            </p:cNvSpPr>
            <p:nvPr/>
          </p:nvSpPr>
          <p:spPr bwMode="auto">
            <a:xfrm>
              <a:off x="4351338" y="5751513"/>
              <a:ext cx="27940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29" name="Rectangle 35"/>
            <p:cNvSpPr>
              <a:spLocks noChangeArrowheads="1"/>
            </p:cNvSpPr>
            <p:nvPr/>
          </p:nvSpPr>
          <p:spPr bwMode="auto">
            <a:xfrm>
              <a:off x="7073900" y="5672138"/>
              <a:ext cx="309563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K</a:t>
              </a:r>
            </a:p>
          </p:txBody>
        </p:sp>
        <p:sp>
          <p:nvSpPr>
            <p:cNvPr id="130" name="Rectangle 36"/>
            <p:cNvSpPr>
              <a:spLocks noChangeArrowheads="1"/>
            </p:cNvSpPr>
            <p:nvPr/>
          </p:nvSpPr>
          <p:spPr bwMode="auto">
            <a:xfrm>
              <a:off x="7299325" y="5738813"/>
              <a:ext cx="339725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m</a:t>
              </a:r>
            </a:p>
          </p:txBody>
        </p:sp>
        <p:sp>
          <p:nvSpPr>
            <p:cNvPr id="131" name="Rectangle 37"/>
            <p:cNvSpPr>
              <a:spLocks noChangeArrowheads="1"/>
            </p:cNvSpPr>
            <p:nvPr/>
          </p:nvSpPr>
          <p:spPr bwMode="auto">
            <a:xfrm>
              <a:off x="7632700" y="5661025"/>
              <a:ext cx="300038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P</a:t>
              </a:r>
            </a:p>
          </p:txBody>
        </p:sp>
        <p:sp>
          <p:nvSpPr>
            <p:cNvPr id="132" name="Rectangle 38"/>
            <p:cNvSpPr>
              <a:spLocks noChangeArrowheads="1"/>
            </p:cNvSpPr>
            <p:nvPr/>
          </p:nvSpPr>
          <p:spPr bwMode="auto">
            <a:xfrm>
              <a:off x="7818438" y="5700713"/>
              <a:ext cx="339725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m</a:t>
              </a:r>
            </a:p>
          </p:txBody>
        </p:sp>
        <p:sp>
          <p:nvSpPr>
            <p:cNvPr id="133" name="Rectangle 39"/>
            <p:cNvSpPr>
              <a:spLocks noChangeArrowheads="1"/>
            </p:cNvSpPr>
            <p:nvPr/>
          </p:nvSpPr>
          <p:spPr bwMode="auto">
            <a:xfrm>
              <a:off x="2286000" y="4953000"/>
              <a:ext cx="1335088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index entry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87362"/>
          </a:xfrm>
        </p:spPr>
        <p:txBody>
          <a:bodyPr/>
          <a:lstStyle/>
          <a:p>
            <a:r>
              <a:rPr lang="en-US" dirty="0" smtClean="0"/>
              <a:t>Example B+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Find 28*? 29*? All &gt; 15* and &lt; 30*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Insert/delete:  Find data entry in leaf, then change it. Need to adjust parent sometimes.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And change sometimes bubbles up the tree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11/7/2012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921-895E-45E0-9340-BEA72188B09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304800" y="838200"/>
            <a:ext cx="8550275" cy="3282950"/>
            <a:chOff x="293688" y="1066800"/>
            <a:chExt cx="8550275" cy="3282950"/>
          </a:xfrm>
        </p:grpSpPr>
        <p:sp>
          <p:nvSpPr>
            <p:cNvPr id="7" name="Oval 2"/>
            <p:cNvSpPr>
              <a:spLocks noChangeArrowheads="1"/>
            </p:cNvSpPr>
            <p:nvPr/>
          </p:nvSpPr>
          <p:spPr bwMode="auto">
            <a:xfrm>
              <a:off x="6313488" y="2209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3505200" y="16764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2046288" y="2209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93688" y="4016375"/>
              <a:ext cx="327025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19125" y="4016375"/>
              <a:ext cx="325438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942975" y="4016375"/>
              <a:ext cx="327025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268413" y="4016375"/>
              <a:ext cx="325437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04800" y="399573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2*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30238" y="399573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449638" y="1724025"/>
              <a:ext cx="487362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529013" y="1724025"/>
              <a:ext cx="1587" cy="404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35413" y="1724025"/>
              <a:ext cx="488950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016375" y="1724025"/>
              <a:ext cx="1588" cy="404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422775" y="1724025"/>
              <a:ext cx="488950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503738" y="1724025"/>
              <a:ext cx="1587" cy="404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910138" y="1724025"/>
              <a:ext cx="488950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991100" y="1724025"/>
              <a:ext cx="1588" cy="404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5397500" y="1724025"/>
              <a:ext cx="82550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254"/>
                </a:cxn>
                <a:cxn ang="0">
                  <a:pos x="0" y="254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074988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3400425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725863" y="40243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04971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486275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81171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5137150" y="4024313"/>
              <a:ext cx="323850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3" y="0"/>
                </a:cxn>
                <a:cxn ang="0">
                  <a:pos x="203" y="204"/>
                </a:cxn>
                <a:cxn ang="0">
                  <a:pos x="0" y="204"/>
                </a:cxn>
              </a:cxnLst>
              <a:rect l="0" t="0" r="r" b="b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45941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589756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6223000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6546850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870700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297738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7623175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947025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8270875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341438" y="3167063"/>
              <a:ext cx="487362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422400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827213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908175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314575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395538" y="316706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801938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2882900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3289300" y="3167063"/>
              <a:ext cx="825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254"/>
                </a:cxn>
                <a:cxn ang="0">
                  <a:pos x="0" y="254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5551488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5632450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38850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6119813" y="316706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6526213" y="3167063"/>
              <a:ext cx="487362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6607175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7011988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7096125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7499350" y="3167063"/>
              <a:ext cx="84138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52" y="254"/>
                </a:cxn>
                <a:cxn ang="0">
                  <a:pos x="0" y="254"/>
                </a:cxn>
              </a:cxnLst>
              <a:rect l="0" t="0" r="r" b="b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925513" y="3489325"/>
              <a:ext cx="446087" cy="496888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0" y="312"/>
                </a:cxn>
                <a:cxn ang="0">
                  <a:pos x="280" y="0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925513" y="3892550"/>
              <a:ext cx="87312" cy="93663"/>
            </a:xfrm>
            <a:custGeom>
              <a:avLst/>
              <a:gdLst/>
              <a:ahLst/>
              <a:cxnLst>
                <a:cxn ang="0">
                  <a:pos x="54" y="21"/>
                </a:cxn>
                <a:cxn ang="0">
                  <a:pos x="0" y="58"/>
                </a:cxn>
                <a:cxn ang="0">
                  <a:pos x="30" y="0"/>
                </a:cxn>
                <a:cxn ang="0">
                  <a:pos x="54" y="21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1857375" y="3489325"/>
              <a:ext cx="449263" cy="506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318"/>
                </a:cxn>
                <a:cxn ang="0">
                  <a:pos x="0" y="0"/>
                </a:cxn>
              </a:cxnLst>
              <a:rect l="0" t="0" r="r" b="b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2217738" y="3903663"/>
              <a:ext cx="88900" cy="9207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55" y="57"/>
                </a:cxn>
                <a:cxn ang="0">
                  <a:pos x="0" y="21"/>
                </a:cxn>
                <a:cxn ang="0">
                  <a:pos x="24" y="0"/>
                </a:cxn>
              </a:cxnLst>
              <a:rect l="0" t="0" r="r" b="b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2355850" y="3489325"/>
              <a:ext cx="1330325" cy="517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37" y="325"/>
                </a:cxn>
                <a:cxn ang="0">
                  <a:pos x="0" y="0"/>
                </a:cxn>
              </a:cxnLst>
              <a:rect l="0" t="0" r="r" b="b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3581400" y="3944938"/>
              <a:ext cx="104775" cy="6191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5" y="38"/>
                </a:cxn>
                <a:cxn ang="0">
                  <a:pos x="0" y="30"/>
                </a:cxn>
                <a:cxn ang="0">
                  <a:pos x="11" y="0"/>
                </a:cxn>
              </a:cxnLst>
              <a:rect l="0" t="0" r="r" b="b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5137150" y="3509963"/>
              <a:ext cx="446088" cy="496887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0" y="312"/>
                </a:cxn>
                <a:cxn ang="0">
                  <a:pos x="280" y="0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5137150" y="3913188"/>
              <a:ext cx="87313" cy="93662"/>
            </a:xfrm>
            <a:custGeom>
              <a:avLst/>
              <a:gdLst/>
              <a:ahLst/>
              <a:cxnLst>
                <a:cxn ang="0">
                  <a:pos x="54" y="21"/>
                </a:cxn>
                <a:cxn ang="0">
                  <a:pos x="0" y="58"/>
                </a:cxn>
                <a:cxn ang="0">
                  <a:pos x="30" y="0"/>
                </a:cxn>
                <a:cxn ang="0">
                  <a:pos x="54" y="21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6069013" y="3509963"/>
              <a:ext cx="458787" cy="476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299"/>
                </a:cxn>
                <a:cxn ang="0">
                  <a:pos x="0" y="0"/>
                </a:cxn>
              </a:cxnLst>
              <a:rect l="0" t="0" r="r" b="b"/>
              <a:pathLst>
                <a:path w="289" h="300">
                  <a:moveTo>
                    <a:pt x="0" y="0"/>
                  </a:moveTo>
                  <a:lnTo>
                    <a:pt x="288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6437313" y="3894138"/>
              <a:ext cx="90487" cy="9207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56" y="57"/>
                </a:cxn>
                <a:cxn ang="0">
                  <a:pos x="0" y="22"/>
                </a:cxn>
                <a:cxn ang="0">
                  <a:pos x="23" y="0"/>
                </a:cxn>
              </a:cxnLst>
              <a:rect l="0" t="0" r="r" b="b"/>
              <a:pathLst>
                <a:path w="57" h="58">
                  <a:moveTo>
                    <a:pt x="23" y="0"/>
                  </a:moveTo>
                  <a:lnTo>
                    <a:pt x="56" y="57"/>
                  </a:lnTo>
                  <a:lnTo>
                    <a:pt x="0" y="22"/>
                  </a:lnTo>
                  <a:lnTo>
                    <a:pt x="2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6556375" y="3519488"/>
              <a:ext cx="1362075" cy="476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7" y="299"/>
                </a:cxn>
                <a:cxn ang="0">
                  <a:pos x="0" y="0"/>
                </a:cxn>
              </a:cxnLst>
              <a:rect l="0" t="0" r="r" b="b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7812088" y="3937000"/>
              <a:ext cx="106362" cy="587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6" y="36"/>
                </a:cxn>
                <a:cxn ang="0">
                  <a:pos x="0" y="31"/>
                </a:cxn>
                <a:cxn ang="0">
                  <a:pos x="11" y="0"/>
                </a:cxn>
              </a:cxnLst>
              <a:rect l="0" t="0" r="r" b="b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314575" y="1981200"/>
              <a:ext cx="1190625" cy="1163638"/>
            </a:xfrm>
            <a:custGeom>
              <a:avLst/>
              <a:gdLst/>
              <a:ahLst/>
              <a:cxnLst>
                <a:cxn ang="0">
                  <a:pos x="749" y="0"/>
                </a:cxn>
                <a:cxn ang="0">
                  <a:pos x="0" y="732"/>
                </a:cxn>
                <a:cxn ang="0">
                  <a:pos x="749" y="0"/>
                </a:cxn>
              </a:cxnLst>
              <a:rect l="0" t="0" r="r" b="b"/>
              <a:pathLst>
                <a:path w="750" h="733">
                  <a:moveTo>
                    <a:pt x="749" y="0"/>
                  </a:moveTo>
                  <a:lnTo>
                    <a:pt x="0" y="732"/>
                  </a:lnTo>
                  <a:lnTo>
                    <a:pt x="749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209800" y="3124200"/>
              <a:ext cx="106363" cy="58738"/>
            </a:xfrm>
            <a:custGeom>
              <a:avLst/>
              <a:gdLst/>
              <a:ahLst/>
              <a:cxnLst>
                <a:cxn ang="0">
                  <a:pos x="66" y="31"/>
                </a:cxn>
                <a:cxn ang="0">
                  <a:pos x="0" y="36"/>
                </a:cxn>
                <a:cxn ang="0">
                  <a:pos x="56" y="0"/>
                </a:cxn>
                <a:cxn ang="0">
                  <a:pos x="66" y="31"/>
                </a:cxn>
              </a:cxnLst>
              <a:rect l="0" t="0" r="r" b="b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3962400" y="1981200"/>
              <a:ext cx="1905000" cy="1139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99" y="717"/>
                </a:cxn>
                <a:cxn ang="0">
                  <a:pos x="0" y="0"/>
                </a:cxn>
              </a:cxnLst>
              <a:rect l="0" t="0" r="r" b="b"/>
              <a:pathLst>
                <a:path w="1200" h="718">
                  <a:moveTo>
                    <a:pt x="0" y="0"/>
                  </a:moveTo>
                  <a:lnTo>
                    <a:pt x="1199" y="71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5864225" y="3101975"/>
              <a:ext cx="106363" cy="508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6" y="28"/>
                </a:cxn>
                <a:cxn ang="0">
                  <a:pos x="0" y="31"/>
                </a:cxn>
                <a:cxn ang="0">
                  <a:pos x="6" y="0"/>
                </a:cxn>
              </a:cxnLst>
              <a:rect l="0" t="0" r="r" b="b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1676400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2000250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2325688" y="40243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2649538" y="40243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2855913" y="1354138"/>
              <a:ext cx="585787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Root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3505200" y="1752600"/>
              <a:ext cx="422275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>
                  <a:solidFill>
                    <a:schemeClr val="accent2"/>
                  </a:solidFill>
                  <a:latin typeface="Arial" pitchFamily="34" charset="0"/>
                </a:rPr>
                <a:t>17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6161088" y="3195638"/>
              <a:ext cx="3651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30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3036888" y="40227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14*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3360738" y="40227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16*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7267575" y="401320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33*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7593013" y="401320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34*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7907338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38*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8231188" y="3992563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39*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1939925" y="3195638"/>
              <a:ext cx="3651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</a:t>
              </a: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1473200" y="3195638"/>
              <a:ext cx="2730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2009775" y="40020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7*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1687513" y="40020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5*</a:t>
              </a: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2325688" y="40020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8*</a:t>
              </a:r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4486275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22*</a:t>
              </a:r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4792663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24*</a:t>
              </a: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5664200" y="3184525"/>
              <a:ext cx="3651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27</a:t>
              </a: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5857875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27*</a:t>
              </a:r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6192838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29*</a:t>
              </a:r>
            </a:p>
          </p:txBody>
        </p:sp>
        <p:sp>
          <p:nvSpPr>
            <p:cNvPr id="98" name="Line 97"/>
            <p:cNvSpPr>
              <a:spLocks noChangeShapeType="1"/>
            </p:cNvSpPr>
            <p:nvPr/>
          </p:nvSpPr>
          <p:spPr bwMode="auto">
            <a:xfrm>
              <a:off x="3263900" y="1306513"/>
              <a:ext cx="6096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Arc 98"/>
            <p:cNvSpPr>
              <a:spLocks/>
            </p:cNvSpPr>
            <p:nvPr/>
          </p:nvSpPr>
          <p:spPr bwMode="auto">
            <a:xfrm rot="18420000">
              <a:off x="14478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Arc 99"/>
            <p:cNvSpPr>
              <a:spLocks/>
            </p:cNvSpPr>
            <p:nvPr/>
          </p:nvSpPr>
          <p:spPr bwMode="auto">
            <a:xfrm rot="18420000">
              <a:off x="28956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Arc 100"/>
            <p:cNvSpPr>
              <a:spLocks/>
            </p:cNvSpPr>
            <p:nvPr/>
          </p:nvSpPr>
          <p:spPr bwMode="auto">
            <a:xfrm rot="18420000">
              <a:off x="42672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Arc 101"/>
            <p:cNvSpPr>
              <a:spLocks/>
            </p:cNvSpPr>
            <p:nvPr/>
          </p:nvSpPr>
          <p:spPr bwMode="auto">
            <a:xfrm rot="18420000">
              <a:off x="57150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Arc 102"/>
            <p:cNvSpPr>
              <a:spLocks/>
            </p:cNvSpPr>
            <p:nvPr/>
          </p:nvSpPr>
          <p:spPr bwMode="auto">
            <a:xfrm rot="18420000">
              <a:off x="71628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914400" y="2286000"/>
              <a:ext cx="19224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Entries &lt;=  17</a:t>
              </a: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5257800" y="2286000"/>
              <a:ext cx="1751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Entries &gt;  17</a:t>
              </a: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5943600" y="1066800"/>
              <a:ext cx="2900363" cy="8350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Note how data entries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in leaf level are sorted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77</TotalTime>
  <Words>2298</Words>
  <Application>Microsoft Office PowerPoint</Application>
  <PresentationFormat>On-screen Show (4:3)</PresentationFormat>
  <Paragraphs>551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ICS 321 Fall 2010</vt:lpstr>
      <vt:lpstr>ICS 321 Fall 2012 Overview of Storage &amp; Indexing (ii)</vt:lpstr>
      <vt:lpstr>Analysis of Heap File Storage</vt:lpstr>
      <vt:lpstr>Analysis of Heap File Storage (Disk Only)</vt:lpstr>
      <vt:lpstr>Deleting a Record</vt:lpstr>
      <vt:lpstr>Analysis of Sorted File Storage</vt:lpstr>
      <vt:lpstr>Heap vs Sorted File</vt:lpstr>
      <vt:lpstr>Indexes</vt:lpstr>
      <vt:lpstr>B+ Tree Indexes</vt:lpstr>
      <vt:lpstr>Example B+ Tree</vt:lpstr>
      <vt:lpstr>Point Queries using B+ Trees</vt:lpstr>
      <vt:lpstr>Range Queries using B+ Trees</vt:lpstr>
      <vt:lpstr>Analysis of Heap File with B+Tree Index </vt:lpstr>
      <vt:lpstr>Running Comparison</vt:lpstr>
      <vt:lpstr>Hash-Based Indexes</vt:lpstr>
      <vt:lpstr>Analysis of Heap File with Hash Index </vt:lpstr>
      <vt:lpstr>Running Comparison</vt:lpstr>
      <vt:lpstr>Index Classifications</vt:lpstr>
      <vt:lpstr>Clustered vs Unclustered Index</vt:lpstr>
      <vt:lpstr>Clustered File</vt:lpstr>
      <vt:lpstr>Analysis of Clustered Files</vt:lpstr>
      <vt:lpstr>Running Comparison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Overview of Storage &amp; Indexing (ii)</dc:title>
  <dc:creator>Lipyeow Lim</dc:creator>
  <cp:lastModifiedBy>Lipyeow Lim</cp:lastModifiedBy>
  <cp:revision>10</cp:revision>
  <dcterms:created xsi:type="dcterms:W3CDTF">2010-11-13T23:55:14Z</dcterms:created>
  <dcterms:modified xsi:type="dcterms:W3CDTF">2013-04-06T00:51:17Z</dcterms:modified>
</cp:coreProperties>
</file>