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60" r:id="rId5"/>
    <p:sldId id="271" r:id="rId6"/>
    <p:sldId id="272" r:id="rId7"/>
    <p:sldId id="263" r:id="rId8"/>
    <p:sldId id="266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showPr showNarration="1" useTimings="0">
    <p:browse/>
    <p:sldAll/>
    <p:penClr>
      <a:schemeClr val="tx1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E5C9A-123F-B14F-8404-E6ED92457880}" type="datetimeFigureOut">
              <a:rPr lang="en-US" smtClean="0"/>
              <a:pPr/>
              <a:t>11/14/14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5A297-D82D-F44F-B48E-B072E8D4C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11/14/14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5687D1-5C9D-45DD-A6E0-47D5442A5A2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11/13/2013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Overview of Storage &amp; Indexing (ii)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Clustered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index where the data entry contains the data record itself (cf. just the key value, RID pair).</a:t>
            </a:r>
          </a:p>
          <a:p>
            <a:r>
              <a:rPr lang="en-US" dirty="0" smtClean="0"/>
              <a:t>No heap/sorted file is used, the index IS the file of record</a:t>
            </a:r>
          </a:p>
          <a:p>
            <a:r>
              <a:rPr lang="en-US" dirty="0" smtClean="0"/>
              <a:t>Steps to build a clustered file:</a:t>
            </a:r>
          </a:p>
          <a:p>
            <a:pPr lvl="1"/>
            <a:r>
              <a:rPr lang="en-US" dirty="0" smtClean="0"/>
              <a:t>Sort data records</a:t>
            </a:r>
          </a:p>
          <a:p>
            <a:pPr lvl="1"/>
            <a:r>
              <a:rPr lang="en-US" dirty="0" smtClean="0"/>
              <a:t>Partition into pages</a:t>
            </a:r>
          </a:p>
          <a:p>
            <a:pPr lvl="1"/>
            <a:r>
              <a:rPr lang="en-US" dirty="0" smtClean="0"/>
              <a:t>Build the tree on the pages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066800"/>
            <a:ext cx="7086600" cy="26670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2590800" y="2819400"/>
            <a:ext cx="1066800" cy="838200"/>
            <a:chOff x="1524000" y="3886200"/>
            <a:chExt cx="1066800" cy="838200"/>
          </a:xfrm>
        </p:grpSpPr>
        <p:sp>
          <p:nvSpPr>
            <p:cNvPr id="10" name="Rounded Rectangle 9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16"/>
          <p:cNvGrpSpPr/>
          <p:nvPr/>
        </p:nvGrpSpPr>
        <p:grpSpPr>
          <a:xfrm>
            <a:off x="4038600" y="2819400"/>
            <a:ext cx="1066800" cy="838200"/>
            <a:chOff x="1524000" y="3886200"/>
            <a:chExt cx="1066800" cy="838200"/>
          </a:xfrm>
        </p:grpSpPr>
        <p:sp>
          <p:nvSpPr>
            <p:cNvPr id="18" name="Rounded Rectangle 17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5486400" y="2819400"/>
            <a:ext cx="1066800" cy="838200"/>
            <a:chOff x="1524000" y="3886200"/>
            <a:chExt cx="1066800" cy="838200"/>
          </a:xfrm>
        </p:grpSpPr>
        <p:sp>
          <p:nvSpPr>
            <p:cNvPr id="26" name="Rounded Rectangle 25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40"/>
          <p:cNvGrpSpPr/>
          <p:nvPr/>
        </p:nvGrpSpPr>
        <p:grpSpPr>
          <a:xfrm>
            <a:off x="6934200" y="2819400"/>
            <a:ext cx="1066800" cy="838200"/>
            <a:chOff x="1524000" y="3886200"/>
            <a:chExt cx="1066800" cy="838200"/>
          </a:xfrm>
        </p:grpSpPr>
        <p:sp>
          <p:nvSpPr>
            <p:cNvPr id="42" name="Rounded Rectangle 41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48"/>
          <p:cNvGrpSpPr/>
          <p:nvPr/>
        </p:nvGrpSpPr>
        <p:grpSpPr>
          <a:xfrm>
            <a:off x="1219200" y="2819400"/>
            <a:ext cx="1066800" cy="838200"/>
            <a:chOff x="914400" y="2590800"/>
            <a:chExt cx="1066800" cy="838200"/>
          </a:xfrm>
        </p:grpSpPr>
        <p:sp>
          <p:nvSpPr>
            <p:cNvPr id="50" name="Rounded Rectangle 49"/>
            <p:cNvSpPr/>
            <p:nvPr/>
          </p:nvSpPr>
          <p:spPr>
            <a:xfrm>
              <a:off x="914400" y="25908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990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1430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12954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4478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6002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752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Isosceles Triangle 57"/>
          <p:cNvSpPr/>
          <p:nvPr/>
        </p:nvSpPr>
        <p:spPr>
          <a:xfrm>
            <a:off x="2286000" y="1219200"/>
            <a:ext cx="4495800" cy="1143000"/>
          </a:xfrm>
          <a:prstGeom prst="triangle">
            <a:avLst>
              <a:gd name="adj" fmla="val 5027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Tree-based index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6172200" y="2362200"/>
            <a:ext cx="1295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16200000" flipH="1">
            <a:off x="5562600" y="2362200"/>
            <a:ext cx="4572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58" idx="3"/>
          </p:cNvCxnSpPr>
          <p:nvPr/>
        </p:nvCxnSpPr>
        <p:spPr>
          <a:xfrm rot="16200000" flipH="1">
            <a:off x="4330531" y="2577931"/>
            <a:ext cx="457200" cy="25737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3124200" y="23622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rot="10800000" flipV="1">
            <a:off x="1752600" y="2362200"/>
            <a:ext cx="10668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286000" y="3238500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3657600" y="32385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5105400" y="32385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6553200" y="3238500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143000" y="1143000"/>
            <a:ext cx="60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i="1" u="sng" dirty="0" smtClean="0">
                <a:solidFill>
                  <a:schemeClr val="accent2"/>
                </a:solidFill>
              </a:rPr>
              <a:t>index </a:t>
            </a:r>
            <a:r>
              <a:rPr lang="en-US" dirty="0" smtClean="0"/>
              <a:t>on a file speeds up selections on the </a:t>
            </a:r>
            <a:r>
              <a:rPr lang="en-US" i="1" dirty="0" smtClean="0">
                <a:solidFill>
                  <a:schemeClr val="accent2"/>
                </a:solidFill>
              </a:rPr>
              <a:t>search key fields </a:t>
            </a:r>
            <a:r>
              <a:rPr lang="en-US" dirty="0" smtClean="0"/>
              <a:t>for the index.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Any subset of the fields of a relation can be the search key for an index on the relation.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i="1" dirty="0" smtClean="0">
                <a:solidFill>
                  <a:schemeClr val="accent2"/>
                </a:solidFill>
              </a:rPr>
              <a:t>Search key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chemeClr val="accent2"/>
                </a:solidFill>
              </a:rPr>
              <a:t>not</a:t>
            </a:r>
            <a:r>
              <a:rPr lang="en-US" dirty="0" smtClean="0"/>
              <a:t> the same as </a:t>
            </a:r>
            <a:r>
              <a:rPr lang="en-US" i="1" dirty="0" smtClean="0">
                <a:solidFill>
                  <a:schemeClr val="accent2"/>
                </a:solidFill>
              </a:rPr>
              <a:t>key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(minimal set of fields that uniquely identify a record in a relation).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An index contains a collection of </a:t>
            </a:r>
            <a:r>
              <a:rPr lang="en-US" i="1" dirty="0" smtClean="0">
                <a:solidFill>
                  <a:schemeClr val="accent2"/>
                </a:solidFill>
              </a:rPr>
              <a:t>data entries</a:t>
            </a:r>
            <a:r>
              <a:rPr lang="en-US" dirty="0" smtClean="0"/>
              <a:t>, and supports efficient retrieval of all data entries </a:t>
            </a:r>
            <a:r>
              <a:rPr lang="en-US" b="1" dirty="0" smtClean="0">
                <a:solidFill>
                  <a:schemeClr val="accent2"/>
                </a:solidFill>
              </a:rPr>
              <a:t>k*</a:t>
            </a:r>
            <a:r>
              <a:rPr lang="en-US" b="1" dirty="0" smtClean="0"/>
              <a:t> </a:t>
            </a:r>
            <a:r>
              <a:rPr lang="en-US" dirty="0" smtClean="0"/>
              <a:t>with a given key value </a:t>
            </a:r>
            <a:r>
              <a:rPr lang="en-US" b="1" dirty="0" smtClean="0">
                <a:solidFill>
                  <a:schemeClr val="accent2"/>
                </a:solidFill>
              </a:rPr>
              <a:t>k</a:t>
            </a:r>
            <a:r>
              <a:rPr lang="en-US" dirty="0" smtClean="0">
                <a:solidFill>
                  <a:schemeClr val="accent2"/>
                </a:solidFill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A data entry is usually in the form &lt;key, rid&gt;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Given data entry k*, we can find record with key k in at most one disk I/O.  (Details soon …)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/>
          <a:lstStyle/>
          <a:p>
            <a:r>
              <a:rPr lang="en-US" dirty="0" smtClean="0"/>
              <a:t>B+ Tree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295400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Leaf pages contain </a:t>
            </a:r>
            <a:r>
              <a:rPr lang="en-US" sz="2400" b="1" dirty="0" smtClean="0"/>
              <a:t>data entries</a:t>
            </a:r>
            <a:r>
              <a:rPr lang="en-US" sz="2400" dirty="0" smtClean="0"/>
              <a:t>, and are chained (</a:t>
            </a:r>
            <a:r>
              <a:rPr lang="en-US" sz="2400" dirty="0" err="1" smtClean="0"/>
              <a:t>prev</a:t>
            </a:r>
            <a:r>
              <a:rPr lang="en-US" sz="2400" dirty="0" smtClean="0"/>
              <a:t> &amp; next)</a:t>
            </a:r>
          </a:p>
          <a:p>
            <a:r>
              <a:rPr lang="en-US" sz="2400" dirty="0" smtClean="0"/>
              <a:t>A data entry typically contain a key value and a rid.</a:t>
            </a:r>
          </a:p>
          <a:p>
            <a:r>
              <a:rPr lang="en-US" sz="2400" dirty="0" smtClean="0"/>
              <a:t>Non-leaf pages have </a:t>
            </a:r>
            <a:r>
              <a:rPr lang="en-US" sz="2400" b="1" dirty="0" smtClean="0"/>
              <a:t>index entries</a:t>
            </a:r>
            <a:r>
              <a:rPr lang="en-US" sz="2400" dirty="0" smtClean="0"/>
              <a:t>; only used to direct searches: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28600" y="762000"/>
            <a:ext cx="7910512" cy="2794000"/>
            <a:chOff x="681038" y="996950"/>
            <a:chExt cx="7910512" cy="2794000"/>
          </a:xfrm>
        </p:grpSpPr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1466850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2368550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381375" y="3135313"/>
              <a:ext cx="452438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4" y="0"/>
                </a:cxn>
                <a:cxn ang="0">
                  <a:pos x="284" y="141"/>
                </a:cxn>
                <a:cxn ang="0">
                  <a:pos x="0" y="141"/>
                </a:cxn>
              </a:cxnLst>
              <a:rect l="0" t="0" r="r" b="b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4281488" y="3135313"/>
              <a:ext cx="452437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4" y="0"/>
                </a:cxn>
                <a:cxn ang="0">
                  <a:pos x="284" y="141"/>
                </a:cxn>
                <a:cxn ang="0">
                  <a:pos x="0" y="141"/>
                </a:cxn>
              </a:cxnLst>
              <a:rect l="0" t="0" r="r" b="b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44"/>
            <p:cNvSpPr>
              <a:spLocks/>
            </p:cNvSpPr>
            <p:nvPr/>
          </p:nvSpPr>
          <p:spPr bwMode="auto">
            <a:xfrm>
              <a:off x="5295900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6196013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46"/>
            <p:cNvSpPr>
              <a:spLocks/>
            </p:cNvSpPr>
            <p:nvPr/>
          </p:nvSpPr>
          <p:spPr bwMode="auto">
            <a:xfrm>
              <a:off x="7210425" y="3135313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47"/>
            <p:cNvSpPr>
              <a:spLocks/>
            </p:cNvSpPr>
            <p:nvPr/>
          </p:nvSpPr>
          <p:spPr bwMode="auto">
            <a:xfrm>
              <a:off x="8108950" y="3135313"/>
              <a:ext cx="454025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41"/>
                </a:cxn>
                <a:cxn ang="0">
                  <a:pos x="0" y="141"/>
                </a:cxn>
              </a:cxnLst>
              <a:rect l="0" t="0" r="r" b="b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8"/>
            <p:cNvSpPr>
              <a:spLocks/>
            </p:cNvSpPr>
            <p:nvPr/>
          </p:nvSpPr>
          <p:spPr bwMode="auto">
            <a:xfrm>
              <a:off x="1916113" y="2573338"/>
              <a:ext cx="454025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41"/>
                </a:cxn>
                <a:cxn ang="0">
                  <a:pos x="0" y="141"/>
                </a:cxn>
              </a:cxnLst>
              <a:rect l="0" t="0" r="r" b="b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49"/>
            <p:cNvSpPr>
              <a:spLocks/>
            </p:cNvSpPr>
            <p:nvPr/>
          </p:nvSpPr>
          <p:spPr bwMode="auto">
            <a:xfrm>
              <a:off x="3832225" y="2573338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50"/>
            <p:cNvSpPr>
              <a:spLocks/>
            </p:cNvSpPr>
            <p:nvPr/>
          </p:nvSpPr>
          <p:spPr bwMode="auto">
            <a:xfrm>
              <a:off x="5745163" y="2573338"/>
              <a:ext cx="452437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4" y="0"/>
                </a:cxn>
                <a:cxn ang="0">
                  <a:pos x="284" y="141"/>
                </a:cxn>
                <a:cxn ang="0">
                  <a:pos x="0" y="141"/>
                </a:cxn>
              </a:cxnLst>
              <a:rect l="0" t="0" r="r" b="b"/>
              <a:pathLst>
                <a:path w="285" h="142">
                  <a:moveTo>
                    <a:pt x="0" y="141"/>
                  </a:moveTo>
                  <a:lnTo>
                    <a:pt x="0" y="0"/>
                  </a:lnTo>
                  <a:lnTo>
                    <a:pt x="284" y="0"/>
                  </a:lnTo>
                  <a:lnTo>
                    <a:pt x="284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51"/>
            <p:cNvSpPr>
              <a:spLocks/>
            </p:cNvSpPr>
            <p:nvPr/>
          </p:nvSpPr>
          <p:spPr bwMode="auto">
            <a:xfrm>
              <a:off x="7659688" y="2573338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2"/>
            <p:cNvSpPr>
              <a:spLocks/>
            </p:cNvSpPr>
            <p:nvPr/>
          </p:nvSpPr>
          <p:spPr bwMode="auto">
            <a:xfrm>
              <a:off x="6761163" y="1898650"/>
              <a:ext cx="450850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1"/>
                </a:cxn>
                <a:cxn ang="0">
                  <a:pos x="0" y="141"/>
                </a:cxn>
              </a:cxnLst>
              <a:rect l="0" t="0" r="r" b="b"/>
              <a:pathLst>
                <a:path w="284" h="142">
                  <a:moveTo>
                    <a:pt x="0" y="141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3"/>
            <p:cNvSpPr>
              <a:spLocks/>
            </p:cNvSpPr>
            <p:nvPr/>
          </p:nvSpPr>
          <p:spPr bwMode="auto">
            <a:xfrm>
              <a:off x="2928938" y="1898650"/>
              <a:ext cx="454025" cy="225425"/>
            </a:xfrm>
            <a:custGeom>
              <a:avLst/>
              <a:gdLst/>
              <a:ahLst/>
              <a:cxnLst>
                <a:cxn ang="0">
                  <a:pos x="0" y="141"/>
                </a:cxn>
                <a:cxn ang="0">
                  <a:pos x="0" y="0"/>
                </a:cxn>
                <a:cxn ang="0">
                  <a:pos x="285" y="0"/>
                </a:cxn>
                <a:cxn ang="0">
                  <a:pos x="285" y="141"/>
                </a:cxn>
                <a:cxn ang="0">
                  <a:pos x="0" y="141"/>
                </a:cxn>
              </a:cxnLst>
              <a:rect l="0" t="0" r="r" b="b"/>
              <a:pathLst>
                <a:path w="286" h="142">
                  <a:moveTo>
                    <a:pt x="0" y="141"/>
                  </a:moveTo>
                  <a:lnTo>
                    <a:pt x="0" y="0"/>
                  </a:lnTo>
                  <a:lnTo>
                    <a:pt x="285" y="0"/>
                  </a:lnTo>
                  <a:lnTo>
                    <a:pt x="285" y="141"/>
                  </a:lnTo>
                  <a:lnTo>
                    <a:pt x="0" y="14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4"/>
            <p:cNvSpPr>
              <a:spLocks/>
            </p:cNvSpPr>
            <p:nvPr/>
          </p:nvSpPr>
          <p:spPr bwMode="auto">
            <a:xfrm>
              <a:off x="4732338" y="1111250"/>
              <a:ext cx="450850" cy="227013"/>
            </a:xfrm>
            <a:custGeom>
              <a:avLst/>
              <a:gdLst/>
              <a:ahLst/>
              <a:cxnLst>
                <a:cxn ang="0">
                  <a:pos x="0" y="142"/>
                </a:cxn>
                <a:cxn ang="0">
                  <a:pos x="0" y="0"/>
                </a:cxn>
                <a:cxn ang="0">
                  <a:pos x="283" y="0"/>
                </a:cxn>
                <a:cxn ang="0">
                  <a:pos x="283" y="142"/>
                </a:cxn>
                <a:cxn ang="0">
                  <a:pos x="0" y="142"/>
                </a:cxn>
              </a:cxnLst>
              <a:rect l="0" t="0" r="r" b="b"/>
              <a:pathLst>
                <a:path w="284" h="143">
                  <a:moveTo>
                    <a:pt x="0" y="142"/>
                  </a:moveTo>
                  <a:lnTo>
                    <a:pt x="0" y="0"/>
                  </a:lnTo>
                  <a:lnTo>
                    <a:pt x="283" y="0"/>
                  </a:lnTo>
                  <a:lnTo>
                    <a:pt x="283" y="142"/>
                  </a:lnTo>
                  <a:lnTo>
                    <a:pt x="0" y="14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55"/>
            <p:cNvSpPr>
              <a:spLocks/>
            </p:cNvSpPr>
            <p:nvPr/>
          </p:nvSpPr>
          <p:spPr bwMode="auto">
            <a:xfrm>
              <a:off x="3381375" y="1336675"/>
              <a:ext cx="1465263" cy="563563"/>
            </a:xfrm>
            <a:custGeom>
              <a:avLst/>
              <a:gdLst/>
              <a:ahLst/>
              <a:cxnLst>
                <a:cxn ang="0">
                  <a:pos x="922" y="0"/>
                </a:cxn>
                <a:cxn ang="0">
                  <a:pos x="0" y="354"/>
                </a:cxn>
                <a:cxn ang="0">
                  <a:pos x="922" y="0"/>
                </a:cxn>
              </a:cxnLst>
              <a:rect l="0" t="0" r="r" b="b"/>
              <a:pathLst>
                <a:path w="923" h="355">
                  <a:moveTo>
                    <a:pt x="922" y="0"/>
                  </a:moveTo>
                  <a:lnTo>
                    <a:pt x="0" y="354"/>
                  </a:lnTo>
                  <a:lnTo>
                    <a:pt x="92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56"/>
            <p:cNvSpPr>
              <a:spLocks/>
            </p:cNvSpPr>
            <p:nvPr/>
          </p:nvSpPr>
          <p:spPr bwMode="auto">
            <a:xfrm>
              <a:off x="3381375" y="1830388"/>
              <a:ext cx="115888" cy="69850"/>
            </a:xfrm>
            <a:custGeom>
              <a:avLst/>
              <a:gdLst/>
              <a:ahLst/>
              <a:cxnLst>
                <a:cxn ang="0">
                  <a:pos x="72" y="34"/>
                </a:cxn>
                <a:cxn ang="0">
                  <a:pos x="0" y="43"/>
                </a:cxn>
                <a:cxn ang="0">
                  <a:pos x="59" y="0"/>
                </a:cxn>
                <a:cxn ang="0">
                  <a:pos x="72" y="34"/>
                </a:cxn>
              </a:cxnLst>
              <a:rect l="0" t="0" r="r" b="b"/>
              <a:pathLst>
                <a:path w="73" h="44">
                  <a:moveTo>
                    <a:pt x="72" y="34"/>
                  </a:moveTo>
                  <a:lnTo>
                    <a:pt x="0" y="43"/>
                  </a:lnTo>
                  <a:lnTo>
                    <a:pt x="59" y="0"/>
                  </a:lnTo>
                  <a:lnTo>
                    <a:pt x="72" y="3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57"/>
            <p:cNvSpPr>
              <a:spLocks/>
            </p:cNvSpPr>
            <p:nvPr/>
          </p:nvSpPr>
          <p:spPr bwMode="auto">
            <a:xfrm>
              <a:off x="4957763" y="1336675"/>
              <a:ext cx="1587" cy="4492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82"/>
                </a:cxn>
                <a:cxn ang="0">
                  <a:pos x="0" y="0"/>
                </a:cxn>
              </a:cxnLst>
              <a:rect l="0" t="0" r="r" b="b"/>
              <a:pathLst>
                <a:path w="1" h="283">
                  <a:moveTo>
                    <a:pt x="0" y="0"/>
                  </a:moveTo>
                  <a:lnTo>
                    <a:pt x="0" y="28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58"/>
            <p:cNvSpPr>
              <a:spLocks/>
            </p:cNvSpPr>
            <p:nvPr/>
          </p:nvSpPr>
          <p:spPr bwMode="auto">
            <a:xfrm>
              <a:off x="4927600" y="1673225"/>
              <a:ext cx="60325" cy="112713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19" y="70"/>
                </a:cxn>
                <a:cxn ang="0">
                  <a:pos x="0" y="0"/>
                </a:cxn>
                <a:cxn ang="0">
                  <a:pos x="37" y="0"/>
                </a:cxn>
              </a:cxnLst>
              <a:rect l="0" t="0" r="r" b="b"/>
              <a:pathLst>
                <a:path w="38" h="71">
                  <a:moveTo>
                    <a:pt x="37" y="0"/>
                  </a:moveTo>
                  <a:lnTo>
                    <a:pt x="19" y="70"/>
                  </a:lnTo>
                  <a:lnTo>
                    <a:pt x="0" y="0"/>
                  </a:lnTo>
                  <a:lnTo>
                    <a:pt x="3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9"/>
            <p:cNvSpPr>
              <a:spLocks/>
            </p:cNvSpPr>
            <p:nvPr/>
          </p:nvSpPr>
          <p:spPr bwMode="auto">
            <a:xfrm>
              <a:off x="5068888" y="1336675"/>
              <a:ext cx="1693862" cy="56356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6" y="354"/>
                </a:cxn>
                <a:cxn ang="0">
                  <a:pos x="0" y="0"/>
                </a:cxn>
              </a:cxnLst>
              <a:rect l="0" t="0" r="r" b="b"/>
              <a:pathLst>
                <a:path w="1067" h="355">
                  <a:moveTo>
                    <a:pt x="0" y="0"/>
                  </a:moveTo>
                  <a:lnTo>
                    <a:pt x="1066" y="3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60"/>
            <p:cNvSpPr>
              <a:spLocks/>
            </p:cNvSpPr>
            <p:nvPr/>
          </p:nvSpPr>
          <p:spPr bwMode="auto">
            <a:xfrm>
              <a:off x="6642100" y="1833563"/>
              <a:ext cx="120650" cy="66675"/>
            </a:xfrm>
            <a:custGeom>
              <a:avLst/>
              <a:gdLst/>
              <a:ahLst/>
              <a:cxnLst>
                <a:cxn ang="0">
                  <a:pos x="12" y="0"/>
                </a:cxn>
                <a:cxn ang="0">
                  <a:pos x="75" y="41"/>
                </a:cxn>
                <a:cxn ang="0">
                  <a:pos x="0" y="35"/>
                </a:cxn>
                <a:cxn ang="0">
                  <a:pos x="12" y="0"/>
                </a:cxn>
              </a:cxnLst>
              <a:rect l="0" t="0" r="r" b="b"/>
              <a:pathLst>
                <a:path w="76" h="42">
                  <a:moveTo>
                    <a:pt x="12" y="0"/>
                  </a:moveTo>
                  <a:lnTo>
                    <a:pt x="75" y="41"/>
                  </a:lnTo>
                  <a:lnTo>
                    <a:pt x="0" y="35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61"/>
            <p:cNvSpPr>
              <a:spLocks/>
            </p:cNvSpPr>
            <p:nvPr/>
          </p:nvSpPr>
          <p:spPr bwMode="auto">
            <a:xfrm>
              <a:off x="2368550" y="2122488"/>
              <a:ext cx="676275" cy="452437"/>
            </a:xfrm>
            <a:custGeom>
              <a:avLst/>
              <a:gdLst/>
              <a:ahLst/>
              <a:cxnLst>
                <a:cxn ang="0">
                  <a:pos x="425" y="0"/>
                </a:cxn>
                <a:cxn ang="0">
                  <a:pos x="0" y="284"/>
                </a:cxn>
                <a:cxn ang="0">
                  <a:pos x="425" y="0"/>
                </a:cxn>
              </a:cxnLst>
              <a:rect l="0" t="0" r="r" b="b"/>
              <a:pathLst>
                <a:path w="426" h="285">
                  <a:moveTo>
                    <a:pt x="425" y="0"/>
                  </a:moveTo>
                  <a:lnTo>
                    <a:pt x="0" y="284"/>
                  </a:lnTo>
                  <a:lnTo>
                    <a:pt x="425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62"/>
            <p:cNvSpPr>
              <a:spLocks/>
            </p:cNvSpPr>
            <p:nvPr/>
          </p:nvSpPr>
          <p:spPr bwMode="auto">
            <a:xfrm>
              <a:off x="2368550" y="2487613"/>
              <a:ext cx="109538" cy="87312"/>
            </a:xfrm>
            <a:custGeom>
              <a:avLst/>
              <a:gdLst/>
              <a:ahLst/>
              <a:cxnLst>
                <a:cxn ang="0">
                  <a:pos x="68" y="29"/>
                </a:cxn>
                <a:cxn ang="0">
                  <a:pos x="0" y="54"/>
                </a:cxn>
                <a:cxn ang="0">
                  <a:pos x="49" y="0"/>
                </a:cxn>
                <a:cxn ang="0">
                  <a:pos x="68" y="29"/>
                </a:cxn>
              </a:cxnLst>
              <a:rect l="0" t="0" r="r" b="b"/>
              <a:pathLst>
                <a:path w="69" h="55">
                  <a:moveTo>
                    <a:pt x="68" y="29"/>
                  </a:moveTo>
                  <a:lnTo>
                    <a:pt x="0" y="54"/>
                  </a:lnTo>
                  <a:lnTo>
                    <a:pt x="49" y="0"/>
                  </a:lnTo>
                  <a:lnTo>
                    <a:pt x="68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63"/>
            <p:cNvSpPr>
              <a:spLocks/>
            </p:cNvSpPr>
            <p:nvPr/>
          </p:nvSpPr>
          <p:spPr bwMode="auto">
            <a:xfrm>
              <a:off x="3268663" y="2122488"/>
              <a:ext cx="565150" cy="452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5" y="284"/>
                </a:cxn>
                <a:cxn ang="0">
                  <a:pos x="0" y="0"/>
                </a:cxn>
              </a:cxnLst>
              <a:rect l="0" t="0" r="r" b="b"/>
              <a:pathLst>
                <a:path w="356" h="285">
                  <a:moveTo>
                    <a:pt x="0" y="0"/>
                  </a:moveTo>
                  <a:lnTo>
                    <a:pt x="355" y="28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64"/>
            <p:cNvSpPr>
              <a:spLocks/>
            </p:cNvSpPr>
            <p:nvPr/>
          </p:nvSpPr>
          <p:spPr bwMode="auto">
            <a:xfrm>
              <a:off x="3725863" y="2481263"/>
              <a:ext cx="107950" cy="93662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67" y="58"/>
                </a:cxn>
                <a:cxn ang="0">
                  <a:pos x="0" y="27"/>
                </a:cxn>
                <a:cxn ang="0">
                  <a:pos x="22" y="0"/>
                </a:cxn>
              </a:cxnLst>
              <a:rect l="0" t="0" r="r" b="b"/>
              <a:pathLst>
                <a:path w="68" h="59">
                  <a:moveTo>
                    <a:pt x="22" y="0"/>
                  </a:moveTo>
                  <a:lnTo>
                    <a:pt x="67" y="58"/>
                  </a:lnTo>
                  <a:lnTo>
                    <a:pt x="0" y="27"/>
                  </a:lnTo>
                  <a:lnTo>
                    <a:pt x="2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65"/>
            <p:cNvSpPr>
              <a:spLocks/>
            </p:cNvSpPr>
            <p:nvPr/>
          </p:nvSpPr>
          <p:spPr bwMode="auto">
            <a:xfrm>
              <a:off x="3155950" y="2122488"/>
              <a:ext cx="1588" cy="338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2"/>
                </a:cxn>
                <a:cxn ang="0">
                  <a:pos x="0" y="0"/>
                </a:cxn>
              </a:cxnLst>
              <a:rect l="0" t="0" r="r" b="b"/>
              <a:pathLst>
                <a:path w="1" h="213">
                  <a:moveTo>
                    <a:pt x="0" y="0"/>
                  </a:moveTo>
                  <a:lnTo>
                    <a:pt x="0" y="21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66"/>
            <p:cNvSpPr>
              <a:spLocks/>
            </p:cNvSpPr>
            <p:nvPr/>
          </p:nvSpPr>
          <p:spPr bwMode="auto">
            <a:xfrm>
              <a:off x="3127375" y="2346325"/>
              <a:ext cx="58738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67"/>
            <p:cNvSpPr>
              <a:spLocks/>
            </p:cNvSpPr>
            <p:nvPr/>
          </p:nvSpPr>
          <p:spPr bwMode="auto">
            <a:xfrm>
              <a:off x="6196013" y="2122488"/>
              <a:ext cx="677862" cy="452437"/>
            </a:xfrm>
            <a:custGeom>
              <a:avLst/>
              <a:gdLst/>
              <a:ahLst/>
              <a:cxnLst>
                <a:cxn ang="0">
                  <a:pos x="426" y="0"/>
                </a:cxn>
                <a:cxn ang="0">
                  <a:pos x="0" y="284"/>
                </a:cxn>
                <a:cxn ang="0">
                  <a:pos x="426" y="0"/>
                </a:cxn>
              </a:cxnLst>
              <a:rect l="0" t="0" r="r" b="b"/>
              <a:pathLst>
                <a:path w="427" h="285">
                  <a:moveTo>
                    <a:pt x="426" y="0"/>
                  </a:moveTo>
                  <a:lnTo>
                    <a:pt x="0" y="284"/>
                  </a:lnTo>
                  <a:lnTo>
                    <a:pt x="42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68"/>
            <p:cNvSpPr>
              <a:spLocks/>
            </p:cNvSpPr>
            <p:nvPr/>
          </p:nvSpPr>
          <p:spPr bwMode="auto">
            <a:xfrm>
              <a:off x="6196013" y="2487613"/>
              <a:ext cx="111125" cy="87312"/>
            </a:xfrm>
            <a:custGeom>
              <a:avLst/>
              <a:gdLst/>
              <a:ahLst/>
              <a:cxnLst>
                <a:cxn ang="0">
                  <a:pos x="69" y="29"/>
                </a:cxn>
                <a:cxn ang="0">
                  <a:pos x="0" y="54"/>
                </a:cxn>
                <a:cxn ang="0">
                  <a:pos x="49" y="0"/>
                </a:cxn>
                <a:cxn ang="0">
                  <a:pos x="69" y="29"/>
                </a:cxn>
              </a:cxnLst>
              <a:rect l="0" t="0" r="r" b="b"/>
              <a:pathLst>
                <a:path w="70" h="55">
                  <a:moveTo>
                    <a:pt x="69" y="29"/>
                  </a:moveTo>
                  <a:lnTo>
                    <a:pt x="0" y="54"/>
                  </a:lnTo>
                  <a:lnTo>
                    <a:pt x="49" y="0"/>
                  </a:lnTo>
                  <a:lnTo>
                    <a:pt x="69" y="2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69"/>
            <p:cNvSpPr>
              <a:spLocks/>
            </p:cNvSpPr>
            <p:nvPr/>
          </p:nvSpPr>
          <p:spPr bwMode="auto">
            <a:xfrm>
              <a:off x="7097713" y="2122488"/>
              <a:ext cx="563562" cy="4524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4" y="284"/>
                </a:cxn>
                <a:cxn ang="0">
                  <a:pos x="0" y="0"/>
                </a:cxn>
              </a:cxnLst>
              <a:rect l="0" t="0" r="r" b="b"/>
              <a:pathLst>
                <a:path w="355" h="285">
                  <a:moveTo>
                    <a:pt x="0" y="0"/>
                  </a:moveTo>
                  <a:lnTo>
                    <a:pt x="354" y="28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70"/>
            <p:cNvSpPr>
              <a:spLocks/>
            </p:cNvSpPr>
            <p:nvPr/>
          </p:nvSpPr>
          <p:spPr bwMode="auto">
            <a:xfrm>
              <a:off x="7556500" y="2481263"/>
              <a:ext cx="104775" cy="93662"/>
            </a:xfrm>
            <a:custGeom>
              <a:avLst/>
              <a:gdLst/>
              <a:ahLst/>
              <a:cxnLst>
                <a:cxn ang="0">
                  <a:pos x="21" y="0"/>
                </a:cxn>
                <a:cxn ang="0">
                  <a:pos x="65" y="58"/>
                </a:cxn>
                <a:cxn ang="0">
                  <a:pos x="0" y="27"/>
                </a:cxn>
                <a:cxn ang="0">
                  <a:pos x="21" y="0"/>
                </a:cxn>
              </a:cxnLst>
              <a:rect l="0" t="0" r="r" b="b"/>
              <a:pathLst>
                <a:path w="66" h="59">
                  <a:moveTo>
                    <a:pt x="21" y="0"/>
                  </a:moveTo>
                  <a:lnTo>
                    <a:pt x="65" y="58"/>
                  </a:lnTo>
                  <a:lnTo>
                    <a:pt x="0" y="27"/>
                  </a:lnTo>
                  <a:lnTo>
                    <a:pt x="2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71"/>
            <p:cNvSpPr>
              <a:spLocks/>
            </p:cNvSpPr>
            <p:nvPr/>
          </p:nvSpPr>
          <p:spPr bwMode="auto">
            <a:xfrm>
              <a:off x="6985000" y="2122488"/>
              <a:ext cx="1588" cy="338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2"/>
                </a:cxn>
                <a:cxn ang="0">
                  <a:pos x="0" y="0"/>
                </a:cxn>
              </a:cxnLst>
              <a:rect l="0" t="0" r="r" b="b"/>
              <a:pathLst>
                <a:path w="1" h="213">
                  <a:moveTo>
                    <a:pt x="0" y="0"/>
                  </a:moveTo>
                  <a:lnTo>
                    <a:pt x="0" y="21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72"/>
            <p:cNvSpPr>
              <a:spLocks/>
            </p:cNvSpPr>
            <p:nvPr/>
          </p:nvSpPr>
          <p:spPr bwMode="auto">
            <a:xfrm>
              <a:off x="6956425" y="2346325"/>
              <a:ext cx="58738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73"/>
            <p:cNvSpPr>
              <a:spLocks/>
            </p:cNvSpPr>
            <p:nvPr/>
          </p:nvSpPr>
          <p:spPr bwMode="auto">
            <a:xfrm>
              <a:off x="1916113" y="2797175"/>
              <a:ext cx="114300" cy="339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0" y="213"/>
                </a:cxn>
                <a:cxn ang="0">
                  <a:pos x="71" y="0"/>
                </a:cxn>
              </a:cxnLst>
              <a:rect l="0" t="0" r="r" b="b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4"/>
            <p:cNvSpPr>
              <a:spLocks/>
            </p:cNvSpPr>
            <p:nvPr/>
          </p:nvSpPr>
          <p:spPr bwMode="auto">
            <a:xfrm>
              <a:off x="1916113" y="3019425"/>
              <a:ext cx="65087" cy="117475"/>
            </a:xfrm>
            <a:custGeom>
              <a:avLst/>
              <a:gdLst/>
              <a:ahLst/>
              <a:cxnLst>
                <a:cxn ang="0">
                  <a:pos x="40" y="10"/>
                </a:cxn>
                <a:cxn ang="0">
                  <a:pos x="0" y="73"/>
                </a:cxn>
                <a:cxn ang="0">
                  <a:pos x="6" y="0"/>
                </a:cxn>
                <a:cxn ang="0">
                  <a:pos x="40" y="10"/>
                </a:cxn>
              </a:cxnLst>
              <a:rect l="0" t="0" r="r" b="b"/>
              <a:pathLst>
                <a:path w="41" h="74">
                  <a:moveTo>
                    <a:pt x="40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40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5"/>
            <p:cNvSpPr>
              <a:spLocks/>
            </p:cNvSpPr>
            <p:nvPr/>
          </p:nvSpPr>
          <p:spPr bwMode="auto">
            <a:xfrm>
              <a:off x="2254250" y="2797175"/>
              <a:ext cx="115888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2" y="213"/>
                </a:cxn>
                <a:cxn ang="0">
                  <a:pos x="0" y="0"/>
                </a:cxn>
              </a:cxnLst>
              <a:rect l="0" t="0" r="r" b="b"/>
              <a:pathLst>
                <a:path w="73" h="214">
                  <a:moveTo>
                    <a:pt x="0" y="0"/>
                  </a:moveTo>
                  <a:lnTo>
                    <a:pt x="72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76"/>
            <p:cNvSpPr>
              <a:spLocks/>
            </p:cNvSpPr>
            <p:nvPr/>
          </p:nvSpPr>
          <p:spPr bwMode="auto">
            <a:xfrm>
              <a:off x="2305050" y="3019425"/>
              <a:ext cx="65088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40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41" h="74">
                  <a:moveTo>
                    <a:pt x="33" y="0"/>
                  </a:moveTo>
                  <a:lnTo>
                    <a:pt x="40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77"/>
            <p:cNvSpPr>
              <a:spLocks/>
            </p:cNvSpPr>
            <p:nvPr/>
          </p:nvSpPr>
          <p:spPr bwMode="auto">
            <a:xfrm>
              <a:off x="2139950" y="2797175"/>
              <a:ext cx="1588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78"/>
            <p:cNvSpPr>
              <a:spLocks/>
            </p:cNvSpPr>
            <p:nvPr/>
          </p:nvSpPr>
          <p:spPr bwMode="auto">
            <a:xfrm>
              <a:off x="2112963" y="2908300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7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7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79"/>
            <p:cNvSpPr>
              <a:spLocks/>
            </p:cNvSpPr>
            <p:nvPr/>
          </p:nvSpPr>
          <p:spPr bwMode="auto">
            <a:xfrm>
              <a:off x="3832225" y="2797175"/>
              <a:ext cx="114300" cy="339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0" y="213"/>
                </a:cxn>
                <a:cxn ang="0">
                  <a:pos x="71" y="0"/>
                </a:cxn>
              </a:cxnLst>
              <a:rect l="0" t="0" r="r" b="b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80"/>
            <p:cNvSpPr>
              <a:spLocks/>
            </p:cNvSpPr>
            <p:nvPr/>
          </p:nvSpPr>
          <p:spPr bwMode="auto">
            <a:xfrm>
              <a:off x="3832225" y="3019425"/>
              <a:ext cx="61913" cy="117475"/>
            </a:xfrm>
            <a:custGeom>
              <a:avLst/>
              <a:gdLst/>
              <a:ahLst/>
              <a:cxnLst>
                <a:cxn ang="0">
                  <a:pos x="38" y="10"/>
                </a:cxn>
                <a:cxn ang="0">
                  <a:pos x="0" y="73"/>
                </a:cxn>
                <a:cxn ang="0">
                  <a:pos x="5" y="0"/>
                </a:cxn>
                <a:cxn ang="0">
                  <a:pos x="38" y="10"/>
                </a:cxn>
              </a:cxnLst>
              <a:rect l="0" t="0" r="r" b="b"/>
              <a:pathLst>
                <a:path w="39" h="74">
                  <a:moveTo>
                    <a:pt x="38" y="10"/>
                  </a:moveTo>
                  <a:lnTo>
                    <a:pt x="0" y="73"/>
                  </a:lnTo>
                  <a:lnTo>
                    <a:pt x="5" y="0"/>
                  </a:lnTo>
                  <a:lnTo>
                    <a:pt x="38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1"/>
            <p:cNvSpPr>
              <a:spLocks/>
            </p:cNvSpPr>
            <p:nvPr/>
          </p:nvSpPr>
          <p:spPr bwMode="auto">
            <a:xfrm>
              <a:off x="4168775" y="2797175"/>
              <a:ext cx="114300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13"/>
                </a:cxn>
                <a:cxn ang="0">
                  <a:pos x="0" y="0"/>
                </a:cxn>
              </a:cxnLst>
              <a:rect l="0" t="0" r="r" b="b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82"/>
            <p:cNvSpPr>
              <a:spLocks/>
            </p:cNvSpPr>
            <p:nvPr/>
          </p:nvSpPr>
          <p:spPr bwMode="auto">
            <a:xfrm>
              <a:off x="4219575" y="3019425"/>
              <a:ext cx="63500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9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83"/>
            <p:cNvSpPr>
              <a:spLocks/>
            </p:cNvSpPr>
            <p:nvPr/>
          </p:nvSpPr>
          <p:spPr bwMode="auto">
            <a:xfrm>
              <a:off x="4056063" y="2797175"/>
              <a:ext cx="1587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84"/>
            <p:cNvSpPr>
              <a:spLocks/>
            </p:cNvSpPr>
            <p:nvPr/>
          </p:nvSpPr>
          <p:spPr bwMode="auto">
            <a:xfrm>
              <a:off x="4027488" y="2908300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8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8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85"/>
            <p:cNvSpPr>
              <a:spLocks/>
            </p:cNvSpPr>
            <p:nvPr/>
          </p:nvSpPr>
          <p:spPr bwMode="auto">
            <a:xfrm>
              <a:off x="5745163" y="2797175"/>
              <a:ext cx="114300" cy="339725"/>
            </a:xfrm>
            <a:custGeom>
              <a:avLst/>
              <a:gdLst/>
              <a:ahLst/>
              <a:cxnLst>
                <a:cxn ang="0">
                  <a:pos x="71" y="0"/>
                </a:cxn>
                <a:cxn ang="0">
                  <a:pos x="0" y="213"/>
                </a:cxn>
                <a:cxn ang="0">
                  <a:pos x="71" y="0"/>
                </a:cxn>
              </a:cxnLst>
              <a:rect l="0" t="0" r="r" b="b"/>
              <a:pathLst>
                <a:path w="72" h="214">
                  <a:moveTo>
                    <a:pt x="71" y="0"/>
                  </a:moveTo>
                  <a:lnTo>
                    <a:pt x="0" y="213"/>
                  </a:lnTo>
                  <a:lnTo>
                    <a:pt x="7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86"/>
            <p:cNvSpPr>
              <a:spLocks/>
            </p:cNvSpPr>
            <p:nvPr/>
          </p:nvSpPr>
          <p:spPr bwMode="auto">
            <a:xfrm>
              <a:off x="5745163" y="3019425"/>
              <a:ext cx="63500" cy="117475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73"/>
                </a:cxn>
                <a:cxn ang="0">
                  <a:pos x="6" y="0"/>
                </a:cxn>
                <a:cxn ang="0">
                  <a:pos x="39" y="10"/>
                </a:cxn>
              </a:cxnLst>
              <a:rect l="0" t="0" r="r" b="b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87"/>
            <p:cNvSpPr>
              <a:spLocks/>
            </p:cNvSpPr>
            <p:nvPr/>
          </p:nvSpPr>
          <p:spPr bwMode="auto">
            <a:xfrm>
              <a:off x="6083300" y="2797175"/>
              <a:ext cx="114300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213"/>
                </a:cxn>
                <a:cxn ang="0">
                  <a:pos x="0" y="0"/>
                </a:cxn>
              </a:cxnLst>
              <a:rect l="0" t="0" r="r" b="b"/>
              <a:pathLst>
                <a:path w="72" h="214">
                  <a:moveTo>
                    <a:pt x="0" y="0"/>
                  </a:moveTo>
                  <a:lnTo>
                    <a:pt x="71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88"/>
            <p:cNvSpPr>
              <a:spLocks/>
            </p:cNvSpPr>
            <p:nvPr/>
          </p:nvSpPr>
          <p:spPr bwMode="auto">
            <a:xfrm>
              <a:off x="6134100" y="3019425"/>
              <a:ext cx="63500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9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40" h="74">
                  <a:moveTo>
                    <a:pt x="33" y="0"/>
                  </a:moveTo>
                  <a:lnTo>
                    <a:pt x="39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89"/>
            <p:cNvSpPr>
              <a:spLocks/>
            </p:cNvSpPr>
            <p:nvPr/>
          </p:nvSpPr>
          <p:spPr bwMode="auto">
            <a:xfrm>
              <a:off x="5972175" y="2797175"/>
              <a:ext cx="1588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90"/>
            <p:cNvSpPr>
              <a:spLocks/>
            </p:cNvSpPr>
            <p:nvPr/>
          </p:nvSpPr>
          <p:spPr bwMode="auto">
            <a:xfrm>
              <a:off x="5942013" y="2908300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9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9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91"/>
            <p:cNvSpPr>
              <a:spLocks/>
            </p:cNvSpPr>
            <p:nvPr/>
          </p:nvSpPr>
          <p:spPr bwMode="auto">
            <a:xfrm>
              <a:off x="7659688" y="2797175"/>
              <a:ext cx="115887" cy="339725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0" y="213"/>
                </a:cxn>
                <a:cxn ang="0">
                  <a:pos x="72" y="0"/>
                </a:cxn>
              </a:cxnLst>
              <a:rect l="0" t="0" r="r" b="b"/>
              <a:pathLst>
                <a:path w="73" h="214">
                  <a:moveTo>
                    <a:pt x="72" y="0"/>
                  </a:moveTo>
                  <a:lnTo>
                    <a:pt x="0" y="213"/>
                  </a:lnTo>
                  <a:lnTo>
                    <a:pt x="72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92"/>
            <p:cNvSpPr>
              <a:spLocks/>
            </p:cNvSpPr>
            <p:nvPr/>
          </p:nvSpPr>
          <p:spPr bwMode="auto">
            <a:xfrm>
              <a:off x="7659688" y="3019425"/>
              <a:ext cx="63500" cy="117475"/>
            </a:xfrm>
            <a:custGeom>
              <a:avLst/>
              <a:gdLst/>
              <a:ahLst/>
              <a:cxnLst>
                <a:cxn ang="0">
                  <a:pos x="39" y="10"/>
                </a:cxn>
                <a:cxn ang="0">
                  <a:pos x="0" y="73"/>
                </a:cxn>
                <a:cxn ang="0">
                  <a:pos x="6" y="0"/>
                </a:cxn>
                <a:cxn ang="0">
                  <a:pos x="39" y="10"/>
                </a:cxn>
              </a:cxnLst>
              <a:rect l="0" t="0" r="r" b="b"/>
              <a:pathLst>
                <a:path w="40" h="74">
                  <a:moveTo>
                    <a:pt x="39" y="10"/>
                  </a:moveTo>
                  <a:lnTo>
                    <a:pt x="0" y="73"/>
                  </a:lnTo>
                  <a:lnTo>
                    <a:pt x="6" y="0"/>
                  </a:lnTo>
                  <a:lnTo>
                    <a:pt x="39" y="1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93"/>
            <p:cNvSpPr>
              <a:spLocks/>
            </p:cNvSpPr>
            <p:nvPr/>
          </p:nvSpPr>
          <p:spPr bwMode="auto">
            <a:xfrm>
              <a:off x="7997825" y="2797175"/>
              <a:ext cx="112713" cy="3397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" y="213"/>
                </a:cxn>
                <a:cxn ang="0">
                  <a:pos x="0" y="0"/>
                </a:cxn>
              </a:cxnLst>
              <a:rect l="0" t="0" r="r" b="b"/>
              <a:pathLst>
                <a:path w="71" h="214">
                  <a:moveTo>
                    <a:pt x="0" y="0"/>
                  </a:moveTo>
                  <a:lnTo>
                    <a:pt x="70" y="2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94"/>
            <p:cNvSpPr>
              <a:spLocks/>
            </p:cNvSpPr>
            <p:nvPr/>
          </p:nvSpPr>
          <p:spPr bwMode="auto">
            <a:xfrm>
              <a:off x="8048625" y="3019425"/>
              <a:ext cx="61913" cy="117475"/>
            </a:xfrm>
            <a:custGeom>
              <a:avLst/>
              <a:gdLst/>
              <a:ahLst/>
              <a:cxnLst>
                <a:cxn ang="0">
                  <a:pos x="33" y="0"/>
                </a:cxn>
                <a:cxn ang="0">
                  <a:pos x="38" y="73"/>
                </a:cxn>
                <a:cxn ang="0">
                  <a:pos x="0" y="10"/>
                </a:cxn>
                <a:cxn ang="0">
                  <a:pos x="33" y="0"/>
                </a:cxn>
              </a:cxnLst>
              <a:rect l="0" t="0" r="r" b="b"/>
              <a:pathLst>
                <a:path w="39" h="74">
                  <a:moveTo>
                    <a:pt x="33" y="0"/>
                  </a:moveTo>
                  <a:lnTo>
                    <a:pt x="38" y="73"/>
                  </a:lnTo>
                  <a:lnTo>
                    <a:pt x="0" y="10"/>
                  </a:lnTo>
                  <a:lnTo>
                    <a:pt x="3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95"/>
            <p:cNvSpPr>
              <a:spLocks/>
            </p:cNvSpPr>
            <p:nvPr/>
          </p:nvSpPr>
          <p:spPr bwMode="auto">
            <a:xfrm>
              <a:off x="7886700" y="2797175"/>
              <a:ext cx="1588" cy="2254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"/>
                </a:cxn>
                <a:cxn ang="0">
                  <a:pos x="0" y="0"/>
                </a:cxn>
              </a:cxnLst>
              <a:rect l="0" t="0" r="r" b="b"/>
              <a:pathLst>
                <a:path w="1" h="142">
                  <a:moveTo>
                    <a:pt x="0" y="0"/>
                  </a:moveTo>
                  <a:lnTo>
                    <a:pt x="0" y="141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96"/>
            <p:cNvSpPr>
              <a:spLocks/>
            </p:cNvSpPr>
            <p:nvPr/>
          </p:nvSpPr>
          <p:spPr bwMode="auto">
            <a:xfrm>
              <a:off x="7856538" y="2908300"/>
              <a:ext cx="58737" cy="114300"/>
            </a:xfrm>
            <a:custGeom>
              <a:avLst/>
              <a:gdLst/>
              <a:ahLst/>
              <a:cxnLst>
                <a:cxn ang="0">
                  <a:pos x="36" y="0"/>
                </a:cxn>
                <a:cxn ang="0">
                  <a:pos x="19" y="71"/>
                </a:cxn>
                <a:cxn ang="0">
                  <a:pos x="0" y="0"/>
                </a:cxn>
                <a:cxn ang="0">
                  <a:pos x="36" y="0"/>
                </a:cxn>
              </a:cxnLst>
              <a:rect l="0" t="0" r="r" b="b"/>
              <a:pathLst>
                <a:path w="37" h="72">
                  <a:moveTo>
                    <a:pt x="36" y="0"/>
                  </a:moveTo>
                  <a:lnTo>
                    <a:pt x="19" y="71"/>
                  </a:ln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97"/>
            <p:cNvSpPr>
              <a:spLocks/>
            </p:cNvSpPr>
            <p:nvPr/>
          </p:nvSpPr>
          <p:spPr bwMode="auto">
            <a:xfrm>
              <a:off x="1987550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98"/>
            <p:cNvSpPr>
              <a:spLocks/>
            </p:cNvSpPr>
            <p:nvPr/>
          </p:nvSpPr>
          <p:spPr bwMode="auto">
            <a:xfrm>
              <a:off x="2112963" y="3233738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99"/>
            <p:cNvSpPr>
              <a:spLocks/>
            </p:cNvSpPr>
            <p:nvPr/>
          </p:nvSpPr>
          <p:spPr bwMode="auto">
            <a:xfrm>
              <a:off x="2239963" y="3233738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0"/>
            <p:cNvSpPr>
              <a:spLocks/>
            </p:cNvSpPr>
            <p:nvPr/>
          </p:nvSpPr>
          <p:spPr bwMode="auto">
            <a:xfrm>
              <a:off x="3887788" y="3233738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01"/>
            <p:cNvSpPr>
              <a:spLocks/>
            </p:cNvSpPr>
            <p:nvPr/>
          </p:nvSpPr>
          <p:spPr bwMode="auto">
            <a:xfrm>
              <a:off x="4014788" y="3233738"/>
              <a:ext cx="55562" cy="28575"/>
            </a:xfrm>
            <a:custGeom>
              <a:avLst/>
              <a:gdLst/>
              <a:ahLst/>
              <a:cxnLst>
                <a:cxn ang="0">
                  <a:pos x="34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4" y="9"/>
                </a:cxn>
              </a:cxnLst>
              <a:rect l="0" t="0" r="r" b="b"/>
              <a:pathLst>
                <a:path w="35" h="18">
                  <a:moveTo>
                    <a:pt x="34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4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02"/>
            <p:cNvSpPr>
              <a:spLocks/>
            </p:cNvSpPr>
            <p:nvPr/>
          </p:nvSpPr>
          <p:spPr bwMode="auto">
            <a:xfrm>
              <a:off x="4140200" y="3233738"/>
              <a:ext cx="58738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03"/>
            <p:cNvSpPr>
              <a:spLocks/>
            </p:cNvSpPr>
            <p:nvPr/>
          </p:nvSpPr>
          <p:spPr bwMode="auto">
            <a:xfrm>
              <a:off x="5802313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04"/>
            <p:cNvSpPr>
              <a:spLocks/>
            </p:cNvSpPr>
            <p:nvPr/>
          </p:nvSpPr>
          <p:spPr bwMode="auto">
            <a:xfrm>
              <a:off x="5927725" y="3233738"/>
              <a:ext cx="60325" cy="28575"/>
            </a:xfrm>
            <a:custGeom>
              <a:avLst/>
              <a:gdLst/>
              <a:ahLst/>
              <a:cxnLst>
                <a:cxn ang="0">
                  <a:pos x="37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7"/>
                </a:cxn>
                <a:cxn ang="0">
                  <a:pos x="37" y="9"/>
                </a:cxn>
              </a:cxnLst>
              <a:rect l="0" t="0" r="r" b="b"/>
              <a:pathLst>
                <a:path w="38" h="18">
                  <a:moveTo>
                    <a:pt x="37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7"/>
                  </a:lnTo>
                  <a:lnTo>
                    <a:pt x="37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05"/>
            <p:cNvSpPr>
              <a:spLocks/>
            </p:cNvSpPr>
            <p:nvPr/>
          </p:nvSpPr>
          <p:spPr bwMode="auto">
            <a:xfrm>
              <a:off x="6056313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6"/>
            <p:cNvSpPr>
              <a:spLocks/>
            </p:cNvSpPr>
            <p:nvPr/>
          </p:nvSpPr>
          <p:spPr bwMode="auto">
            <a:xfrm>
              <a:off x="7731125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07"/>
            <p:cNvSpPr>
              <a:spLocks/>
            </p:cNvSpPr>
            <p:nvPr/>
          </p:nvSpPr>
          <p:spPr bwMode="auto">
            <a:xfrm>
              <a:off x="7856538" y="3233738"/>
              <a:ext cx="58737" cy="28575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9" y="0"/>
                </a:cxn>
                <a:cxn ang="0">
                  <a:pos x="0" y="9"/>
                </a:cxn>
                <a:cxn ang="0">
                  <a:pos x="19" y="17"/>
                </a:cxn>
                <a:cxn ang="0">
                  <a:pos x="36" y="9"/>
                </a:cxn>
              </a:cxnLst>
              <a:rect l="0" t="0" r="r" b="b"/>
              <a:pathLst>
                <a:path w="37" h="18">
                  <a:moveTo>
                    <a:pt x="36" y="9"/>
                  </a:moveTo>
                  <a:lnTo>
                    <a:pt x="19" y="0"/>
                  </a:lnTo>
                  <a:lnTo>
                    <a:pt x="0" y="9"/>
                  </a:lnTo>
                  <a:lnTo>
                    <a:pt x="19" y="17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08"/>
            <p:cNvSpPr>
              <a:spLocks/>
            </p:cNvSpPr>
            <p:nvPr/>
          </p:nvSpPr>
          <p:spPr bwMode="auto">
            <a:xfrm>
              <a:off x="7983538" y="3233738"/>
              <a:ext cx="57150" cy="28575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7" y="0"/>
                </a:cxn>
                <a:cxn ang="0">
                  <a:pos x="0" y="9"/>
                </a:cxn>
                <a:cxn ang="0">
                  <a:pos x="17" y="17"/>
                </a:cxn>
                <a:cxn ang="0">
                  <a:pos x="35" y="9"/>
                </a:cxn>
              </a:cxnLst>
              <a:rect l="0" t="0" r="r" b="b"/>
              <a:pathLst>
                <a:path w="36" h="18">
                  <a:moveTo>
                    <a:pt x="35" y="9"/>
                  </a:moveTo>
                  <a:lnTo>
                    <a:pt x="17" y="0"/>
                  </a:lnTo>
                  <a:lnTo>
                    <a:pt x="0" y="9"/>
                  </a:lnTo>
                  <a:lnTo>
                    <a:pt x="17" y="17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09"/>
            <p:cNvSpPr>
              <a:spLocks/>
            </p:cNvSpPr>
            <p:nvPr/>
          </p:nvSpPr>
          <p:spPr bwMode="auto">
            <a:xfrm>
              <a:off x="6815138" y="2684463"/>
              <a:ext cx="58737" cy="30162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8"/>
                </a:cxn>
                <a:cxn ang="0">
                  <a:pos x="36" y="9"/>
                </a:cxn>
              </a:cxnLst>
              <a:rect l="0" t="0" r="r" b="b"/>
              <a:pathLst>
                <a:path w="37" h="19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10"/>
            <p:cNvSpPr>
              <a:spLocks/>
            </p:cNvSpPr>
            <p:nvPr/>
          </p:nvSpPr>
          <p:spPr bwMode="auto">
            <a:xfrm>
              <a:off x="6942138" y="2684463"/>
              <a:ext cx="57150" cy="30162"/>
            </a:xfrm>
            <a:custGeom>
              <a:avLst/>
              <a:gdLst/>
              <a:ahLst/>
              <a:cxnLst>
                <a:cxn ang="0">
                  <a:pos x="35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8"/>
                </a:cxn>
                <a:cxn ang="0">
                  <a:pos x="35" y="9"/>
                </a:cxn>
              </a:cxnLst>
              <a:rect l="0" t="0" r="r" b="b"/>
              <a:pathLst>
                <a:path w="36" h="19">
                  <a:moveTo>
                    <a:pt x="35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5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11"/>
            <p:cNvSpPr>
              <a:spLocks/>
            </p:cNvSpPr>
            <p:nvPr/>
          </p:nvSpPr>
          <p:spPr bwMode="auto">
            <a:xfrm>
              <a:off x="7069138" y="2684463"/>
              <a:ext cx="58737" cy="30162"/>
            </a:xfrm>
            <a:custGeom>
              <a:avLst/>
              <a:gdLst/>
              <a:ahLst/>
              <a:cxnLst>
                <a:cxn ang="0">
                  <a:pos x="36" y="9"/>
                </a:cxn>
                <a:cxn ang="0">
                  <a:pos x="18" y="0"/>
                </a:cxn>
                <a:cxn ang="0">
                  <a:pos x="0" y="9"/>
                </a:cxn>
                <a:cxn ang="0">
                  <a:pos x="18" y="18"/>
                </a:cxn>
                <a:cxn ang="0">
                  <a:pos x="36" y="9"/>
                </a:cxn>
              </a:cxnLst>
              <a:rect l="0" t="0" r="r" b="b"/>
              <a:pathLst>
                <a:path w="37" h="19">
                  <a:moveTo>
                    <a:pt x="36" y="9"/>
                  </a:moveTo>
                  <a:lnTo>
                    <a:pt x="18" y="0"/>
                  </a:lnTo>
                  <a:lnTo>
                    <a:pt x="0" y="9"/>
                  </a:lnTo>
                  <a:lnTo>
                    <a:pt x="18" y="18"/>
                  </a:lnTo>
                  <a:lnTo>
                    <a:pt x="36" y="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12"/>
            <p:cNvSpPr>
              <a:spLocks/>
            </p:cNvSpPr>
            <p:nvPr/>
          </p:nvSpPr>
          <p:spPr bwMode="auto">
            <a:xfrm>
              <a:off x="4803775" y="2025650"/>
              <a:ext cx="55563" cy="28575"/>
            </a:xfrm>
            <a:custGeom>
              <a:avLst/>
              <a:gdLst/>
              <a:ahLst/>
              <a:cxnLst>
                <a:cxn ang="0">
                  <a:pos x="34" y="8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17" y="17"/>
                </a:cxn>
                <a:cxn ang="0">
                  <a:pos x="34" y="8"/>
                </a:cxn>
              </a:cxnLst>
              <a:rect l="0" t="0" r="r" b="b"/>
              <a:pathLst>
                <a:path w="35" h="18">
                  <a:moveTo>
                    <a:pt x="34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4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13"/>
            <p:cNvSpPr>
              <a:spLocks/>
            </p:cNvSpPr>
            <p:nvPr/>
          </p:nvSpPr>
          <p:spPr bwMode="auto">
            <a:xfrm>
              <a:off x="4927600" y="2025650"/>
              <a:ext cx="60325" cy="28575"/>
            </a:xfrm>
            <a:custGeom>
              <a:avLst/>
              <a:gdLst/>
              <a:ahLst/>
              <a:cxnLst>
                <a:cxn ang="0">
                  <a:pos x="37" y="8"/>
                </a:cxn>
                <a:cxn ang="0">
                  <a:pos x="19" y="0"/>
                </a:cxn>
                <a:cxn ang="0">
                  <a:pos x="0" y="8"/>
                </a:cxn>
                <a:cxn ang="0">
                  <a:pos x="19" y="17"/>
                </a:cxn>
                <a:cxn ang="0">
                  <a:pos x="37" y="8"/>
                </a:cxn>
              </a:cxnLst>
              <a:rect l="0" t="0" r="r" b="b"/>
              <a:pathLst>
                <a:path w="38" h="18">
                  <a:moveTo>
                    <a:pt x="37" y="8"/>
                  </a:moveTo>
                  <a:lnTo>
                    <a:pt x="19" y="0"/>
                  </a:lnTo>
                  <a:lnTo>
                    <a:pt x="0" y="8"/>
                  </a:lnTo>
                  <a:lnTo>
                    <a:pt x="19" y="17"/>
                  </a:lnTo>
                  <a:lnTo>
                    <a:pt x="37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14"/>
            <p:cNvSpPr>
              <a:spLocks/>
            </p:cNvSpPr>
            <p:nvPr/>
          </p:nvSpPr>
          <p:spPr bwMode="auto">
            <a:xfrm>
              <a:off x="5056188" y="2025650"/>
              <a:ext cx="57150" cy="28575"/>
            </a:xfrm>
            <a:custGeom>
              <a:avLst/>
              <a:gdLst/>
              <a:ahLst/>
              <a:cxnLst>
                <a:cxn ang="0">
                  <a:pos x="35" y="8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17" y="17"/>
                </a:cxn>
                <a:cxn ang="0">
                  <a:pos x="35" y="8"/>
                </a:cxn>
              </a:cxnLst>
              <a:rect l="0" t="0" r="r" b="b"/>
              <a:pathLst>
                <a:path w="36" h="18">
                  <a:moveTo>
                    <a:pt x="35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5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15"/>
            <p:cNvSpPr>
              <a:spLocks/>
            </p:cNvSpPr>
            <p:nvPr/>
          </p:nvSpPr>
          <p:spPr bwMode="auto">
            <a:xfrm>
              <a:off x="2957513" y="2671763"/>
              <a:ext cx="58737" cy="2857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18" y="0"/>
                </a:cxn>
                <a:cxn ang="0">
                  <a:pos x="0" y="8"/>
                </a:cxn>
                <a:cxn ang="0">
                  <a:pos x="18" y="17"/>
                </a:cxn>
                <a:cxn ang="0">
                  <a:pos x="36" y="8"/>
                </a:cxn>
              </a:cxnLst>
              <a:rect l="0" t="0" r="r" b="b"/>
              <a:pathLst>
                <a:path w="37" h="18">
                  <a:moveTo>
                    <a:pt x="36" y="8"/>
                  </a:moveTo>
                  <a:lnTo>
                    <a:pt x="18" y="0"/>
                  </a:lnTo>
                  <a:lnTo>
                    <a:pt x="0" y="8"/>
                  </a:lnTo>
                  <a:lnTo>
                    <a:pt x="18" y="17"/>
                  </a:lnTo>
                  <a:lnTo>
                    <a:pt x="36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16"/>
            <p:cNvSpPr>
              <a:spLocks/>
            </p:cNvSpPr>
            <p:nvPr/>
          </p:nvSpPr>
          <p:spPr bwMode="auto">
            <a:xfrm>
              <a:off x="3086100" y="2671763"/>
              <a:ext cx="57150" cy="28575"/>
            </a:xfrm>
            <a:custGeom>
              <a:avLst/>
              <a:gdLst/>
              <a:ahLst/>
              <a:cxnLst>
                <a:cxn ang="0">
                  <a:pos x="35" y="8"/>
                </a:cxn>
                <a:cxn ang="0">
                  <a:pos x="17" y="0"/>
                </a:cxn>
                <a:cxn ang="0">
                  <a:pos x="0" y="8"/>
                </a:cxn>
                <a:cxn ang="0">
                  <a:pos x="17" y="17"/>
                </a:cxn>
                <a:cxn ang="0">
                  <a:pos x="35" y="8"/>
                </a:cxn>
              </a:cxnLst>
              <a:rect l="0" t="0" r="r" b="b"/>
              <a:pathLst>
                <a:path w="36" h="18">
                  <a:moveTo>
                    <a:pt x="35" y="8"/>
                  </a:moveTo>
                  <a:lnTo>
                    <a:pt x="17" y="0"/>
                  </a:lnTo>
                  <a:lnTo>
                    <a:pt x="0" y="8"/>
                  </a:lnTo>
                  <a:lnTo>
                    <a:pt x="17" y="17"/>
                  </a:lnTo>
                  <a:lnTo>
                    <a:pt x="35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17"/>
            <p:cNvSpPr>
              <a:spLocks/>
            </p:cNvSpPr>
            <p:nvPr/>
          </p:nvSpPr>
          <p:spPr bwMode="auto">
            <a:xfrm>
              <a:off x="3211513" y="2671763"/>
              <a:ext cx="58737" cy="28575"/>
            </a:xfrm>
            <a:custGeom>
              <a:avLst/>
              <a:gdLst/>
              <a:ahLst/>
              <a:cxnLst>
                <a:cxn ang="0">
                  <a:pos x="36" y="8"/>
                </a:cxn>
                <a:cxn ang="0">
                  <a:pos x="18" y="0"/>
                </a:cxn>
                <a:cxn ang="0">
                  <a:pos x="0" y="8"/>
                </a:cxn>
                <a:cxn ang="0">
                  <a:pos x="18" y="17"/>
                </a:cxn>
                <a:cxn ang="0">
                  <a:pos x="36" y="8"/>
                </a:cxn>
              </a:cxnLst>
              <a:rect l="0" t="0" r="r" b="b"/>
              <a:pathLst>
                <a:path w="37" h="18">
                  <a:moveTo>
                    <a:pt x="36" y="8"/>
                  </a:moveTo>
                  <a:lnTo>
                    <a:pt x="18" y="0"/>
                  </a:lnTo>
                  <a:lnTo>
                    <a:pt x="0" y="8"/>
                  </a:lnTo>
                  <a:lnTo>
                    <a:pt x="18" y="17"/>
                  </a:lnTo>
                  <a:lnTo>
                    <a:pt x="36" y="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18"/>
            <p:cNvSpPr>
              <a:spLocks/>
            </p:cNvSpPr>
            <p:nvPr/>
          </p:nvSpPr>
          <p:spPr bwMode="auto">
            <a:xfrm>
              <a:off x="1704975" y="996950"/>
              <a:ext cx="1588" cy="19129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04"/>
                </a:cxn>
                <a:cxn ang="0">
                  <a:pos x="0" y="0"/>
                </a:cxn>
              </a:cxnLst>
              <a:rect l="0" t="0" r="r" b="b"/>
              <a:pathLst>
                <a:path w="1" h="1205">
                  <a:moveTo>
                    <a:pt x="0" y="0"/>
                  </a:moveTo>
                  <a:lnTo>
                    <a:pt x="0" y="120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19"/>
            <p:cNvSpPr>
              <a:spLocks/>
            </p:cNvSpPr>
            <p:nvPr/>
          </p:nvSpPr>
          <p:spPr bwMode="auto">
            <a:xfrm>
              <a:off x="1719263" y="2881313"/>
              <a:ext cx="114300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1" y="0"/>
                </a:cxn>
                <a:cxn ang="0">
                  <a:pos x="0" y="0"/>
                </a:cxn>
              </a:cxnLst>
              <a:rect l="0" t="0" r="r" b="b"/>
              <a:pathLst>
                <a:path w="72" h="1">
                  <a:moveTo>
                    <a:pt x="0" y="0"/>
                  </a:moveTo>
                  <a:lnTo>
                    <a:pt x="7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20"/>
            <p:cNvSpPr>
              <a:spLocks/>
            </p:cNvSpPr>
            <p:nvPr/>
          </p:nvSpPr>
          <p:spPr bwMode="auto">
            <a:xfrm>
              <a:off x="1704975" y="1025525"/>
              <a:ext cx="1428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9" y="0"/>
                </a:cxn>
                <a:cxn ang="0">
                  <a:pos x="0" y="0"/>
                </a:cxn>
              </a:cxnLst>
              <a:rect l="0" t="0" r="r" b="b"/>
              <a:pathLst>
                <a:path w="90" h="1">
                  <a:moveTo>
                    <a:pt x="0" y="0"/>
                  </a:moveTo>
                  <a:lnTo>
                    <a:pt x="89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21"/>
            <p:cNvSpPr>
              <a:spLocks/>
            </p:cNvSpPr>
            <p:nvPr/>
          </p:nvSpPr>
          <p:spPr bwMode="auto">
            <a:xfrm>
              <a:off x="790575" y="2963863"/>
              <a:ext cx="7800975" cy="15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913" y="0"/>
                </a:cxn>
                <a:cxn ang="0">
                  <a:pos x="0" y="0"/>
                </a:cxn>
              </a:cxnLst>
              <a:rect l="0" t="0" r="r" b="b"/>
              <a:pathLst>
                <a:path w="4914" h="1">
                  <a:moveTo>
                    <a:pt x="0" y="0"/>
                  </a:moveTo>
                  <a:lnTo>
                    <a:pt x="4913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22"/>
            <p:cNvSpPr>
              <a:spLocks/>
            </p:cNvSpPr>
            <p:nvPr/>
          </p:nvSpPr>
          <p:spPr bwMode="auto">
            <a:xfrm>
              <a:off x="1927225" y="3341688"/>
              <a:ext cx="69850" cy="1873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9" y="11"/>
                </a:cxn>
                <a:cxn ang="0">
                  <a:pos x="43" y="62"/>
                </a:cxn>
                <a:cxn ang="0">
                  <a:pos x="9" y="108"/>
                </a:cxn>
                <a:cxn ang="0">
                  <a:pos x="0" y="117"/>
                </a:cxn>
                <a:cxn ang="0">
                  <a:pos x="9" y="0"/>
                </a:cxn>
              </a:cxnLst>
              <a:rect l="0" t="0" r="r" b="b"/>
              <a:pathLst>
                <a:path w="44" h="118">
                  <a:moveTo>
                    <a:pt x="9" y="0"/>
                  </a:moveTo>
                  <a:lnTo>
                    <a:pt x="19" y="11"/>
                  </a:lnTo>
                  <a:lnTo>
                    <a:pt x="43" y="62"/>
                  </a:lnTo>
                  <a:lnTo>
                    <a:pt x="9" y="108"/>
                  </a:lnTo>
                  <a:lnTo>
                    <a:pt x="0" y="117"/>
                  </a:lnTo>
                  <a:lnTo>
                    <a:pt x="9" y="0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23"/>
            <p:cNvSpPr>
              <a:spLocks/>
            </p:cNvSpPr>
            <p:nvPr/>
          </p:nvSpPr>
          <p:spPr bwMode="auto">
            <a:xfrm>
              <a:off x="1927225" y="3433763"/>
              <a:ext cx="104775" cy="95250"/>
            </a:xfrm>
            <a:custGeom>
              <a:avLst/>
              <a:gdLst/>
              <a:ahLst/>
              <a:cxnLst>
                <a:cxn ang="0">
                  <a:pos x="65" y="26"/>
                </a:cxn>
                <a:cxn ang="0">
                  <a:pos x="0" y="59"/>
                </a:cxn>
                <a:cxn ang="0">
                  <a:pos x="42" y="0"/>
                </a:cxn>
                <a:cxn ang="0">
                  <a:pos x="65" y="26"/>
                </a:cxn>
              </a:cxnLst>
              <a:rect l="0" t="0" r="r" b="b"/>
              <a:pathLst>
                <a:path w="66" h="60">
                  <a:moveTo>
                    <a:pt x="65" y="26"/>
                  </a:moveTo>
                  <a:lnTo>
                    <a:pt x="0" y="59"/>
                  </a:lnTo>
                  <a:lnTo>
                    <a:pt x="42" y="0"/>
                  </a:lnTo>
                  <a:lnTo>
                    <a:pt x="65" y="26"/>
                  </a:lnTo>
                </a:path>
              </a:pathLst>
            </a:custGeom>
            <a:noFill/>
            <a:ln w="9525" cap="rnd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Rectangle 124"/>
            <p:cNvSpPr>
              <a:spLocks noChangeArrowheads="1"/>
            </p:cNvSpPr>
            <p:nvPr/>
          </p:nvSpPr>
          <p:spPr bwMode="auto">
            <a:xfrm>
              <a:off x="681038" y="1633538"/>
              <a:ext cx="8890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Non-leaf</a:t>
              </a:r>
            </a:p>
          </p:txBody>
        </p:sp>
        <p:sp>
          <p:nvSpPr>
            <p:cNvPr id="92" name="Rectangle 125"/>
            <p:cNvSpPr>
              <a:spLocks noChangeArrowheads="1"/>
            </p:cNvSpPr>
            <p:nvPr/>
          </p:nvSpPr>
          <p:spPr bwMode="auto">
            <a:xfrm>
              <a:off x="714375" y="1887538"/>
              <a:ext cx="70485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Pages</a:t>
              </a:r>
            </a:p>
          </p:txBody>
        </p:sp>
        <p:sp>
          <p:nvSpPr>
            <p:cNvPr id="93" name="Rectangle 126"/>
            <p:cNvSpPr>
              <a:spLocks noChangeArrowheads="1"/>
            </p:cNvSpPr>
            <p:nvPr/>
          </p:nvSpPr>
          <p:spPr bwMode="auto">
            <a:xfrm>
              <a:off x="685800" y="3276600"/>
              <a:ext cx="2081213" cy="514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Pages </a:t>
              </a:r>
            </a:p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(Sorted by search key)</a:t>
              </a:r>
            </a:p>
          </p:txBody>
        </p:sp>
        <p:sp>
          <p:nvSpPr>
            <p:cNvPr id="94" name="Rectangle 127"/>
            <p:cNvSpPr>
              <a:spLocks noChangeArrowheads="1"/>
            </p:cNvSpPr>
            <p:nvPr/>
          </p:nvSpPr>
          <p:spPr bwMode="auto">
            <a:xfrm>
              <a:off x="714375" y="3011488"/>
              <a:ext cx="5461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pitchFamily="34" charset="0"/>
                </a:rPr>
                <a:t>Leaf</a:t>
              </a:r>
            </a:p>
          </p:txBody>
        </p:sp>
        <p:sp>
          <p:nvSpPr>
            <p:cNvPr id="95" name="Line 128"/>
            <p:cNvSpPr>
              <a:spLocks noChangeShapeType="1"/>
            </p:cNvSpPr>
            <p:nvPr/>
          </p:nvSpPr>
          <p:spPr bwMode="auto">
            <a:xfrm>
              <a:off x="2857500" y="324643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29"/>
            <p:cNvSpPr>
              <a:spLocks noChangeShapeType="1"/>
            </p:cNvSpPr>
            <p:nvPr/>
          </p:nvSpPr>
          <p:spPr bwMode="auto">
            <a:xfrm>
              <a:off x="4762500" y="324643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130"/>
            <p:cNvSpPr>
              <a:spLocks noChangeShapeType="1"/>
            </p:cNvSpPr>
            <p:nvPr/>
          </p:nvSpPr>
          <p:spPr bwMode="auto">
            <a:xfrm>
              <a:off x="6667500" y="3246438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2438400" y="3276600"/>
            <a:ext cx="6329363" cy="1752600"/>
            <a:chOff x="1828800" y="4953000"/>
            <a:chExt cx="6329363" cy="1752600"/>
          </a:xfrm>
        </p:grpSpPr>
        <p:sp>
          <p:nvSpPr>
            <p:cNvPr id="99" name="Rectangle 3"/>
            <p:cNvSpPr>
              <a:spLocks noChangeArrowheads="1"/>
            </p:cNvSpPr>
            <p:nvPr/>
          </p:nvSpPr>
          <p:spPr bwMode="auto">
            <a:xfrm>
              <a:off x="3124200" y="6248400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Freeform 6"/>
            <p:cNvSpPr>
              <a:spLocks/>
            </p:cNvSpPr>
            <p:nvPr/>
          </p:nvSpPr>
          <p:spPr bwMode="auto">
            <a:xfrm>
              <a:off x="1828800" y="5553075"/>
              <a:ext cx="6308725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3973" y="0"/>
                </a:cxn>
                <a:cxn ang="0">
                  <a:pos x="3973" y="418"/>
                </a:cxn>
                <a:cxn ang="0">
                  <a:pos x="0" y="418"/>
                </a:cxn>
              </a:cxnLst>
              <a:rect l="0" t="0" r="r" b="b"/>
              <a:pathLst>
                <a:path w="3974" h="419">
                  <a:moveTo>
                    <a:pt x="0" y="418"/>
                  </a:moveTo>
                  <a:lnTo>
                    <a:pt x="0" y="0"/>
                  </a:lnTo>
                  <a:lnTo>
                    <a:pt x="3973" y="0"/>
                  </a:lnTo>
                  <a:lnTo>
                    <a:pt x="3973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7"/>
            <p:cNvSpPr>
              <a:spLocks/>
            </p:cNvSpPr>
            <p:nvPr/>
          </p:nvSpPr>
          <p:spPr bwMode="auto">
            <a:xfrm>
              <a:off x="2332038" y="5553075"/>
              <a:ext cx="638175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401" y="0"/>
                </a:cxn>
                <a:cxn ang="0">
                  <a:pos x="401" y="418"/>
                </a:cxn>
                <a:cxn ang="0">
                  <a:pos x="0" y="418"/>
                </a:cxn>
              </a:cxnLst>
              <a:rect l="0" t="0" r="r" b="b"/>
              <a:pathLst>
                <a:path w="402" h="419">
                  <a:moveTo>
                    <a:pt x="0" y="418"/>
                  </a:moveTo>
                  <a:lnTo>
                    <a:pt x="0" y="0"/>
                  </a:lnTo>
                  <a:lnTo>
                    <a:pt x="401" y="0"/>
                  </a:lnTo>
                  <a:lnTo>
                    <a:pt x="401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8"/>
            <p:cNvSpPr>
              <a:spLocks/>
            </p:cNvSpPr>
            <p:nvPr/>
          </p:nvSpPr>
          <p:spPr bwMode="auto">
            <a:xfrm>
              <a:off x="3452813" y="5553075"/>
              <a:ext cx="652462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410" y="0"/>
                </a:cxn>
                <a:cxn ang="0">
                  <a:pos x="410" y="418"/>
                </a:cxn>
                <a:cxn ang="0">
                  <a:pos x="0" y="418"/>
                </a:cxn>
              </a:cxnLst>
              <a:rect l="0" t="0" r="r" b="b"/>
              <a:pathLst>
                <a:path w="411" h="419">
                  <a:moveTo>
                    <a:pt x="0" y="418"/>
                  </a:moveTo>
                  <a:lnTo>
                    <a:pt x="0" y="0"/>
                  </a:lnTo>
                  <a:lnTo>
                    <a:pt x="410" y="0"/>
                  </a:lnTo>
                  <a:lnTo>
                    <a:pt x="410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9"/>
            <p:cNvSpPr>
              <a:spLocks/>
            </p:cNvSpPr>
            <p:nvPr/>
          </p:nvSpPr>
          <p:spPr bwMode="auto">
            <a:xfrm>
              <a:off x="5391150" y="5846763"/>
              <a:ext cx="77788" cy="52387"/>
            </a:xfrm>
            <a:custGeom>
              <a:avLst/>
              <a:gdLst/>
              <a:ahLst/>
              <a:cxnLst>
                <a:cxn ang="0">
                  <a:pos x="48" y="16"/>
                </a:cxn>
                <a:cxn ang="0">
                  <a:pos x="25" y="0"/>
                </a:cxn>
                <a:cxn ang="0">
                  <a:pos x="0" y="16"/>
                </a:cxn>
                <a:cxn ang="0">
                  <a:pos x="25" y="32"/>
                </a:cxn>
                <a:cxn ang="0">
                  <a:pos x="48" y="16"/>
                </a:cxn>
              </a:cxnLst>
              <a:rect l="0" t="0" r="r" b="b"/>
              <a:pathLst>
                <a:path w="49" h="33">
                  <a:moveTo>
                    <a:pt x="48" y="16"/>
                  </a:moveTo>
                  <a:lnTo>
                    <a:pt x="25" y="0"/>
                  </a:lnTo>
                  <a:lnTo>
                    <a:pt x="0" y="16"/>
                  </a:lnTo>
                  <a:lnTo>
                    <a:pt x="25" y="32"/>
                  </a:lnTo>
                  <a:lnTo>
                    <a:pt x="48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"/>
            <p:cNvSpPr>
              <a:spLocks/>
            </p:cNvSpPr>
            <p:nvPr/>
          </p:nvSpPr>
          <p:spPr bwMode="auto">
            <a:xfrm>
              <a:off x="5730875" y="5846763"/>
              <a:ext cx="73025" cy="52387"/>
            </a:xfrm>
            <a:custGeom>
              <a:avLst/>
              <a:gdLst/>
              <a:ahLst/>
              <a:cxnLst>
                <a:cxn ang="0">
                  <a:pos x="45" y="16"/>
                </a:cxn>
                <a:cxn ang="0">
                  <a:pos x="22" y="0"/>
                </a:cxn>
                <a:cxn ang="0">
                  <a:pos x="0" y="16"/>
                </a:cxn>
                <a:cxn ang="0">
                  <a:pos x="22" y="32"/>
                </a:cxn>
                <a:cxn ang="0">
                  <a:pos x="45" y="16"/>
                </a:cxn>
              </a:cxnLst>
              <a:rect l="0" t="0" r="r" b="b"/>
              <a:pathLst>
                <a:path w="46" h="33">
                  <a:moveTo>
                    <a:pt x="45" y="16"/>
                  </a:moveTo>
                  <a:lnTo>
                    <a:pt x="22" y="0"/>
                  </a:lnTo>
                  <a:lnTo>
                    <a:pt x="0" y="16"/>
                  </a:lnTo>
                  <a:lnTo>
                    <a:pt x="22" y="32"/>
                  </a:lnTo>
                  <a:lnTo>
                    <a:pt x="45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1"/>
            <p:cNvSpPr>
              <a:spLocks/>
            </p:cNvSpPr>
            <p:nvPr/>
          </p:nvSpPr>
          <p:spPr bwMode="auto">
            <a:xfrm>
              <a:off x="6061075" y="5846763"/>
              <a:ext cx="76200" cy="52387"/>
            </a:xfrm>
            <a:custGeom>
              <a:avLst/>
              <a:gdLst/>
              <a:ahLst/>
              <a:cxnLst>
                <a:cxn ang="0">
                  <a:pos x="47" y="16"/>
                </a:cxn>
                <a:cxn ang="0">
                  <a:pos x="24" y="0"/>
                </a:cxn>
                <a:cxn ang="0">
                  <a:pos x="0" y="16"/>
                </a:cxn>
                <a:cxn ang="0">
                  <a:pos x="24" y="32"/>
                </a:cxn>
                <a:cxn ang="0">
                  <a:pos x="47" y="16"/>
                </a:cxn>
              </a:cxnLst>
              <a:rect l="0" t="0" r="r" b="b"/>
              <a:pathLst>
                <a:path w="48" h="33">
                  <a:moveTo>
                    <a:pt x="47" y="16"/>
                  </a:moveTo>
                  <a:lnTo>
                    <a:pt x="24" y="0"/>
                  </a:lnTo>
                  <a:lnTo>
                    <a:pt x="0" y="16"/>
                  </a:lnTo>
                  <a:lnTo>
                    <a:pt x="24" y="32"/>
                  </a:lnTo>
                  <a:lnTo>
                    <a:pt x="47" y="1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2"/>
            <p:cNvSpPr>
              <a:spLocks/>
            </p:cNvSpPr>
            <p:nvPr/>
          </p:nvSpPr>
          <p:spPr bwMode="auto">
            <a:xfrm>
              <a:off x="6994525" y="5553075"/>
              <a:ext cx="655638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412" y="0"/>
                </a:cxn>
                <a:cxn ang="0">
                  <a:pos x="412" y="418"/>
                </a:cxn>
                <a:cxn ang="0">
                  <a:pos x="0" y="418"/>
                </a:cxn>
              </a:cxnLst>
              <a:rect l="0" t="0" r="r" b="b"/>
              <a:pathLst>
                <a:path w="413" h="419">
                  <a:moveTo>
                    <a:pt x="0" y="418"/>
                  </a:moveTo>
                  <a:lnTo>
                    <a:pt x="0" y="0"/>
                  </a:lnTo>
                  <a:lnTo>
                    <a:pt x="412" y="0"/>
                  </a:lnTo>
                  <a:lnTo>
                    <a:pt x="412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3"/>
            <p:cNvSpPr>
              <a:spLocks/>
            </p:cNvSpPr>
            <p:nvPr/>
          </p:nvSpPr>
          <p:spPr bwMode="auto">
            <a:xfrm>
              <a:off x="4103688" y="5553075"/>
              <a:ext cx="487362" cy="665163"/>
            </a:xfrm>
            <a:custGeom>
              <a:avLst/>
              <a:gdLst/>
              <a:ahLst/>
              <a:cxnLst>
                <a:cxn ang="0">
                  <a:pos x="0" y="418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418"/>
                </a:cxn>
                <a:cxn ang="0">
                  <a:pos x="0" y="418"/>
                </a:cxn>
              </a:cxnLst>
              <a:rect l="0" t="0" r="r" b="b"/>
              <a:pathLst>
                <a:path w="307" h="419">
                  <a:moveTo>
                    <a:pt x="0" y="418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418"/>
                  </a:lnTo>
                  <a:lnTo>
                    <a:pt x="0" y="418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4"/>
            <p:cNvSpPr>
              <a:spLocks/>
            </p:cNvSpPr>
            <p:nvPr/>
          </p:nvSpPr>
          <p:spPr bwMode="auto">
            <a:xfrm>
              <a:off x="1995488" y="6000750"/>
              <a:ext cx="1587" cy="552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7"/>
                </a:cxn>
                <a:cxn ang="0">
                  <a:pos x="0" y="0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5"/>
            <p:cNvSpPr>
              <a:spLocks/>
            </p:cNvSpPr>
            <p:nvPr/>
          </p:nvSpPr>
          <p:spPr bwMode="auto">
            <a:xfrm>
              <a:off x="1958975" y="6450013"/>
              <a:ext cx="76200" cy="103187"/>
            </a:xfrm>
            <a:custGeom>
              <a:avLst/>
              <a:gdLst/>
              <a:ahLst/>
              <a:cxnLst>
                <a:cxn ang="0">
                  <a:pos x="47" y="0"/>
                </a:cxn>
                <a:cxn ang="0">
                  <a:pos x="24" y="64"/>
                </a:cxn>
                <a:cxn ang="0">
                  <a:pos x="0" y="0"/>
                </a:cxn>
                <a:cxn ang="0">
                  <a:pos x="47" y="0"/>
                </a:cxn>
              </a:cxnLst>
              <a:rect l="0" t="0" r="r" b="b"/>
              <a:pathLst>
                <a:path w="48" h="65">
                  <a:moveTo>
                    <a:pt x="47" y="0"/>
                  </a:moveTo>
                  <a:lnTo>
                    <a:pt x="24" y="64"/>
                  </a:ln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6"/>
            <p:cNvSpPr>
              <a:spLocks/>
            </p:cNvSpPr>
            <p:nvPr/>
          </p:nvSpPr>
          <p:spPr bwMode="auto">
            <a:xfrm>
              <a:off x="3116263" y="6000750"/>
              <a:ext cx="1587" cy="552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7"/>
                </a:cxn>
                <a:cxn ang="0">
                  <a:pos x="0" y="0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7"/>
            <p:cNvSpPr>
              <a:spLocks/>
            </p:cNvSpPr>
            <p:nvPr/>
          </p:nvSpPr>
          <p:spPr bwMode="auto">
            <a:xfrm>
              <a:off x="3079750" y="6450013"/>
              <a:ext cx="77788" cy="103187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4" y="64"/>
                </a:cxn>
                <a:cxn ang="0">
                  <a:pos x="0" y="0"/>
                </a:cxn>
                <a:cxn ang="0">
                  <a:pos x="48" y="0"/>
                </a:cxn>
              </a:cxnLst>
              <a:rect l="0" t="0" r="r" b="b"/>
              <a:pathLst>
                <a:path w="49" h="65">
                  <a:moveTo>
                    <a:pt x="48" y="0"/>
                  </a:moveTo>
                  <a:lnTo>
                    <a:pt x="24" y="64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8"/>
            <p:cNvSpPr>
              <a:spLocks/>
            </p:cNvSpPr>
            <p:nvPr/>
          </p:nvSpPr>
          <p:spPr bwMode="auto">
            <a:xfrm>
              <a:off x="4251325" y="6000750"/>
              <a:ext cx="1588" cy="552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7"/>
                </a:cxn>
                <a:cxn ang="0">
                  <a:pos x="0" y="0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9"/>
            <p:cNvSpPr>
              <a:spLocks/>
            </p:cNvSpPr>
            <p:nvPr/>
          </p:nvSpPr>
          <p:spPr bwMode="auto">
            <a:xfrm>
              <a:off x="4214813" y="6450013"/>
              <a:ext cx="77787" cy="103187"/>
            </a:xfrm>
            <a:custGeom>
              <a:avLst/>
              <a:gdLst/>
              <a:ahLst/>
              <a:cxnLst>
                <a:cxn ang="0">
                  <a:pos x="48" y="0"/>
                </a:cxn>
                <a:cxn ang="0">
                  <a:pos x="25" y="64"/>
                </a:cxn>
                <a:cxn ang="0">
                  <a:pos x="0" y="0"/>
                </a:cxn>
                <a:cxn ang="0">
                  <a:pos x="48" y="0"/>
                </a:cxn>
              </a:cxnLst>
              <a:rect l="0" t="0" r="r" b="b"/>
              <a:pathLst>
                <a:path w="49" h="65">
                  <a:moveTo>
                    <a:pt x="48" y="0"/>
                  </a:moveTo>
                  <a:lnTo>
                    <a:pt x="25" y="64"/>
                  </a:lnTo>
                  <a:lnTo>
                    <a:pt x="0" y="0"/>
                  </a:lnTo>
                  <a:lnTo>
                    <a:pt x="48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20"/>
            <p:cNvSpPr>
              <a:spLocks/>
            </p:cNvSpPr>
            <p:nvPr/>
          </p:nvSpPr>
          <p:spPr bwMode="auto">
            <a:xfrm>
              <a:off x="7797800" y="6000750"/>
              <a:ext cx="1588" cy="552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7"/>
                </a:cxn>
                <a:cxn ang="0">
                  <a:pos x="0" y="0"/>
                </a:cxn>
              </a:cxnLst>
              <a:rect l="0" t="0" r="r" b="b"/>
              <a:pathLst>
                <a:path w="1" h="348">
                  <a:moveTo>
                    <a:pt x="0" y="0"/>
                  </a:moveTo>
                  <a:lnTo>
                    <a:pt x="0" y="3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21"/>
            <p:cNvSpPr>
              <a:spLocks/>
            </p:cNvSpPr>
            <p:nvPr/>
          </p:nvSpPr>
          <p:spPr bwMode="auto">
            <a:xfrm>
              <a:off x="7759700" y="6450013"/>
              <a:ext cx="74613" cy="103187"/>
            </a:xfrm>
            <a:custGeom>
              <a:avLst/>
              <a:gdLst/>
              <a:ahLst/>
              <a:cxnLst>
                <a:cxn ang="0">
                  <a:pos x="46" y="0"/>
                </a:cxn>
                <a:cxn ang="0">
                  <a:pos x="23" y="64"/>
                </a:cxn>
                <a:cxn ang="0">
                  <a:pos x="0" y="0"/>
                </a:cxn>
                <a:cxn ang="0">
                  <a:pos x="46" y="0"/>
                </a:cxn>
              </a:cxnLst>
              <a:rect l="0" t="0" r="r" b="b"/>
              <a:pathLst>
                <a:path w="47" h="65">
                  <a:moveTo>
                    <a:pt x="46" y="0"/>
                  </a:moveTo>
                  <a:lnTo>
                    <a:pt x="23" y="64"/>
                  </a:ln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22"/>
            <p:cNvSpPr>
              <a:spLocks/>
            </p:cNvSpPr>
            <p:nvPr/>
          </p:nvSpPr>
          <p:spPr bwMode="auto">
            <a:xfrm>
              <a:off x="2332038" y="5334000"/>
              <a:ext cx="112236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06" y="0"/>
                </a:cxn>
                <a:cxn ang="0">
                  <a:pos x="0" y="0"/>
                </a:cxn>
              </a:cxnLst>
              <a:rect l="0" t="0" r="r" b="b"/>
              <a:pathLst>
                <a:path w="707" h="1">
                  <a:moveTo>
                    <a:pt x="0" y="0"/>
                  </a:moveTo>
                  <a:lnTo>
                    <a:pt x="70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3468688" y="5334000"/>
              <a:ext cx="1587" cy="793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9"/>
                </a:cxn>
                <a:cxn ang="0">
                  <a:pos x="0" y="0"/>
                </a:cxn>
              </a:cxnLst>
              <a:rect l="0" t="0" r="r" b="b"/>
              <a:pathLst>
                <a:path w="1" h="50">
                  <a:moveTo>
                    <a:pt x="0" y="0"/>
                  </a:move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2332038" y="5334000"/>
              <a:ext cx="1587" cy="106363"/>
            </a:xfrm>
            <a:custGeom>
              <a:avLst/>
              <a:gdLst/>
              <a:ahLst/>
              <a:cxnLst>
                <a:cxn ang="0">
                  <a:pos x="0" y="66"/>
                </a:cxn>
                <a:cxn ang="0">
                  <a:pos x="0" y="0"/>
                </a:cxn>
                <a:cxn ang="0">
                  <a:pos x="0" y="66"/>
                </a:cxn>
              </a:cxnLst>
              <a:rect l="0" t="0" r="r" b="b"/>
              <a:pathLst>
                <a:path w="1" h="67">
                  <a:moveTo>
                    <a:pt x="0" y="66"/>
                  </a:moveTo>
                  <a:lnTo>
                    <a:pt x="0" y="0"/>
                  </a:lnTo>
                  <a:lnTo>
                    <a:pt x="0" y="66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25"/>
            <p:cNvSpPr>
              <a:spLocks noChangeArrowheads="1"/>
            </p:cNvSpPr>
            <p:nvPr/>
          </p:nvSpPr>
          <p:spPr bwMode="auto">
            <a:xfrm>
              <a:off x="1870075" y="5648325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120" name="Rectangle 26"/>
            <p:cNvSpPr>
              <a:spLocks noChangeArrowheads="1"/>
            </p:cNvSpPr>
            <p:nvPr/>
          </p:nvSpPr>
          <p:spPr bwMode="auto">
            <a:xfrm>
              <a:off x="1979613" y="572452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121" name="Rectangle 27"/>
            <p:cNvSpPr>
              <a:spLocks noChangeArrowheads="1"/>
            </p:cNvSpPr>
            <p:nvPr/>
          </p:nvSpPr>
          <p:spPr bwMode="auto">
            <a:xfrm>
              <a:off x="2428875" y="5648325"/>
              <a:ext cx="3095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122" name="Rectangle 28"/>
            <p:cNvSpPr>
              <a:spLocks noChangeArrowheads="1"/>
            </p:cNvSpPr>
            <p:nvPr/>
          </p:nvSpPr>
          <p:spPr bwMode="auto">
            <a:xfrm>
              <a:off x="2654300" y="572452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23" name="Rectangle 29"/>
            <p:cNvSpPr>
              <a:spLocks noChangeArrowheads="1"/>
            </p:cNvSpPr>
            <p:nvPr/>
          </p:nvSpPr>
          <p:spPr bwMode="auto">
            <a:xfrm>
              <a:off x="3006725" y="5661025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124" name="Rectangle 30"/>
            <p:cNvSpPr>
              <a:spLocks noChangeArrowheads="1"/>
            </p:cNvSpPr>
            <p:nvPr/>
          </p:nvSpPr>
          <p:spPr bwMode="auto">
            <a:xfrm>
              <a:off x="3194050" y="5738813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125" name="Rectangle 31"/>
            <p:cNvSpPr>
              <a:spLocks noChangeArrowheads="1"/>
            </p:cNvSpPr>
            <p:nvPr/>
          </p:nvSpPr>
          <p:spPr bwMode="auto">
            <a:xfrm>
              <a:off x="3586163" y="5661025"/>
              <a:ext cx="30956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126" name="Rectangle 32"/>
            <p:cNvSpPr>
              <a:spLocks noChangeArrowheads="1"/>
            </p:cNvSpPr>
            <p:nvPr/>
          </p:nvSpPr>
          <p:spPr bwMode="auto">
            <a:xfrm>
              <a:off x="3827463" y="5724525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27" name="Rectangle 33"/>
            <p:cNvSpPr>
              <a:spLocks noChangeArrowheads="1"/>
            </p:cNvSpPr>
            <p:nvPr/>
          </p:nvSpPr>
          <p:spPr bwMode="auto">
            <a:xfrm>
              <a:off x="4146550" y="5672138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128" name="Rectangle 34"/>
            <p:cNvSpPr>
              <a:spLocks noChangeArrowheads="1"/>
            </p:cNvSpPr>
            <p:nvPr/>
          </p:nvSpPr>
          <p:spPr bwMode="auto">
            <a:xfrm>
              <a:off x="4351338" y="5751513"/>
              <a:ext cx="279400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29" name="Rectangle 35"/>
            <p:cNvSpPr>
              <a:spLocks noChangeArrowheads="1"/>
            </p:cNvSpPr>
            <p:nvPr/>
          </p:nvSpPr>
          <p:spPr bwMode="auto">
            <a:xfrm>
              <a:off x="7073900" y="5672138"/>
              <a:ext cx="309563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K</a:t>
              </a:r>
            </a:p>
          </p:txBody>
        </p:sp>
        <p:sp>
          <p:nvSpPr>
            <p:cNvPr id="130" name="Rectangle 36"/>
            <p:cNvSpPr>
              <a:spLocks noChangeArrowheads="1"/>
            </p:cNvSpPr>
            <p:nvPr/>
          </p:nvSpPr>
          <p:spPr bwMode="auto">
            <a:xfrm>
              <a:off x="7299325" y="5738813"/>
              <a:ext cx="33972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131" name="Rectangle 37"/>
            <p:cNvSpPr>
              <a:spLocks noChangeArrowheads="1"/>
            </p:cNvSpPr>
            <p:nvPr/>
          </p:nvSpPr>
          <p:spPr bwMode="auto">
            <a:xfrm>
              <a:off x="7632700" y="5661025"/>
              <a:ext cx="300038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P</a:t>
              </a:r>
            </a:p>
          </p:txBody>
        </p:sp>
        <p:sp>
          <p:nvSpPr>
            <p:cNvPr id="132" name="Rectangle 38"/>
            <p:cNvSpPr>
              <a:spLocks noChangeArrowheads="1"/>
            </p:cNvSpPr>
            <p:nvPr/>
          </p:nvSpPr>
          <p:spPr bwMode="auto">
            <a:xfrm>
              <a:off x="7818438" y="5700713"/>
              <a:ext cx="339725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m</a:t>
              </a:r>
            </a:p>
          </p:txBody>
        </p:sp>
        <p:sp>
          <p:nvSpPr>
            <p:cNvPr id="133" name="Rectangle 39"/>
            <p:cNvSpPr>
              <a:spLocks noChangeArrowheads="1"/>
            </p:cNvSpPr>
            <p:nvPr/>
          </p:nvSpPr>
          <p:spPr bwMode="auto">
            <a:xfrm>
              <a:off x="2286000" y="4953000"/>
              <a:ext cx="1335088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rgbClr val="000000"/>
                  </a:solidFill>
                  <a:latin typeface="Arial" pitchFamily="34" charset="0"/>
                </a:rPr>
                <a:t>index entry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Example B+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0"/>
            <a:ext cx="8229600" cy="15541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Find 28*? 29*? All &gt; 15* and &lt; 30*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Insert/delete:  Find data entry in leaf, then change it. Need to adjust parent sometimes.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And change sometimes bubbles up the tree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4800" y="838200"/>
            <a:ext cx="8550275" cy="3282950"/>
            <a:chOff x="293688" y="1066800"/>
            <a:chExt cx="8550275" cy="3282950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63134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505200" y="1676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0462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3688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19125" y="40163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42975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268413" y="40163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4800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0238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449638" y="1724025"/>
              <a:ext cx="487362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529013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35413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422775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0138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91100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97500" y="1724025"/>
              <a:ext cx="825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07498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0042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725863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049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4862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811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137150" y="40243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4594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89756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2230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54685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87070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9773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62317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94702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2708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41438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4224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827213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08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314575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395538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80193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8829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9300" y="31670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5514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63245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38850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119813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526213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607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0119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09612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99350" y="31670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25513" y="34893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25513" y="38925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857375" y="34893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217738" y="39036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355850" y="34893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581400" y="39449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137150" y="35099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137150" y="39131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069013" y="35099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6437313" y="38941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556375" y="35194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7812088" y="39370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314575" y="1981200"/>
              <a:ext cx="1190625" cy="1163638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0" y="732"/>
                </a:cxn>
                <a:cxn ang="0">
                  <a:pos x="749" y="0"/>
                </a:cxn>
              </a:cxnLst>
              <a:rect l="0" t="0" r="r" b="b"/>
              <a:pathLst>
                <a:path w="750" h="733">
                  <a:moveTo>
                    <a:pt x="749" y="0"/>
                  </a:moveTo>
                  <a:lnTo>
                    <a:pt x="0" y="732"/>
                  </a:lnTo>
                  <a:lnTo>
                    <a:pt x="74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209800" y="3124200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962400" y="1981200"/>
              <a:ext cx="1905000" cy="1139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9" y="717"/>
                </a:cxn>
                <a:cxn ang="0">
                  <a:pos x="0" y="0"/>
                </a:cxn>
              </a:cxnLst>
              <a:rect l="0" t="0" r="r" b="b"/>
              <a:pathLst>
                <a:path w="1200" h="718">
                  <a:moveTo>
                    <a:pt x="0" y="0"/>
                  </a:moveTo>
                  <a:lnTo>
                    <a:pt x="1199" y="71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864225" y="31019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6764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00025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32568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64953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855913" y="1354138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505200" y="1752600"/>
              <a:ext cx="4222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chemeClr val="accent2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6161088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03688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36073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7267575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7593013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79073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8231188" y="39925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939925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473200" y="31956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009775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687513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325688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862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792663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24*</a:t>
              </a: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5664200" y="3184525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</a:t>
              </a: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58578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27*</a:t>
              </a: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1928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29*</a:t>
              </a: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263900" y="1306513"/>
              <a:ext cx="609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98"/>
            <p:cNvSpPr>
              <a:spLocks/>
            </p:cNvSpPr>
            <p:nvPr/>
          </p:nvSpPr>
          <p:spPr bwMode="auto">
            <a:xfrm rot="18420000">
              <a:off x="1447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99"/>
            <p:cNvSpPr>
              <a:spLocks/>
            </p:cNvSpPr>
            <p:nvPr/>
          </p:nvSpPr>
          <p:spPr bwMode="auto">
            <a:xfrm rot="18420000">
              <a:off x="28956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100"/>
            <p:cNvSpPr>
              <a:spLocks/>
            </p:cNvSpPr>
            <p:nvPr/>
          </p:nvSpPr>
          <p:spPr bwMode="auto">
            <a:xfrm rot="18420000">
              <a:off x="42672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rc 101"/>
            <p:cNvSpPr>
              <a:spLocks/>
            </p:cNvSpPr>
            <p:nvPr/>
          </p:nvSpPr>
          <p:spPr bwMode="auto">
            <a:xfrm rot="18420000">
              <a:off x="57150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rc 102"/>
            <p:cNvSpPr>
              <a:spLocks/>
            </p:cNvSpPr>
            <p:nvPr/>
          </p:nvSpPr>
          <p:spPr bwMode="auto">
            <a:xfrm rot="18420000">
              <a:off x="7162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914400" y="2286000"/>
              <a:ext cx="19224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Entries &lt;=  17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5257800" y="2286000"/>
              <a:ext cx="1751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Entries &gt;  17</a:t>
              </a:r>
            </a:p>
          </p:txBody>
        </p:sp>
        <p:sp>
          <p:nvSpPr>
            <p:cNvPr id="106" name="Rectangle 105"/>
            <p:cNvSpPr>
              <a:spLocks noChangeArrowheads="1"/>
            </p:cNvSpPr>
            <p:nvPr/>
          </p:nvSpPr>
          <p:spPr bwMode="auto">
            <a:xfrm>
              <a:off x="5943600" y="1066800"/>
              <a:ext cx="2900363" cy="8350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Note how data entries</a:t>
              </a:r>
            </a:p>
            <a:p>
              <a:r>
                <a:rPr lang="en-US" dirty="0">
                  <a:solidFill>
                    <a:schemeClr val="accent2"/>
                  </a:solidFill>
                </a:rPr>
                <a:t>in leaf level are sorted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Point Queries using B+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84237"/>
            <a:ext cx="6172200" cy="2544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index to find 30*</a:t>
            </a:r>
          </a:p>
          <a:p>
            <a:r>
              <a:rPr lang="en-US" sz="2800" dirty="0" smtClean="0"/>
              <a:t>Request </a:t>
            </a:r>
            <a:r>
              <a:rPr lang="en-US" sz="2800" dirty="0" err="1" smtClean="0"/>
              <a:t>tuple</a:t>
            </a:r>
            <a:r>
              <a:rPr lang="en-US" sz="2800" dirty="0" smtClean="0"/>
              <a:t> from buffer manager</a:t>
            </a:r>
          </a:p>
          <a:p>
            <a:r>
              <a:rPr lang="en-US" sz="2800" dirty="0" smtClean="0"/>
              <a:t>If not in </a:t>
            </a:r>
            <a:r>
              <a:rPr lang="en-US" sz="2800" dirty="0" err="1" smtClean="0"/>
              <a:t>bufferpool</a:t>
            </a:r>
            <a:r>
              <a:rPr lang="en-US" sz="2800" dirty="0" smtClean="0"/>
              <a:t>, fetch page from disk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4800" y="3281363"/>
            <a:ext cx="8366125" cy="3043237"/>
            <a:chOff x="293688" y="1306513"/>
            <a:chExt cx="8366125" cy="3043237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63134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505200" y="1676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0462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3688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19125" y="40163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42975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268413" y="40163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4800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0238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449638" y="1724025"/>
              <a:ext cx="487362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529013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35413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422775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0138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91100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97500" y="1724025"/>
              <a:ext cx="825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07498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0042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725863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049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4862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811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137150" y="40243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4594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89756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2230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54685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87070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9773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62317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94702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2708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41438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4224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827213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08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314575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395538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80193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8829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9300" y="31670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5514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63245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38850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119813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526213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607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0119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09612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99350" y="31670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25513" y="34893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25513" y="38925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857375" y="34893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217738" y="39036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355850" y="34893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581400" y="39449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137150" y="35099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137150" y="39131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069013" y="35099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6437313" y="38941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556375" y="35194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7812088" y="39370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314575" y="1981200"/>
              <a:ext cx="1190625" cy="1163638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0" y="732"/>
                </a:cxn>
                <a:cxn ang="0">
                  <a:pos x="749" y="0"/>
                </a:cxn>
              </a:cxnLst>
              <a:rect l="0" t="0" r="r" b="b"/>
              <a:pathLst>
                <a:path w="750" h="733">
                  <a:moveTo>
                    <a:pt x="749" y="0"/>
                  </a:moveTo>
                  <a:lnTo>
                    <a:pt x="0" y="732"/>
                  </a:lnTo>
                  <a:lnTo>
                    <a:pt x="74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209800" y="3124200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962400" y="1981200"/>
              <a:ext cx="1905000" cy="1139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9" y="717"/>
                </a:cxn>
                <a:cxn ang="0">
                  <a:pos x="0" y="0"/>
                </a:cxn>
              </a:cxnLst>
              <a:rect l="0" t="0" r="r" b="b"/>
              <a:pathLst>
                <a:path w="1200" h="718">
                  <a:moveTo>
                    <a:pt x="0" y="0"/>
                  </a:moveTo>
                  <a:lnTo>
                    <a:pt x="1199" y="71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864225" y="31019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6764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00025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32568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64953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855913" y="1354138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505200" y="1752600"/>
              <a:ext cx="4222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chemeClr val="accent2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6161088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03688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36073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7267575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7593013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79073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8231188" y="39925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939925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473200" y="31956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009775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687513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325688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862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792663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24*</a:t>
              </a: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5664200" y="3184525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</a:t>
              </a: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58578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27*</a:t>
              </a: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1928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29*</a:t>
              </a: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263900" y="1306513"/>
              <a:ext cx="609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98"/>
            <p:cNvSpPr>
              <a:spLocks/>
            </p:cNvSpPr>
            <p:nvPr/>
          </p:nvSpPr>
          <p:spPr bwMode="auto">
            <a:xfrm rot="18420000">
              <a:off x="1447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99"/>
            <p:cNvSpPr>
              <a:spLocks/>
            </p:cNvSpPr>
            <p:nvPr/>
          </p:nvSpPr>
          <p:spPr bwMode="auto">
            <a:xfrm rot="18420000">
              <a:off x="28956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100"/>
            <p:cNvSpPr>
              <a:spLocks/>
            </p:cNvSpPr>
            <p:nvPr/>
          </p:nvSpPr>
          <p:spPr bwMode="auto">
            <a:xfrm rot="18420000">
              <a:off x="42672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rc 101"/>
            <p:cNvSpPr>
              <a:spLocks/>
            </p:cNvSpPr>
            <p:nvPr/>
          </p:nvSpPr>
          <p:spPr bwMode="auto">
            <a:xfrm rot="18420000">
              <a:off x="57150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rc 102"/>
            <p:cNvSpPr>
              <a:spLocks/>
            </p:cNvSpPr>
            <p:nvPr/>
          </p:nvSpPr>
          <p:spPr bwMode="auto">
            <a:xfrm rot="18420000">
              <a:off x="7162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914400" y="2286000"/>
              <a:ext cx="19224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Entries &lt;=  17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5257800" y="2286000"/>
              <a:ext cx="1751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Entries &gt;  17</a:t>
              </a:r>
            </a:p>
          </p:txBody>
        </p:sp>
      </p:grp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04800" y="914400"/>
            <a:ext cx="21336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</a:t>
            </a:r>
          </a:p>
          <a:p>
            <a:r>
              <a:rPr lang="en-US" sz="2000" dirty="0" smtClean="0">
                <a:latin typeface="+mn-lt"/>
              </a:rPr>
              <a:t>WHERE age=30</a:t>
            </a:r>
          </a:p>
        </p:txBody>
      </p:sp>
      <p:sp>
        <p:nvSpPr>
          <p:cNvPr id="109" name="Rounded Rectangular Callout 108"/>
          <p:cNvSpPr/>
          <p:nvPr/>
        </p:nvSpPr>
        <p:spPr>
          <a:xfrm>
            <a:off x="304800" y="2514600"/>
            <a:ext cx="2133600" cy="685800"/>
          </a:xfrm>
          <a:prstGeom prst="wedgeRoundRectCallout">
            <a:avLst>
              <a:gd name="adj1" fmla="val -27459"/>
              <a:gd name="adj2" fmla="val -13461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Assume heap file data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87362"/>
          </a:xfrm>
        </p:spPr>
        <p:txBody>
          <a:bodyPr/>
          <a:lstStyle/>
          <a:p>
            <a:r>
              <a:rPr lang="en-US" dirty="0" smtClean="0"/>
              <a:t>Range Queries using B+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0800" y="884237"/>
            <a:ext cx="6400800" cy="2544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Use index to find 30*</a:t>
            </a:r>
          </a:p>
          <a:p>
            <a:r>
              <a:rPr lang="en-US" sz="2800" dirty="0" smtClean="0"/>
              <a:t>For each data entry to the right of 30*</a:t>
            </a:r>
          </a:p>
          <a:p>
            <a:r>
              <a:rPr lang="en-US" sz="2811" dirty="0" smtClean="0"/>
              <a:t>Request </a:t>
            </a:r>
            <a:r>
              <a:rPr lang="en-US" sz="2811" dirty="0" err="1" smtClean="0"/>
              <a:t>tuples</a:t>
            </a:r>
            <a:r>
              <a:rPr lang="en-US" sz="2811" dirty="0" smtClean="0"/>
              <a:t> from buffer manager</a:t>
            </a:r>
          </a:p>
          <a:p>
            <a:r>
              <a:rPr lang="en-US" sz="2811" dirty="0" smtClean="0"/>
              <a:t>If not in </a:t>
            </a:r>
            <a:r>
              <a:rPr lang="en-US" sz="2811" dirty="0" err="1" smtClean="0"/>
              <a:t>bufferpool</a:t>
            </a:r>
            <a:r>
              <a:rPr lang="en-US" sz="2811" dirty="0" smtClean="0"/>
              <a:t>, fetch page from disk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6" name="Group 106"/>
          <p:cNvGrpSpPr/>
          <p:nvPr/>
        </p:nvGrpSpPr>
        <p:grpSpPr>
          <a:xfrm>
            <a:off x="304800" y="3281363"/>
            <a:ext cx="8366125" cy="3043237"/>
            <a:chOff x="293688" y="1306513"/>
            <a:chExt cx="8366125" cy="3043237"/>
          </a:xfrm>
        </p:grpSpPr>
        <p:sp>
          <p:nvSpPr>
            <p:cNvPr id="7" name="Oval 2"/>
            <p:cNvSpPr>
              <a:spLocks noChangeArrowheads="1"/>
            </p:cNvSpPr>
            <p:nvPr/>
          </p:nvSpPr>
          <p:spPr bwMode="auto">
            <a:xfrm>
              <a:off x="63134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3505200" y="16764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2046288" y="2209800"/>
              <a:ext cx="457200" cy="4572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293688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619125" y="4016375"/>
              <a:ext cx="325438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/>
            </p:cNvSpPr>
            <p:nvPr/>
          </p:nvSpPr>
          <p:spPr bwMode="auto">
            <a:xfrm>
              <a:off x="942975" y="4016375"/>
              <a:ext cx="327025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>
              <a:off x="1268413" y="4016375"/>
              <a:ext cx="325437" cy="325438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04800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2*</a:t>
              </a:r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630238" y="399573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3*</a:t>
              </a:r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3449638" y="1724025"/>
              <a:ext cx="487362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6"/>
            <p:cNvSpPr>
              <a:spLocks/>
            </p:cNvSpPr>
            <p:nvPr/>
          </p:nvSpPr>
          <p:spPr bwMode="auto">
            <a:xfrm>
              <a:off x="3529013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7"/>
            <p:cNvSpPr>
              <a:spLocks/>
            </p:cNvSpPr>
            <p:nvPr/>
          </p:nvSpPr>
          <p:spPr bwMode="auto">
            <a:xfrm>
              <a:off x="3935413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4016375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4422775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4503738" y="1724025"/>
              <a:ext cx="1587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4910138" y="1724025"/>
              <a:ext cx="4889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991100" y="1724025"/>
              <a:ext cx="1588" cy="4048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5397500" y="1724025"/>
              <a:ext cx="82550" cy="404813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307498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0042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6"/>
            <p:cNvSpPr>
              <a:spLocks/>
            </p:cNvSpPr>
            <p:nvPr/>
          </p:nvSpPr>
          <p:spPr bwMode="auto">
            <a:xfrm>
              <a:off x="3725863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4049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4862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48117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5137150" y="4024313"/>
              <a:ext cx="323850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3" y="0"/>
                </a:cxn>
                <a:cxn ang="0">
                  <a:pos x="203" y="204"/>
                </a:cxn>
                <a:cxn ang="0">
                  <a:pos x="0" y="204"/>
                </a:cxn>
              </a:cxnLst>
              <a:rect l="0" t="0" r="r" b="b"/>
              <a:pathLst>
                <a:path w="204" h="205">
                  <a:moveTo>
                    <a:pt x="0" y="204"/>
                  </a:moveTo>
                  <a:lnTo>
                    <a:pt x="0" y="0"/>
                  </a:lnTo>
                  <a:lnTo>
                    <a:pt x="203" y="0"/>
                  </a:lnTo>
                  <a:lnTo>
                    <a:pt x="203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545941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5897563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62230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4"/>
            <p:cNvSpPr>
              <a:spLocks/>
            </p:cNvSpPr>
            <p:nvPr/>
          </p:nvSpPr>
          <p:spPr bwMode="auto">
            <a:xfrm>
              <a:off x="654685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87070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97738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762317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947025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9"/>
            <p:cNvSpPr>
              <a:spLocks/>
            </p:cNvSpPr>
            <p:nvPr/>
          </p:nvSpPr>
          <p:spPr bwMode="auto">
            <a:xfrm>
              <a:off x="8270875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40"/>
            <p:cNvSpPr>
              <a:spLocks/>
            </p:cNvSpPr>
            <p:nvPr/>
          </p:nvSpPr>
          <p:spPr bwMode="auto">
            <a:xfrm>
              <a:off x="1341438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41"/>
            <p:cNvSpPr>
              <a:spLocks/>
            </p:cNvSpPr>
            <p:nvPr/>
          </p:nvSpPr>
          <p:spPr bwMode="auto">
            <a:xfrm>
              <a:off x="14224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2"/>
            <p:cNvSpPr>
              <a:spLocks/>
            </p:cNvSpPr>
            <p:nvPr/>
          </p:nvSpPr>
          <p:spPr bwMode="auto">
            <a:xfrm>
              <a:off x="1827213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908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4"/>
            <p:cNvSpPr>
              <a:spLocks/>
            </p:cNvSpPr>
            <p:nvPr/>
          </p:nvSpPr>
          <p:spPr bwMode="auto">
            <a:xfrm>
              <a:off x="2314575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5"/>
            <p:cNvSpPr>
              <a:spLocks/>
            </p:cNvSpPr>
            <p:nvPr/>
          </p:nvSpPr>
          <p:spPr bwMode="auto">
            <a:xfrm>
              <a:off x="2395538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6"/>
            <p:cNvSpPr>
              <a:spLocks/>
            </p:cNvSpPr>
            <p:nvPr/>
          </p:nvSpPr>
          <p:spPr bwMode="auto">
            <a:xfrm>
              <a:off x="280193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7"/>
            <p:cNvSpPr>
              <a:spLocks/>
            </p:cNvSpPr>
            <p:nvPr/>
          </p:nvSpPr>
          <p:spPr bwMode="auto">
            <a:xfrm>
              <a:off x="288290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8"/>
            <p:cNvSpPr>
              <a:spLocks/>
            </p:cNvSpPr>
            <p:nvPr/>
          </p:nvSpPr>
          <p:spPr bwMode="auto">
            <a:xfrm>
              <a:off x="3289300" y="3167063"/>
              <a:ext cx="825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1" y="0"/>
                </a:cxn>
                <a:cxn ang="0">
                  <a:pos x="51" y="254"/>
                </a:cxn>
                <a:cxn ang="0">
                  <a:pos x="0" y="254"/>
                </a:cxn>
              </a:cxnLst>
              <a:rect l="0" t="0" r="r" b="b"/>
              <a:pathLst>
                <a:path w="52" h="255">
                  <a:moveTo>
                    <a:pt x="0" y="254"/>
                  </a:moveTo>
                  <a:lnTo>
                    <a:pt x="0" y="0"/>
                  </a:lnTo>
                  <a:lnTo>
                    <a:pt x="51" y="0"/>
                  </a:lnTo>
                  <a:lnTo>
                    <a:pt x="51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9"/>
            <p:cNvSpPr>
              <a:spLocks/>
            </p:cNvSpPr>
            <p:nvPr/>
          </p:nvSpPr>
          <p:spPr bwMode="auto">
            <a:xfrm>
              <a:off x="55514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50"/>
            <p:cNvSpPr>
              <a:spLocks/>
            </p:cNvSpPr>
            <p:nvPr/>
          </p:nvSpPr>
          <p:spPr bwMode="auto">
            <a:xfrm>
              <a:off x="5632450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51"/>
            <p:cNvSpPr>
              <a:spLocks/>
            </p:cNvSpPr>
            <p:nvPr/>
          </p:nvSpPr>
          <p:spPr bwMode="auto">
            <a:xfrm>
              <a:off x="6038850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2"/>
            <p:cNvSpPr>
              <a:spLocks/>
            </p:cNvSpPr>
            <p:nvPr/>
          </p:nvSpPr>
          <p:spPr bwMode="auto">
            <a:xfrm>
              <a:off x="6119813" y="3167063"/>
              <a:ext cx="1587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3"/>
            <p:cNvSpPr>
              <a:spLocks/>
            </p:cNvSpPr>
            <p:nvPr/>
          </p:nvSpPr>
          <p:spPr bwMode="auto">
            <a:xfrm>
              <a:off x="6526213" y="3167063"/>
              <a:ext cx="487362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6" y="0"/>
                </a:cxn>
                <a:cxn ang="0">
                  <a:pos x="306" y="254"/>
                </a:cxn>
                <a:cxn ang="0">
                  <a:pos x="0" y="254"/>
                </a:cxn>
              </a:cxnLst>
              <a:rect l="0" t="0" r="r" b="b"/>
              <a:pathLst>
                <a:path w="307" h="255">
                  <a:moveTo>
                    <a:pt x="0" y="254"/>
                  </a:moveTo>
                  <a:lnTo>
                    <a:pt x="0" y="0"/>
                  </a:lnTo>
                  <a:lnTo>
                    <a:pt x="306" y="0"/>
                  </a:lnTo>
                  <a:lnTo>
                    <a:pt x="306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4"/>
            <p:cNvSpPr>
              <a:spLocks/>
            </p:cNvSpPr>
            <p:nvPr/>
          </p:nvSpPr>
          <p:spPr bwMode="auto">
            <a:xfrm>
              <a:off x="660717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5"/>
            <p:cNvSpPr>
              <a:spLocks/>
            </p:cNvSpPr>
            <p:nvPr/>
          </p:nvSpPr>
          <p:spPr bwMode="auto">
            <a:xfrm>
              <a:off x="7011988" y="3167063"/>
              <a:ext cx="488950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307" y="0"/>
                </a:cxn>
                <a:cxn ang="0">
                  <a:pos x="307" y="254"/>
                </a:cxn>
                <a:cxn ang="0">
                  <a:pos x="0" y="254"/>
                </a:cxn>
              </a:cxnLst>
              <a:rect l="0" t="0" r="r" b="b"/>
              <a:pathLst>
                <a:path w="308" h="255">
                  <a:moveTo>
                    <a:pt x="0" y="254"/>
                  </a:moveTo>
                  <a:lnTo>
                    <a:pt x="0" y="0"/>
                  </a:lnTo>
                  <a:lnTo>
                    <a:pt x="307" y="0"/>
                  </a:lnTo>
                  <a:lnTo>
                    <a:pt x="307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7096125" y="3167063"/>
              <a:ext cx="1588" cy="4048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4"/>
                </a:cxn>
                <a:cxn ang="0">
                  <a:pos x="0" y="0"/>
                </a:cxn>
              </a:cxnLst>
              <a:rect l="0" t="0" r="r" b="b"/>
              <a:pathLst>
                <a:path w="1" h="255">
                  <a:moveTo>
                    <a:pt x="0" y="0"/>
                  </a:moveTo>
                  <a:lnTo>
                    <a:pt x="0" y="2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7499350" y="3167063"/>
              <a:ext cx="84138" cy="404812"/>
            </a:xfrm>
            <a:custGeom>
              <a:avLst/>
              <a:gdLst/>
              <a:ahLst/>
              <a:cxnLst>
                <a:cxn ang="0">
                  <a:pos x="0" y="254"/>
                </a:cxn>
                <a:cxn ang="0">
                  <a:pos x="0" y="0"/>
                </a:cxn>
                <a:cxn ang="0">
                  <a:pos x="52" y="0"/>
                </a:cxn>
                <a:cxn ang="0">
                  <a:pos x="52" y="254"/>
                </a:cxn>
                <a:cxn ang="0">
                  <a:pos x="0" y="254"/>
                </a:cxn>
              </a:cxnLst>
              <a:rect l="0" t="0" r="r" b="b"/>
              <a:pathLst>
                <a:path w="53" h="255">
                  <a:moveTo>
                    <a:pt x="0" y="254"/>
                  </a:moveTo>
                  <a:lnTo>
                    <a:pt x="0" y="0"/>
                  </a:lnTo>
                  <a:lnTo>
                    <a:pt x="52" y="0"/>
                  </a:lnTo>
                  <a:lnTo>
                    <a:pt x="52" y="254"/>
                  </a:lnTo>
                  <a:lnTo>
                    <a:pt x="0" y="25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925513" y="3489325"/>
              <a:ext cx="446087" cy="496888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925513" y="3892550"/>
              <a:ext cx="87312" cy="93663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1857375" y="3489325"/>
              <a:ext cx="449263" cy="5064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2" y="318"/>
                </a:cxn>
                <a:cxn ang="0">
                  <a:pos x="0" y="0"/>
                </a:cxn>
              </a:cxnLst>
              <a:rect l="0" t="0" r="r" b="b"/>
              <a:pathLst>
                <a:path w="283" h="319">
                  <a:moveTo>
                    <a:pt x="0" y="0"/>
                  </a:moveTo>
                  <a:lnTo>
                    <a:pt x="282" y="3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2217738" y="3903663"/>
              <a:ext cx="88900" cy="92075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55" y="57"/>
                </a:cxn>
                <a:cxn ang="0">
                  <a:pos x="0" y="21"/>
                </a:cxn>
                <a:cxn ang="0">
                  <a:pos x="24" y="0"/>
                </a:cxn>
              </a:cxnLst>
              <a:rect l="0" t="0" r="r" b="b"/>
              <a:pathLst>
                <a:path w="56" h="58">
                  <a:moveTo>
                    <a:pt x="24" y="0"/>
                  </a:moveTo>
                  <a:lnTo>
                    <a:pt x="55" y="57"/>
                  </a:lnTo>
                  <a:lnTo>
                    <a:pt x="0" y="21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2"/>
            <p:cNvSpPr>
              <a:spLocks/>
            </p:cNvSpPr>
            <p:nvPr/>
          </p:nvSpPr>
          <p:spPr bwMode="auto">
            <a:xfrm>
              <a:off x="2355850" y="3489325"/>
              <a:ext cx="1330325" cy="5175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37" y="325"/>
                </a:cxn>
                <a:cxn ang="0">
                  <a:pos x="0" y="0"/>
                </a:cxn>
              </a:cxnLst>
              <a:rect l="0" t="0" r="r" b="b"/>
              <a:pathLst>
                <a:path w="838" h="326">
                  <a:moveTo>
                    <a:pt x="0" y="0"/>
                  </a:moveTo>
                  <a:lnTo>
                    <a:pt x="837" y="32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3"/>
            <p:cNvSpPr>
              <a:spLocks/>
            </p:cNvSpPr>
            <p:nvPr/>
          </p:nvSpPr>
          <p:spPr bwMode="auto">
            <a:xfrm>
              <a:off x="3581400" y="3944938"/>
              <a:ext cx="104775" cy="61912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5" y="38"/>
                </a:cxn>
                <a:cxn ang="0">
                  <a:pos x="0" y="30"/>
                </a:cxn>
                <a:cxn ang="0">
                  <a:pos x="11" y="0"/>
                </a:cxn>
              </a:cxnLst>
              <a:rect l="0" t="0" r="r" b="b"/>
              <a:pathLst>
                <a:path w="66" h="39">
                  <a:moveTo>
                    <a:pt x="11" y="0"/>
                  </a:moveTo>
                  <a:lnTo>
                    <a:pt x="65" y="38"/>
                  </a:lnTo>
                  <a:lnTo>
                    <a:pt x="0" y="30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4"/>
            <p:cNvSpPr>
              <a:spLocks/>
            </p:cNvSpPr>
            <p:nvPr/>
          </p:nvSpPr>
          <p:spPr bwMode="auto">
            <a:xfrm>
              <a:off x="5137150" y="3509963"/>
              <a:ext cx="446088" cy="496887"/>
            </a:xfrm>
            <a:custGeom>
              <a:avLst/>
              <a:gdLst/>
              <a:ahLst/>
              <a:cxnLst>
                <a:cxn ang="0">
                  <a:pos x="280" y="0"/>
                </a:cxn>
                <a:cxn ang="0">
                  <a:pos x="0" y="312"/>
                </a:cxn>
                <a:cxn ang="0">
                  <a:pos x="280" y="0"/>
                </a:cxn>
              </a:cxnLst>
              <a:rect l="0" t="0" r="r" b="b"/>
              <a:pathLst>
                <a:path w="281" h="313">
                  <a:moveTo>
                    <a:pt x="280" y="0"/>
                  </a:moveTo>
                  <a:lnTo>
                    <a:pt x="0" y="312"/>
                  </a:lnTo>
                  <a:lnTo>
                    <a:pt x="28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65"/>
            <p:cNvSpPr>
              <a:spLocks/>
            </p:cNvSpPr>
            <p:nvPr/>
          </p:nvSpPr>
          <p:spPr bwMode="auto">
            <a:xfrm>
              <a:off x="5137150" y="3913188"/>
              <a:ext cx="87313" cy="93662"/>
            </a:xfrm>
            <a:custGeom>
              <a:avLst/>
              <a:gdLst/>
              <a:ahLst/>
              <a:cxnLst>
                <a:cxn ang="0">
                  <a:pos x="54" y="21"/>
                </a:cxn>
                <a:cxn ang="0">
                  <a:pos x="0" y="58"/>
                </a:cxn>
                <a:cxn ang="0">
                  <a:pos x="30" y="0"/>
                </a:cxn>
                <a:cxn ang="0">
                  <a:pos x="54" y="21"/>
                </a:cxn>
              </a:cxnLst>
              <a:rect l="0" t="0" r="r" b="b"/>
              <a:pathLst>
                <a:path w="55" h="59">
                  <a:moveTo>
                    <a:pt x="54" y="21"/>
                  </a:moveTo>
                  <a:lnTo>
                    <a:pt x="0" y="58"/>
                  </a:lnTo>
                  <a:lnTo>
                    <a:pt x="30" y="0"/>
                  </a:lnTo>
                  <a:lnTo>
                    <a:pt x="54" y="2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66"/>
            <p:cNvSpPr>
              <a:spLocks/>
            </p:cNvSpPr>
            <p:nvPr/>
          </p:nvSpPr>
          <p:spPr bwMode="auto">
            <a:xfrm>
              <a:off x="6069013" y="3509963"/>
              <a:ext cx="458787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8" y="299"/>
                </a:cxn>
                <a:cxn ang="0">
                  <a:pos x="0" y="0"/>
                </a:cxn>
              </a:cxnLst>
              <a:rect l="0" t="0" r="r" b="b"/>
              <a:pathLst>
                <a:path w="289" h="300">
                  <a:moveTo>
                    <a:pt x="0" y="0"/>
                  </a:moveTo>
                  <a:lnTo>
                    <a:pt x="288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67"/>
            <p:cNvSpPr>
              <a:spLocks/>
            </p:cNvSpPr>
            <p:nvPr/>
          </p:nvSpPr>
          <p:spPr bwMode="auto">
            <a:xfrm>
              <a:off x="6437313" y="3894138"/>
              <a:ext cx="90487" cy="92075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56" y="57"/>
                </a:cxn>
                <a:cxn ang="0">
                  <a:pos x="0" y="22"/>
                </a:cxn>
                <a:cxn ang="0">
                  <a:pos x="23" y="0"/>
                </a:cxn>
              </a:cxnLst>
              <a:rect l="0" t="0" r="r" b="b"/>
              <a:pathLst>
                <a:path w="57" h="58">
                  <a:moveTo>
                    <a:pt x="23" y="0"/>
                  </a:moveTo>
                  <a:lnTo>
                    <a:pt x="56" y="57"/>
                  </a:lnTo>
                  <a:lnTo>
                    <a:pt x="0" y="22"/>
                  </a:lnTo>
                  <a:lnTo>
                    <a:pt x="23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8"/>
            <p:cNvSpPr>
              <a:spLocks/>
            </p:cNvSpPr>
            <p:nvPr/>
          </p:nvSpPr>
          <p:spPr bwMode="auto">
            <a:xfrm>
              <a:off x="6556375" y="3519488"/>
              <a:ext cx="1362075" cy="4762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7" y="299"/>
                </a:cxn>
                <a:cxn ang="0">
                  <a:pos x="0" y="0"/>
                </a:cxn>
              </a:cxnLst>
              <a:rect l="0" t="0" r="r" b="b"/>
              <a:pathLst>
                <a:path w="858" h="300">
                  <a:moveTo>
                    <a:pt x="0" y="0"/>
                  </a:moveTo>
                  <a:lnTo>
                    <a:pt x="857" y="29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69"/>
            <p:cNvSpPr>
              <a:spLocks/>
            </p:cNvSpPr>
            <p:nvPr/>
          </p:nvSpPr>
          <p:spPr bwMode="auto">
            <a:xfrm>
              <a:off x="7812088" y="3937000"/>
              <a:ext cx="106362" cy="58738"/>
            </a:xfrm>
            <a:custGeom>
              <a:avLst/>
              <a:gdLst/>
              <a:ahLst/>
              <a:cxnLst>
                <a:cxn ang="0">
                  <a:pos x="11" y="0"/>
                </a:cxn>
                <a:cxn ang="0">
                  <a:pos x="66" y="36"/>
                </a:cxn>
                <a:cxn ang="0">
                  <a:pos x="0" y="31"/>
                </a:cxn>
                <a:cxn ang="0">
                  <a:pos x="11" y="0"/>
                </a:cxn>
              </a:cxnLst>
              <a:rect l="0" t="0" r="r" b="b"/>
              <a:pathLst>
                <a:path w="67" h="37">
                  <a:moveTo>
                    <a:pt x="11" y="0"/>
                  </a:moveTo>
                  <a:lnTo>
                    <a:pt x="66" y="36"/>
                  </a:lnTo>
                  <a:lnTo>
                    <a:pt x="0" y="31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70"/>
            <p:cNvSpPr>
              <a:spLocks/>
            </p:cNvSpPr>
            <p:nvPr/>
          </p:nvSpPr>
          <p:spPr bwMode="auto">
            <a:xfrm>
              <a:off x="2314575" y="1981200"/>
              <a:ext cx="1190625" cy="1163638"/>
            </a:xfrm>
            <a:custGeom>
              <a:avLst/>
              <a:gdLst/>
              <a:ahLst/>
              <a:cxnLst>
                <a:cxn ang="0">
                  <a:pos x="749" y="0"/>
                </a:cxn>
                <a:cxn ang="0">
                  <a:pos x="0" y="732"/>
                </a:cxn>
                <a:cxn ang="0">
                  <a:pos x="749" y="0"/>
                </a:cxn>
              </a:cxnLst>
              <a:rect l="0" t="0" r="r" b="b"/>
              <a:pathLst>
                <a:path w="750" h="733">
                  <a:moveTo>
                    <a:pt x="749" y="0"/>
                  </a:moveTo>
                  <a:lnTo>
                    <a:pt x="0" y="732"/>
                  </a:lnTo>
                  <a:lnTo>
                    <a:pt x="749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71"/>
            <p:cNvSpPr>
              <a:spLocks/>
            </p:cNvSpPr>
            <p:nvPr/>
          </p:nvSpPr>
          <p:spPr bwMode="auto">
            <a:xfrm>
              <a:off x="2209800" y="3124200"/>
              <a:ext cx="106363" cy="58738"/>
            </a:xfrm>
            <a:custGeom>
              <a:avLst/>
              <a:gdLst/>
              <a:ahLst/>
              <a:cxnLst>
                <a:cxn ang="0">
                  <a:pos x="66" y="31"/>
                </a:cxn>
                <a:cxn ang="0">
                  <a:pos x="0" y="36"/>
                </a:cxn>
                <a:cxn ang="0">
                  <a:pos x="56" y="0"/>
                </a:cxn>
                <a:cxn ang="0">
                  <a:pos x="66" y="31"/>
                </a:cxn>
              </a:cxnLst>
              <a:rect l="0" t="0" r="r" b="b"/>
              <a:pathLst>
                <a:path w="67" h="37">
                  <a:moveTo>
                    <a:pt x="66" y="31"/>
                  </a:moveTo>
                  <a:lnTo>
                    <a:pt x="0" y="36"/>
                  </a:lnTo>
                  <a:lnTo>
                    <a:pt x="56" y="0"/>
                  </a:lnTo>
                  <a:lnTo>
                    <a:pt x="66" y="3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72"/>
            <p:cNvSpPr>
              <a:spLocks/>
            </p:cNvSpPr>
            <p:nvPr/>
          </p:nvSpPr>
          <p:spPr bwMode="auto">
            <a:xfrm>
              <a:off x="3962400" y="1981200"/>
              <a:ext cx="1905000" cy="1139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9" y="717"/>
                </a:cxn>
                <a:cxn ang="0">
                  <a:pos x="0" y="0"/>
                </a:cxn>
              </a:cxnLst>
              <a:rect l="0" t="0" r="r" b="b"/>
              <a:pathLst>
                <a:path w="1200" h="718">
                  <a:moveTo>
                    <a:pt x="0" y="0"/>
                  </a:moveTo>
                  <a:lnTo>
                    <a:pt x="1199" y="71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73"/>
            <p:cNvSpPr>
              <a:spLocks/>
            </p:cNvSpPr>
            <p:nvPr/>
          </p:nvSpPr>
          <p:spPr bwMode="auto">
            <a:xfrm>
              <a:off x="5864225" y="3101975"/>
              <a:ext cx="106363" cy="5080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66" y="28"/>
                </a:cxn>
                <a:cxn ang="0">
                  <a:pos x="0" y="31"/>
                </a:cxn>
                <a:cxn ang="0">
                  <a:pos x="6" y="0"/>
                </a:cxn>
              </a:cxnLst>
              <a:rect l="0" t="0" r="r" b="b"/>
              <a:pathLst>
                <a:path w="67" h="32">
                  <a:moveTo>
                    <a:pt x="6" y="0"/>
                  </a:moveTo>
                  <a:lnTo>
                    <a:pt x="66" y="28"/>
                  </a:lnTo>
                  <a:lnTo>
                    <a:pt x="0" y="31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4"/>
            <p:cNvSpPr>
              <a:spLocks/>
            </p:cNvSpPr>
            <p:nvPr/>
          </p:nvSpPr>
          <p:spPr bwMode="auto">
            <a:xfrm>
              <a:off x="1676400" y="4024313"/>
              <a:ext cx="325438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5"/>
            <p:cNvSpPr>
              <a:spLocks/>
            </p:cNvSpPr>
            <p:nvPr/>
          </p:nvSpPr>
          <p:spPr bwMode="auto">
            <a:xfrm>
              <a:off x="2000250" y="4024313"/>
              <a:ext cx="327025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5" y="0"/>
                </a:cxn>
                <a:cxn ang="0">
                  <a:pos x="205" y="204"/>
                </a:cxn>
                <a:cxn ang="0">
                  <a:pos x="0" y="204"/>
                </a:cxn>
              </a:cxnLst>
              <a:rect l="0" t="0" r="r" b="b"/>
              <a:pathLst>
                <a:path w="206" h="205">
                  <a:moveTo>
                    <a:pt x="0" y="204"/>
                  </a:moveTo>
                  <a:lnTo>
                    <a:pt x="0" y="0"/>
                  </a:lnTo>
                  <a:lnTo>
                    <a:pt x="205" y="0"/>
                  </a:lnTo>
                  <a:lnTo>
                    <a:pt x="205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232568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7"/>
            <p:cNvSpPr>
              <a:spLocks/>
            </p:cNvSpPr>
            <p:nvPr/>
          </p:nvSpPr>
          <p:spPr bwMode="auto">
            <a:xfrm>
              <a:off x="2649538" y="4024313"/>
              <a:ext cx="325437" cy="325437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0" y="0"/>
                </a:cxn>
                <a:cxn ang="0">
                  <a:pos x="204" y="0"/>
                </a:cxn>
                <a:cxn ang="0">
                  <a:pos x="204" y="204"/>
                </a:cxn>
                <a:cxn ang="0">
                  <a:pos x="0" y="204"/>
                </a:cxn>
              </a:cxnLst>
              <a:rect l="0" t="0" r="r" b="b"/>
              <a:pathLst>
                <a:path w="205" h="205">
                  <a:moveTo>
                    <a:pt x="0" y="204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204" y="204"/>
                  </a:lnTo>
                  <a:lnTo>
                    <a:pt x="0" y="20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2855913" y="1354138"/>
              <a:ext cx="585787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000000"/>
                  </a:solidFill>
                  <a:latin typeface="Arial" pitchFamily="34" charset="0"/>
                </a:rPr>
                <a:t>Root</a:t>
              </a:r>
            </a:p>
          </p:txBody>
        </p:sp>
        <p:sp>
          <p:nvSpPr>
            <p:cNvPr id="80" name="Rectangle 79"/>
            <p:cNvSpPr>
              <a:spLocks noChangeArrowheads="1"/>
            </p:cNvSpPr>
            <p:nvPr/>
          </p:nvSpPr>
          <p:spPr bwMode="auto">
            <a:xfrm>
              <a:off x="3505200" y="1752600"/>
              <a:ext cx="422275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700" b="1">
                  <a:solidFill>
                    <a:schemeClr val="accent2"/>
                  </a:solidFill>
                  <a:latin typeface="Arial" pitchFamily="34" charset="0"/>
                </a:rPr>
                <a:t>17</a:t>
              </a:r>
            </a:p>
          </p:txBody>
        </p:sp>
        <p:sp>
          <p:nvSpPr>
            <p:cNvPr id="81" name="Rectangle 80"/>
            <p:cNvSpPr>
              <a:spLocks noChangeArrowheads="1"/>
            </p:cNvSpPr>
            <p:nvPr/>
          </p:nvSpPr>
          <p:spPr bwMode="auto">
            <a:xfrm>
              <a:off x="6161088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30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303688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14*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360738" y="4022725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16*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/>
          </p:nvSpPr>
          <p:spPr bwMode="auto">
            <a:xfrm>
              <a:off x="7267575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33*</a:t>
              </a:r>
            </a:p>
          </p:txBody>
        </p:sp>
        <p:sp>
          <p:nvSpPr>
            <p:cNvPr id="85" name="Rectangle 84"/>
            <p:cNvSpPr>
              <a:spLocks noChangeArrowheads="1"/>
            </p:cNvSpPr>
            <p:nvPr/>
          </p:nvSpPr>
          <p:spPr bwMode="auto">
            <a:xfrm>
              <a:off x="7593013" y="4013200"/>
              <a:ext cx="428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34*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79073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38*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8231188" y="3992563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39*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1939925" y="3195638"/>
              <a:ext cx="3651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13</a:t>
              </a:r>
            </a:p>
          </p:txBody>
        </p:sp>
        <p:sp>
          <p:nvSpPr>
            <p:cNvPr id="89" name="Rectangle 88"/>
            <p:cNvSpPr>
              <a:spLocks noChangeArrowheads="1"/>
            </p:cNvSpPr>
            <p:nvPr/>
          </p:nvSpPr>
          <p:spPr bwMode="auto">
            <a:xfrm>
              <a:off x="1473200" y="3195638"/>
              <a:ext cx="2730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90" name="Rectangle 89"/>
            <p:cNvSpPr>
              <a:spLocks noChangeArrowheads="1"/>
            </p:cNvSpPr>
            <p:nvPr/>
          </p:nvSpPr>
          <p:spPr bwMode="auto">
            <a:xfrm>
              <a:off x="2009775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7*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1687513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5*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2325688" y="4002088"/>
              <a:ext cx="336550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8*</a:t>
              </a:r>
            </a:p>
          </p:txBody>
        </p:sp>
        <p:sp>
          <p:nvSpPr>
            <p:cNvPr id="93" name="Rectangle 92"/>
            <p:cNvSpPr>
              <a:spLocks noChangeArrowheads="1"/>
            </p:cNvSpPr>
            <p:nvPr/>
          </p:nvSpPr>
          <p:spPr bwMode="auto">
            <a:xfrm>
              <a:off x="44862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22*</a:t>
              </a: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4792663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24*</a:t>
              </a:r>
            </a:p>
          </p:txBody>
        </p:sp>
        <p:sp>
          <p:nvSpPr>
            <p:cNvPr id="95" name="Rectangle 94"/>
            <p:cNvSpPr>
              <a:spLocks noChangeArrowheads="1"/>
            </p:cNvSpPr>
            <p:nvPr/>
          </p:nvSpPr>
          <p:spPr bwMode="auto">
            <a:xfrm>
              <a:off x="5664200" y="3184525"/>
              <a:ext cx="3651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</a:t>
              </a:r>
            </a:p>
          </p:txBody>
        </p:sp>
        <p:sp>
          <p:nvSpPr>
            <p:cNvPr id="96" name="Rectangle 95"/>
            <p:cNvSpPr>
              <a:spLocks noChangeArrowheads="1"/>
            </p:cNvSpPr>
            <p:nvPr/>
          </p:nvSpPr>
          <p:spPr bwMode="auto">
            <a:xfrm>
              <a:off x="5857875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27*</a:t>
              </a:r>
            </a:p>
          </p:txBody>
        </p:sp>
        <p:sp>
          <p:nvSpPr>
            <p:cNvPr id="97" name="Rectangle 96"/>
            <p:cNvSpPr>
              <a:spLocks noChangeArrowheads="1"/>
            </p:cNvSpPr>
            <p:nvPr/>
          </p:nvSpPr>
          <p:spPr bwMode="auto">
            <a:xfrm>
              <a:off x="6192838" y="4002088"/>
              <a:ext cx="428625" cy="287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300" b="1">
                  <a:solidFill>
                    <a:srgbClr val="000000"/>
                  </a:solidFill>
                  <a:latin typeface="Arial" pitchFamily="34" charset="0"/>
                </a:rPr>
                <a:t>29*</a:t>
              </a:r>
            </a:p>
          </p:txBody>
        </p:sp>
        <p:sp>
          <p:nvSpPr>
            <p:cNvPr id="98" name="Line 97"/>
            <p:cNvSpPr>
              <a:spLocks noChangeShapeType="1"/>
            </p:cNvSpPr>
            <p:nvPr/>
          </p:nvSpPr>
          <p:spPr bwMode="auto">
            <a:xfrm>
              <a:off x="3263900" y="1306513"/>
              <a:ext cx="609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rc 98"/>
            <p:cNvSpPr>
              <a:spLocks/>
            </p:cNvSpPr>
            <p:nvPr/>
          </p:nvSpPr>
          <p:spPr bwMode="auto">
            <a:xfrm rot="18420000">
              <a:off x="1447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rc 99"/>
            <p:cNvSpPr>
              <a:spLocks/>
            </p:cNvSpPr>
            <p:nvPr/>
          </p:nvSpPr>
          <p:spPr bwMode="auto">
            <a:xfrm rot="18420000">
              <a:off x="28956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rc 100"/>
            <p:cNvSpPr>
              <a:spLocks/>
            </p:cNvSpPr>
            <p:nvPr/>
          </p:nvSpPr>
          <p:spPr bwMode="auto">
            <a:xfrm rot="18420000">
              <a:off x="42672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rc 101"/>
            <p:cNvSpPr>
              <a:spLocks/>
            </p:cNvSpPr>
            <p:nvPr/>
          </p:nvSpPr>
          <p:spPr bwMode="auto">
            <a:xfrm rot="18420000">
              <a:off x="57150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rc 102"/>
            <p:cNvSpPr>
              <a:spLocks/>
            </p:cNvSpPr>
            <p:nvPr/>
          </p:nvSpPr>
          <p:spPr bwMode="auto">
            <a:xfrm rot="18420000">
              <a:off x="7162800" y="3825875"/>
              <a:ext cx="304800" cy="38100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Rectangle 103"/>
            <p:cNvSpPr>
              <a:spLocks noChangeArrowheads="1"/>
            </p:cNvSpPr>
            <p:nvPr/>
          </p:nvSpPr>
          <p:spPr bwMode="auto">
            <a:xfrm>
              <a:off x="914400" y="2286000"/>
              <a:ext cx="192246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</a:rPr>
                <a:t>Entries &lt;=  17</a:t>
              </a:r>
            </a:p>
          </p:txBody>
        </p:sp>
        <p:sp>
          <p:nvSpPr>
            <p:cNvPr id="105" name="Rectangle 104"/>
            <p:cNvSpPr>
              <a:spLocks noChangeArrowheads="1"/>
            </p:cNvSpPr>
            <p:nvPr/>
          </p:nvSpPr>
          <p:spPr bwMode="auto">
            <a:xfrm>
              <a:off x="5257800" y="2286000"/>
              <a:ext cx="1751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</a:rPr>
                <a:t>Entries &gt;  17</a:t>
              </a:r>
            </a:p>
          </p:txBody>
        </p:sp>
      </p:grp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304800" y="914400"/>
            <a:ext cx="2133600" cy="1143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  <p:txBody>
          <a:bodyPr wrap="none" lIns="90488" tIns="44450" rIns="90488" bIns="44450">
            <a:normAutofit/>
          </a:bodyPr>
          <a:lstStyle/>
          <a:p>
            <a:r>
              <a:rPr lang="en-US" sz="2000" dirty="0" smtClean="0">
                <a:latin typeface="+mn-lt"/>
              </a:rPr>
              <a:t>SELECT *</a:t>
            </a:r>
          </a:p>
          <a:p>
            <a:r>
              <a:rPr lang="en-US" sz="2000" dirty="0" smtClean="0">
                <a:latin typeface="+mn-lt"/>
              </a:rPr>
              <a:t>FROM Employees</a:t>
            </a:r>
          </a:p>
          <a:p>
            <a:r>
              <a:rPr lang="en-US" sz="2000" dirty="0" smtClean="0">
                <a:latin typeface="+mn-lt"/>
              </a:rPr>
              <a:t>WHERE age&gt;30</a:t>
            </a:r>
          </a:p>
        </p:txBody>
      </p:sp>
      <p:sp>
        <p:nvSpPr>
          <p:cNvPr id="109" name="Rounded Rectangular Callout 108"/>
          <p:cNvSpPr/>
          <p:nvPr/>
        </p:nvSpPr>
        <p:spPr>
          <a:xfrm>
            <a:off x="304800" y="2514600"/>
            <a:ext cx="2133600" cy="685800"/>
          </a:xfrm>
          <a:prstGeom prst="wedgeRoundRectCallout">
            <a:avLst>
              <a:gd name="adj1" fmla="val -27459"/>
              <a:gd name="adj2" fmla="val -134615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Assume heap file data storage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/>
          <a:lstStyle/>
          <a:p>
            <a:r>
              <a:rPr lang="en-US" dirty="0" smtClean="0"/>
              <a:t>Hash-Based Indexes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Index is a collection of </a:t>
            </a:r>
            <a:r>
              <a:rPr lang="en-US" i="1" u="sng" dirty="0" smtClean="0">
                <a:solidFill>
                  <a:schemeClr val="accent2"/>
                </a:solidFill>
              </a:rPr>
              <a:t>buckets</a:t>
            </a:r>
            <a:r>
              <a:rPr lang="en-US" dirty="0" smtClean="0"/>
              <a:t> that contain data entries</a:t>
            </a:r>
            <a:endParaRPr lang="en-US" i="1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Bucket = </a:t>
            </a:r>
            <a:r>
              <a:rPr lang="en-US" i="1" dirty="0" smtClean="0">
                <a:solidFill>
                  <a:schemeClr val="accent2"/>
                </a:solidFill>
              </a:rPr>
              <a:t>primary</a:t>
            </a:r>
            <a:r>
              <a:rPr lang="en-US" dirty="0" smtClean="0">
                <a:solidFill>
                  <a:schemeClr val="accent2"/>
                </a:solidFill>
              </a:rPr>
              <a:t> page</a:t>
            </a:r>
            <a:r>
              <a:rPr lang="en-US" dirty="0" smtClean="0"/>
              <a:t> plus zero or more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dirty="0" smtClean="0">
                <a:solidFill>
                  <a:schemeClr val="accent2"/>
                </a:solidFill>
              </a:rPr>
              <a:t>overflow</a:t>
            </a:r>
            <a:r>
              <a:rPr lang="en-US" dirty="0" smtClean="0">
                <a:solidFill>
                  <a:schemeClr val="accent2"/>
                </a:solidFill>
              </a:rPr>
              <a:t> pages</a:t>
            </a:r>
            <a:r>
              <a:rPr lang="en-US" dirty="0" smtClean="0"/>
              <a:t>. 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Hashing function</a:t>
            </a:r>
            <a:r>
              <a:rPr lang="en-US" b="1" i="1" dirty="0" smtClean="0">
                <a:solidFill>
                  <a:schemeClr val="accent2"/>
                </a:solidFill>
              </a:rPr>
              <a:t> </a:t>
            </a:r>
            <a:r>
              <a:rPr lang="en-US" b="1" dirty="0" smtClean="0">
                <a:solidFill>
                  <a:schemeClr val="accent2"/>
                </a:solidFill>
              </a:rPr>
              <a:t>h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b="1" dirty="0" smtClean="0"/>
              <a:t>h</a:t>
            </a:r>
            <a:r>
              <a:rPr lang="en-US" dirty="0" smtClean="0"/>
              <a:t>(</a:t>
            </a:r>
            <a:r>
              <a:rPr lang="en-US" i="1" dirty="0" smtClean="0"/>
              <a:t>r</a:t>
            </a:r>
            <a:r>
              <a:rPr lang="en-US" dirty="0" smtClean="0"/>
              <a:t>) = bucket in which (data entry for) record </a:t>
            </a:r>
            <a:r>
              <a:rPr lang="en-US" i="1" dirty="0" smtClean="0"/>
              <a:t>r</a:t>
            </a:r>
            <a:r>
              <a:rPr lang="en-US" dirty="0" smtClean="0"/>
              <a:t> belongs. </a:t>
            </a:r>
            <a:r>
              <a:rPr lang="en-US" b="1" dirty="0" smtClean="0"/>
              <a:t>h</a:t>
            </a:r>
            <a:r>
              <a:rPr lang="en-US" dirty="0" smtClean="0"/>
              <a:t> looks at the </a:t>
            </a:r>
            <a:r>
              <a:rPr lang="en-US" i="1" dirty="0" smtClean="0">
                <a:solidFill>
                  <a:schemeClr val="accent2"/>
                </a:solidFill>
              </a:rPr>
              <a:t>search key</a:t>
            </a:r>
            <a:r>
              <a:rPr lang="en-US" dirty="0" smtClean="0"/>
              <a:t> fields of </a:t>
            </a:r>
            <a:r>
              <a:rPr lang="en-US" i="1" dirty="0" smtClean="0"/>
              <a:t>r.</a:t>
            </a:r>
          </a:p>
          <a:p>
            <a:r>
              <a:rPr lang="en-US" i="1" dirty="0" smtClean="0"/>
              <a:t>No “index entries” in this scheme.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86000" y="1066800"/>
            <a:ext cx="1447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H1(age)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1524000" y="2133600"/>
            <a:ext cx="4876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66800" y="3200400"/>
            <a:ext cx="70866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7200" y="35168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362200" y="3276600"/>
            <a:ext cx="1066800" cy="838200"/>
            <a:chOff x="1524000" y="3886200"/>
            <a:chExt cx="1066800" cy="838200"/>
          </a:xfrm>
        </p:grpSpPr>
        <p:sp>
          <p:nvSpPr>
            <p:cNvPr id="12" name="Rounded Rectangle 11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05200" y="3276600"/>
            <a:ext cx="1066800" cy="838200"/>
            <a:chOff x="1524000" y="3886200"/>
            <a:chExt cx="1066800" cy="838200"/>
          </a:xfrm>
        </p:grpSpPr>
        <p:sp>
          <p:nvSpPr>
            <p:cNvPr id="20" name="Rounded Rectangle 19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648200" y="3276600"/>
            <a:ext cx="1066800" cy="838200"/>
            <a:chOff x="1524000" y="3886200"/>
            <a:chExt cx="1066800" cy="838200"/>
          </a:xfrm>
        </p:grpSpPr>
        <p:sp>
          <p:nvSpPr>
            <p:cNvPr id="28" name="Rounded Rectangle 27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91200" y="3276600"/>
            <a:ext cx="1066800" cy="838200"/>
            <a:chOff x="1524000" y="3886200"/>
            <a:chExt cx="1066800" cy="838200"/>
          </a:xfrm>
        </p:grpSpPr>
        <p:sp>
          <p:nvSpPr>
            <p:cNvPr id="36" name="Rounded Rectangle 35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934200" y="3276600"/>
            <a:ext cx="1066800" cy="838200"/>
            <a:chOff x="1524000" y="3886200"/>
            <a:chExt cx="1066800" cy="838200"/>
          </a:xfrm>
        </p:grpSpPr>
        <p:sp>
          <p:nvSpPr>
            <p:cNvPr id="44" name="Rounded Rectangle 43"/>
            <p:cNvSpPr/>
            <p:nvPr/>
          </p:nvSpPr>
          <p:spPr>
            <a:xfrm>
              <a:off x="1524000" y="38862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600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7526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9050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0574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2098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362200" y="40386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219200" y="3276600"/>
            <a:ext cx="1066800" cy="838200"/>
            <a:chOff x="914400" y="2590800"/>
            <a:chExt cx="1066800" cy="838200"/>
          </a:xfrm>
        </p:grpSpPr>
        <p:sp>
          <p:nvSpPr>
            <p:cNvPr id="52" name="Rounded Rectangle 51"/>
            <p:cNvSpPr/>
            <p:nvPr/>
          </p:nvSpPr>
          <p:spPr>
            <a:xfrm>
              <a:off x="914400" y="2590800"/>
              <a:ext cx="1066800" cy="8382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990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11430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12954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4478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6002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752600" y="2743200"/>
              <a:ext cx="76200" cy="5334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0" name="Straight Arrow Connector 59"/>
          <p:cNvCxnSpPr>
            <a:stCxn id="66" idx="2"/>
          </p:cNvCxnSpPr>
          <p:nvPr/>
        </p:nvCxnSpPr>
        <p:spPr>
          <a:xfrm rot="16200000" flipH="1">
            <a:off x="1331595" y="493395"/>
            <a:ext cx="392668" cy="121134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52400" y="533400"/>
            <a:ext cx="1539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Value for age</a:t>
            </a:r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1600200" y="2209800"/>
            <a:ext cx="1371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1066800" y="990600"/>
            <a:ext cx="7543800" cy="21336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4114800" y="1066800"/>
            <a:ext cx="2133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Hash Index on Age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6764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22860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r>
              <a:rPr lang="en-US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3276600" y="2209800"/>
            <a:ext cx="1371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33528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56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39624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4" name="Rounded Rectangle 83"/>
          <p:cNvSpPr/>
          <p:nvPr/>
        </p:nvSpPr>
        <p:spPr>
          <a:xfrm>
            <a:off x="4876800" y="2209800"/>
            <a:ext cx="1371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9530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5626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stCxn id="7" idx="4"/>
          </p:cNvCxnSpPr>
          <p:nvPr/>
        </p:nvCxnSpPr>
        <p:spPr>
          <a:xfrm rot="5400000">
            <a:off x="2571750" y="1619250"/>
            <a:ext cx="228600" cy="6477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7" idx="4"/>
          </p:cNvCxnSpPr>
          <p:nvPr/>
        </p:nvCxnSpPr>
        <p:spPr>
          <a:xfrm rot="16200000" flipH="1">
            <a:off x="3143250" y="1695450"/>
            <a:ext cx="228600" cy="4953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" idx="4"/>
          </p:cNvCxnSpPr>
          <p:nvPr/>
        </p:nvCxnSpPr>
        <p:spPr>
          <a:xfrm rot="16200000" flipH="1">
            <a:off x="3905250" y="933450"/>
            <a:ext cx="228600" cy="201930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>
          <a:xfrm>
            <a:off x="6553200" y="2209800"/>
            <a:ext cx="1371600" cy="6096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66294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239000" y="2362200"/>
            <a:ext cx="5334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04" name="Curved Connector 103"/>
          <p:cNvCxnSpPr>
            <a:stCxn id="84" idx="0"/>
            <a:endCxn id="100" idx="0"/>
          </p:cNvCxnSpPr>
          <p:nvPr/>
        </p:nvCxnSpPr>
        <p:spPr>
          <a:xfrm rot="5400000" flipH="1" flipV="1">
            <a:off x="6400800" y="1371600"/>
            <a:ext cx="1588" cy="1676400"/>
          </a:xfrm>
          <a:prstGeom prst="curvedConnector3">
            <a:avLst>
              <a:gd name="adj1" fmla="val 14395466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7391400" y="15240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Overflow </a:t>
            </a:r>
          </a:p>
          <a:p>
            <a:r>
              <a:rPr lang="en-US" dirty="0" smtClean="0"/>
              <a:t>page</a:t>
            </a:r>
            <a:endParaRPr lang="en-US" dirty="0"/>
          </a:p>
        </p:txBody>
      </p:sp>
      <p:cxnSp>
        <p:nvCxnSpPr>
          <p:cNvPr id="107" name="Straight Arrow Connector 106"/>
          <p:cNvCxnSpPr>
            <a:stCxn id="79" idx="2"/>
            <a:endCxn id="55" idx="0"/>
          </p:cNvCxnSpPr>
          <p:nvPr/>
        </p:nvCxnSpPr>
        <p:spPr>
          <a:xfrm rot="5400000">
            <a:off x="1409700" y="2895600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stCxn id="80" idx="2"/>
            <a:endCxn id="23" idx="0"/>
          </p:cNvCxnSpPr>
          <p:nvPr/>
        </p:nvCxnSpPr>
        <p:spPr>
          <a:xfrm rot="16200000" flipH="1">
            <a:off x="2857500" y="2362200"/>
            <a:ext cx="76200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82" idx="2"/>
          </p:cNvCxnSpPr>
          <p:nvPr/>
        </p:nvCxnSpPr>
        <p:spPr>
          <a:xfrm rot="5400000">
            <a:off x="2381250" y="2190750"/>
            <a:ext cx="762000" cy="17145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83" idx="2"/>
            <a:endCxn id="25" idx="0"/>
          </p:cNvCxnSpPr>
          <p:nvPr/>
        </p:nvCxnSpPr>
        <p:spPr>
          <a:xfrm rot="5400000">
            <a:off x="3848100" y="3048000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5" idx="2"/>
            <a:endCxn id="39" idx="0"/>
          </p:cNvCxnSpPr>
          <p:nvPr/>
        </p:nvCxnSpPr>
        <p:spPr>
          <a:xfrm rot="16200000" flipH="1">
            <a:off x="5334000" y="2552700"/>
            <a:ext cx="762000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86" idx="2"/>
            <a:endCxn id="46" idx="0"/>
          </p:cNvCxnSpPr>
          <p:nvPr/>
        </p:nvCxnSpPr>
        <p:spPr>
          <a:xfrm rot="16200000" flipH="1">
            <a:off x="6134100" y="2362200"/>
            <a:ext cx="76200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101" idx="2"/>
            <a:endCxn id="48" idx="0"/>
          </p:cNvCxnSpPr>
          <p:nvPr/>
        </p:nvCxnSpPr>
        <p:spPr>
          <a:xfrm rot="16200000" flipH="1">
            <a:off x="6819900" y="2743200"/>
            <a:ext cx="7620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102" idx="2"/>
            <a:endCxn id="49" idx="0"/>
          </p:cNvCxnSpPr>
          <p:nvPr/>
        </p:nvCxnSpPr>
        <p:spPr>
          <a:xfrm rot="16200000" flipH="1">
            <a:off x="7200900" y="2971800"/>
            <a:ext cx="762000" cy="1524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Index Classifications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What should be in a Data Entry k* ?</a:t>
            </a:r>
          </a:p>
          <a:p>
            <a:pPr lvl="1"/>
            <a:r>
              <a:rPr lang="en-US" dirty="0" smtClean="0"/>
              <a:t>Possibilities:</a:t>
            </a:r>
          </a:p>
          <a:p>
            <a:pPr lvl="2"/>
            <a:r>
              <a:rPr lang="en-US" dirty="0" smtClean="0"/>
              <a:t>The data record itself with key value k</a:t>
            </a:r>
          </a:p>
          <a:p>
            <a:pPr lvl="2"/>
            <a:r>
              <a:rPr lang="en-US" dirty="0" smtClean="0"/>
              <a:t>&lt;k, rid of data record with key value k&gt;</a:t>
            </a:r>
          </a:p>
          <a:p>
            <a:pPr lvl="2"/>
            <a:r>
              <a:rPr lang="en-US" dirty="0" smtClean="0"/>
              <a:t>&lt;k, list of rids of data records with key value k&gt;</a:t>
            </a:r>
          </a:p>
          <a:p>
            <a:pPr lvl="3"/>
            <a:r>
              <a:rPr lang="en-US" dirty="0" smtClean="0"/>
              <a:t>Variable size data entries</a:t>
            </a:r>
          </a:p>
          <a:p>
            <a:pPr lvl="1"/>
            <a:r>
              <a:rPr lang="en-US" dirty="0" smtClean="0"/>
              <a:t>Applies to any indexing technique</a:t>
            </a:r>
          </a:p>
          <a:p>
            <a:r>
              <a:rPr lang="en-US" dirty="0" smtClean="0"/>
              <a:t>Primary </a:t>
            </a:r>
            <a:r>
              <a:rPr lang="en-US" dirty="0" err="1" smtClean="0"/>
              <a:t>vs</a:t>
            </a:r>
            <a:r>
              <a:rPr lang="en-US" dirty="0" smtClean="0"/>
              <a:t> Secondary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Primary index </a:t>
            </a:r>
            <a:r>
              <a:rPr lang="en-US" dirty="0" smtClean="0"/>
              <a:t>: search key contains primary key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Unique Index </a:t>
            </a:r>
            <a:r>
              <a:rPr lang="en-US" dirty="0" smtClean="0"/>
              <a:t>: search key contains candidate key</a:t>
            </a:r>
          </a:p>
          <a:p>
            <a:r>
              <a:rPr lang="en-US" dirty="0" smtClean="0"/>
              <a:t>Clustered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unclustered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Clustered index</a:t>
            </a:r>
            <a:r>
              <a:rPr lang="en-US" dirty="0" smtClean="0"/>
              <a:t>: order of data records same or close to order of data entries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Clustered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Unclustered</a:t>
            </a:r>
            <a:r>
              <a:rPr lang="en-US" dirty="0" smtClean="0"/>
              <a:t> 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Suppose data records are stored in a Heap file.</a:t>
            </a:r>
          </a:p>
          <a:p>
            <a:pPr lvl="1">
              <a:buSzPct val="75000"/>
            </a:pPr>
            <a:r>
              <a:rPr lang="en-US" dirty="0" smtClean="0"/>
              <a:t> To build clustered index, first sort the Heap file (with some free space on each page for future inserts).  </a:t>
            </a:r>
          </a:p>
          <a:p>
            <a:pPr lvl="1">
              <a:buSzPct val="75000"/>
            </a:pPr>
            <a:r>
              <a:rPr lang="en-US" dirty="0" smtClean="0"/>
              <a:t>Overflow pages may be needed for inserts.  (Thus, order of data </a:t>
            </a:r>
            <a:r>
              <a:rPr lang="en-US" dirty="0" err="1" smtClean="0"/>
              <a:t>recs</a:t>
            </a:r>
            <a:r>
              <a:rPr lang="en-US" dirty="0" smtClean="0"/>
              <a:t> is `close to’, but not identical to, the sort order.)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F8921-895E-45E0-9340-BEA72188B09F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115888" y="3429000"/>
            <a:ext cx="8951912" cy="2895600"/>
            <a:chOff x="188913" y="3709988"/>
            <a:chExt cx="8951912" cy="2895600"/>
          </a:xfrm>
        </p:grpSpPr>
        <p:sp>
          <p:nvSpPr>
            <p:cNvPr id="7" name="Rectangle 2"/>
            <p:cNvSpPr>
              <a:spLocks noChangeArrowheads="1"/>
            </p:cNvSpPr>
            <p:nvPr/>
          </p:nvSpPr>
          <p:spPr bwMode="auto">
            <a:xfrm>
              <a:off x="736600" y="6148388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3175000" y="6148388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36600" y="6148388"/>
              <a:ext cx="19050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175000" y="6148388"/>
              <a:ext cx="2895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/>
            </p:cNvSpPr>
            <p:nvPr/>
          </p:nvSpPr>
          <p:spPr bwMode="auto">
            <a:xfrm>
              <a:off x="331788" y="5995988"/>
              <a:ext cx="398462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860425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/>
            </p:cNvSpPr>
            <p:nvPr/>
          </p:nvSpPr>
          <p:spPr bwMode="auto">
            <a:xfrm>
              <a:off x="1387475" y="5995988"/>
              <a:ext cx="400050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1" y="0"/>
                </a:cxn>
                <a:cxn ang="0">
                  <a:pos x="251" y="206"/>
                </a:cxn>
                <a:cxn ang="0">
                  <a:pos x="0" y="206"/>
                </a:cxn>
              </a:cxnLst>
              <a:rect l="0" t="0" r="r" b="b"/>
              <a:pathLst>
                <a:path w="252" h="207">
                  <a:moveTo>
                    <a:pt x="0" y="206"/>
                  </a:moveTo>
                  <a:lnTo>
                    <a:pt x="0" y="0"/>
                  </a:lnTo>
                  <a:lnTo>
                    <a:pt x="251" y="0"/>
                  </a:lnTo>
                  <a:lnTo>
                    <a:pt x="251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/>
            </p:cNvSpPr>
            <p:nvPr/>
          </p:nvSpPr>
          <p:spPr bwMode="auto">
            <a:xfrm>
              <a:off x="1917700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>
              <a:off x="2446338" y="5995988"/>
              <a:ext cx="396875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49" y="0"/>
                </a:cxn>
                <a:cxn ang="0">
                  <a:pos x="249" y="206"/>
                </a:cxn>
                <a:cxn ang="0">
                  <a:pos x="0" y="206"/>
                </a:cxn>
              </a:cxnLst>
              <a:rect l="0" t="0" r="r" b="b"/>
              <a:pathLst>
                <a:path w="250" h="207">
                  <a:moveTo>
                    <a:pt x="0" y="206"/>
                  </a:moveTo>
                  <a:lnTo>
                    <a:pt x="0" y="0"/>
                  </a:lnTo>
                  <a:lnTo>
                    <a:pt x="249" y="0"/>
                  </a:lnTo>
                  <a:lnTo>
                    <a:pt x="249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>
              <a:off x="2973388" y="5995988"/>
              <a:ext cx="398462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>
              <a:off x="3502025" y="5995988"/>
              <a:ext cx="398463" cy="328612"/>
            </a:xfrm>
            <a:custGeom>
              <a:avLst/>
              <a:gdLst/>
              <a:ahLst/>
              <a:cxnLst>
                <a:cxn ang="0">
                  <a:pos x="0" y="206"/>
                </a:cxn>
                <a:cxn ang="0">
                  <a:pos x="0" y="0"/>
                </a:cxn>
                <a:cxn ang="0">
                  <a:pos x="250" y="0"/>
                </a:cxn>
                <a:cxn ang="0">
                  <a:pos x="250" y="206"/>
                </a:cxn>
                <a:cxn ang="0">
                  <a:pos x="0" y="206"/>
                </a:cxn>
              </a:cxnLst>
              <a:rect l="0" t="0" r="r" b="b"/>
              <a:pathLst>
                <a:path w="251" h="207">
                  <a:moveTo>
                    <a:pt x="0" y="206"/>
                  </a:moveTo>
                  <a:lnTo>
                    <a:pt x="0" y="0"/>
                  </a:lnTo>
                  <a:lnTo>
                    <a:pt x="250" y="0"/>
                  </a:lnTo>
                  <a:lnTo>
                    <a:pt x="250" y="206"/>
                  </a:lnTo>
                  <a:lnTo>
                    <a:pt x="0" y="20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5"/>
            <p:cNvSpPr>
              <a:spLocks/>
            </p:cNvSpPr>
            <p:nvPr/>
          </p:nvSpPr>
          <p:spPr bwMode="auto">
            <a:xfrm>
              <a:off x="1092200" y="4914900"/>
              <a:ext cx="172402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85" y="0"/>
                </a:cxn>
                <a:cxn ang="0">
                  <a:pos x="0" y="0"/>
                </a:cxn>
              </a:cxnLst>
              <a:rect l="0" t="0" r="r" b="b"/>
              <a:pathLst>
                <a:path w="1086" h="1">
                  <a:moveTo>
                    <a:pt x="0" y="0"/>
                  </a:moveTo>
                  <a:lnTo>
                    <a:pt x="1085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/>
            </p:cNvSpPr>
            <p:nvPr/>
          </p:nvSpPr>
          <p:spPr bwMode="auto">
            <a:xfrm>
              <a:off x="1092200" y="3940175"/>
              <a:ext cx="909638" cy="976313"/>
            </a:xfrm>
            <a:custGeom>
              <a:avLst/>
              <a:gdLst/>
              <a:ahLst/>
              <a:cxnLst>
                <a:cxn ang="0">
                  <a:pos x="0" y="614"/>
                </a:cxn>
                <a:cxn ang="0">
                  <a:pos x="572" y="0"/>
                </a:cxn>
                <a:cxn ang="0">
                  <a:pos x="0" y="614"/>
                </a:cxn>
              </a:cxnLst>
              <a:rect l="0" t="0" r="r" b="b"/>
              <a:pathLst>
                <a:path w="573" h="615">
                  <a:moveTo>
                    <a:pt x="0" y="614"/>
                  </a:moveTo>
                  <a:lnTo>
                    <a:pt x="572" y="0"/>
                  </a:lnTo>
                  <a:lnTo>
                    <a:pt x="0" y="614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/>
            </p:cNvSpPr>
            <p:nvPr/>
          </p:nvSpPr>
          <p:spPr bwMode="auto">
            <a:xfrm>
              <a:off x="2000250" y="3940175"/>
              <a:ext cx="825500" cy="976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9" y="614"/>
                </a:cxn>
                <a:cxn ang="0">
                  <a:pos x="0" y="0"/>
                </a:cxn>
              </a:cxnLst>
              <a:rect l="0" t="0" r="r" b="b"/>
              <a:pathLst>
                <a:path w="520" h="615">
                  <a:moveTo>
                    <a:pt x="0" y="0"/>
                  </a:moveTo>
                  <a:lnTo>
                    <a:pt x="519" y="61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666875" y="3854450"/>
              <a:ext cx="334963" cy="873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8"/>
                </a:cxn>
                <a:cxn ang="0">
                  <a:pos x="210" y="54"/>
                </a:cxn>
                <a:cxn ang="0">
                  <a:pos x="0" y="0"/>
                </a:cxn>
              </a:cxnLst>
              <a:rect l="0" t="0" r="r" b="b"/>
              <a:pathLst>
                <a:path w="211" h="55">
                  <a:moveTo>
                    <a:pt x="0" y="0"/>
                  </a:moveTo>
                  <a:lnTo>
                    <a:pt x="35" y="8"/>
                  </a:lnTo>
                  <a:lnTo>
                    <a:pt x="210" y="54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903413" y="3892550"/>
              <a:ext cx="98425" cy="49213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1" y="30"/>
                </a:cxn>
                <a:cxn ang="0">
                  <a:pos x="0" y="29"/>
                </a:cxn>
                <a:cxn ang="0">
                  <a:pos x="7" y="0"/>
                </a:cxn>
              </a:cxnLst>
              <a:rect l="0" t="0" r="r" b="b"/>
              <a:pathLst>
                <a:path w="62" h="31">
                  <a:moveTo>
                    <a:pt x="7" y="0"/>
                  </a:moveTo>
                  <a:lnTo>
                    <a:pt x="61" y="30"/>
                  </a:lnTo>
                  <a:lnTo>
                    <a:pt x="0" y="29"/>
                  </a:lnTo>
                  <a:lnTo>
                    <a:pt x="7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/>
            </p:cNvSpPr>
            <p:nvPr/>
          </p:nvSpPr>
          <p:spPr bwMode="auto">
            <a:xfrm>
              <a:off x="674688" y="5173663"/>
              <a:ext cx="468312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0"/>
                </a:cxn>
                <a:cxn ang="0">
                  <a:pos x="294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21"/>
            <p:cNvSpPr>
              <a:spLocks/>
            </p:cNvSpPr>
            <p:nvPr/>
          </p:nvSpPr>
          <p:spPr bwMode="auto">
            <a:xfrm>
              <a:off x="1141413" y="5292725"/>
              <a:ext cx="74612" cy="38100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0" y="12"/>
                </a:cxn>
                <a:cxn ang="0">
                  <a:pos x="46" y="0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/>
            </p:cNvSpPr>
            <p:nvPr/>
          </p:nvSpPr>
          <p:spPr bwMode="auto">
            <a:xfrm>
              <a:off x="1141413" y="5311775"/>
              <a:ext cx="280987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76" y="0"/>
                </a:cxn>
                <a:cxn ang="0">
                  <a:pos x="0" y="0"/>
                </a:cxn>
              </a:cxnLst>
              <a:rect l="0" t="0" r="r" b="b"/>
              <a:pathLst>
                <a:path w="177" h="1">
                  <a:moveTo>
                    <a:pt x="0" y="0"/>
                  </a:moveTo>
                  <a:lnTo>
                    <a:pt x="17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/>
            </p:cNvSpPr>
            <p:nvPr/>
          </p:nvSpPr>
          <p:spPr bwMode="auto">
            <a:xfrm>
              <a:off x="1346200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1420813" y="5173663"/>
              <a:ext cx="468312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0"/>
                </a:cxn>
                <a:cxn ang="0">
                  <a:pos x="294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5" h="204">
                  <a:moveTo>
                    <a:pt x="0" y="0"/>
                  </a:moveTo>
                  <a:lnTo>
                    <a:pt x="294" y="0"/>
                  </a:lnTo>
                  <a:lnTo>
                    <a:pt x="294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1887538" y="5292725"/>
              <a:ext cx="76200" cy="38100"/>
            </a:xfrm>
            <a:custGeom>
              <a:avLst/>
              <a:gdLst/>
              <a:ahLst/>
              <a:cxnLst>
                <a:cxn ang="0">
                  <a:pos x="47" y="23"/>
                </a:cxn>
                <a:cxn ang="0">
                  <a:pos x="0" y="12"/>
                </a:cxn>
                <a:cxn ang="0">
                  <a:pos x="47" y="0"/>
                </a:cxn>
              </a:cxnLst>
              <a:rect l="0" t="0" r="r" b="b"/>
              <a:pathLst>
                <a:path w="48" h="24">
                  <a:moveTo>
                    <a:pt x="47" y="23"/>
                  </a:moveTo>
                  <a:lnTo>
                    <a:pt x="0" y="12"/>
                  </a:lnTo>
                  <a:lnTo>
                    <a:pt x="47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1887538" y="5311775"/>
              <a:ext cx="23336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0" y="0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7"/>
            <p:cNvSpPr>
              <a:spLocks/>
            </p:cNvSpPr>
            <p:nvPr/>
          </p:nvSpPr>
          <p:spPr bwMode="auto">
            <a:xfrm>
              <a:off x="2044700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8"/>
            <p:cNvSpPr>
              <a:spLocks/>
            </p:cNvSpPr>
            <p:nvPr/>
          </p:nvSpPr>
          <p:spPr bwMode="auto">
            <a:xfrm>
              <a:off x="1000125" y="4895850"/>
              <a:ext cx="188913" cy="279400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175"/>
                </a:cxn>
                <a:cxn ang="0">
                  <a:pos x="118" y="0"/>
                </a:cxn>
              </a:cxnLst>
              <a:rect l="0" t="0" r="r" b="b"/>
              <a:pathLst>
                <a:path w="119" h="176">
                  <a:moveTo>
                    <a:pt x="118" y="0"/>
                  </a:moveTo>
                  <a:lnTo>
                    <a:pt x="0" y="175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9"/>
            <p:cNvSpPr>
              <a:spLocks/>
            </p:cNvSpPr>
            <p:nvPr/>
          </p:nvSpPr>
          <p:spPr bwMode="auto">
            <a:xfrm>
              <a:off x="1000125" y="5100638"/>
              <a:ext cx="60325" cy="74612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0" y="46"/>
                </a:cxn>
                <a:cxn ang="0">
                  <a:pos x="16" y="0"/>
                </a:cxn>
              </a:cxnLst>
              <a:rect l="0" t="0" r="r" b="b"/>
              <a:pathLst>
                <a:path w="38" h="47">
                  <a:moveTo>
                    <a:pt x="37" y="14"/>
                  </a:moveTo>
                  <a:lnTo>
                    <a:pt x="0" y="46"/>
                  </a:lnTo>
                  <a:lnTo>
                    <a:pt x="1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/>
            <p:cNvSpPr>
              <a:spLocks/>
            </p:cNvSpPr>
            <p:nvPr/>
          </p:nvSpPr>
          <p:spPr bwMode="auto">
            <a:xfrm>
              <a:off x="1652588" y="4895850"/>
              <a:ext cx="1587" cy="279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75"/>
                </a:cxn>
                <a:cxn ang="0">
                  <a:pos x="0" y="0"/>
                </a:cxn>
              </a:cxnLst>
              <a:rect l="0" t="0" r="r" b="b"/>
              <a:pathLst>
                <a:path w="1" h="176">
                  <a:moveTo>
                    <a:pt x="0" y="0"/>
                  </a:moveTo>
                  <a:lnTo>
                    <a:pt x="0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/>
            <p:cNvSpPr>
              <a:spLocks/>
            </p:cNvSpPr>
            <p:nvPr/>
          </p:nvSpPr>
          <p:spPr bwMode="auto">
            <a:xfrm>
              <a:off x="1635125" y="5099050"/>
              <a:ext cx="38100" cy="762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1" y="47"/>
                </a:cxn>
                <a:cxn ang="0">
                  <a:pos x="0" y="0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1" y="4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2679700" y="5173663"/>
              <a:ext cx="466725" cy="3238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3" y="0"/>
                </a:cxn>
                <a:cxn ang="0">
                  <a:pos x="293" y="203"/>
                </a:cxn>
                <a:cxn ang="0">
                  <a:pos x="0" y="203"/>
                </a:cxn>
                <a:cxn ang="0">
                  <a:pos x="0" y="0"/>
                </a:cxn>
              </a:cxnLst>
              <a:rect l="0" t="0" r="r" b="b"/>
              <a:pathLst>
                <a:path w="294" h="204">
                  <a:moveTo>
                    <a:pt x="0" y="0"/>
                  </a:moveTo>
                  <a:lnTo>
                    <a:pt x="293" y="0"/>
                  </a:lnTo>
                  <a:lnTo>
                    <a:pt x="293" y="203"/>
                  </a:lnTo>
                  <a:lnTo>
                    <a:pt x="0" y="20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/>
            <p:cNvSpPr>
              <a:spLocks/>
            </p:cNvSpPr>
            <p:nvPr/>
          </p:nvSpPr>
          <p:spPr bwMode="auto">
            <a:xfrm>
              <a:off x="2447925" y="5292725"/>
              <a:ext cx="74613" cy="38100"/>
            </a:xfrm>
            <a:custGeom>
              <a:avLst/>
              <a:gdLst/>
              <a:ahLst/>
              <a:cxnLst>
                <a:cxn ang="0">
                  <a:pos x="46" y="23"/>
                </a:cxn>
                <a:cxn ang="0">
                  <a:pos x="0" y="12"/>
                </a:cxn>
                <a:cxn ang="0">
                  <a:pos x="46" y="0"/>
                </a:cxn>
              </a:cxnLst>
              <a:rect l="0" t="0" r="r" b="b"/>
              <a:pathLst>
                <a:path w="47" h="24">
                  <a:moveTo>
                    <a:pt x="46" y="23"/>
                  </a:moveTo>
                  <a:lnTo>
                    <a:pt x="0" y="12"/>
                  </a:lnTo>
                  <a:lnTo>
                    <a:pt x="46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4"/>
            <p:cNvSpPr>
              <a:spLocks/>
            </p:cNvSpPr>
            <p:nvPr/>
          </p:nvSpPr>
          <p:spPr bwMode="auto">
            <a:xfrm>
              <a:off x="2447925" y="5311775"/>
              <a:ext cx="2333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6" y="0"/>
                </a:cxn>
                <a:cxn ang="0">
                  <a:pos x="0" y="0"/>
                </a:cxn>
              </a:cxnLst>
              <a:rect l="0" t="0" r="r" b="b"/>
              <a:pathLst>
                <a:path w="147" h="1">
                  <a:moveTo>
                    <a:pt x="0" y="0"/>
                  </a:moveTo>
                  <a:lnTo>
                    <a:pt x="14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5"/>
            <p:cNvSpPr>
              <a:spLocks/>
            </p:cNvSpPr>
            <p:nvPr/>
          </p:nvSpPr>
          <p:spPr bwMode="auto">
            <a:xfrm>
              <a:off x="2605088" y="5292725"/>
              <a:ext cx="76200" cy="381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12"/>
                </a:cxn>
                <a:cxn ang="0">
                  <a:pos x="0" y="23"/>
                </a:cxn>
              </a:cxnLst>
              <a:rect l="0" t="0" r="r" b="b"/>
              <a:pathLst>
                <a:path w="48" h="24">
                  <a:moveTo>
                    <a:pt x="0" y="0"/>
                  </a:moveTo>
                  <a:lnTo>
                    <a:pt x="47" y="12"/>
                  </a:lnTo>
                  <a:lnTo>
                    <a:pt x="0" y="23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/>
            <p:cNvSpPr>
              <a:spLocks/>
            </p:cNvSpPr>
            <p:nvPr/>
          </p:nvSpPr>
          <p:spPr bwMode="auto">
            <a:xfrm>
              <a:off x="2725738" y="4895850"/>
              <a:ext cx="188912" cy="279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8" y="175"/>
                </a:cxn>
                <a:cxn ang="0">
                  <a:pos x="0" y="0"/>
                </a:cxn>
              </a:cxnLst>
              <a:rect l="0" t="0" r="r" b="b"/>
              <a:pathLst>
                <a:path w="119" h="176">
                  <a:moveTo>
                    <a:pt x="0" y="0"/>
                  </a:moveTo>
                  <a:lnTo>
                    <a:pt x="118" y="17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/>
            <p:cNvSpPr>
              <a:spLocks/>
            </p:cNvSpPr>
            <p:nvPr/>
          </p:nvSpPr>
          <p:spPr bwMode="auto">
            <a:xfrm>
              <a:off x="2855913" y="5100638"/>
              <a:ext cx="58737" cy="74612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6" y="46"/>
                </a:cxn>
                <a:cxn ang="0">
                  <a:pos x="0" y="14"/>
                </a:cxn>
              </a:cxnLst>
              <a:rect l="0" t="0" r="r" b="b"/>
              <a:pathLst>
                <a:path w="37" h="47">
                  <a:moveTo>
                    <a:pt x="20" y="0"/>
                  </a:moveTo>
                  <a:lnTo>
                    <a:pt x="36" y="46"/>
                  </a:lnTo>
                  <a:lnTo>
                    <a:pt x="0" y="14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/>
            <p:cNvSpPr>
              <a:spLocks/>
            </p:cNvSpPr>
            <p:nvPr/>
          </p:nvSpPr>
          <p:spPr bwMode="auto">
            <a:xfrm>
              <a:off x="347663" y="5495925"/>
              <a:ext cx="374650" cy="509588"/>
            </a:xfrm>
            <a:custGeom>
              <a:avLst/>
              <a:gdLst/>
              <a:ahLst/>
              <a:cxnLst>
                <a:cxn ang="0">
                  <a:pos x="235" y="0"/>
                </a:cxn>
                <a:cxn ang="0">
                  <a:pos x="0" y="320"/>
                </a:cxn>
                <a:cxn ang="0">
                  <a:pos x="235" y="0"/>
                </a:cxn>
              </a:cxnLst>
              <a:rect l="0" t="0" r="r" b="b"/>
              <a:pathLst>
                <a:path w="236" h="321">
                  <a:moveTo>
                    <a:pt x="235" y="0"/>
                  </a:moveTo>
                  <a:lnTo>
                    <a:pt x="0" y="320"/>
                  </a:lnTo>
                  <a:lnTo>
                    <a:pt x="23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9"/>
            <p:cNvSpPr>
              <a:spLocks/>
            </p:cNvSpPr>
            <p:nvPr/>
          </p:nvSpPr>
          <p:spPr bwMode="auto">
            <a:xfrm>
              <a:off x="347663" y="5934075"/>
              <a:ext cx="60325" cy="71438"/>
            </a:xfrm>
            <a:custGeom>
              <a:avLst/>
              <a:gdLst/>
              <a:ahLst/>
              <a:cxnLst>
                <a:cxn ang="0">
                  <a:pos x="37" y="14"/>
                </a:cxn>
                <a:cxn ang="0">
                  <a:pos x="0" y="44"/>
                </a:cxn>
                <a:cxn ang="0">
                  <a:pos x="18" y="0"/>
                </a:cxn>
              </a:cxnLst>
              <a:rect l="0" t="0" r="r" b="b"/>
              <a:pathLst>
                <a:path w="38" h="45">
                  <a:moveTo>
                    <a:pt x="37" y="14"/>
                  </a:moveTo>
                  <a:lnTo>
                    <a:pt x="0" y="44"/>
                  </a:lnTo>
                  <a:lnTo>
                    <a:pt x="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40"/>
            <p:cNvSpPr>
              <a:spLocks/>
            </p:cNvSpPr>
            <p:nvPr/>
          </p:nvSpPr>
          <p:spPr bwMode="auto">
            <a:xfrm>
              <a:off x="488950" y="5495925"/>
              <a:ext cx="280988" cy="509588"/>
            </a:xfrm>
            <a:custGeom>
              <a:avLst/>
              <a:gdLst/>
              <a:ahLst/>
              <a:cxnLst>
                <a:cxn ang="0">
                  <a:pos x="176" y="0"/>
                </a:cxn>
                <a:cxn ang="0">
                  <a:pos x="0" y="320"/>
                </a:cxn>
                <a:cxn ang="0">
                  <a:pos x="176" y="0"/>
                </a:cxn>
              </a:cxnLst>
              <a:rect l="0" t="0" r="r" b="b"/>
              <a:pathLst>
                <a:path w="177" h="321">
                  <a:moveTo>
                    <a:pt x="176" y="0"/>
                  </a:moveTo>
                  <a:lnTo>
                    <a:pt x="0" y="320"/>
                  </a:lnTo>
                  <a:lnTo>
                    <a:pt x="176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41"/>
            <p:cNvSpPr>
              <a:spLocks/>
            </p:cNvSpPr>
            <p:nvPr/>
          </p:nvSpPr>
          <p:spPr bwMode="auto">
            <a:xfrm>
              <a:off x="488950" y="5930900"/>
              <a:ext cx="52388" cy="74613"/>
            </a:xfrm>
            <a:custGeom>
              <a:avLst/>
              <a:gdLst/>
              <a:ahLst/>
              <a:cxnLst>
                <a:cxn ang="0">
                  <a:pos x="32" y="10"/>
                </a:cxn>
                <a:cxn ang="0">
                  <a:pos x="0" y="46"/>
                </a:cxn>
                <a:cxn ang="0">
                  <a:pos x="12" y="0"/>
                </a:cxn>
              </a:cxnLst>
              <a:rect l="0" t="0" r="r" b="b"/>
              <a:pathLst>
                <a:path w="33" h="47">
                  <a:moveTo>
                    <a:pt x="32" y="10"/>
                  </a:moveTo>
                  <a:lnTo>
                    <a:pt x="0" y="46"/>
                  </a:lnTo>
                  <a:lnTo>
                    <a:pt x="12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2"/>
            <p:cNvSpPr>
              <a:spLocks/>
            </p:cNvSpPr>
            <p:nvPr/>
          </p:nvSpPr>
          <p:spPr bwMode="auto">
            <a:xfrm>
              <a:off x="627063" y="5495925"/>
              <a:ext cx="188912" cy="509588"/>
            </a:xfrm>
            <a:custGeom>
              <a:avLst/>
              <a:gdLst/>
              <a:ahLst/>
              <a:cxnLst>
                <a:cxn ang="0">
                  <a:pos x="118" y="0"/>
                </a:cxn>
                <a:cxn ang="0">
                  <a:pos x="0" y="320"/>
                </a:cxn>
                <a:cxn ang="0">
                  <a:pos x="118" y="0"/>
                </a:cxn>
              </a:cxnLst>
              <a:rect l="0" t="0" r="r" b="b"/>
              <a:pathLst>
                <a:path w="119" h="321">
                  <a:moveTo>
                    <a:pt x="118" y="0"/>
                  </a:moveTo>
                  <a:lnTo>
                    <a:pt x="0" y="320"/>
                  </a:lnTo>
                  <a:lnTo>
                    <a:pt x="118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3"/>
            <p:cNvSpPr>
              <a:spLocks/>
            </p:cNvSpPr>
            <p:nvPr/>
          </p:nvSpPr>
          <p:spPr bwMode="auto">
            <a:xfrm>
              <a:off x="627063" y="5929313"/>
              <a:ext cx="46037" cy="76200"/>
            </a:xfrm>
            <a:custGeom>
              <a:avLst/>
              <a:gdLst/>
              <a:ahLst/>
              <a:cxnLst>
                <a:cxn ang="0">
                  <a:pos x="28" y="7"/>
                </a:cxn>
                <a:cxn ang="0">
                  <a:pos x="0" y="47"/>
                </a:cxn>
                <a:cxn ang="0">
                  <a:pos x="5" y="0"/>
                </a:cxn>
              </a:cxnLst>
              <a:rect l="0" t="0" r="r" b="b"/>
              <a:pathLst>
                <a:path w="29" h="48">
                  <a:moveTo>
                    <a:pt x="28" y="7"/>
                  </a:moveTo>
                  <a:lnTo>
                    <a:pt x="0" y="47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862013" y="5495925"/>
              <a:ext cx="47625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" y="320"/>
                </a:cxn>
                <a:cxn ang="0">
                  <a:pos x="0" y="0"/>
                </a:cxn>
              </a:cxnLst>
              <a:rect l="0" t="0" r="r" b="b"/>
              <a:pathLst>
                <a:path w="30" h="321">
                  <a:moveTo>
                    <a:pt x="0" y="0"/>
                  </a:moveTo>
                  <a:lnTo>
                    <a:pt x="29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882650" y="5929313"/>
              <a:ext cx="38100" cy="76200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6" y="47"/>
                </a:cxn>
                <a:cxn ang="0">
                  <a:pos x="0" y="2"/>
                </a:cxn>
              </a:cxnLst>
              <a:rect l="0" t="0" r="r" b="b"/>
              <a:pathLst>
                <a:path w="24" h="48">
                  <a:moveTo>
                    <a:pt x="23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1468438" y="5495925"/>
              <a:ext cx="1587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0"/>
                </a:cxn>
                <a:cxn ang="0">
                  <a:pos x="0" y="0"/>
                </a:cxn>
              </a:cxnLst>
              <a:rect l="0" t="0" r="r" b="b"/>
              <a:pathLst>
                <a:path w="1" h="321">
                  <a:moveTo>
                    <a:pt x="0" y="0"/>
                  </a:moveTo>
                  <a:lnTo>
                    <a:pt x="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1449388" y="5930900"/>
              <a:ext cx="38100" cy="74613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2" y="46"/>
                </a:cxn>
                <a:cxn ang="0">
                  <a:pos x="0" y="0"/>
                </a:cxn>
              </a:cxnLst>
              <a:rect l="0" t="0" r="r" b="b"/>
              <a:pathLst>
                <a:path w="24" h="47">
                  <a:moveTo>
                    <a:pt x="23" y="0"/>
                  </a:moveTo>
                  <a:lnTo>
                    <a:pt x="12" y="46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512888" y="5495925"/>
              <a:ext cx="4921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320"/>
                </a:cxn>
                <a:cxn ang="0">
                  <a:pos x="0" y="0"/>
                </a:cxn>
              </a:cxnLst>
              <a:rect l="0" t="0" r="r" b="b"/>
              <a:pathLst>
                <a:path w="31" h="321">
                  <a:moveTo>
                    <a:pt x="0" y="0"/>
                  </a:moveTo>
                  <a:lnTo>
                    <a:pt x="30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9"/>
            <p:cNvSpPr>
              <a:spLocks/>
            </p:cNvSpPr>
            <p:nvPr/>
          </p:nvSpPr>
          <p:spPr bwMode="auto">
            <a:xfrm>
              <a:off x="1535113" y="5929313"/>
              <a:ext cx="39687" cy="76200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16" y="47"/>
                </a:cxn>
                <a:cxn ang="0">
                  <a:pos x="0" y="2"/>
                </a:cxn>
              </a:cxnLst>
              <a:rect l="0" t="0" r="r" b="b"/>
              <a:pathLst>
                <a:path w="25" h="48">
                  <a:moveTo>
                    <a:pt x="24" y="0"/>
                  </a:moveTo>
                  <a:lnTo>
                    <a:pt x="16" y="47"/>
                  </a:lnTo>
                  <a:lnTo>
                    <a:pt x="0" y="2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0"/>
            <p:cNvSpPr>
              <a:spLocks/>
            </p:cNvSpPr>
            <p:nvPr/>
          </p:nvSpPr>
          <p:spPr bwMode="auto">
            <a:xfrm>
              <a:off x="1560513" y="5495925"/>
              <a:ext cx="9366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" y="320"/>
                </a:cxn>
                <a:cxn ang="0">
                  <a:pos x="0" y="0"/>
                </a:cxn>
              </a:cxnLst>
              <a:rect l="0" t="0" r="r" b="b"/>
              <a:pathLst>
                <a:path w="59" h="321">
                  <a:moveTo>
                    <a:pt x="0" y="0"/>
                  </a:moveTo>
                  <a:lnTo>
                    <a:pt x="5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1"/>
            <p:cNvSpPr>
              <a:spLocks/>
            </p:cNvSpPr>
            <p:nvPr/>
          </p:nvSpPr>
          <p:spPr bwMode="auto">
            <a:xfrm>
              <a:off x="1622425" y="5927725"/>
              <a:ext cx="38100" cy="777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19" y="48"/>
                </a:cxn>
                <a:cxn ang="0">
                  <a:pos x="0" y="5"/>
                </a:cxn>
              </a:cxnLst>
              <a:rect l="0" t="0" r="r" b="b"/>
              <a:pathLst>
                <a:path w="24" h="49">
                  <a:moveTo>
                    <a:pt x="23" y="0"/>
                  </a:moveTo>
                  <a:lnTo>
                    <a:pt x="19" y="48"/>
                  </a:lnTo>
                  <a:lnTo>
                    <a:pt x="0" y="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1606550" y="5495925"/>
              <a:ext cx="141288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" y="320"/>
                </a:cxn>
                <a:cxn ang="0">
                  <a:pos x="0" y="0"/>
                </a:cxn>
              </a:cxnLst>
              <a:rect l="0" t="0" r="r" b="b"/>
              <a:pathLst>
                <a:path w="89" h="321">
                  <a:moveTo>
                    <a:pt x="0" y="0"/>
                  </a:moveTo>
                  <a:lnTo>
                    <a:pt x="88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1708150" y="5927725"/>
              <a:ext cx="39688" cy="77788"/>
            </a:xfrm>
            <a:custGeom>
              <a:avLst/>
              <a:gdLst/>
              <a:ahLst/>
              <a:cxnLst>
                <a:cxn ang="0">
                  <a:pos x="23" y="0"/>
                </a:cxn>
                <a:cxn ang="0">
                  <a:pos x="24" y="48"/>
                </a:cxn>
                <a:cxn ang="0">
                  <a:pos x="0" y="6"/>
                </a:cxn>
              </a:cxnLst>
              <a:rect l="0" t="0" r="r" b="b"/>
              <a:pathLst>
                <a:path w="25" h="49">
                  <a:moveTo>
                    <a:pt x="23" y="0"/>
                  </a:moveTo>
                  <a:lnTo>
                    <a:pt x="24" y="48"/>
                  </a:lnTo>
                  <a:lnTo>
                    <a:pt x="0" y="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2725738" y="5495925"/>
              <a:ext cx="468312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320"/>
                </a:cxn>
                <a:cxn ang="0">
                  <a:pos x="0" y="0"/>
                </a:cxn>
              </a:cxnLst>
              <a:rect l="0" t="0" r="r" b="b"/>
              <a:pathLst>
                <a:path w="295" h="321">
                  <a:moveTo>
                    <a:pt x="0" y="0"/>
                  </a:moveTo>
                  <a:lnTo>
                    <a:pt x="294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3127375" y="5937250"/>
              <a:ext cx="66675" cy="68263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1" y="42"/>
                </a:cxn>
                <a:cxn ang="0">
                  <a:pos x="0" y="16"/>
                </a:cxn>
              </a:cxnLst>
              <a:rect l="0" t="0" r="r" b="b"/>
              <a:pathLst>
                <a:path w="42" h="43">
                  <a:moveTo>
                    <a:pt x="17" y="0"/>
                  </a:moveTo>
                  <a:lnTo>
                    <a:pt x="41" y="42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6"/>
            <p:cNvSpPr>
              <a:spLocks/>
            </p:cNvSpPr>
            <p:nvPr/>
          </p:nvSpPr>
          <p:spPr bwMode="auto">
            <a:xfrm>
              <a:off x="2819400" y="5495925"/>
              <a:ext cx="514350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3" y="320"/>
                </a:cxn>
                <a:cxn ang="0">
                  <a:pos x="0" y="0"/>
                </a:cxn>
              </a:cxnLst>
              <a:rect l="0" t="0" r="r" b="b"/>
              <a:pathLst>
                <a:path w="324" h="321">
                  <a:moveTo>
                    <a:pt x="0" y="0"/>
                  </a:moveTo>
                  <a:lnTo>
                    <a:pt x="323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3265488" y="5938838"/>
              <a:ext cx="68262" cy="6667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42" y="41"/>
                </a:cxn>
                <a:cxn ang="0">
                  <a:pos x="0" y="16"/>
                </a:cxn>
              </a:cxnLst>
              <a:rect l="0" t="0" r="r" b="b"/>
              <a:pathLst>
                <a:path w="43" h="42">
                  <a:moveTo>
                    <a:pt x="17" y="0"/>
                  </a:moveTo>
                  <a:lnTo>
                    <a:pt x="42" y="41"/>
                  </a:lnTo>
                  <a:lnTo>
                    <a:pt x="0" y="16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2960688" y="5495925"/>
              <a:ext cx="558800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1" y="320"/>
                </a:cxn>
                <a:cxn ang="0">
                  <a:pos x="0" y="0"/>
                </a:cxn>
              </a:cxnLst>
              <a:rect l="0" t="0" r="r" b="b"/>
              <a:pathLst>
                <a:path w="352" h="321">
                  <a:moveTo>
                    <a:pt x="0" y="0"/>
                  </a:moveTo>
                  <a:lnTo>
                    <a:pt x="351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3451225" y="5940425"/>
              <a:ext cx="68263" cy="65088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42" y="40"/>
                </a:cxn>
                <a:cxn ang="0">
                  <a:pos x="0" y="17"/>
                </a:cxn>
              </a:cxnLst>
              <a:rect l="0" t="0" r="r" b="b"/>
              <a:pathLst>
                <a:path w="43" h="41">
                  <a:moveTo>
                    <a:pt x="16" y="0"/>
                  </a:moveTo>
                  <a:lnTo>
                    <a:pt x="42" y="40"/>
                  </a:lnTo>
                  <a:lnTo>
                    <a:pt x="0" y="17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0"/>
            <p:cNvSpPr>
              <a:spLocks/>
            </p:cNvSpPr>
            <p:nvPr/>
          </p:nvSpPr>
          <p:spPr bwMode="auto">
            <a:xfrm>
              <a:off x="3098800" y="5495925"/>
              <a:ext cx="608013" cy="509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2" y="320"/>
                </a:cxn>
                <a:cxn ang="0">
                  <a:pos x="0" y="0"/>
                </a:cxn>
              </a:cxnLst>
              <a:rect l="0" t="0" r="r" b="b"/>
              <a:pathLst>
                <a:path w="383" h="321">
                  <a:moveTo>
                    <a:pt x="0" y="0"/>
                  </a:moveTo>
                  <a:lnTo>
                    <a:pt x="382" y="32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1"/>
            <p:cNvSpPr>
              <a:spLocks/>
            </p:cNvSpPr>
            <p:nvPr/>
          </p:nvSpPr>
          <p:spPr bwMode="auto">
            <a:xfrm>
              <a:off x="3636963" y="5942013"/>
              <a:ext cx="69850" cy="63500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43" y="39"/>
                </a:cxn>
                <a:cxn ang="0">
                  <a:pos x="0" y="18"/>
                </a:cxn>
              </a:cxnLst>
              <a:rect l="0" t="0" r="r" b="b"/>
              <a:pathLst>
                <a:path w="44" h="40">
                  <a:moveTo>
                    <a:pt x="15" y="0"/>
                  </a:moveTo>
                  <a:lnTo>
                    <a:pt x="43" y="39"/>
                  </a:lnTo>
                  <a:lnTo>
                    <a:pt x="0" y="18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3289300" y="3971925"/>
              <a:ext cx="112077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Index entries</a:t>
              </a: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289300" y="5168900"/>
              <a:ext cx="105092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289300" y="4124325"/>
              <a:ext cx="1417638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rgbClr val="000000"/>
                  </a:solidFill>
                  <a:latin typeface="Arial" pitchFamily="34" charset="0"/>
                </a:rPr>
                <a:t>direct search for </a:t>
              </a:r>
            </a:p>
          </p:txBody>
        </p:sp>
        <p:sp>
          <p:nvSpPr>
            <p:cNvPr id="68" name="Freeform 65"/>
            <p:cNvSpPr>
              <a:spLocks/>
            </p:cNvSpPr>
            <p:nvPr/>
          </p:nvSpPr>
          <p:spPr bwMode="auto">
            <a:xfrm>
              <a:off x="4808538" y="3938588"/>
              <a:ext cx="169862" cy="1481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0"/>
                </a:cxn>
                <a:cxn ang="0">
                  <a:pos x="106" y="932"/>
                </a:cxn>
                <a:cxn ang="0">
                  <a:pos x="0" y="932"/>
                </a:cxn>
                <a:cxn ang="0">
                  <a:pos x="0" y="0"/>
                </a:cxn>
              </a:cxnLst>
              <a:rect l="0" t="0" r="r" b="b"/>
              <a:pathLst>
                <a:path w="107" h="933">
                  <a:moveTo>
                    <a:pt x="0" y="0"/>
                  </a:moveTo>
                  <a:lnTo>
                    <a:pt x="106" y="0"/>
                  </a:lnTo>
                  <a:lnTo>
                    <a:pt x="106" y="932"/>
                  </a:lnTo>
                  <a:lnTo>
                    <a:pt x="0" y="932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6"/>
            <p:cNvSpPr>
              <a:spLocks/>
            </p:cNvSpPr>
            <p:nvPr/>
          </p:nvSpPr>
          <p:spPr bwMode="auto">
            <a:xfrm>
              <a:off x="4808538" y="6015038"/>
              <a:ext cx="169862" cy="557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6" y="0"/>
                </a:cxn>
                <a:cxn ang="0">
                  <a:pos x="106" y="350"/>
                </a:cxn>
                <a:cxn ang="0">
                  <a:pos x="0" y="350"/>
                </a:cxn>
                <a:cxn ang="0">
                  <a:pos x="0" y="0"/>
                </a:cxn>
              </a:cxnLst>
              <a:rect l="0" t="0" r="r" b="b"/>
              <a:pathLst>
                <a:path w="107" h="351">
                  <a:moveTo>
                    <a:pt x="0" y="0"/>
                  </a:moveTo>
                  <a:lnTo>
                    <a:pt x="106" y="0"/>
                  </a:lnTo>
                  <a:lnTo>
                    <a:pt x="106" y="350"/>
                  </a:lnTo>
                  <a:lnTo>
                    <a:pt x="0" y="35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4414838" y="5451475"/>
              <a:ext cx="985837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folHlink"/>
                  </a:solidFill>
                  <a:latin typeface="Arial" pitchFamily="34" charset="0"/>
                </a:rPr>
                <a:t>(Index File)</a:t>
              </a: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4491038" y="5694363"/>
              <a:ext cx="874712" cy="2714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(Data file)</a:t>
              </a: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865438" y="6330950"/>
              <a:ext cx="1160462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Data Records</a:t>
              </a: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3289300" y="4264025"/>
              <a:ext cx="1036638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588803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6343650" y="6016625"/>
              <a:ext cx="344488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6" y="0"/>
                </a:cxn>
                <a:cxn ang="0">
                  <a:pos x="216" y="220"/>
                </a:cxn>
                <a:cxn ang="0">
                  <a:pos x="0" y="220"/>
                </a:cxn>
              </a:cxnLst>
              <a:rect l="0" t="0" r="r" b="b"/>
              <a:pathLst>
                <a:path w="217" h="221">
                  <a:moveTo>
                    <a:pt x="0" y="220"/>
                  </a:moveTo>
                  <a:lnTo>
                    <a:pt x="0" y="0"/>
                  </a:lnTo>
                  <a:lnTo>
                    <a:pt x="216" y="0"/>
                  </a:lnTo>
                  <a:lnTo>
                    <a:pt x="216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6802438" y="6016625"/>
              <a:ext cx="338137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2" y="0"/>
                </a:cxn>
                <a:cxn ang="0">
                  <a:pos x="212" y="220"/>
                </a:cxn>
                <a:cxn ang="0">
                  <a:pos x="0" y="220"/>
                </a:cxn>
              </a:cxnLst>
              <a:rect l="0" t="0" r="r" b="b"/>
              <a:pathLst>
                <a:path w="213" h="221">
                  <a:moveTo>
                    <a:pt x="0" y="220"/>
                  </a:moveTo>
                  <a:lnTo>
                    <a:pt x="0" y="0"/>
                  </a:lnTo>
                  <a:lnTo>
                    <a:pt x="212" y="0"/>
                  </a:lnTo>
                  <a:lnTo>
                    <a:pt x="212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74"/>
            <p:cNvSpPr>
              <a:spLocks/>
            </p:cNvSpPr>
            <p:nvPr/>
          </p:nvSpPr>
          <p:spPr bwMode="auto">
            <a:xfrm>
              <a:off x="7258050" y="6016625"/>
              <a:ext cx="339725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3" y="0"/>
                </a:cxn>
                <a:cxn ang="0">
                  <a:pos x="213" y="220"/>
                </a:cxn>
                <a:cxn ang="0">
                  <a:pos x="0" y="220"/>
                </a:cxn>
              </a:cxnLst>
              <a:rect l="0" t="0" r="r" b="b"/>
              <a:pathLst>
                <a:path w="214" h="221">
                  <a:moveTo>
                    <a:pt x="0" y="220"/>
                  </a:moveTo>
                  <a:lnTo>
                    <a:pt x="0" y="0"/>
                  </a:lnTo>
                  <a:lnTo>
                    <a:pt x="213" y="0"/>
                  </a:lnTo>
                  <a:lnTo>
                    <a:pt x="213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75"/>
            <p:cNvSpPr>
              <a:spLocks/>
            </p:cNvSpPr>
            <p:nvPr/>
          </p:nvSpPr>
          <p:spPr bwMode="auto">
            <a:xfrm>
              <a:off x="7712075" y="6016625"/>
              <a:ext cx="346075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7" y="0"/>
                </a:cxn>
                <a:cxn ang="0">
                  <a:pos x="217" y="220"/>
                </a:cxn>
                <a:cxn ang="0">
                  <a:pos x="0" y="220"/>
                </a:cxn>
              </a:cxnLst>
              <a:rect l="0" t="0" r="r" b="b"/>
              <a:pathLst>
                <a:path w="218" h="221">
                  <a:moveTo>
                    <a:pt x="0" y="220"/>
                  </a:moveTo>
                  <a:lnTo>
                    <a:pt x="0" y="0"/>
                  </a:lnTo>
                  <a:lnTo>
                    <a:pt x="217" y="0"/>
                  </a:lnTo>
                  <a:lnTo>
                    <a:pt x="217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816768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8624888" y="6016625"/>
              <a:ext cx="342900" cy="350838"/>
            </a:xfrm>
            <a:custGeom>
              <a:avLst/>
              <a:gdLst/>
              <a:ahLst/>
              <a:cxnLst>
                <a:cxn ang="0">
                  <a:pos x="0" y="220"/>
                </a:cxn>
                <a:cxn ang="0">
                  <a:pos x="0" y="0"/>
                </a:cxn>
                <a:cxn ang="0">
                  <a:pos x="215" y="0"/>
                </a:cxn>
                <a:cxn ang="0">
                  <a:pos x="215" y="220"/>
                </a:cxn>
                <a:cxn ang="0">
                  <a:pos x="0" y="220"/>
                </a:cxn>
              </a:cxnLst>
              <a:rect l="0" t="0" r="r" b="b"/>
              <a:pathLst>
                <a:path w="216" h="221">
                  <a:moveTo>
                    <a:pt x="0" y="220"/>
                  </a:moveTo>
                  <a:lnTo>
                    <a:pt x="0" y="0"/>
                  </a:lnTo>
                  <a:lnTo>
                    <a:pt x="215" y="0"/>
                  </a:lnTo>
                  <a:lnTo>
                    <a:pt x="215" y="220"/>
                  </a:lnTo>
                  <a:lnTo>
                    <a:pt x="0" y="22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78"/>
            <p:cNvSpPr>
              <a:spLocks/>
            </p:cNvSpPr>
            <p:nvPr/>
          </p:nvSpPr>
          <p:spPr bwMode="auto">
            <a:xfrm>
              <a:off x="6543675" y="4848225"/>
              <a:ext cx="149066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38" y="0"/>
                </a:cxn>
                <a:cxn ang="0">
                  <a:pos x="0" y="0"/>
                </a:cxn>
              </a:cxnLst>
              <a:rect l="0" t="0" r="r" b="b"/>
              <a:pathLst>
                <a:path w="939" h="1">
                  <a:moveTo>
                    <a:pt x="0" y="0"/>
                  </a:moveTo>
                  <a:lnTo>
                    <a:pt x="938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79"/>
            <p:cNvSpPr>
              <a:spLocks/>
            </p:cNvSpPr>
            <p:nvPr/>
          </p:nvSpPr>
          <p:spPr bwMode="auto">
            <a:xfrm>
              <a:off x="6543675" y="3802063"/>
              <a:ext cx="785813" cy="1047750"/>
            </a:xfrm>
            <a:custGeom>
              <a:avLst/>
              <a:gdLst/>
              <a:ahLst/>
              <a:cxnLst>
                <a:cxn ang="0">
                  <a:pos x="0" y="659"/>
                </a:cxn>
                <a:cxn ang="0">
                  <a:pos x="494" y="0"/>
                </a:cxn>
                <a:cxn ang="0">
                  <a:pos x="0" y="659"/>
                </a:cxn>
              </a:cxnLst>
              <a:rect l="0" t="0" r="r" b="b"/>
              <a:pathLst>
                <a:path w="495" h="660">
                  <a:moveTo>
                    <a:pt x="0" y="659"/>
                  </a:moveTo>
                  <a:lnTo>
                    <a:pt x="494" y="0"/>
                  </a:lnTo>
                  <a:lnTo>
                    <a:pt x="0" y="659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80"/>
            <p:cNvSpPr>
              <a:spLocks/>
            </p:cNvSpPr>
            <p:nvPr/>
          </p:nvSpPr>
          <p:spPr bwMode="auto">
            <a:xfrm>
              <a:off x="7327900" y="3802063"/>
              <a:ext cx="712788" cy="10477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8" y="659"/>
                </a:cxn>
                <a:cxn ang="0">
                  <a:pos x="0" y="0"/>
                </a:cxn>
              </a:cxnLst>
              <a:rect l="0" t="0" r="r" b="b"/>
              <a:pathLst>
                <a:path w="449" h="660">
                  <a:moveTo>
                    <a:pt x="0" y="0"/>
                  </a:moveTo>
                  <a:lnTo>
                    <a:pt x="448" y="65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81"/>
            <p:cNvSpPr>
              <a:spLocks/>
            </p:cNvSpPr>
            <p:nvPr/>
          </p:nvSpPr>
          <p:spPr bwMode="auto">
            <a:xfrm>
              <a:off x="7037388" y="3709988"/>
              <a:ext cx="292100" cy="93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" y="9"/>
                </a:cxn>
                <a:cxn ang="0">
                  <a:pos x="183" y="58"/>
                </a:cxn>
                <a:cxn ang="0">
                  <a:pos x="0" y="0"/>
                </a:cxn>
              </a:cxnLst>
              <a:rect l="0" t="0" r="r" b="b"/>
              <a:pathLst>
                <a:path w="184" h="59">
                  <a:moveTo>
                    <a:pt x="0" y="0"/>
                  </a:moveTo>
                  <a:lnTo>
                    <a:pt x="30" y="9"/>
                  </a:lnTo>
                  <a:lnTo>
                    <a:pt x="183" y="5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82"/>
            <p:cNvSpPr>
              <a:spLocks/>
            </p:cNvSpPr>
            <p:nvPr/>
          </p:nvSpPr>
          <p:spPr bwMode="auto">
            <a:xfrm>
              <a:off x="7246938" y="3751263"/>
              <a:ext cx="82550" cy="52387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51" y="32"/>
                </a:cxn>
                <a:cxn ang="0">
                  <a:pos x="0" y="32"/>
                </a:cxn>
                <a:cxn ang="0">
                  <a:pos x="6" y="0"/>
                </a:cxn>
              </a:cxnLst>
              <a:rect l="0" t="0" r="r" b="b"/>
              <a:pathLst>
                <a:path w="52" h="33">
                  <a:moveTo>
                    <a:pt x="6" y="0"/>
                  </a:moveTo>
                  <a:lnTo>
                    <a:pt x="51" y="32"/>
                  </a:lnTo>
                  <a:lnTo>
                    <a:pt x="0" y="32"/>
                  </a:lnTo>
                  <a:lnTo>
                    <a:pt x="6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83"/>
            <p:cNvSpPr>
              <a:spLocks/>
            </p:cNvSpPr>
            <p:nvPr/>
          </p:nvSpPr>
          <p:spPr bwMode="auto">
            <a:xfrm>
              <a:off x="6184900" y="5129213"/>
              <a:ext cx="404813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4" y="0"/>
                </a:cxn>
                <a:cxn ang="0">
                  <a:pos x="254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5" h="219">
                  <a:moveTo>
                    <a:pt x="0" y="0"/>
                  </a:moveTo>
                  <a:lnTo>
                    <a:pt x="254" y="0"/>
                  </a:lnTo>
                  <a:lnTo>
                    <a:pt x="254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84"/>
            <p:cNvSpPr>
              <a:spLocks/>
            </p:cNvSpPr>
            <p:nvPr/>
          </p:nvSpPr>
          <p:spPr bwMode="auto">
            <a:xfrm>
              <a:off x="6588125" y="5256213"/>
              <a:ext cx="63500" cy="42862"/>
            </a:xfrm>
            <a:custGeom>
              <a:avLst/>
              <a:gdLst/>
              <a:ahLst/>
              <a:cxnLst>
                <a:cxn ang="0">
                  <a:pos x="39" y="26"/>
                </a:cxn>
                <a:cxn ang="0">
                  <a:pos x="0" y="13"/>
                </a:cxn>
                <a:cxn ang="0">
                  <a:pos x="39" y="0"/>
                </a:cxn>
              </a:cxnLst>
              <a:rect l="0" t="0" r="r" b="b"/>
              <a:pathLst>
                <a:path w="40" h="27">
                  <a:moveTo>
                    <a:pt x="39" y="26"/>
                  </a:moveTo>
                  <a:lnTo>
                    <a:pt x="0" y="13"/>
                  </a:lnTo>
                  <a:lnTo>
                    <a:pt x="3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85"/>
            <p:cNvSpPr>
              <a:spLocks/>
            </p:cNvSpPr>
            <p:nvPr/>
          </p:nvSpPr>
          <p:spPr bwMode="auto">
            <a:xfrm>
              <a:off x="6588125" y="5280025"/>
              <a:ext cx="2413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51" y="0"/>
                </a:cxn>
                <a:cxn ang="0">
                  <a:pos x="0" y="0"/>
                </a:cxn>
              </a:cxnLst>
              <a:rect l="0" t="0" r="r" b="b"/>
              <a:pathLst>
                <a:path w="152" h="1">
                  <a:moveTo>
                    <a:pt x="0" y="0"/>
                  </a:moveTo>
                  <a:lnTo>
                    <a:pt x="151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86"/>
            <p:cNvSpPr>
              <a:spLocks/>
            </p:cNvSpPr>
            <p:nvPr/>
          </p:nvSpPr>
          <p:spPr bwMode="auto">
            <a:xfrm>
              <a:off x="6764338" y="5256213"/>
              <a:ext cx="65087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0" y="13"/>
                </a:cxn>
                <a:cxn ang="0">
                  <a:pos x="0" y="26"/>
                </a:cxn>
              </a:cxnLst>
              <a:rect l="0" t="0" r="r" b="b"/>
              <a:pathLst>
                <a:path w="41" h="27">
                  <a:moveTo>
                    <a:pt x="0" y="0"/>
                  </a:moveTo>
                  <a:lnTo>
                    <a:pt x="40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87"/>
            <p:cNvSpPr>
              <a:spLocks/>
            </p:cNvSpPr>
            <p:nvPr/>
          </p:nvSpPr>
          <p:spPr bwMode="auto">
            <a:xfrm>
              <a:off x="6827838" y="5129213"/>
              <a:ext cx="403225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88"/>
            <p:cNvSpPr>
              <a:spLocks/>
            </p:cNvSpPr>
            <p:nvPr/>
          </p:nvSpPr>
          <p:spPr bwMode="auto">
            <a:xfrm>
              <a:off x="7229475" y="5256213"/>
              <a:ext cx="66675" cy="42862"/>
            </a:xfrm>
            <a:custGeom>
              <a:avLst/>
              <a:gdLst/>
              <a:ahLst/>
              <a:cxnLst>
                <a:cxn ang="0">
                  <a:pos x="41" y="26"/>
                </a:cxn>
                <a:cxn ang="0">
                  <a:pos x="0" y="13"/>
                </a:cxn>
                <a:cxn ang="0">
                  <a:pos x="41" y="0"/>
                </a:cxn>
              </a:cxnLst>
              <a:rect l="0" t="0" r="r" b="b"/>
              <a:pathLst>
                <a:path w="42" h="27">
                  <a:moveTo>
                    <a:pt x="41" y="26"/>
                  </a:moveTo>
                  <a:lnTo>
                    <a:pt x="0" y="13"/>
                  </a:lnTo>
                  <a:lnTo>
                    <a:pt x="41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89"/>
            <p:cNvSpPr>
              <a:spLocks/>
            </p:cNvSpPr>
            <p:nvPr/>
          </p:nvSpPr>
          <p:spPr bwMode="auto">
            <a:xfrm>
              <a:off x="7229475" y="5280025"/>
              <a:ext cx="201613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0" y="0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90"/>
            <p:cNvSpPr>
              <a:spLocks/>
            </p:cNvSpPr>
            <p:nvPr/>
          </p:nvSpPr>
          <p:spPr bwMode="auto">
            <a:xfrm>
              <a:off x="7369175" y="5256213"/>
              <a:ext cx="61913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13"/>
                </a:cxn>
                <a:cxn ang="0">
                  <a:pos x="0" y="26"/>
                </a:cxn>
              </a:cxnLst>
              <a:rect l="0" t="0" r="r" b="b"/>
              <a:pathLst>
                <a:path w="39" h="27">
                  <a:moveTo>
                    <a:pt x="0" y="0"/>
                  </a:moveTo>
                  <a:lnTo>
                    <a:pt x="38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91"/>
            <p:cNvSpPr>
              <a:spLocks/>
            </p:cNvSpPr>
            <p:nvPr/>
          </p:nvSpPr>
          <p:spPr bwMode="auto">
            <a:xfrm>
              <a:off x="6467475" y="4832350"/>
              <a:ext cx="158750" cy="298450"/>
            </a:xfrm>
            <a:custGeom>
              <a:avLst/>
              <a:gdLst/>
              <a:ahLst/>
              <a:cxnLst>
                <a:cxn ang="0">
                  <a:pos x="99" y="0"/>
                </a:cxn>
                <a:cxn ang="0">
                  <a:pos x="0" y="187"/>
                </a:cxn>
                <a:cxn ang="0">
                  <a:pos x="99" y="0"/>
                </a:cxn>
              </a:cxnLst>
              <a:rect l="0" t="0" r="r" b="b"/>
              <a:pathLst>
                <a:path w="100" h="188">
                  <a:moveTo>
                    <a:pt x="99" y="0"/>
                  </a:moveTo>
                  <a:lnTo>
                    <a:pt x="0" y="187"/>
                  </a:lnTo>
                  <a:lnTo>
                    <a:pt x="99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92"/>
            <p:cNvSpPr>
              <a:spLocks/>
            </p:cNvSpPr>
            <p:nvPr/>
          </p:nvSpPr>
          <p:spPr bwMode="auto">
            <a:xfrm>
              <a:off x="6467475" y="5053013"/>
              <a:ext cx="49213" cy="77787"/>
            </a:xfrm>
            <a:custGeom>
              <a:avLst/>
              <a:gdLst/>
              <a:ahLst/>
              <a:cxnLst>
                <a:cxn ang="0">
                  <a:pos x="30" y="15"/>
                </a:cxn>
                <a:cxn ang="0">
                  <a:pos x="0" y="48"/>
                </a:cxn>
                <a:cxn ang="0">
                  <a:pos x="13" y="0"/>
                </a:cxn>
              </a:cxnLst>
              <a:rect l="0" t="0" r="r" b="b"/>
              <a:pathLst>
                <a:path w="31" h="49">
                  <a:moveTo>
                    <a:pt x="30" y="15"/>
                  </a:moveTo>
                  <a:lnTo>
                    <a:pt x="0" y="48"/>
                  </a:lnTo>
                  <a:lnTo>
                    <a:pt x="13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93"/>
            <p:cNvSpPr>
              <a:spLocks/>
            </p:cNvSpPr>
            <p:nvPr/>
          </p:nvSpPr>
          <p:spPr bwMode="auto">
            <a:xfrm>
              <a:off x="7027863" y="4832350"/>
              <a:ext cx="1587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87"/>
                </a:cxn>
                <a:cxn ang="0">
                  <a:pos x="0" y="0"/>
                </a:cxn>
              </a:cxnLst>
              <a:rect l="0" t="0" r="r" b="b"/>
              <a:pathLst>
                <a:path w="1" h="188">
                  <a:moveTo>
                    <a:pt x="0" y="0"/>
                  </a:moveTo>
                  <a:lnTo>
                    <a:pt x="0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94"/>
            <p:cNvSpPr>
              <a:spLocks/>
            </p:cNvSpPr>
            <p:nvPr/>
          </p:nvSpPr>
          <p:spPr bwMode="auto">
            <a:xfrm>
              <a:off x="7013575" y="5051425"/>
              <a:ext cx="30163" cy="793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8" y="49"/>
                </a:cxn>
                <a:cxn ang="0">
                  <a:pos x="0" y="0"/>
                </a:cxn>
              </a:cxnLst>
              <a:rect l="0" t="0" r="r" b="b"/>
              <a:pathLst>
                <a:path w="19" h="50">
                  <a:moveTo>
                    <a:pt x="18" y="0"/>
                  </a:moveTo>
                  <a:lnTo>
                    <a:pt x="8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95"/>
            <p:cNvSpPr>
              <a:spLocks/>
            </p:cNvSpPr>
            <p:nvPr/>
          </p:nvSpPr>
          <p:spPr bwMode="auto">
            <a:xfrm>
              <a:off x="7913688" y="5129213"/>
              <a:ext cx="403225" cy="3476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3" y="0"/>
                </a:cxn>
                <a:cxn ang="0">
                  <a:pos x="253" y="218"/>
                </a:cxn>
                <a:cxn ang="0">
                  <a:pos x="0" y="218"/>
                </a:cxn>
                <a:cxn ang="0">
                  <a:pos x="0" y="0"/>
                </a:cxn>
              </a:cxnLst>
              <a:rect l="0" t="0" r="r" b="b"/>
              <a:pathLst>
                <a:path w="254" h="219">
                  <a:moveTo>
                    <a:pt x="0" y="0"/>
                  </a:moveTo>
                  <a:lnTo>
                    <a:pt x="253" y="0"/>
                  </a:lnTo>
                  <a:lnTo>
                    <a:pt x="253" y="218"/>
                  </a:lnTo>
                  <a:lnTo>
                    <a:pt x="0" y="21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96"/>
            <p:cNvSpPr>
              <a:spLocks/>
            </p:cNvSpPr>
            <p:nvPr/>
          </p:nvSpPr>
          <p:spPr bwMode="auto">
            <a:xfrm>
              <a:off x="7713663" y="5256213"/>
              <a:ext cx="65087" cy="42862"/>
            </a:xfrm>
            <a:custGeom>
              <a:avLst/>
              <a:gdLst/>
              <a:ahLst/>
              <a:cxnLst>
                <a:cxn ang="0">
                  <a:pos x="40" y="26"/>
                </a:cxn>
                <a:cxn ang="0">
                  <a:pos x="0" y="13"/>
                </a:cxn>
                <a:cxn ang="0">
                  <a:pos x="40" y="0"/>
                </a:cxn>
              </a:cxnLst>
              <a:rect l="0" t="0" r="r" b="b"/>
              <a:pathLst>
                <a:path w="41" h="27">
                  <a:moveTo>
                    <a:pt x="40" y="26"/>
                  </a:moveTo>
                  <a:lnTo>
                    <a:pt x="0" y="13"/>
                  </a:lnTo>
                  <a:lnTo>
                    <a:pt x="4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97"/>
            <p:cNvSpPr>
              <a:spLocks/>
            </p:cNvSpPr>
            <p:nvPr/>
          </p:nvSpPr>
          <p:spPr bwMode="auto">
            <a:xfrm>
              <a:off x="7713663" y="5280025"/>
              <a:ext cx="201612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0"/>
                </a:cxn>
                <a:cxn ang="0">
                  <a:pos x="0" y="0"/>
                </a:cxn>
              </a:cxnLst>
              <a:rect l="0" t="0" r="r" b="b"/>
              <a:pathLst>
                <a:path w="127" h="1">
                  <a:moveTo>
                    <a:pt x="0" y="0"/>
                  </a:moveTo>
                  <a:lnTo>
                    <a:pt x="126" y="0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98"/>
            <p:cNvSpPr>
              <a:spLocks/>
            </p:cNvSpPr>
            <p:nvPr/>
          </p:nvSpPr>
          <p:spPr bwMode="auto">
            <a:xfrm>
              <a:off x="7848600" y="5256213"/>
              <a:ext cx="66675" cy="42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13"/>
                </a:cxn>
                <a:cxn ang="0">
                  <a:pos x="0" y="26"/>
                </a:cxn>
              </a:cxnLst>
              <a:rect l="0" t="0" r="r" b="b"/>
              <a:pathLst>
                <a:path w="42" h="27">
                  <a:moveTo>
                    <a:pt x="0" y="0"/>
                  </a:moveTo>
                  <a:lnTo>
                    <a:pt x="41" y="13"/>
                  </a:lnTo>
                  <a:lnTo>
                    <a:pt x="0" y="26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99"/>
            <p:cNvSpPr>
              <a:spLocks/>
            </p:cNvSpPr>
            <p:nvPr/>
          </p:nvSpPr>
          <p:spPr bwMode="auto">
            <a:xfrm>
              <a:off x="7956550" y="4832350"/>
              <a:ext cx="158750" cy="2984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9" y="187"/>
                </a:cxn>
                <a:cxn ang="0">
                  <a:pos x="0" y="0"/>
                </a:cxn>
              </a:cxnLst>
              <a:rect l="0" t="0" r="r" b="b"/>
              <a:pathLst>
                <a:path w="100" h="188">
                  <a:moveTo>
                    <a:pt x="0" y="0"/>
                  </a:moveTo>
                  <a:lnTo>
                    <a:pt x="99" y="187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100"/>
            <p:cNvSpPr>
              <a:spLocks/>
            </p:cNvSpPr>
            <p:nvPr/>
          </p:nvSpPr>
          <p:spPr bwMode="auto">
            <a:xfrm>
              <a:off x="8066088" y="5053013"/>
              <a:ext cx="49212" cy="77787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0" y="48"/>
                </a:cxn>
                <a:cxn ang="0">
                  <a:pos x="0" y="15"/>
                </a:cxn>
              </a:cxnLst>
              <a:rect l="0" t="0" r="r" b="b"/>
              <a:pathLst>
                <a:path w="31" h="49">
                  <a:moveTo>
                    <a:pt x="17" y="0"/>
                  </a:moveTo>
                  <a:lnTo>
                    <a:pt x="30" y="48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101"/>
            <p:cNvSpPr>
              <a:spLocks/>
            </p:cNvSpPr>
            <p:nvPr/>
          </p:nvSpPr>
          <p:spPr bwMode="auto">
            <a:xfrm>
              <a:off x="6224588" y="5475288"/>
              <a:ext cx="201612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6" y="313"/>
                </a:cxn>
                <a:cxn ang="0">
                  <a:pos x="0" y="0"/>
                </a:cxn>
              </a:cxnLst>
              <a:rect l="0" t="0" r="r" b="b"/>
              <a:pathLst>
                <a:path w="127" h="314">
                  <a:moveTo>
                    <a:pt x="0" y="0"/>
                  </a:moveTo>
                  <a:lnTo>
                    <a:pt x="12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6381750" y="5894388"/>
              <a:ext cx="44450" cy="79375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27" y="49"/>
                </a:cxn>
                <a:cxn ang="0">
                  <a:pos x="0" y="11"/>
                </a:cxn>
              </a:cxnLst>
              <a:rect l="0" t="0" r="r" b="b"/>
              <a:pathLst>
                <a:path w="28" h="50">
                  <a:moveTo>
                    <a:pt x="18" y="0"/>
                  </a:moveTo>
                  <a:lnTo>
                    <a:pt x="27" y="49"/>
                  </a:lnTo>
                  <a:lnTo>
                    <a:pt x="0" y="11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5940425" y="5475288"/>
              <a:ext cx="366713" cy="549275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345"/>
                </a:cxn>
                <a:cxn ang="0">
                  <a:pos x="230" y="0"/>
                </a:cxn>
              </a:cxnLst>
              <a:rect l="0" t="0" r="r" b="b"/>
              <a:pathLst>
                <a:path w="231" h="346">
                  <a:moveTo>
                    <a:pt x="230" y="0"/>
                  </a:moveTo>
                  <a:lnTo>
                    <a:pt x="0" y="345"/>
                  </a:lnTo>
                  <a:lnTo>
                    <a:pt x="23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104"/>
            <p:cNvSpPr>
              <a:spLocks/>
            </p:cNvSpPr>
            <p:nvPr/>
          </p:nvSpPr>
          <p:spPr bwMode="auto">
            <a:xfrm>
              <a:off x="5940425" y="5949950"/>
              <a:ext cx="57150" cy="74613"/>
            </a:xfrm>
            <a:custGeom>
              <a:avLst/>
              <a:gdLst/>
              <a:ahLst/>
              <a:cxnLst>
                <a:cxn ang="0">
                  <a:pos x="35" y="16"/>
                </a:cxn>
                <a:cxn ang="0">
                  <a:pos x="0" y="46"/>
                </a:cxn>
                <a:cxn ang="0">
                  <a:pos x="19" y="0"/>
                </a:cxn>
              </a:cxnLst>
              <a:rect l="0" t="0" r="r" b="b"/>
              <a:pathLst>
                <a:path w="36" h="47">
                  <a:moveTo>
                    <a:pt x="35" y="16"/>
                  </a:moveTo>
                  <a:lnTo>
                    <a:pt x="0" y="46"/>
                  </a:lnTo>
                  <a:lnTo>
                    <a:pt x="19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6343650" y="5475288"/>
              <a:ext cx="566738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6" y="345"/>
                </a:cxn>
                <a:cxn ang="0">
                  <a:pos x="0" y="0"/>
                </a:cxn>
              </a:cxnLst>
              <a:rect l="0" t="0" r="r" b="b"/>
              <a:pathLst>
                <a:path w="357" h="346">
                  <a:moveTo>
                    <a:pt x="0" y="0"/>
                  </a:moveTo>
                  <a:lnTo>
                    <a:pt x="356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6845300" y="5959475"/>
              <a:ext cx="65088" cy="65088"/>
            </a:xfrm>
            <a:custGeom>
              <a:avLst/>
              <a:gdLst/>
              <a:ahLst/>
              <a:cxnLst>
                <a:cxn ang="0">
                  <a:pos x="13" y="0"/>
                </a:cxn>
                <a:cxn ang="0">
                  <a:pos x="40" y="40"/>
                </a:cxn>
                <a:cxn ang="0">
                  <a:pos x="0" y="19"/>
                </a:cxn>
              </a:cxnLst>
              <a:rect l="0" t="0" r="r" b="b"/>
              <a:pathLst>
                <a:path w="41" h="41">
                  <a:moveTo>
                    <a:pt x="13" y="0"/>
                  </a:moveTo>
                  <a:lnTo>
                    <a:pt x="40" y="40"/>
                  </a:lnTo>
                  <a:lnTo>
                    <a:pt x="0" y="19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107"/>
            <p:cNvSpPr>
              <a:spLocks/>
            </p:cNvSpPr>
            <p:nvPr/>
          </p:nvSpPr>
          <p:spPr bwMode="auto">
            <a:xfrm>
              <a:off x="6143625" y="5475288"/>
              <a:ext cx="282575" cy="498475"/>
            </a:xfrm>
            <a:custGeom>
              <a:avLst/>
              <a:gdLst/>
              <a:ahLst/>
              <a:cxnLst>
                <a:cxn ang="0">
                  <a:pos x="177" y="0"/>
                </a:cxn>
                <a:cxn ang="0">
                  <a:pos x="0" y="313"/>
                </a:cxn>
                <a:cxn ang="0">
                  <a:pos x="177" y="0"/>
                </a:cxn>
              </a:cxnLst>
              <a:rect l="0" t="0" r="r" b="b"/>
              <a:pathLst>
                <a:path w="178" h="314">
                  <a:moveTo>
                    <a:pt x="177" y="0"/>
                  </a:moveTo>
                  <a:lnTo>
                    <a:pt x="0" y="313"/>
                  </a:lnTo>
                  <a:lnTo>
                    <a:pt x="177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108"/>
            <p:cNvSpPr>
              <a:spLocks/>
            </p:cNvSpPr>
            <p:nvPr/>
          </p:nvSpPr>
          <p:spPr bwMode="auto">
            <a:xfrm>
              <a:off x="6143625" y="5899150"/>
              <a:ext cx="52388" cy="74613"/>
            </a:xfrm>
            <a:custGeom>
              <a:avLst/>
              <a:gdLst/>
              <a:ahLst/>
              <a:cxnLst>
                <a:cxn ang="0">
                  <a:pos x="32" y="13"/>
                </a:cxn>
                <a:cxn ang="0">
                  <a:pos x="0" y="46"/>
                </a:cxn>
                <a:cxn ang="0">
                  <a:pos x="14" y="0"/>
                </a:cxn>
              </a:cxnLst>
              <a:rect l="0" t="0" r="r" b="b"/>
              <a:pathLst>
                <a:path w="33" h="47">
                  <a:moveTo>
                    <a:pt x="32" y="13"/>
                  </a:moveTo>
                  <a:lnTo>
                    <a:pt x="0" y="46"/>
                  </a:lnTo>
                  <a:lnTo>
                    <a:pt x="1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109"/>
            <p:cNvSpPr>
              <a:spLocks/>
            </p:cNvSpPr>
            <p:nvPr/>
          </p:nvSpPr>
          <p:spPr bwMode="auto">
            <a:xfrm>
              <a:off x="6467475" y="5475288"/>
              <a:ext cx="1408113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6" y="313"/>
                </a:cxn>
                <a:cxn ang="0">
                  <a:pos x="0" y="0"/>
                </a:cxn>
              </a:cxnLst>
              <a:rect l="0" t="0" r="r" b="b"/>
              <a:pathLst>
                <a:path w="887" h="314">
                  <a:moveTo>
                    <a:pt x="0" y="0"/>
                  </a:moveTo>
                  <a:lnTo>
                    <a:pt x="886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110"/>
            <p:cNvSpPr>
              <a:spLocks/>
            </p:cNvSpPr>
            <p:nvPr/>
          </p:nvSpPr>
          <p:spPr bwMode="auto">
            <a:xfrm>
              <a:off x="7807325" y="5930900"/>
              <a:ext cx="68263" cy="42863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42" y="26"/>
                </a:cxn>
                <a:cxn ang="0">
                  <a:pos x="0" y="25"/>
                </a:cxn>
              </a:cxnLst>
              <a:rect l="0" t="0" r="r" b="b"/>
              <a:pathLst>
                <a:path w="43" h="27">
                  <a:moveTo>
                    <a:pt x="6" y="0"/>
                  </a:moveTo>
                  <a:lnTo>
                    <a:pt x="42" y="26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111"/>
            <p:cNvSpPr>
              <a:spLocks/>
            </p:cNvSpPr>
            <p:nvPr/>
          </p:nvSpPr>
          <p:spPr bwMode="auto">
            <a:xfrm>
              <a:off x="6224588" y="5475288"/>
              <a:ext cx="685800" cy="498475"/>
            </a:xfrm>
            <a:custGeom>
              <a:avLst/>
              <a:gdLst/>
              <a:ahLst/>
              <a:cxnLst>
                <a:cxn ang="0">
                  <a:pos x="431" y="0"/>
                </a:cxn>
                <a:cxn ang="0">
                  <a:pos x="0" y="313"/>
                </a:cxn>
                <a:cxn ang="0">
                  <a:pos x="431" y="0"/>
                </a:cxn>
              </a:cxnLst>
              <a:rect l="0" t="0" r="r" b="b"/>
              <a:pathLst>
                <a:path w="432" h="314">
                  <a:moveTo>
                    <a:pt x="431" y="0"/>
                  </a:moveTo>
                  <a:lnTo>
                    <a:pt x="0" y="313"/>
                  </a:lnTo>
                  <a:lnTo>
                    <a:pt x="4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112"/>
            <p:cNvSpPr>
              <a:spLocks/>
            </p:cNvSpPr>
            <p:nvPr/>
          </p:nvSpPr>
          <p:spPr bwMode="auto">
            <a:xfrm>
              <a:off x="6224588" y="5915025"/>
              <a:ext cx="65087" cy="58738"/>
            </a:xfrm>
            <a:custGeom>
              <a:avLst/>
              <a:gdLst/>
              <a:ahLst/>
              <a:cxnLst>
                <a:cxn ang="0">
                  <a:pos x="40" y="22"/>
                </a:cxn>
                <a:cxn ang="0">
                  <a:pos x="0" y="36"/>
                </a:cxn>
                <a:cxn ang="0">
                  <a:pos x="31" y="0"/>
                </a:cxn>
              </a:cxnLst>
              <a:rect l="0" t="0" r="r" b="b"/>
              <a:pathLst>
                <a:path w="41" h="37">
                  <a:moveTo>
                    <a:pt x="40" y="22"/>
                  </a:moveTo>
                  <a:lnTo>
                    <a:pt x="0" y="36"/>
                  </a:lnTo>
                  <a:lnTo>
                    <a:pt x="3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113"/>
            <p:cNvSpPr>
              <a:spLocks/>
            </p:cNvSpPr>
            <p:nvPr/>
          </p:nvSpPr>
          <p:spPr bwMode="auto">
            <a:xfrm>
              <a:off x="6945313" y="5475288"/>
              <a:ext cx="1778000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9" y="313"/>
                </a:cxn>
                <a:cxn ang="0">
                  <a:pos x="0" y="0"/>
                </a:cxn>
              </a:cxnLst>
              <a:rect l="0" t="0" r="r" b="b"/>
              <a:pathLst>
                <a:path w="1120" h="314">
                  <a:moveTo>
                    <a:pt x="0" y="0"/>
                  </a:moveTo>
                  <a:lnTo>
                    <a:pt x="1119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114"/>
            <p:cNvSpPr>
              <a:spLocks/>
            </p:cNvSpPr>
            <p:nvPr/>
          </p:nvSpPr>
          <p:spPr bwMode="auto">
            <a:xfrm>
              <a:off x="8653463" y="5934075"/>
              <a:ext cx="69850" cy="4127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43" y="24"/>
                </a:cxn>
                <a:cxn ang="0">
                  <a:pos x="0" y="25"/>
                </a:cxn>
              </a:cxnLst>
              <a:rect l="0" t="0" r="r" b="b"/>
              <a:pathLst>
                <a:path w="44" h="26">
                  <a:moveTo>
                    <a:pt x="5" y="0"/>
                  </a:moveTo>
                  <a:lnTo>
                    <a:pt x="43" y="24"/>
                  </a:lnTo>
                  <a:lnTo>
                    <a:pt x="0" y="2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6945313" y="5475288"/>
              <a:ext cx="165100" cy="549275"/>
            </a:xfrm>
            <a:custGeom>
              <a:avLst/>
              <a:gdLst/>
              <a:ahLst/>
              <a:cxnLst>
                <a:cxn ang="0">
                  <a:pos x="103" y="0"/>
                </a:cxn>
                <a:cxn ang="0">
                  <a:pos x="0" y="345"/>
                </a:cxn>
                <a:cxn ang="0">
                  <a:pos x="103" y="0"/>
                </a:cxn>
              </a:cxnLst>
              <a:rect l="0" t="0" r="r" b="b"/>
              <a:pathLst>
                <a:path w="104" h="346">
                  <a:moveTo>
                    <a:pt x="103" y="0"/>
                  </a:moveTo>
                  <a:lnTo>
                    <a:pt x="0" y="345"/>
                  </a:lnTo>
                  <a:lnTo>
                    <a:pt x="103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6945313" y="5942013"/>
              <a:ext cx="42862" cy="82550"/>
            </a:xfrm>
            <a:custGeom>
              <a:avLst/>
              <a:gdLst/>
              <a:ahLst/>
              <a:cxnLst>
                <a:cxn ang="0">
                  <a:pos x="26" y="8"/>
                </a:cxn>
                <a:cxn ang="0">
                  <a:pos x="0" y="51"/>
                </a:cxn>
                <a:cxn ang="0">
                  <a:pos x="5" y="0"/>
                </a:cxn>
              </a:cxnLst>
              <a:rect l="0" t="0" r="r" b="b"/>
              <a:pathLst>
                <a:path w="27" h="52">
                  <a:moveTo>
                    <a:pt x="26" y="8"/>
                  </a:moveTo>
                  <a:lnTo>
                    <a:pt x="0" y="51"/>
                  </a:lnTo>
                  <a:lnTo>
                    <a:pt x="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7070725" y="5475288"/>
              <a:ext cx="322263" cy="4984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313"/>
                </a:cxn>
                <a:cxn ang="0">
                  <a:pos x="0" y="0"/>
                </a:cxn>
              </a:cxnLst>
              <a:rect l="0" t="0" r="r" b="b"/>
              <a:pathLst>
                <a:path w="203" h="314">
                  <a:moveTo>
                    <a:pt x="0" y="0"/>
                  </a:moveTo>
                  <a:lnTo>
                    <a:pt x="202" y="313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7335838" y="5900738"/>
              <a:ext cx="57150" cy="73025"/>
            </a:xfrm>
            <a:custGeom>
              <a:avLst/>
              <a:gdLst/>
              <a:ahLst/>
              <a:cxnLst>
                <a:cxn ang="0">
                  <a:pos x="17" y="0"/>
                </a:cxn>
                <a:cxn ang="0">
                  <a:pos x="35" y="45"/>
                </a:cxn>
                <a:cxn ang="0">
                  <a:pos x="0" y="15"/>
                </a:cxn>
              </a:cxnLst>
              <a:rect l="0" t="0" r="r" b="b"/>
              <a:pathLst>
                <a:path w="36" h="46">
                  <a:moveTo>
                    <a:pt x="17" y="0"/>
                  </a:moveTo>
                  <a:lnTo>
                    <a:pt x="35" y="45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119"/>
            <p:cNvSpPr>
              <a:spLocks/>
            </p:cNvSpPr>
            <p:nvPr/>
          </p:nvSpPr>
          <p:spPr bwMode="auto">
            <a:xfrm>
              <a:off x="7472363" y="5475288"/>
              <a:ext cx="565150" cy="549275"/>
            </a:xfrm>
            <a:custGeom>
              <a:avLst/>
              <a:gdLst/>
              <a:ahLst/>
              <a:cxnLst>
                <a:cxn ang="0">
                  <a:pos x="355" y="0"/>
                </a:cxn>
                <a:cxn ang="0">
                  <a:pos x="0" y="345"/>
                </a:cxn>
                <a:cxn ang="0">
                  <a:pos x="355" y="0"/>
                </a:cxn>
              </a:cxnLst>
              <a:rect l="0" t="0" r="r" b="b"/>
              <a:pathLst>
                <a:path w="356" h="346">
                  <a:moveTo>
                    <a:pt x="355" y="0"/>
                  </a:moveTo>
                  <a:lnTo>
                    <a:pt x="0" y="345"/>
                  </a:lnTo>
                  <a:lnTo>
                    <a:pt x="355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120"/>
            <p:cNvSpPr>
              <a:spLocks/>
            </p:cNvSpPr>
            <p:nvPr/>
          </p:nvSpPr>
          <p:spPr bwMode="auto">
            <a:xfrm>
              <a:off x="7472363" y="5959475"/>
              <a:ext cx="58737" cy="65088"/>
            </a:xfrm>
            <a:custGeom>
              <a:avLst/>
              <a:gdLst/>
              <a:ahLst/>
              <a:cxnLst>
                <a:cxn ang="0">
                  <a:pos x="36" y="19"/>
                </a:cxn>
                <a:cxn ang="0">
                  <a:pos x="0" y="40"/>
                </a:cxn>
                <a:cxn ang="0">
                  <a:pos x="24" y="0"/>
                </a:cxn>
              </a:cxnLst>
              <a:rect l="0" t="0" r="r" b="b"/>
              <a:pathLst>
                <a:path w="37" h="41">
                  <a:moveTo>
                    <a:pt x="36" y="19"/>
                  </a:moveTo>
                  <a:lnTo>
                    <a:pt x="0" y="40"/>
                  </a:lnTo>
                  <a:lnTo>
                    <a:pt x="24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121"/>
            <p:cNvSpPr>
              <a:spLocks/>
            </p:cNvSpPr>
            <p:nvPr/>
          </p:nvSpPr>
          <p:spPr bwMode="auto">
            <a:xfrm>
              <a:off x="8075613" y="5475288"/>
              <a:ext cx="322262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02" y="345"/>
                </a:cxn>
                <a:cxn ang="0">
                  <a:pos x="0" y="0"/>
                </a:cxn>
              </a:cxnLst>
              <a:rect l="0" t="0" r="r" b="b"/>
              <a:pathLst>
                <a:path w="203" h="346">
                  <a:moveTo>
                    <a:pt x="0" y="0"/>
                  </a:moveTo>
                  <a:lnTo>
                    <a:pt x="202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122"/>
            <p:cNvSpPr>
              <a:spLocks/>
            </p:cNvSpPr>
            <p:nvPr/>
          </p:nvSpPr>
          <p:spPr bwMode="auto">
            <a:xfrm>
              <a:off x="8347075" y="5948363"/>
              <a:ext cx="50800" cy="76200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31" y="47"/>
                </a:cxn>
                <a:cxn ang="0">
                  <a:pos x="0" y="15"/>
                </a:cxn>
              </a:cxnLst>
              <a:rect l="0" t="0" r="r" b="b"/>
              <a:pathLst>
                <a:path w="32" h="48">
                  <a:moveTo>
                    <a:pt x="16" y="0"/>
                  </a:moveTo>
                  <a:lnTo>
                    <a:pt x="31" y="47"/>
                  </a:lnTo>
                  <a:lnTo>
                    <a:pt x="0" y="15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123"/>
            <p:cNvSpPr>
              <a:spLocks/>
            </p:cNvSpPr>
            <p:nvPr/>
          </p:nvSpPr>
          <p:spPr bwMode="auto">
            <a:xfrm>
              <a:off x="7956550" y="5475288"/>
              <a:ext cx="241300" cy="498475"/>
            </a:xfrm>
            <a:custGeom>
              <a:avLst/>
              <a:gdLst/>
              <a:ahLst/>
              <a:cxnLst>
                <a:cxn ang="0">
                  <a:pos x="151" y="0"/>
                </a:cxn>
                <a:cxn ang="0">
                  <a:pos x="0" y="313"/>
                </a:cxn>
                <a:cxn ang="0">
                  <a:pos x="151" y="0"/>
                </a:cxn>
              </a:cxnLst>
              <a:rect l="0" t="0" r="r" b="b"/>
              <a:pathLst>
                <a:path w="152" h="314">
                  <a:moveTo>
                    <a:pt x="151" y="0"/>
                  </a:moveTo>
                  <a:lnTo>
                    <a:pt x="0" y="313"/>
                  </a:lnTo>
                  <a:lnTo>
                    <a:pt x="15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124"/>
            <p:cNvSpPr>
              <a:spLocks/>
            </p:cNvSpPr>
            <p:nvPr/>
          </p:nvSpPr>
          <p:spPr bwMode="auto">
            <a:xfrm>
              <a:off x="7956550" y="5897563"/>
              <a:ext cx="47625" cy="76200"/>
            </a:xfrm>
            <a:custGeom>
              <a:avLst/>
              <a:gdLst/>
              <a:ahLst/>
              <a:cxnLst>
                <a:cxn ang="0">
                  <a:pos x="29" y="12"/>
                </a:cxn>
                <a:cxn ang="0">
                  <a:pos x="0" y="47"/>
                </a:cxn>
                <a:cxn ang="0">
                  <a:pos x="11" y="0"/>
                </a:cxn>
              </a:cxnLst>
              <a:rect l="0" t="0" r="r" b="b"/>
              <a:pathLst>
                <a:path w="30" h="48">
                  <a:moveTo>
                    <a:pt x="29" y="12"/>
                  </a:moveTo>
                  <a:lnTo>
                    <a:pt x="0" y="47"/>
                  </a:lnTo>
                  <a:lnTo>
                    <a:pt x="11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125"/>
            <p:cNvSpPr>
              <a:spLocks/>
            </p:cNvSpPr>
            <p:nvPr/>
          </p:nvSpPr>
          <p:spPr bwMode="auto">
            <a:xfrm>
              <a:off x="8235950" y="5475288"/>
              <a:ext cx="1588" cy="5492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45"/>
                </a:cxn>
                <a:cxn ang="0">
                  <a:pos x="0" y="0"/>
                </a:cxn>
              </a:cxnLst>
              <a:rect l="0" t="0" r="r" b="b"/>
              <a:pathLst>
                <a:path w="1" h="346">
                  <a:moveTo>
                    <a:pt x="0" y="0"/>
                  </a:moveTo>
                  <a:lnTo>
                    <a:pt x="0" y="345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126"/>
            <p:cNvSpPr>
              <a:spLocks/>
            </p:cNvSpPr>
            <p:nvPr/>
          </p:nvSpPr>
          <p:spPr bwMode="auto">
            <a:xfrm>
              <a:off x="8218488" y="5945188"/>
              <a:ext cx="36512" cy="79375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10" y="49"/>
                </a:cxn>
                <a:cxn ang="0">
                  <a:pos x="0" y="0"/>
                </a:cxn>
              </a:cxnLst>
              <a:rect l="0" t="0" r="r" b="b"/>
              <a:pathLst>
                <a:path w="23" h="50">
                  <a:moveTo>
                    <a:pt x="22" y="0"/>
                  </a:moveTo>
                  <a:lnTo>
                    <a:pt x="10" y="49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Line 127"/>
            <p:cNvSpPr>
              <a:spLocks noChangeShapeType="1"/>
            </p:cNvSpPr>
            <p:nvPr/>
          </p:nvSpPr>
          <p:spPr bwMode="auto">
            <a:xfrm>
              <a:off x="203200" y="5691188"/>
              <a:ext cx="8839200" cy="0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Rectangle 128"/>
            <p:cNvSpPr>
              <a:spLocks noChangeArrowheads="1"/>
            </p:cNvSpPr>
            <p:nvPr/>
          </p:nvSpPr>
          <p:spPr bwMode="auto">
            <a:xfrm>
              <a:off x="5118100" y="5168900"/>
              <a:ext cx="1050925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2"/>
                  </a:solidFill>
                  <a:latin typeface="Arial" pitchFamily="34" charset="0"/>
                </a:rPr>
                <a:t>Data entries</a:t>
              </a:r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5761038" y="6330950"/>
              <a:ext cx="1160462" cy="271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200" b="1">
                  <a:solidFill>
                    <a:schemeClr val="accent1"/>
                  </a:solidFill>
                  <a:latin typeface="Arial" pitchFamily="34" charset="0"/>
                </a:rPr>
                <a:t>Data Records</a:t>
              </a:r>
            </a:p>
          </p:txBody>
        </p:sp>
        <p:sp>
          <p:nvSpPr>
            <p:cNvPr id="133" name="Rectangle 130"/>
            <p:cNvSpPr>
              <a:spLocks noChangeArrowheads="1"/>
            </p:cNvSpPr>
            <p:nvPr/>
          </p:nvSpPr>
          <p:spPr bwMode="auto">
            <a:xfrm>
              <a:off x="188913" y="4114800"/>
              <a:ext cx="127476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CF0E30"/>
                  </a:solidFill>
                  <a:latin typeface="Book Antiqua" pitchFamily="18" charset="0"/>
                </a:rPr>
                <a:t>CLUSTERED</a:t>
              </a:r>
            </a:p>
          </p:txBody>
        </p:sp>
        <p:sp>
          <p:nvSpPr>
            <p:cNvPr id="134" name="Rectangle 131"/>
            <p:cNvSpPr>
              <a:spLocks noChangeArrowheads="1"/>
            </p:cNvSpPr>
            <p:nvPr/>
          </p:nvSpPr>
          <p:spPr bwMode="auto">
            <a:xfrm>
              <a:off x="7580313" y="4038600"/>
              <a:ext cx="1560512" cy="301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1400" b="1">
                  <a:solidFill>
                    <a:srgbClr val="CF0E30"/>
                  </a:solidFill>
                  <a:latin typeface="Book Antiqua" pitchFamily="18" charset="0"/>
                </a:rPr>
                <a:t>UNCLUSTERED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414</TotalTime>
  <Words>949</Words>
  <Application>Microsoft Macintosh PowerPoint</Application>
  <PresentationFormat>On-screen Show (4:3)</PresentationFormat>
  <Paragraphs>214</Paragraphs>
  <Slides>10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ICS 321 Fall 2010</vt:lpstr>
      <vt:lpstr>ICS 321 Data Storage &amp; Retrieval Overview of Storage &amp; Indexing (ii)</vt:lpstr>
      <vt:lpstr>Indexes</vt:lpstr>
      <vt:lpstr>B+ Tree Indexes</vt:lpstr>
      <vt:lpstr>Example B+ Tree</vt:lpstr>
      <vt:lpstr>Point Queries using B+ Trees</vt:lpstr>
      <vt:lpstr>Range Queries using B+ Trees</vt:lpstr>
      <vt:lpstr>Hash-Based Indexes</vt:lpstr>
      <vt:lpstr>Index Classifications</vt:lpstr>
      <vt:lpstr>Clustered vs Unclustered Index</vt:lpstr>
      <vt:lpstr>Clustered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Overview of Storage &amp; Indexing (ii)</dc:title>
  <dc:creator>Lipyeow Lim</dc:creator>
  <cp:lastModifiedBy>Lipyeow Lim</cp:lastModifiedBy>
  <cp:revision>16</cp:revision>
  <dcterms:created xsi:type="dcterms:W3CDTF">2014-11-14T19:46:12Z</dcterms:created>
  <dcterms:modified xsi:type="dcterms:W3CDTF">2014-11-14T19:48:54Z</dcterms:modified>
</cp:coreProperties>
</file>