
<file path=[Content_Types].xml><?xml version="1.0" encoding="utf-8"?>
<Types xmlns="http://schemas.openxmlformats.org/package/2006/content-types"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9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6.xml" ContentType="application/vnd.openxmlformats-officedocument.presentationml.notesSlide+xml"/>
  <Default Extension="rels" ContentType="application/vnd.openxmlformats-package.relationships+xml"/>
  <Override PartName="/ppt/slides/slide10.xml" ContentType="application/vnd.openxmlformats-officedocument.presentationml.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s/slide2.xml" ContentType="application/vnd.openxmlformats-officedocument.presentationml.slide+xml"/>
  <Default Extension="png" ContentType="image/png"/>
  <Override PartName="/ppt/slideLayouts/slideLayout2.xml" ContentType="application/vnd.openxmlformats-officedocument.presentationml.slideLayout+xml"/>
  <Override PartName="/ppt/theme/theme3.xml" ContentType="application/vnd.openxmlformats-officedocument.theme+xml"/>
  <Override PartName="/ppt/notesSlides/notesSlide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Default Extension="wmf" ContentType="image/x-wmf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Default Extension="bin" ContentType="application/vnd.openxmlformats-officedocument.presentationml.printerSettings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38989B-E204-CF4A-8B3C-DABD1321BF12}" type="datetimeFigureOut">
              <a:rPr lang="en-US" smtClean="0"/>
              <a:pPr/>
              <a:t>11/21/14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C058B-3478-EB4E-B301-E3574DB29B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11/21/14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1C8C9-9FAD-4A19-855E-EFC242AB947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4/10/2013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 of Query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Sort 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Sort S1 on SID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Sort R1 on SID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Compute join on SID using Merging algorithm</a:t>
            </a:r>
          </a:p>
          <a:p>
            <a:r>
              <a:rPr lang="en-US" sz="3400" dirty="0" smtClean="0"/>
              <a:t>If join attributes are relatively unique, the number of disk pages </a:t>
            </a:r>
          </a:p>
          <a:p>
            <a:pPr>
              <a:buNone/>
            </a:pPr>
            <a:r>
              <a:rPr lang="en-US" sz="3400" dirty="0" smtClean="0"/>
              <a:t>		= </a:t>
            </a:r>
            <a:r>
              <a:rPr lang="en-US" sz="3400" dirty="0" err="1" smtClean="0"/>
              <a:t>Npages</a:t>
            </a:r>
            <a:r>
              <a:rPr lang="en-US" sz="3400" dirty="0" smtClean="0"/>
              <a:t>(S1) log </a:t>
            </a:r>
            <a:r>
              <a:rPr lang="en-US" sz="3400" dirty="0" err="1" smtClean="0"/>
              <a:t>Npages</a:t>
            </a:r>
            <a:r>
              <a:rPr lang="en-US" sz="3400" dirty="0" smtClean="0"/>
              <a:t>(S1) </a:t>
            </a:r>
          </a:p>
          <a:p>
            <a:pPr>
              <a:buNone/>
            </a:pPr>
            <a:r>
              <a:rPr lang="en-US" sz="3400" dirty="0" smtClean="0"/>
              <a:t>		+ </a:t>
            </a:r>
            <a:r>
              <a:rPr lang="en-US" sz="3400" dirty="0" err="1" smtClean="0"/>
              <a:t>Npages</a:t>
            </a:r>
            <a:r>
              <a:rPr lang="en-US" sz="3400" dirty="0" smtClean="0"/>
              <a:t>(R1) log </a:t>
            </a:r>
            <a:r>
              <a:rPr lang="en-US" sz="3400" dirty="0" err="1" smtClean="0"/>
              <a:t>Npages</a:t>
            </a:r>
            <a:r>
              <a:rPr lang="en-US" sz="3400" dirty="0" smtClean="0"/>
              <a:t>(R1) </a:t>
            </a:r>
          </a:p>
          <a:p>
            <a:pPr>
              <a:buNone/>
            </a:pPr>
            <a:r>
              <a:rPr lang="en-US" sz="3400" dirty="0" smtClean="0"/>
              <a:t>		+ </a:t>
            </a:r>
            <a:r>
              <a:rPr lang="en-US" sz="3400" dirty="0" err="1" smtClean="0"/>
              <a:t>Npages</a:t>
            </a:r>
            <a:r>
              <a:rPr lang="en-US" sz="3400" dirty="0" smtClean="0"/>
              <a:t>(S1) + </a:t>
            </a:r>
            <a:r>
              <a:rPr lang="en-US" sz="3400" dirty="0" err="1" smtClean="0"/>
              <a:t>Npages</a:t>
            </a:r>
            <a:r>
              <a:rPr lang="en-US" sz="3400" dirty="0" smtClean="0"/>
              <a:t>(R1)</a:t>
            </a:r>
          </a:p>
          <a:p>
            <a:r>
              <a:rPr lang="en-US" sz="3400" dirty="0" smtClean="0"/>
              <a:t>What if the number of duplicates is large? </a:t>
            </a:r>
          </a:p>
          <a:p>
            <a:pPr lvl="1"/>
            <a:r>
              <a:rPr lang="en-US" sz="3000" dirty="0" smtClean="0"/>
              <a:t>the number of disk pages approaches that of nested loop join.</a:t>
            </a:r>
            <a:endParaRPr lang="en-US" sz="3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/>
        </p:nvGraphicFramePr>
        <p:xfrm>
          <a:off x="5715000" y="914400"/>
          <a:ext cx="228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92667"/>
                <a:gridCol w="1185333"/>
              </a:tblGrid>
              <a:tr h="32004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8/8/99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10/12/95</a:t>
                      </a:r>
                      <a:endParaRPr lang="en-US" dirty="0"/>
                    </a:p>
                  </a:txBody>
                  <a:tcPr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0668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flipV="1">
            <a:off x="3505200" y="1447800"/>
            <a:ext cx="2209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29000" y="1600200"/>
            <a:ext cx="22860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9000" y="1600200"/>
            <a:ext cx="2286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05200" y="1981200"/>
            <a:ext cx="22098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05200" y="2362200"/>
            <a:ext cx="22098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29000" y="1600200"/>
            <a:ext cx="2286000" cy="228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29000" y="1600200"/>
            <a:ext cx="2286000" cy="609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2362200"/>
            <a:ext cx="2209800" cy="228600"/>
          </a:xfrm>
          <a:prstGeom prst="line">
            <a:avLst/>
          </a:prstGeom>
          <a:ln w="5080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257800" y="106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800" y="1066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124200"/>
            <a:ext cx="6172200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Nested Loop Join cost 1K+ 100K*500</a:t>
            </a:r>
          </a:p>
          <a:p>
            <a:r>
              <a:rPr lang="en-US" dirty="0" smtClean="0"/>
              <a:t>On the fly selection and project does not incur any disk access.</a:t>
            </a:r>
          </a:p>
          <a:p>
            <a:r>
              <a:rPr lang="en-US" dirty="0" smtClean="0"/>
              <a:t>Total disk access = 500001K (worst case)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77000" y="1764268"/>
            <a:ext cx="21336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 AND R.bid=100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613108" y="3821668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</p:cNvCxnSpPr>
          <p:nvPr/>
        </p:nvCxnSpPr>
        <p:spPr>
          <a:xfrm rot="5400000" flipH="1" flipV="1">
            <a:off x="7164561" y="3404329"/>
            <a:ext cx="445532" cy="389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38333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11" name="Group 16"/>
          <p:cNvGrpSpPr/>
          <p:nvPr/>
        </p:nvGrpSpPr>
        <p:grpSpPr>
          <a:xfrm>
            <a:off x="7086600" y="2614136"/>
            <a:ext cx="990600" cy="762000"/>
            <a:chOff x="6172200" y="1143000"/>
            <a:chExt cx="99060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Arrow Connector 18"/>
          <p:cNvCxnSpPr>
            <a:stCxn id="12" idx="0"/>
          </p:cNvCxnSpPr>
          <p:nvPr/>
        </p:nvCxnSpPr>
        <p:spPr>
          <a:xfrm rot="16200000" flipV="1">
            <a:off x="7677150" y="3280886"/>
            <a:ext cx="457200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002268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endCxn id="8" idx="2"/>
          </p:cNvCxnSpPr>
          <p:nvPr/>
        </p:nvCxnSpPr>
        <p:spPr>
          <a:xfrm rot="16200000" flipV="1">
            <a:off x="7337971" y="2370207"/>
            <a:ext cx="449758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25" idx="2"/>
          </p:cNvCxnSpPr>
          <p:nvPr/>
        </p:nvCxnSpPr>
        <p:spPr>
          <a:xfrm rot="5400000" flipH="1" flipV="1">
            <a:off x="7362855" y="1583323"/>
            <a:ext cx="36189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7200" y="2669738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Nested </a:t>
            </a:r>
          </a:p>
          <a:p>
            <a:r>
              <a:rPr lang="en-US" dirty="0" smtClean="0"/>
              <a:t>Loop 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848600" y="2156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848600" y="1394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6705600" y="41264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7772400" y="4126468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800"/>
                <a:gridCol w="1600200"/>
                <a:gridCol w="1905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Reserves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 bytes/</a:t>
                      </a:r>
                      <a:r>
                        <a:rPr lang="en-US" b="0" dirty="0" err="1" smtClean="0"/>
                        <a:t>tuple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 </a:t>
                      </a:r>
                      <a:r>
                        <a:rPr lang="en-US" b="0" dirty="0" err="1" smtClean="0"/>
                        <a:t>tuples</a:t>
                      </a:r>
                      <a:r>
                        <a:rPr lang="en-US" b="0" dirty="0" smtClean="0"/>
                        <a:t>/page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1000 pages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Sailors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bytes/</a:t>
                      </a:r>
                      <a:r>
                        <a:rPr lang="en-US" dirty="0" err="1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</a:t>
                      </a:r>
                      <a:r>
                        <a:rPr lang="en-US" dirty="0" err="1" smtClean="0"/>
                        <a:t>tuples</a:t>
                      </a:r>
                      <a:r>
                        <a:rPr lang="en-US" dirty="0" smtClean="0"/>
                        <a:t>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Predicate Pushdown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60198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Nested Loop Join requires materializing the inner table as T1.</a:t>
            </a:r>
          </a:p>
          <a:p>
            <a:r>
              <a:rPr lang="en-US" dirty="0" smtClean="0"/>
              <a:t>With 50% selectivity, T1 has 250 pages</a:t>
            </a:r>
          </a:p>
          <a:p>
            <a:r>
              <a:rPr lang="en-US" dirty="0" smtClean="0"/>
              <a:t>With 10% selectivity, outer “table” in join has 10K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Disk accesses for scans = 1000 + 500</a:t>
            </a:r>
          </a:p>
          <a:p>
            <a:r>
              <a:rPr lang="en-US" dirty="0" smtClean="0"/>
              <a:t>Writing T1 = 250</a:t>
            </a:r>
          </a:p>
          <a:p>
            <a:r>
              <a:rPr lang="en-US" dirty="0" err="1" smtClean="0"/>
              <a:t>NLJoin</a:t>
            </a:r>
            <a:r>
              <a:rPr lang="en-US" dirty="0" smtClean="0"/>
              <a:t> = 10K * 250</a:t>
            </a:r>
          </a:p>
          <a:p>
            <a:r>
              <a:rPr lang="en-US" dirty="0" smtClean="0"/>
              <a:t>Total disk access = 2500.175 K (worst case)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1910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964668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  <a:endCxn id="27" idx="2"/>
          </p:cNvCxnSpPr>
          <p:nvPr/>
        </p:nvCxnSpPr>
        <p:spPr>
          <a:xfrm rot="5400000" flipH="1" flipV="1">
            <a:off x="6799089" y="4753357"/>
            <a:ext cx="392668" cy="29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49763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11" name="Group 16"/>
          <p:cNvGrpSpPr/>
          <p:nvPr/>
        </p:nvGrpSpPr>
        <p:grpSpPr>
          <a:xfrm>
            <a:off x="7086600" y="2614136"/>
            <a:ext cx="990600" cy="762000"/>
            <a:chOff x="6172200" y="1143000"/>
            <a:chExt cx="99060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Arrow Connector 18"/>
          <p:cNvCxnSpPr>
            <a:stCxn id="12" idx="0"/>
            <a:endCxn id="8" idx="2"/>
          </p:cNvCxnSpPr>
          <p:nvPr/>
        </p:nvCxnSpPr>
        <p:spPr>
          <a:xfrm rot="5400000" flipH="1" flipV="1">
            <a:off x="8036987" y="4783723"/>
            <a:ext cx="3852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002268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stCxn id="27" idx="0"/>
            <a:endCxn id="16" idx="2"/>
          </p:cNvCxnSpPr>
          <p:nvPr/>
        </p:nvCxnSpPr>
        <p:spPr>
          <a:xfrm rot="5400000" flipH="1" flipV="1">
            <a:off x="6898273" y="3488263"/>
            <a:ext cx="795754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16" idx="2"/>
          </p:cNvCxnSpPr>
          <p:nvPr/>
        </p:nvCxnSpPr>
        <p:spPr>
          <a:xfrm rot="16200000" flipV="1">
            <a:off x="7498318" y="3459718"/>
            <a:ext cx="814864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7200" y="2514600"/>
            <a:ext cx="9797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Nested </a:t>
            </a:r>
          </a:p>
          <a:p>
            <a:r>
              <a:rPr lang="en-US" dirty="0" smtClean="0"/>
              <a:t>Loop 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96200" y="1524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7189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R.bid=100</a:t>
            </a:r>
            <a:endParaRPr lang="en-US" baseline="-25000" dirty="0"/>
          </a:p>
        </p:txBody>
      </p:sp>
      <p:cxnSp>
        <p:nvCxnSpPr>
          <p:cNvPr id="42" name="Straight Arrow Connector 41"/>
          <p:cNvCxnSpPr>
            <a:stCxn id="16" idx="0"/>
            <a:endCxn id="25" idx="2"/>
          </p:cNvCxnSpPr>
          <p:nvPr/>
        </p:nvCxnSpPr>
        <p:spPr>
          <a:xfrm rot="16200000" flipV="1">
            <a:off x="6956971" y="1989207"/>
            <a:ext cx="1211758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34200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64245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800"/>
                <a:gridCol w="1600200"/>
                <a:gridCol w="1905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Reserves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 bytes/</a:t>
                      </a:r>
                      <a:r>
                        <a:rPr lang="en-US" b="0" dirty="0" err="1" smtClean="0"/>
                        <a:t>tuple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 </a:t>
                      </a:r>
                      <a:r>
                        <a:rPr lang="en-US" b="0" dirty="0" err="1" smtClean="0"/>
                        <a:t>tuples</a:t>
                      </a:r>
                      <a:r>
                        <a:rPr lang="en-US" b="0" dirty="0" smtClean="0"/>
                        <a:t>/page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1000 pages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Sailors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bytes/</a:t>
                      </a:r>
                      <a:r>
                        <a:rPr lang="en-US" dirty="0" err="1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</a:t>
                      </a:r>
                      <a:r>
                        <a:rPr lang="en-US" dirty="0" err="1" smtClean="0"/>
                        <a:t>tuples</a:t>
                      </a:r>
                      <a:r>
                        <a:rPr lang="en-US" dirty="0" smtClean="0"/>
                        <a:t>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848600" y="3505200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Temp T1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37338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54102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r>
              <a:rPr lang="en-US" b="1" dirty="0" smtClean="0">
                <a:solidFill>
                  <a:schemeClr val="tx1"/>
                </a:solidFill>
              </a:rPr>
              <a:t>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6096000" y="5410200"/>
            <a:ext cx="2819400" cy="914400"/>
          </a:xfrm>
          <a:prstGeom prst="wedgeRoundRectCallout">
            <a:avLst>
              <a:gd name="adj1" fmla="val -65618"/>
              <a:gd name="adj2" fmla="val -2531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we make the left leg the inner table of the join 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45" grpId="0"/>
      <p:bldP spid="46" grpId="0"/>
      <p:bldP spid="50" grpId="0"/>
      <p:bldP spid="56" grpId="0" animBg="1"/>
      <p:bldP spid="57" grpId="0" animBg="1"/>
      <p:bldP spid="5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Sort Merge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6019800" cy="3124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Sort Merge Join requires materializing  both legs  for sorting.</a:t>
            </a:r>
          </a:p>
          <a:p>
            <a:r>
              <a:rPr lang="en-US" dirty="0" smtClean="0"/>
              <a:t>With 10% selectivity, T1 has 100 pages</a:t>
            </a:r>
          </a:p>
          <a:p>
            <a:r>
              <a:rPr lang="en-US" dirty="0" smtClean="0"/>
              <a:t>With 50% selectivity, T2 has  250 pages</a:t>
            </a:r>
          </a:p>
          <a:p>
            <a:r>
              <a:rPr lang="en-US" dirty="0" smtClean="0"/>
              <a:t>Disk accesses for scans = 1000 + 500</a:t>
            </a:r>
          </a:p>
          <a:p>
            <a:r>
              <a:rPr lang="en-US" dirty="0" smtClean="0"/>
              <a:t>Writing T1 &amp; T2 = 100 + 250</a:t>
            </a:r>
          </a:p>
          <a:p>
            <a:r>
              <a:rPr lang="en-US" dirty="0" smtClean="0"/>
              <a:t>Sort Merge Join = 100 log 100 + 250 log 250 + 100+250 (assume 10 way merge sort)</a:t>
            </a:r>
          </a:p>
          <a:p>
            <a:r>
              <a:rPr lang="en-US" dirty="0" smtClean="0"/>
              <a:t>Total disk access = 52.8 K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96200" y="41910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</a:t>
            </a:r>
            <a:endParaRPr lang="en-US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6400800" y="4964668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  <a:endCxn id="27" idx="2"/>
          </p:cNvCxnSpPr>
          <p:nvPr/>
        </p:nvCxnSpPr>
        <p:spPr>
          <a:xfrm rot="5400000" flipH="1" flipV="1">
            <a:off x="6799089" y="4753357"/>
            <a:ext cx="392668" cy="29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49763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11" name="Group 16"/>
          <p:cNvGrpSpPr/>
          <p:nvPr/>
        </p:nvGrpSpPr>
        <p:grpSpPr>
          <a:xfrm>
            <a:off x="7086600" y="2614136"/>
            <a:ext cx="990600" cy="762000"/>
            <a:chOff x="6172200" y="1143000"/>
            <a:chExt cx="99060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Arrow Connector 18"/>
          <p:cNvCxnSpPr>
            <a:stCxn id="12" idx="0"/>
            <a:endCxn id="8" idx="2"/>
          </p:cNvCxnSpPr>
          <p:nvPr/>
        </p:nvCxnSpPr>
        <p:spPr>
          <a:xfrm rot="5400000" flipH="1" flipV="1">
            <a:off x="8036987" y="4783723"/>
            <a:ext cx="385226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002268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stCxn id="27" idx="0"/>
            <a:endCxn id="16" idx="2"/>
          </p:cNvCxnSpPr>
          <p:nvPr/>
        </p:nvCxnSpPr>
        <p:spPr>
          <a:xfrm rot="5400000" flipH="1" flipV="1">
            <a:off x="6898273" y="3488263"/>
            <a:ext cx="795754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0"/>
            <a:endCxn id="16" idx="2"/>
          </p:cNvCxnSpPr>
          <p:nvPr/>
        </p:nvCxnSpPr>
        <p:spPr>
          <a:xfrm rot="16200000" flipV="1">
            <a:off x="7498318" y="3459718"/>
            <a:ext cx="814864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7200" y="2514600"/>
            <a:ext cx="838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Sort</a:t>
            </a:r>
          </a:p>
          <a:p>
            <a:r>
              <a:rPr lang="en-US" dirty="0" smtClean="0"/>
              <a:t>Merge</a:t>
            </a:r>
          </a:p>
          <a:p>
            <a:r>
              <a:rPr lang="en-US" dirty="0" smtClean="0"/>
              <a:t>Join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96200" y="15240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7189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R.bid=100</a:t>
            </a:r>
            <a:endParaRPr lang="en-US" baseline="-25000" dirty="0"/>
          </a:p>
        </p:txBody>
      </p:sp>
      <p:cxnSp>
        <p:nvCxnSpPr>
          <p:cNvPr id="42" name="Straight Arrow Connector 41"/>
          <p:cNvCxnSpPr>
            <a:stCxn id="16" idx="0"/>
            <a:endCxn id="25" idx="2"/>
          </p:cNvCxnSpPr>
          <p:nvPr/>
        </p:nvCxnSpPr>
        <p:spPr>
          <a:xfrm rot="16200000" flipV="1">
            <a:off x="6956971" y="1989207"/>
            <a:ext cx="1211758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34200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8164245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800"/>
                <a:gridCol w="1600200"/>
                <a:gridCol w="1905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Reserves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 bytes/</a:t>
                      </a:r>
                      <a:r>
                        <a:rPr lang="en-US" b="0" dirty="0" err="1" smtClean="0"/>
                        <a:t>tuple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 </a:t>
                      </a:r>
                      <a:r>
                        <a:rPr lang="en-US" b="0" dirty="0" err="1" smtClean="0"/>
                        <a:t>tuples</a:t>
                      </a:r>
                      <a:r>
                        <a:rPr lang="en-US" b="0" dirty="0" smtClean="0"/>
                        <a:t>/page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1000 pages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Sailors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bytes/</a:t>
                      </a:r>
                      <a:r>
                        <a:rPr lang="en-US" dirty="0" err="1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</a:t>
                      </a:r>
                      <a:r>
                        <a:rPr lang="en-US" dirty="0" err="1" smtClean="0"/>
                        <a:t>tuples</a:t>
                      </a:r>
                      <a:r>
                        <a:rPr lang="en-US" dirty="0" smtClean="0"/>
                        <a:t>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7848600" y="3505200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Temp T2</a:t>
            </a:r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37338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54102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r>
              <a:rPr lang="en-US" b="1" dirty="0" smtClean="0">
                <a:solidFill>
                  <a:schemeClr val="tx1"/>
                </a:solidFill>
              </a:rPr>
              <a:t>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6096000" y="5410200"/>
            <a:ext cx="2819400" cy="914400"/>
          </a:xfrm>
          <a:prstGeom prst="wedgeRoundRectCallout">
            <a:avLst>
              <a:gd name="adj1" fmla="val -65618"/>
              <a:gd name="adj2" fmla="val -2531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we make the left leg the inner table of the join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172200" y="3505200"/>
            <a:ext cx="11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Temp T1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45" grpId="0"/>
      <p:bldP spid="46" grpId="0"/>
      <p:bldP spid="50" grpId="0"/>
      <p:bldP spid="56" grpId="0" animBg="1"/>
      <p:bldP spid="57" grpId="0" animBg="1"/>
      <p:bldP spid="58" grpId="0" animBg="1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Example: Index Nested 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00400"/>
            <a:ext cx="6019800" cy="3124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With 10% selectivity, selection on R has  10K </a:t>
            </a:r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Disk accesses for scan = 1000</a:t>
            </a:r>
          </a:p>
          <a:p>
            <a:r>
              <a:rPr lang="en-US" dirty="0" smtClean="0"/>
              <a:t>Index Nested Loop Join = 10K*( 1 + log</a:t>
            </a:r>
            <a:r>
              <a:rPr lang="en-US" baseline="-25000" dirty="0" smtClean="0"/>
              <a:t>10</a:t>
            </a:r>
            <a:r>
              <a:rPr lang="en-US" dirty="0" smtClean="0"/>
              <a:t> 500)  = 37K</a:t>
            </a:r>
          </a:p>
          <a:p>
            <a:r>
              <a:rPr lang="en-US" dirty="0" smtClean="0"/>
              <a:t>Total disk access = 38 K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914400"/>
            <a:ext cx="6096000" cy="11977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400" b="1" dirty="0">
                <a:latin typeface="+mn-lt"/>
              </a:rPr>
              <a:t>SELECT</a:t>
            </a:r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S.sname</a:t>
            </a:r>
            <a:endParaRPr lang="en-US" sz="2000" dirty="0">
              <a:latin typeface="+mn-lt"/>
            </a:endParaRPr>
          </a:p>
          <a:p>
            <a:r>
              <a:rPr lang="en-US" sz="2400" b="1" dirty="0">
                <a:latin typeface="+mn-lt"/>
              </a:rPr>
              <a:t>FROM</a:t>
            </a:r>
            <a:r>
              <a:rPr lang="en-US" sz="2000" dirty="0">
                <a:latin typeface="+mn-lt"/>
              </a:rPr>
              <a:t>  Reserves R, Sailors S</a:t>
            </a:r>
          </a:p>
          <a:p>
            <a:r>
              <a:rPr lang="en-US" sz="2400" b="1" dirty="0">
                <a:latin typeface="+mn-lt"/>
              </a:rPr>
              <a:t>WHERE</a:t>
            </a:r>
            <a:r>
              <a:rPr lang="en-US" sz="2000" dirty="0">
                <a:latin typeface="+mn-lt"/>
              </a:rPr>
              <a:t>  R.sid=S.sid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R.bid=100 </a:t>
            </a:r>
            <a:r>
              <a:rPr lang="en-US" sz="2400" b="1" dirty="0">
                <a:latin typeface="+mn-lt"/>
              </a:rPr>
              <a:t>AND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S.rating</a:t>
            </a:r>
            <a:r>
              <a:rPr lang="en-US" sz="2000" dirty="0">
                <a:latin typeface="+mn-lt"/>
              </a:rPr>
              <a:t>&gt;5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4964668"/>
            <a:ext cx="11592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  <a:endCxn id="27" idx="2"/>
          </p:cNvCxnSpPr>
          <p:nvPr/>
        </p:nvCxnSpPr>
        <p:spPr>
          <a:xfrm rot="5400000" flipH="1" flipV="1">
            <a:off x="6770544" y="4724812"/>
            <a:ext cx="449758" cy="299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72400" y="4976336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Sailors </a:t>
            </a:r>
            <a:endParaRPr lang="en-US" dirty="0"/>
          </a:p>
        </p:txBody>
      </p:sp>
      <p:grpSp>
        <p:nvGrpSpPr>
          <p:cNvPr id="8" name="Group 16"/>
          <p:cNvGrpSpPr/>
          <p:nvPr/>
        </p:nvGrpSpPr>
        <p:grpSpPr>
          <a:xfrm>
            <a:off x="7086600" y="2614136"/>
            <a:ext cx="990600" cy="762000"/>
            <a:chOff x="6172200" y="1143000"/>
            <a:chExt cx="990600" cy="762000"/>
          </a:xfrm>
        </p:grpSpPr>
        <p:sp>
          <p:nvSpPr>
            <p:cNvPr id="16" name="TextBox 15"/>
            <p:cNvSpPr txBox="1"/>
            <p:nvPr/>
          </p:nvSpPr>
          <p:spPr>
            <a:xfrm>
              <a:off x="6172200" y="1143000"/>
              <a:ext cx="990600" cy="76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aseline="-25000" dirty="0" smtClean="0"/>
                <a:t>     </a:t>
              </a:r>
            </a:p>
            <a:p>
              <a:endParaRPr lang="en-US" baseline="-25000" dirty="0"/>
            </a:p>
            <a:p>
              <a:r>
                <a:rPr lang="en-US" baseline="-25000" dirty="0" smtClean="0"/>
                <a:t>R.sid=S.sid</a:t>
              </a:r>
            </a:p>
            <a:p>
              <a:endParaRPr lang="en-US" baseline="-25000" dirty="0"/>
            </a:p>
          </p:txBody>
        </p:sp>
        <p:grpSp>
          <p:nvGrpSpPr>
            <p:cNvPr id="11" name="Group 12"/>
            <p:cNvGrpSpPr/>
            <p:nvPr/>
          </p:nvGrpSpPr>
          <p:grpSpPr>
            <a:xfrm>
              <a:off x="6477000" y="1371600"/>
              <a:ext cx="381000" cy="152400"/>
              <a:chOff x="2286000" y="3505200"/>
              <a:chExt cx="381000" cy="152400"/>
            </a:xfrm>
          </p:grpSpPr>
          <p:sp>
            <p:nvSpPr>
              <p:cNvPr id="14" name="Isosceles Triangle 13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Isosceles Triangle 14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9" name="Straight Arrow Connector 18"/>
          <p:cNvCxnSpPr>
            <a:stCxn id="12" idx="0"/>
            <a:endCxn id="16" idx="2"/>
          </p:cNvCxnSpPr>
          <p:nvPr/>
        </p:nvCxnSpPr>
        <p:spPr>
          <a:xfrm rot="16200000" flipV="1">
            <a:off x="7105650" y="3852386"/>
            <a:ext cx="1600200" cy="6477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010400" y="1002268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sym typeface="Symbol"/>
              </a:rPr>
              <a:t>π</a:t>
            </a:r>
            <a:r>
              <a:rPr lang="en-US" baseline="-25000" dirty="0" err="1" smtClean="0"/>
              <a:t>S.sname</a:t>
            </a:r>
            <a:endParaRPr lang="en-US" baseline="-25000" dirty="0"/>
          </a:p>
        </p:txBody>
      </p:sp>
      <p:cxnSp>
        <p:nvCxnSpPr>
          <p:cNvPr id="26" name="Straight Arrow Connector 25"/>
          <p:cNvCxnSpPr>
            <a:stCxn id="27" idx="0"/>
            <a:endCxn id="16" idx="2"/>
          </p:cNvCxnSpPr>
          <p:nvPr/>
        </p:nvCxnSpPr>
        <p:spPr>
          <a:xfrm rot="5400000" flipH="1" flipV="1">
            <a:off x="6926818" y="3459718"/>
            <a:ext cx="738664" cy="571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8077200" y="2514600"/>
            <a:ext cx="11336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US" dirty="0" smtClean="0"/>
              <a:t>ndex</a:t>
            </a:r>
          </a:p>
          <a:p>
            <a:r>
              <a:rPr lang="en-US" dirty="0" smtClean="0"/>
              <a:t>nested</a:t>
            </a:r>
          </a:p>
          <a:p>
            <a:r>
              <a:rPr lang="en-US" dirty="0" smtClean="0"/>
              <a:t>Loop</a:t>
            </a:r>
          </a:p>
          <a:p>
            <a:r>
              <a:rPr lang="en-US" dirty="0" smtClean="0"/>
              <a:t>Using </a:t>
            </a:r>
          </a:p>
          <a:p>
            <a:r>
              <a:rPr lang="en-US" dirty="0" smtClean="0"/>
              <a:t>Index on </a:t>
            </a:r>
          </a:p>
          <a:p>
            <a:r>
              <a:rPr lang="en-US" dirty="0" smtClean="0"/>
              <a:t>S.sid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7696200" y="1371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77000" y="41148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R.bid=100</a:t>
            </a:r>
            <a:endParaRPr lang="en-US" baseline="-25000" dirty="0"/>
          </a:p>
        </p:txBody>
      </p:sp>
      <p:cxnSp>
        <p:nvCxnSpPr>
          <p:cNvPr id="42" name="Straight Arrow Connector 41"/>
          <p:cNvCxnSpPr>
            <a:stCxn id="16" idx="0"/>
            <a:endCxn id="35" idx="2"/>
          </p:cNvCxnSpPr>
          <p:nvPr/>
        </p:nvCxnSpPr>
        <p:spPr>
          <a:xfrm rot="16200000" flipV="1">
            <a:off x="7332137" y="2364373"/>
            <a:ext cx="461426" cy="38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34200" y="45720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(SCAN)</a:t>
            </a:r>
            <a:endParaRPr lang="en-US" dirty="0"/>
          </a:p>
        </p:txBody>
      </p:sp>
      <p:graphicFrame>
        <p:nvGraphicFramePr>
          <p:cNvPr id="47" name="Table 46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6800"/>
                <a:gridCol w="1600200"/>
                <a:gridCol w="1905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Reserves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40 bytes/</a:t>
                      </a:r>
                      <a:r>
                        <a:rPr lang="en-US" b="0" dirty="0" err="1" smtClean="0"/>
                        <a:t>tuple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 </a:t>
                      </a:r>
                      <a:r>
                        <a:rPr lang="en-US" b="0" dirty="0" err="1" smtClean="0"/>
                        <a:t>tuples</a:t>
                      </a:r>
                      <a:r>
                        <a:rPr lang="en-US" b="0" dirty="0" smtClean="0"/>
                        <a:t>/page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1000 pages</a:t>
                      </a:r>
                      <a:endParaRPr 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Sailors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 bytes/</a:t>
                      </a:r>
                      <a:r>
                        <a:rPr lang="en-US" dirty="0" err="1" smtClean="0"/>
                        <a:t>tuple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</a:t>
                      </a:r>
                      <a:r>
                        <a:rPr lang="en-US" dirty="0" err="1" smtClean="0"/>
                        <a:t>tuples</a:t>
                      </a:r>
                      <a:r>
                        <a:rPr lang="en-US" dirty="0" smtClean="0"/>
                        <a:t>/page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pages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6" name="Rounded Rectangular Callout 55"/>
          <p:cNvSpPr/>
          <p:nvPr/>
        </p:nvSpPr>
        <p:spPr>
          <a:xfrm>
            <a:off x="37338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7" name="Rounded Rectangular Callout 56"/>
          <p:cNvSpPr/>
          <p:nvPr/>
        </p:nvSpPr>
        <p:spPr>
          <a:xfrm>
            <a:off x="5410200" y="1143000"/>
            <a:ext cx="762000" cy="533400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r>
              <a:rPr lang="en-US" b="1" dirty="0" smtClean="0">
                <a:solidFill>
                  <a:schemeClr val="tx1"/>
                </a:solidFill>
              </a:rPr>
              <a:t>0%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Rounded Rectangular Callout 57"/>
          <p:cNvSpPr/>
          <p:nvPr/>
        </p:nvSpPr>
        <p:spPr>
          <a:xfrm>
            <a:off x="6096000" y="5410200"/>
            <a:ext cx="2819400" cy="914400"/>
          </a:xfrm>
          <a:prstGeom prst="wedgeRoundRectCallout">
            <a:avLst>
              <a:gd name="adj1" fmla="val -65618"/>
              <a:gd name="adj2" fmla="val -2531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What happens if we make the left leg the inner table of the join 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010400" y="1752600"/>
            <a:ext cx="10668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err="1" smtClean="0"/>
              <a:t>S.rating</a:t>
            </a:r>
            <a:r>
              <a:rPr lang="en-US" baseline="-25000" dirty="0" smtClean="0"/>
              <a:t>&gt;5</a:t>
            </a:r>
            <a:endParaRPr lang="en-US" baseline="-25000" dirty="0"/>
          </a:p>
        </p:txBody>
      </p:sp>
      <p:cxnSp>
        <p:nvCxnSpPr>
          <p:cNvPr id="37" name="Straight Arrow Connector 36"/>
          <p:cNvCxnSpPr>
            <a:stCxn id="35" idx="0"/>
            <a:endCxn id="25" idx="2"/>
          </p:cNvCxnSpPr>
          <p:nvPr/>
        </p:nvCxnSpPr>
        <p:spPr>
          <a:xfrm rot="5400000" flipH="1" flipV="1">
            <a:off x="7368689" y="1577489"/>
            <a:ext cx="35022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696200" y="2133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fly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  <p:bldP spid="45" grpId="0"/>
      <p:bldP spid="56" grpId="0" animBg="1"/>
      <p:bldP spid="57" grpId="0" animBg="1"/>
      <p:bldP spid="58" grpId="0" animBg="1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Join Ordering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38200" y="18288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00200" y="26786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14600" y="26670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1" name="Straight Arrow Connector 20"/>
          <p:cNvCxnSpPr>
            <a:stCxn id="16" idx="0"/>
          </p:cNvCxnSpPr>
          <p:nvPr/>
        </p:nvCxnSpPr>
        <p:spPr>
          <a:xfrm rot="5400000" flipH="1" flipV="1">
            <a:off x="1774254" y="2281223"/>
            <a:ext cx="392668" cy="402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7" idx="0"/>
          </p:cNvCxnSpPr>
          <p:nvPr/>
        </p:nvCxnSpPr>
        <p:spPr>
          <a:xfrm rot="16200000" flipV="1">
            <a:off x="2237289" y="2220411"/>
            <a:ext cx="381000" cy="512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6200000" flipV="1">
            <a:off x="1714500" y="1371600"/>
            <a:ext cx="304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4"/>
          <p:cNvGrpSpPr/>
          <p:nvPr/>
        </p:nvGrpSpPr>
        <p:grpSpPr>
          <a:xfrm>
            <a:off x="1219200" y="1066800"/>
            <a:ext cx="685800" cy="457200"/>
            <a:chOff x="1219200" y="1219200"/>
            <a:chExt cx="685800" cy="457200"/>
          </a:xfrm>
        </p:grpSpPr>
        <p:sp>
          <p:nvSpPr>
            <p:cNvPr id="36" name="Rectangle 35"/>
            <p:cNvSpPr/>
            <p:nvPr/>
          </p:nvSpPr>
          <p:spPr>
            <a:xfrm>
              <a:off x="12192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8"/>
            <p:cNvGrpSpPr/>
            <p:nvPr/>
          </p:nvGrpSpPr>
          <p:grpSpPr>
            <a:xfrm>
              <a:off x="1371600" y="1371600"/>
              <a:ext cx="381000" cy="152400"/>
              <a:chOff x="2286000" y="3505200"/>
              <a:chExt cx="381000" cy="152400"/>
            </a:xfrm>
          </p:grpSpPr>
          <p:sp>
            <p:nvSpPr>
              <p:cNvPr id="38" name="Isosceles Triangle 37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" name="Group 39"/>
          <p:cNvGrpSpPr/>
          <p:nvPr/>
        </p:nvGrpSpPr>
        <p:grpSpPr>
          <a:xfrm>
            <a:off x="1828800" y="1828800"/>
            <a:ext cx="685800" cy="457200"/>
            <a:chOff x="1219200" y="1219200"/>
            <a:chExt cx="685800" cy="457200"/>
          </a:xfrm>
        </p:grpSpPr>
        <p:sp>
          <p:nvSpPr>
            <p:cNvPr id="41" name="Rectangle 40"/>
            <p:cNvSpPr/>
            <p:nvPr/>
          </p:nvSpPr>
          <p:spPr>
            <a:xfrm>
              <a:off x="12192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371600" y="1371600"/>
              <a:ext cx="381000" cy="152400"/>
              <a:chOff x="2286000" y="3505200"/>
              <a:chExt cx="381000" cy="152400"/>
            </a:xfrm>
          </p:grpSpPr>
          <p:sp>
            <p:nvSpPr>
              <p:cNvPr id="43" name="Isosceles Triangle 42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3" name="Straight Arrow Connector 102"/>
          <p:cNvCxnSpPr>
            <a:stCxn id="15" idx="0"/>
          </p:cNvCxnSpPr>
          <p:nvPr/>
        </p:nvCxnSpPr>
        <p:spPr>
          <a:xfrm rot="5400000" flipH="1" flipV="1">
            <a:off x="1132388" y="1399089"/>
            <a:ext cx="304800" cy="5546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029200" y="18288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3429000" y="267866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343400" y="26670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10" name="Straight Arrow Connector 109"/>
          <p:cNvCxnSpPr>
            <a:stCxn id="108" idx="0"/>
          </p:cNvCxnSpPr>
          <p:nvPr/>
        </p:nvCxnSpPr>
        <p:spPr>
          <a:xfrm rot="5400000" flipH="1" flipV="1">
            <a:off x="3603054" y="2281223"/>
            <a:ext cx="392668" cy="402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109" idx="0"/>
          </p:cNvCxnSpPr>
          <p:nvPr/>
        </p:nvCxnSpPr>
        <p:spPr>
          <a:xfrm rot="16200000" flipV="1">
            <a:off x="4066089" y="2220411"/>
            <a:ext cx="381000" cy="5121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07" idx="0"/>
          </p:cNvCxnSpPr>
          <p:nvPr/>
        </p:nvCxnSpPr>
        <p:spPr>
          <a:xfrm rot="16200000" flipV="1">
            <a:off x="4751889" y="1382211"/>
            <a:ext cx="304800" cy="5883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12"/>
          <p:cNvGrpSpPr/>
          <p:nvPr/>
        </p:nvGrpSpPr>
        <p:grpSpPr>
          <a:xfrm>
            <a:off x="4267200" y="1066800"/>
            <a:ext cx="685800" cy="457200"/>
            <a:chOff x="1219200" y="1219200"/>
            <a:chExt cx="685800" cy="457200"/>
          </a:xfrm>
        </p:grpSpPr>
        <p:sp>
          <p:nvSpPr>
            <p:cNvPr id="114" name="Rectangle 113"/>
            <p:cNvSpPr/>
            <p:nvPr/>
          </p:nvSpPr>
          <p:spPr>
            <a:xfrm>
              <a:off x="12192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8"/>
            <p:cNvGrpSpPr/>
            <p:nvPr/>
          </p:nvGrpSpPr>
          <p:grpSpPr>
            <a:xfrm>
              <a:off x="1371600" y="1371600"/>
              <a:ext cx="381000" cy="152400"/>
              <a:chOff x="2286000" y="3505200"/>
              <a:chExt cx="381000" cy="152400"/>
            </a:xfrm>
          </p:grpSpPr>
          <p:sp>
            <p:nvSpPr>
              <p:cNvPr id="116" name="Isosceles Triangle 115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Isosceles Triangle 116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7"/>
          <p:cNvGrpSpPr/>
          <p:nvPr/>
        </p:nvGrpSpPr>
        <p:grpSpPr>
          <a:xfrm>
            <a:off x="3657600" y="1828800"/>
            <a:ext cx="685800" cy="457200"/>
            <a:chOff x="1219200" y="1219200"/>
            <a:chExt cx="685800" cy="457200"/>
          </a:xfrm>
        </p:grpSpPr>
        <p:sp>
          <p:nvSpPr>
            <p:cNvPr id="119" name="Rectangle 118"/>
            <p:cNvSpPr/>
            <p:nvPr/>
          </p:nvSpPr>
          <p:spPr>
            <a:xfrm>
              <a:off x="1219200" y="1219200"/>
              <a:ext cx="685800" cy="4572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8"/>
            <p:cNvGrpSpPr/>
            <p:nvPr/>
          </p:nvGrpSpPr>
          <p:grpSpPr>
            <a:xfrm>
              <a:off x="1371600" y="1371600"/>
              <a:ext cx="381000" cy="152400"/>
              <a:chOff x="2286000" y="3505200"/>
              <a:chExt cx="381000" cy="152400"/>
            </a:xfrm>
          </p:grpSpPr>
          <p:sp>
            <p:nvSpPr>
              <p:cNvPr id="121" name="Isosceles Triangle 120"/>
              <p:cNvSpPr/>
              <p:nvPr/>
            </p:nvSpPr>
            <p:spPr>
              <a:xfrm>
                <a:off x="24384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Isosceles Triangle 121"/>
              <p:cNvSpPr/>
              <p:nvPr/>
            </p:nvSpPr>
            <p:spPr>
              <a:xfrm>
                <a:off x="2286000" y="3505200"/>
                <a:ext cx="228600" cy="1524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orthographicFront">
                  <a:rot lat="0" lon="0" rev="162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3" name="Straight Arrow Connector 122"/>
          <p:cNvCxnSpPr/>
          <p:nvPr/>
        </p:nvCxnSpPr>
        <p:spPr>
          <a:xfrm rot="5400000" flipH="1" flipV="1">
            <a:off x="4152900" y="1371600"/>
            <a:ext cx="304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Table 127"/>
          <p:cNvGraphicFramePr>
            <a:graphicFrameLocks noGrp="1"/>
          </p:cNvGraphicFramePr>
          <p:nvPr/>
        </p:nvGraphicFramePr>
        <p:xfrm>
          <a:off x="5867400" y="914400"/>
          <a:ext cx="3048000" cy="2194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143000"/>
                <a:gridCol w="871780"/>
                <a:gridCol w="1033220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Tuples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Pages</a:t>
                      </a:r>
                      <a:endParaRPr lang="en-US" b="1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/>
                        <a:t>10K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b="0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3000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A join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B join 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9" name="TextBox 128"/>
          <p:cNvSpPr txBox="1"/>
          <p:nvPr/>
        </p:nvSpPr>
        <p:spPr>
          <a:xfrm>
            <a:off x="533400" y="14478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30" name="TextBox 129"/>
          <p:cNvSpPr txBox="1"/>
          <p:nvPr/>
        </p:nvSpPr>
        <p:spPr>
          <a:xfrm>
            <a:off x="1143000" y="2286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31" name="TextBox 130"/>
          <p:cNvSpPr txBox="1"/>
          <p:nvPr/>
        </p:nvSpPr>
        <p:spPr>
          <a:xfrm>
            <a:off x="2590800" y="2286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2057400" y="1371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500</a:t>
            </a:r>
            <a:endParaRPr lang="en-US" dirty="0"/>
          </a:p>
        </p:txBody>
      </p:sp>
      <p:sp>
        <p:nvSpPr>
          <p:cNvPr id="133" name="TextBox 132"/>
          <p:cNvSpPr txBox="1"/>
          <p:nvPr/>
        </p:nvSpPr>
        <p:spPr>
          <a:xfrm>
            <a:off x="3200400" y="2286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34" name="TextBox 133"/>
          <p:cNvSpPr txBox="1"/>
          <p:nvPr/>
        </p:nvSpPr>
        <p:spPr>
          <a:xfrm>
            <a:off x="4343400" y="22860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0K</a:t>
            </a:r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5181600" y="13716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30K</a:t>
            </a:r>
            <a:endParaRPr lang="en-US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5200" y="13716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10K</a:t>
            </a:r>
            <a:endParaRPr lang="en-US" dirty="0"/>
          </a:p>
        </p:txBody>
      </p:sp>
      <p:sp>
        <p:nvSpPr>
          <p:cNvPr id="140" name="Content Placeholder 139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2773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Independent of what join algorithm is chosen, the order in which joins are perform affects the performance.</a:t>
            </a:r>
          </a:p>
          <a:p>
            <a:r>
              <a:rPr lang="en-US" dirty="0" smtClean="0"/>
              <a:t>Rule of thumb: do the most “selective” join first</a:t>
            </a:r>
          </a:p>
          <a:p>
            <a:r>
              <a:rPr lang="en-US" dirty="0" smtClean="0"/>
              <a:t>In practice, left deep trees (</a:t>
            </a:r>
            <a:r>
              <a:rPr lang="en-US" dirty="0" err="1" smtClean="0"/>
              <a:t>eg</a:t>
            </a:r>
            <a:r>
              <a:rPr lang="en-US" dirty="0" smtClean="0"/>
              <a:t>. the right one above) are preferred --- why 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Statistics &amp; Cost Estimation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Page size</a:t>
            </a:r>
          </a:p>
          <a:p>
            <a:r>
              <a:rPr lang="en-US" dirty="0" smtClean="0"/>
              <a:t>Data Statistics:</a:t>
            </a:r>
          </a:p>
          <a:p>
            <a:pPr lvl="1"/>
            <a:r>
              <a:rPr lang="en-US" dirty="0" smtClean="0"/>
              <a:t>Record size -&gt; number of records per data page</a:t>
            </a:r>
          </a:p>
          <a:p>
            <a:pPr lvl="1"/>
            <a:r>
              <a:rPr lang="en-US" dirty="0" smtClean="0"/>
              <a:t>Cardinality of relations (including temporary tables)</a:t>
            </a:r>
          </a:p>
          <a:p>
            <a:pPr lvl="1"/>
            <a:r>
              <a:rPr lang="en-US" dirty="0" smtClean="0"/>
              <a:t>Selectivity of selection operator on different columns of a relation</a:t>
            </a:r>
          </a:p>
          <a:p>
            <a:r>
              <a:rPr lang="en-US" dirty="0" smtClean="0"/>
              <a:t>(Tree) Index Statistics</a:t>
            </a:r>
          </a:p>
          <a:p>
            <a:pPr lvl="1"/>
            <a:r>
              <a:rPr lang="en-US" dirty="0" smtClean="0"/>
              <a:t>number of leaf pages, index entries</a:t>
            </a:r>
          </a:p>
          <a:p>
            <a:pPr lvl="1"/>
            <a:r>
              <a:rPr lang="en-US" dirty="0" smtClean="0"/>
              <a:t>Height</a:t>
            </a:r>
          </a:p>
          <a:p>
            <a:r>
              <a:rPr lang="en-US" dirty="0" smtClean="0"/>
              <a:t>Statistics collection is user triggered</a:t>
            </a:r>
          </a:p>
          <a:p>
            <a:pPr lvl="1"/>
            <a:r>
              <a:rPr lang="en-US" dirty="0" smtClean="0"/>
              <a:t>DB2: RUNSTATS ON TABLE </a:t>
            </a:r>
            <a:r>
              <a:rPr lang="en-US" dirty="0" err="1" smtClean="0"/>
              <a:t>mytable</a:t>
            </a:r>
            <a:r>
              <a:rPr lang="en-US" dirty="0" smtClean="0"/>
              <a:t> AND INDEXES </a:t>
            </a:r>
            <a:r>
              <a:rPr lang="en-US" dirty="0" smtClean="0"/>
              <a:t>ALL</a:t>
            </a:r>
          </a:p>
          <a:p>
            <a:pPr lvl="1"/>
            <a:r>
              <a:rPr lang="en-US" dirty="0" smtClean="0"/>
              <a:t>Oracle: analyze table command or </a:t>
            </a:r>
            <a:r>
              <a:rPr lang="en-US" dirty="0" err="1" smtClean="0"/>
              <a:t>dbms_stats</a:t>
            </a:r>
            <a:r>
              <a:rPr lang="en-US" dirty="0" smtClean="0"/>
              <a:t> package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844E8-F5D3-46BB-9C08-D934BAD756E5}" type="slidenum">
              <a:rPr lang="en-US"/>
              <a:pPr/>
              <a:t>2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09600" y="1295400"/>
            <a:ext cx="1524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Parse Query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09600" y="20574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Enumerate Plans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09600" y="2971800"/>
            <a:ext cx="15240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Estimate Cost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609600" y="38100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Choose  Best Plan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609600" y="4724400"/>
            <a:ext cx="1524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Evaluate Query Plan</a:t>
            </a:r>
            <a:endParaRPr lang="en-US" sz="2000" dirty="0"/>
          </a:p>
        </p:txBody>
      </p:sp>
      <p:sp>
        <p:nvSpPr>
          <p:cNvPr id="13" name="Parallelogram 12"/>
          <p:cNvSpPr/>
          <p:nvPr/>
        </p:nvSpPr>
        <p:spPr>
          <a:xfrm>
            <a:off x="762000" y="5715000"/>
            <a:ext cx="11430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Result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2" idx="3"/>
            <a:endCxn id="7" idx="0"/>
          </p:cNvCxnSpPr>
          <p:nvPr/>
        </p:nvCxnSpPr>
        <p:spPr>
          <a:xfrm rot="16200000" flipH="1">
            <a:off x="1252537" y="1176337"/>
            <a:ext cx="2286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 rot="5400000">
            <a:off x="1257300" y="1943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9" idx="0"/>
          </p:cNvCxnSpPr>
          <p:nvPr/>
        </p:nvCxnSpPr>
        <p:spPr>
          <a:xfrm rot="5400000">
            <a:off x="1219200" y="2819400"/>
            <a:ext cx="3048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2"/>
            <a:endCxn id="10" idx="0"/>
          </p:cNvCxnSpPr>
          <p:nvPr/>
        </p:nvCxnSpPr>
        <p:spPr>
          <a:xfrm rot="5400000">
            <a:off x="1257300" y="36957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2"/>
            <a:endCxn id="11" idx="0"/>
          </p:cNvCxnSpPr>
          <p:nvPr/>
        </p:nvCxnSpPr>
        <p:spPr>
          <a:xfrm rot="5400000">
            <a:off x="1257300" y="4610100"/>
            <a:ext cx="228600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3" idx="1"/>
          </p:cNvCxnSpPr>
          <p:nvPr/>
        </p:nvCxnSpPr>
        <p:spPr>
          <a:xfrm rot="16200000" flipH="1">
            <a:off x="1223962" y="5557837"/>
            <a:ext cx="304800" cy="95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3" name="Picture 7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28600"/>
            <a:ext cx="1010717" cy="959291"/>
          </a:xfrm>
          <a:prstGeom prst="rect">
            <a:avLst/>
          </a:prstGeom>
          <a:noFill/>
        </p:spPr>
      </p:pic>
      <p:sp>
        <p:nvSpPr>
          <p:cNvPr id="12" name="Parallelogram 11"/>
          <p:cNvSpPr/>
          <p:nvPr/>
        </p:nvSpPr>
        <p:spPr>
          <a:xfrm>
            <a:off x="838200" y="685800"/>
            <a:ext cx="1143000" cy="3810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Query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Parallelogram 40"/>
          <p:cNvSpPr/>
          <p:nvPr/>
        </p:nvSpPr>
        <p:spPr>
          <a:xfrm>
            <a:off x="3200400" y="381000"/>
            <a:ext cx="5029200" cy="457200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SELECT * FROM </a:t>
            </a:r>
            <a:r>
              <a:rPr lang="en-US" dirty="0" smtClean="0">
                <a:solidFill>
                  <a:schemeClr val="tx1"/>
                </a:solidFill>
              </a:rPr>
              <a:t>Reserves</a:t>
            </a:r>
            <a:r>
              <a:rPr lang="en-US" b="1" dirty="0" smtClean="0">
                <a:solidFill>
                  <a:schemeClr val="tx1"/>
                </a:solidFill>
              </a:rPr>
              <a:t> WHERE </a:t>
            </a:r>
            <a:r>
              <a:rPr lang="en-US" dirty="0" err="1" smtClean="0">
                <a:solidFill>
                  <a:schemeClr val="tx1"/>
                </a:solidFill>
              </a:rPr>
              <a:t>sid</a:t>
            </a:r>
            <a:r>
              <a:rPr lang="en-US" dirty="0" smtClean="0">
                <a:solidFill>
                  <a:schemeClr val="tx1"/>
                </a:solidFill>
              </a:rPr>
              <a:t>=101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53000" y="990600"/>
            <a:ext cx="904415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ym typeface="Symbol"/>
              </a:rPr>
              <a:t></a:t>
            </a:r>
            <a:r>
              <a:rPr lang="en-US" baseline="-25000" dirty="0" smtClean="0"/>
              <a:t>Sid=101</a:t>
            </a:r>
            <a:endParaRPr lang="en-US" baseline="-25000" dirty="0"/>
          </a:p>
        </p:txBody>
      </p:sp>
      <p:sp>
        <p:nvSpPr>
          <p:cNvPr id="43" name="TextBox 42"/>
          <p:cNvSpPr txBox="1"/>
          <p:nvPr/>
        </p:nvSpPr>
        <p:spPr>
          <a:xfrm>
            <a:off x="4800600" y="1611868"/>
            <a:ext cx="123549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Reserves</a:t>
            </a:r>
            <a:endParaRPr lang="en-US" dirty="0"/>
          </a:p>
        </p:txBody>
      </p:sp>
      <p:cxnSp>
        <p:nvCxnSpPr>
          <p:cNvPr id="44" name="Straight Arrow Connector 43"/>
          <p:cNvCxnSpPr>
            <a:stCxn id="43" idx="0"/>
            <a:endCxn id="42" idx="2"/>
          </p:cNvCxnSpPr>
          <p:nvPr/>
        </p:nvCxnSpPr>
        <p:spPr>
          <a:xfrm rot="16200000" flipV="1">
            <a:off x="5301198" y="1494720"/>
            <a:ext cx="221158" cy="1313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2"/>
          <p:cNvGrpSpPr/>
          <p:nvPr/>
        </p:nvGrpSpPr>
        <p:grpSpPr>
          <a:xfrm>
            <a:off x="2590800" y="2209800"/>
            <a:ext cx="1905000" cy="990600"/>
            <a:chOff x="2438400" y="2209800"/>
            <a:chExt cx="1905000" cy="990600"/>
          </a:xfrm>
        </p:grpSpPr>
        <p:sp>
          <p:nvSpPr>
            <p:cNvPr id="57" name="TextBox 56"/>
            <p:cNvSpPr txBox="1"/>
            <p:nvPr/>
          </p:nvSpPr>
          <p:spPr>
            <a:xfrm>
              <a:off x="2438400" y="2209800"/>
              <a:ext cx="1905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SCAN (</a:t>
              </a:r>
              <a:r>
                <a:rPr lang="en-US" dirty="0" err="1" smtClean="0">
                  <a:sym typeface="Symbol"/>
                </a:rPr>
                <a:t>sid</a:t>
              </a:r>
              <a:r>
                <a:rPr lang="en-US" dirty="0" smtClean="0">
                  <a:sym typeface="Symbol"/>
                </a:rPr>
                <a:t>=101)</a:t>
              </a:r>
              <a:endParaRPr lang="en-US" sz="16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743200" y="2831068"/>
              <a:ext cx="1235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cxnSp>
          <p:nvCxnSpPr>
            <p:cNvPr id="59" name="Straight Arrow Connector 58"/>
            <p:cNvCxnSpPr>
              <a:stCxn id="58" idx="0"/>
              <a:endCxn id="57" idx="2"/>
            </p:cNvCxnSpPr>
            <p:nvPr/>
          </p:nvCxnSpPr>
          <p:spPr>
            <a:xfrm rot="5400000" flipH="1" flipV="1">
              <a:off x="3249955" y="2690123"/>
              <a:ext cx="251936" cy="299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1"/>
          <p:cNvGrpSpPr/>
          <p:nvPr/>
        </p:nvGrpSpPr>
        <p:grpSpPr>
          <a:xfrm>
            <a:off x="5317708" y="2069068"/>
            <a:ext cx="2911892" cy="1881664"/>
            <a:chOff x="5317708" y="2069068"/>
            <a:chExt cx="2911892" cy="1881664"/>
          </a:xfrm>
        </p:grpSpPr>
        <p:sp>
          <p:nvSpPr>
            <p:cNvPr id="66" name="TextBox 65"/>
            <p:cNvSpPr txBox="1"/>
            <p:nvPr/>
          </p:nvSpPr>
          <p:spPr>
            <a:xfrm>
              <a:off x="5317708" y="2678668"/>
              <a:ext cx="1219200" cy="6463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IDXSCAN (</a:t>
              </a:r>
              <a:r>
                <a:rPr lang="en-US" dirty="0" err="1" smtClean="0">
                  <a:sym typeface="Symbol"/>
                </a:rPr>
                <a:t>sid</a:t>
              </a:r>
              <a:r>
                <a:rPr lang="en-US" dirty="0" smtClean="0">
                  <a:sym typeface="Symbol"/>
                </a:rPr>
                <a:t>=101)</a:t>
              </a:r>
              <a:endParaRPr lang="en-US" sz="1600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994108" y="2667000"/>
              <a:ext cx="1235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Reserves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317708" y="3581400"/>
              <a:ext cx="12354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Index(</a:t>
              </a:r>
              <a:r>
                <a:rPr lang="en-US" dirty="0" err="1" smtClean="0"/>
                <a:t>sid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cxnSp>
          <p:nvCxnSpPr>
            <p:cNvPr id="72" name="Straight Arrow Connector 71"/>
            <p:cNvCxnSpPr>
              <a:stCxn id="68" idx="0"/>
              <a:endCxn id="66" idx="2"/>
            </p:cNvCxnSpPr>
            <p:nvPr/>
          </p:nvCxnSpPr>
          <p:spPr>
            <a:xfrm rot="16200000" flipV="1">
              <a:off x="5803181" y="3449127"/>
              <a:ext cx="256401" cy="8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460708" y="2069068"/>
              <a:ext cx="76200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ym typeface="Symbol"/>
                </a:rPr>
                <a:t>fetch</a:t>
              </a:r>
              <a:endParaRPr lang="en-US" sz="1600" baseline="-25000" dirty="0"/>
            </a:p>
          </p:txBody>
        </p:sp>
        <p:cxnSp>
          <p:nvCxnSpPr>
            <p:cNvPr id="76" name="Straight Arrow Connector 75"/>
            <p:cNvCxnSpPr>
              <a:stCxn id="66" idx="0"/>
              <a:endCxn id="75" idx="2"/>
            </p:cNvCxnSpPr>
            <p:nvPr/>
          </p:nvCxnSpPr>
          <p:spPr>
            <a:xfrm rot="5400000" flipH="1" flipV="1">
              <a:off x="6264374" y="2101334"/>
              <a:ext cx="240268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stCxn id="67" idx="0"/>
              <a:endCxn id="75" idx="2"/>
            </p:cNvCxnSpPr>
            <p:nvPr/>
          </p:nvCxnSpPr>
          <p:spPr>
            <a:xfrm rot="16200000" flipV="1">
              <a:off x="7112481" y="2167627"/>
              <a:ext cx="228600" cy="770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ounded Rectangle 83"/>
          <p:cNvSpPr/>
          <p:nvPr/>
        </p:nvSpPr>
        <p:spPr>
          <a:xfrm>
            <a:off x="2438400" y="1981200"/>
            <a:ext cx="2286000" cy="1371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/>
          <p:cNvSpPr/>
          <p:nvPr/>
        </p:nvSpPr>
        <p:spPr>
          <a:xfrm>
            <a:off x="5105400" y="1981200"/>
            <a:ext cx="3048000" cy="19812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Preparation 87"/>
          <p:cNvSpPr/>
          <p:nvPr/>
        </p:nvSpPr>
        <p:spPr>
          <a:xfrm>
            <a:off x="3048000" y="3581400"/>
            <a:ext cx="990600" cy="3048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32.0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Flowchart: Preparation 88"/>
          <p:cNvSpPr/>
          <p:nvPr/>
        </p:nvSpPr>
        <p:spPr>
          <a:xfrm>
            <a:off x="7010400" y="3581400"/>
            <a:ext cx="990600" cy="304800"/>
          </a:xfrm>
          <a:prstGeom prst="flowChartPreparatio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25.0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0" name="Flowchart: Document 89"/>
          <p:cNvSpPr/>
          <p:nvPr/>
        </p:nvSpPr>
        <p:spPr>
          <a:xfrm>
            <a:off x="4572000" y="4267200"/>
            <a:ext cx="990600" cy="5334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Pick 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2590800" y="15240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92" name="TextBox 91"/>
          <p:cNvSpPr txBox="1"/>
          <p:nvPr/>
        </p:nvSpPr>
        <p:spPr>
          <a:xfrm>
            <a:off x="7543800" y="152400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94" name="Straight Connector 93"/>
          <p:cNvCxnSpPr>
            <a:stCxn id="88" idx="2"/>
            <a:endCxn id="90" idx="0"/>
          </p:cNvCxnSpPr>
          <p:nvPr/>
        </p:nvCxnSpPr>
        <p:spPr>
          <a:xfrm rot="16200000" flipH="1">
            <a:off x="4114800" y="3314700"/>
            <a:ext cx="38100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89" idx="2"/>
            <a:endCxn id="90" idx="0"/>
          </p:cNvCxnSpPr>
          <p:nvPr/>
        </p:nvCxnSpPr>
        <p:spPr>
          <a:xfrm rot="5400000">
            <a:off x="6096000" y="2857500"/>
            <a:ext cx="381000" cy="243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n 98"/>
          <p:cNvSpPr/>
          <p:nvPr/>
        </p:nvSpPr>
        <p:spPr>
          <a:xfrm>
            <a:off x="3429000" y="4876800"/>
            <a:ext cx="3962400" cy="1447800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        Evaluate  Plan A</a:t>
            </a:r>
            <a:endParaRPr lang="en-US" dirty="0"/>
          </a:p>
        </p:txBody>
      </p:sp>
      <p:pic>
        <p:nvPicPr>
          <p:cNvPr id="14344" name="Picture 8" descr="C:\Users\lipyeow\AppData\Local\Microsoft\Windows\Temporary Internet Files\Content.IE5\30OOHAWX\MCj0432614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5181600"/>
            <a:ext cx="1066686" cy="1066686"/>
          </a:xfrm>
          <a:prstGeom prst="rect">
            <a:avLst/>
          </a:prstGeom>
          <a:noFill/>
        </p:spPr>
      </p:pic>
      <p:sp>
        <p:nvSpPr>
          <p:cNvPr id="101" name="Rounded Rectangle 100"/>
          <p:cNvSpPr/>
          <p:nvPr/>
        </p:nvSpPr>
        <p:spPr>
          <a:xfrm>
            <a:off x="457200" y="1905000"/>
            <a:ext cx="1828800" cy="2667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2209800" y="43434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Optimizer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Query Processing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Query Execution Plan</a:t>
            </a:r>
            <a:r>
              <a:rPr lang="en-US" dirty="0" smtClean="0"/>
              <a:t> (QEP): tree of database operators.</a:t>
            </a:r>
          </a:p>
          <a:p>
            <a:pPr lvl="1"/>
            <a:r>
              <a:rPr lang="en-US" dirty="0" smtClean="0"/>
              <a:t>At high-level, relational algebra operators are used</a:t>
            </a:r>
          </a:p>
          <a:p>
            <a:pPr lvl="1"/>
            <a:r>
              <a:rPr lang="en-US" dirty="0" smtClean="0"/>
              <a:t>At low-level,  RA operators with particular implementation algorithm.</a:t>
            </a:r>
          </a:p>
          <a:p>
            <a:r>
              <a:rPr lang="en-US" b="1" dirty="0" smtClean="0"/>
              <a:t>Plan enumeration</a:t>
            </a:r>
            <a:r>
              <a:rPr lang="en-US" dirty="0" smtClean="0"/>
              <a:t>: find equivalent plans</a:t>
            </a:r>
          </a:p>
          <a:p>
            <a:pPr lvl="1"/>
            <a:r>
              <a:rPr lang="en-US" dirty="0" smtClean="0"/>
              <a:t>Different QEPs that return the same results</a:t>
            </a:r>
          </a:p>
          <a:p>
            <a:pPr lvl="1"/>
            <a:r>
              <a:rPr lang="en-US" dirty="0" smtClean="0"/>
              <a:t>Query rewriting : transformation of one QEP to another equivalent QEP.</a:t>
            </a:r>
          </a:p>
          <a:p>
            <a:r>
              <a:rPr lang="en-US" b="1" dirty="0" smtClean="0"/>
              <a:t>Cost estimation: </a:t>
            </a:r>
            <a:r>
              <a:rPr lang="en-US" dirty="0" smtClean="0"/>
              <a:t>a mapping of a QEP to a cost</a:t>
            </a:r>
          </a:p>
          <a:p>
            <a:pPr lvl="1"/>
            <a:r>
              <a:rPr lang="en-US" b="1" dirty="0" smtClean="0"/>
              <a:t>Cost Model: </a:t>
            </a:r>
            <a:r>
              <a:rPr lang="en-US" dirty="0" smtClean="0"/>
              <a:t>a model of what counts in the cost estimate. </a:t>
            </a:r>
            <a:r>
              <a:rPr lang="en-US" dirty="0" err="1" smtClean="0"/>
              <a:t>Eg</a:t>
            </a:r>
            <a:r>
              <a:rPr lang="en-US" dirty="0" smtClean="0"/>
              <a:t>. Disk accesses, CPU cost …</a:t>
            </a:r>
          </a:p>
          <a:p>
            <a:r>
              <a:rPr lang="en-US" b="1" dirty="0" smtClean="0"/>
              <a:t>Query Optimizer: </a:t>
            </a:r>
          </a:p>
          <a:p>
            <a:pPr lvl="1"/>
            <a:r>
              <a:rPr lang="en-US" dirty="0" smtClean="0"/>
              <a:t>Explores the space of equivalent plan for a query</a:t>
            </a:r>
          </a:p>
          <a:p>
            <a:pPr lvl="1"/>
            <a:r>
              <a:rPr lang="en-US" dirty="0" smtClean="0"/>
              <a:t>Chooses the best plan according to a cost model</a:t>
            </a:r>
            <a:endParaRPr 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A3BEC-FABF-46D4-9BC5-8197F9FE928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Query Execution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/>
              <a:t>A tree of database operators: each operator is a RA operator with specific implementation</a:t>
            </a:r>
          </a:p>
          <a:p>
            <a:r>
              <a:rPr lang="en-US" dirty="0" smtClean="0"/>
              <a:t>Selection </a:t>
            </a:r>
            <a:r>
              <a:rPr lang="en-US" dirty="0" smtClean="0">
                <a:sym typeface="Symbol"/>
              </a:rPr>
              <a:t></a:t>
            </a:r>
            <a:r>
              <a:rPr lang="en-US" dirty="0" smtClean="0"/>
              <a:t>: Index Scan or Table Scan</a:t>
            </a:r>
          </a:p>
          <a:p>
            <a:r>
              <a:rPr lang="en-US" dirty="0" smtClean="0"/>
              <a:t>Projection </a:t>
            </a:r>
            <a:r>
              <a:rPr lang="el-GR" dirty="0" smtClean="0"/>
              <a:t>π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Without DISTINCT : Table Scan</a:t>
            </a:r>
          </a:p>
          <a:p>
            <a:pPr lvl="1"/>
            <a:r>
              <a:rPr lang="en-US" dirty="0" smtClean="0"/>
              <a:t>With DISTINCT : requires sorting or index scan</a:t>
            </a:r>
          </a:p>
          <a:p>
            <a:r>
              <a:rPr lang="en-US" dirty="0" smtClean="0"/>
              <a:t>Join       : </a:t>
            </a:r>
          </a:p>
          <a:p>
            <a:pPr lvl="1"/>
            <a:r>
              <a:rPr lang="en-US" dirty="0" smtClean="0"/>
              <a:t>Nested loop joins (naïve)</a:t>
            </a:r>
          </a:p>
          <a:p>
            <a:pPr lvl="1"/>
            <a:r>
              <a:rPr lang="en-US" dirty="0" smtClean="0"/>
              <a:t>Index nested loop joins</a:t>
            </a:r>
          </a:p>
          <a:p>
            <a:pPr lvl="1"/>
            <a:r>
              <a:rPr lang="en-US" dirty="0" smtClean="0"/>
              <a:t>Sort merge joins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7" name="Group 9"/>
          <p:cNvGrpSpPr/>
          <p:nvPr/>
        </p:nvGrpSpPr>
        <p:grpSpPr>
          <a:xfrm>
            <a:off x="1676400" y="4419600"/>
            <a:ext cx="381000" cy="152400"/>
            <a:chOff x="2286000" y="3505200"/>
            <a:chExt cx="381000" cy="152400"/>
          </a:xfrm>
        </p:grpSpPr>
        <p:sp>
          <p:nvSpPr>
            <p:cNvPr id="8" name="Isosceles Triangle 7"/>
            <p:cNvSpPr/>
            <p:nvPr/>
          </p:nvSpPr>
          <p:spPr>
            <a:xfrm>
              <a:off x="24384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2860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Enumerating Plans: Access Paths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</a:t>
            </a:r>
            <a:r>
              <a:rPr lang="en-US" b="1" u="sng" dirty="0" smtClean="0"/>
              <a:t>access path</a:t>
            </a:r>
            <a:r>
              <a:rPr lang="en-US" dirty="0" smtClean="0"/>
              <a:t> is a method of retrieving </a:t>
            </a:r>
            <a:r>
              <a:rPr lang="en-US" dirty="0" err="1" smtClean="0"/>
              <a:t>tuples</a:t>
            </a:r>
            <a:r>
              <a:rPr lang="en-US" dirty="0" smtClean="0"/>
              <a:t>. </a:t>
            </a:r>
            <a:r>
              <a:rPr lang="en-US" dirty="0" err="1" smtClean="0"/>
              <a:t>Eg</a:t>
            </a:r>
            <a:r>
              <a:rPr lang="en-US" dirty="0" smtClean="0"/>
              <a:t>. Given a query with a selection condition:</a:t>
            </a:r>
          </a:p>
          <a:p>
            <a:pPr lvl="1"/>
            <a:r>
              <a:rPr lang="en-US" dirty="0" smtClean="0"/>
              <a:t>File or table scan</a:t>
            </a:r>
          </a:p>
          <a:p>
            <a:pPr lvl="1"/>
            <a:r>
              <a:rPr lang="en-US" dirty="0" smtClean="0"/>
              <a:t>Index scan</a:t>
            </a:r>
          </a:p>
          <a:p>
            <a:r>
              <a:rPr lang="en-US" b="1" dirty="0" smtClean="0"/>
              <a:t>Index matching problem: </a:t>
            </a:r>
            <a:r>
              <a:rPr lang="en-US" dirty="0" smtClean="0"/>
              <a:t>given a selection condition, which indexes can be used for the selection, i.e., matches the selection ?</a:t>
            </a:r>
          </a:p>
          <a:p>
            <a:pPr lvl="1"/>
            <a:r>
              <a:rPr lang="en-US" dirty="0" smtClean="0"/>
              <a:t>Selection condition normalized to conjunctive normal form (CNF), where each term is a </a:t>
            </a:r>
            <a:r>
              <a:rPr lang="en-US" i="1" dirty="0" smtClean="0"/>
              <a:t>conjunct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(day&lt;8/9/94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rname</a:t>
            </a:r>
            <a:r>
              <a:rPr lang="en-US" dirty="0" smtClean="0"/>
              <a:t>=‘Paul’) </a:t>
            </a:r>
            <a:r>
              <a:rPr lang="en-US" b="1" dirty="0" smtClean="0"/>
              <a:t>OR</a:t>
            </a:r>
            <a:r>
              <a:rPr lang="en-US" dirty="0" smtClean="0"/>
              <a:t> bid=5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</a:t>
            </a:r>
          </a:p>
          <a:p>
            <a:pPr lvl="1"/>
            <a:r>
              <a:rPr lang="en-US" b="1" dirty="0" smtClean="0"/>
              <a:t>CNF</a:t>
            </a:r>
            <a:r>
              <a:rPr lang="en-US" dirty="0" smtClean="0"/>
              <a:t>: (day&lt;8/9/94 </a:t>
            </a:r>
            <a:r>
              <a:rPr lang="en-US" b="1" dirty="0" smtClean="0"/>
              <a:t>OR</a:t>
            </a:r>
            <a:r>
              <a:rPr lang="en-US" dirty="0" smtClean="0"/>
              <a:t> bid=5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=3 ) AND           (</a:t>
            </a:r>
            <a:r>
              <a:rPr lang="en-US" dirty="0" err="1" smtClean="0"/>
              <a:t>rname</a:t>
            </a:r>
            <a:r>
              <a:rPr lang="en-US" dirty="0" smtClean="0"/>
              <a:t>=‘Paul’ </a:t>
            </a:r>
            <a:r>
              <a:rPr lang="en-US" b="1" dirty="0" smtClean="0"/>
              <a:t>OR</a:t>
            </a:r>
            <a:r>
              <a:rPr lang="en-US" dirty="0" smtClean="0"/>
              <a:t> bid=5 </a:t>
            </a:r>
            <a:r>
              <a:rPr lang="en-US" b="1" dirty="0" smtClean="0"/>
              <a:t>OR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=3)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dirty="0" smtClean="0"/>
              <a:t>Index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2544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tree index matches a selection condition if the selection condition is a prefix of the index search key.</a:t>
            </a:r>
          </a:p>
          <a:p>
            <a:r>
              <a:rPr lang="en-US" dirty="0" smtClean="0"/>
              <a:t>A hash index matches a selection condition if the selection condition has a term</a:t>
            </a:r>
            <a:r>
              <a:rPr lang="en-US" i="1" dirty="0" smtClean="0"/>
              <a:t> attribute=value </a:t>
            </a:r>
            <a:r>
              <a:rPr lang="en-US" dirty="0" smtClean="0"/>
              <a:t>for every attribute in the index search key</a:t>
            </a:r>
            <a:endParaRPr lang="en-US" i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1552" y="1290935"/>
            <a:ext cx="254460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I1: Tree Index (</a:t>
            </a:r>
            <a:r>
              <a:rPr lang="en-US" sz="2000" dirty="0" err="1" smtClean="0"/>
              <a:t>a,b,c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141552" y="1957625"/>
            <a:ext cx="2544607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I2: Tree Index (</a:t>
            </a:r>
            <a:r>
              <a:rPr lang="en-US" sz="2000" dirty="0" err="1" smtClean="0"/>
              <a:t>b,c,d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141552" y="2643425"/>
            <a:ext cx="2630848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I3: Hash Index (</a:t>
            </a:r>
            <a:r>
              <a:rPr lang="en-US" sz="2000" dirty="0" err="1" smtClean="0"/>
              <a:t>a,b,c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14400" y="1062335"/>
            <a:ext cx="219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Q1: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a=5 AND b=3</a:t>
            </a:r>
            <a:endParaRPr lang="en-US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914400" y="1443335"/>
            <a:ext cx="2195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Q2: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a=5 AND b&gt;6</a:t>
            </a:r>
            <a:endParaRPr lang="en-US" sz="2400" b="1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914400" y="1900535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Q3: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b=3</a:t>
            </a:r>
            <a:endParaRPr lang="en-US" sz="2400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2357735"/>
            <a:ext cx="309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Q4: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a=5 AND b=3 AND c=5</a:t>
            </a:r>
            <a:endParaRPr lang="en-US" sz="2400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914400" y="2814935"/>
            <a:ext cx="3093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ym typeface="Symbol"/>
              </a:rPr>
              <a:t>Q5: </a:t>
            </a:r>
            <a:r>
              <a:rPr lang="en-US" sz="2400" b="1" dirty="0" smtClean="0">
                <a:sym typeface="Symbol"/>
              </a:rPr>
              <a:t></a:t>
            </a:r>
            <a:r>
              <a:rPr lang="en-US" sz="2400" dirty="0" smtClean="0">
                <a:sym typeface="Symbol"/>
              </a:rPr>
              <a:t> </a:t>
            </a:r>
            <a:r>
              <a:rPr lang="en-US" sz="2400" b="1" baseline="-25000" dirty="0" smtClean="0">
                <a:sym typeface="Symbol"/>
              </a:rPr>
              <a:t>a&gt;5 AND b=3 AND c=5</a:t>
            </a:r>
            <a:endParaRPr lang="en-US" sz="2400" b="1" baseline="-25000" dirty="0"/>
          </a:p>
        </p:txBody>
      </p:sp>
      <p:cxnSp>
        <p:nvCxnSpPr>
          <p:cNvPr id="16" name="Straight Connector 15"/>
          <p:cNvCxnSpPr>
            <a:endCxn id="7" idx="1"/>
          </p:cNvCxnSpPr>
          <p:nvPr/>
        </p:nvCxnSpPr>
        <p:spPr>
          <a:xfrm>
            <a:off x="3109616" y="1293168"/>
            <a:ext cx="2031936" cy="197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1" idx="3"/>
            <a:endCxn id="7" idx="1"/>
          </p:cNvCxnSpPr>
          <p:nvPr/>
        </p:nvCxnSpPr>
        <p:spPr>
          <a:xfrm flipV="1">
            <a:off x="3109616" y="1490990"/>
            <a:ext cx="2031936" cy="18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2" idx="3"/>
            <a:endCxn id="8" idx="1"/>
          </p:cNvCxnSpPr>
          <p:nvPr/>
        </p:nvCxnSpPr>
        <p:spPr>
          <a:xfrm>
            <a:off x="2211550" y="2131368"/>
            <a:ext cx="2930002" cy="26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  <a:endCxn id="7" idx="1"/>
          </p:cNvCxnSpPr>
          <p:nvPr/>
        </p:nvCxnSpPr>
        <p:spPr>
          <a:xfrm flipV="1">
            <a:off x="4007683" y="1490990"/>
            <a:ext cx="1133869" cy="1097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3" idx="3"/>
            <a:endCxn id="9" idx="1"/>
          </p:cNvCxnSpPr>
          <p:nvPr/>
        </p:nvCxnSpPr>
        <p:spPr>
          <a:xfrm>
            <a:off x="4007683" y="2588568"/>
            <a:ext cx="1133869" cy="25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3"/>
            <a:endCxn id="7" idx="1"/>
          </p:cNvCxnSpPr>
          <p:nvPr/>
        </p:nvCxnSpPr>
        <p:spPr>
          <a:xfrm flipV="1">
            <a:off x="4007683" y="1490990"/>
            <a:ext cx="1133869" cy="1554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One Approach to Selections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6877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b="1" u="sng" dirty="0" smtClean="0"/>
              <a:t>selectivity</a:t>
            </a:r>
            <a:r>
              <a:rPr lang="en-US" dirty="0" smtClean="0"/>
              <a:t> of an access path is the size of the result set (in terms of </a:t>
            </a:r>
            <a:r>
              <a:rPr lang="en-US" dirty="0" err="1" smtClean="0"/>
              <a:t>tuples</a:t>
            </a:r>
            <a:r>
              <a:rPr lang="en-US" dirty="0" smtClean="0"/>
              <a:t> or pages).</a:t>
            </a:r>
          </a:p>
          <a:p>
            <a:pPr lvl="1"/>
            <a:r>
              <a:rPr lang="en-US" dirty="0" smtClean="0"/>
              <a:t>Sometimes selectivity is also used to mean </a:t>
            </a:r>
            <a:r>
              <a:rPr lang="en-US" b="1" u="sng" dirty="0" smtClean="0"/>
              <a:t>reduction factor</a:t>
            </a:r>
            <a:r>
              <a:rPr lang="en-US" b="1" dirty="0" smtClean="0"/>
              <a:t>: </a:t>
            </a:r>
            <a:r>
              <a:rPr lang="en-US" dirty="0" smtClean="0"/>
              <a:t>fraction of </a:t>
            </a:r>
            <a:r>
              <a:rPr lang="en-US" dirty="0" err="1" smtClean="0"/>
              <a:t>tuples</a:t>
            </a:r>
            <a:r>
              <a:rPr lang="en-US" dirty="0" smtClean="0"/>
              <a:t> in a table retrieved by the access path or selection condition.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Consider the selection: </a:t>
            </a:r>
          </a:p>
          <a:p>
            <a:pPr>
              <a:buNone/>
            </a:pPr>
            <a:r>
              <a:rPr lang="en-US" dirty="0" smtClean="0"/>
              <a:t>		day&lt;8/9/94 </a:t>
            </a:r>
            <a:r>
              <a:rPr lang="en-US" b="1" dirty="0" smtClean="0"/>
              <a:t>AND</a:t>
            </a:r>
            <a:r>
              <a:rPr lang="en-US" dirty="0" smtClean="0"/>
              <a:t> bid=5 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  <a:r>
              <a:rPr lang="en-US" dirty="0" err="1" smtClean="0"/>
              <a:t>sid</a:t>
            </a:r>
            <a:r>
              <a:rPr lang="en-US" dirty="0" smtClean="0"/>
              <a:t>=3</a:t>
            </a:r>
          </a:p>
          <a:p>
            <a:pPr lvl="1"/>
            <a:r>
              <a:rPr lang="en-US" dirty="0" smtClean="0"/>
              <a:t>Tree Index(day) </a:t>
            </a:r>
          </a:p>
          <a:p>
            <a:pPr lvl="1"/>
            <a:r>
              <a:rPr lang="en-US" dirty="0" smtClean="0"/>
              <a:t>Hash index (</a:t>
            </a:r>
            <a:r>
              <a:rPr lang="en-US" dirty="0" err="1" smtClean="0"/>
              <a:t>bid,sid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" y="990600"/>
            <a:ext cx="8153400" cy="1335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Find the </a:t>
            </a:r>
            <a:r>
              <a:rPr lang="en-US" sz="2400" i="1" dirty="0">
                <a:solidFill>
                  <a:prstClr val="black"/>
                </a:solidFill>
                <a:latin typeface="Calibri"/>
                <a:cs typeface="+mn-cs"/>
              </a:rPr>
              <a:t>most selective access path, 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retrieve </a:t>
            </a:r>
            <a:r>
              <a:rPr lang="en-US" sz="2400" dirty="0" err="1">
                <a:solidFill>
                  <a:prstClr val="black"/>
                </a:solidFill>
                <a:latin typeface="Calibri"/>
                <a:cs typeface="+mn-cs"/>
              </a:rPr>
              <a:t>tuples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 using it</a:t>
            </a:r>
          </a:p>
          <a:p>
            <a:pPr marL="457200" lvl="0" indent="-457200">
              <a:spcBef>
                <a:spcPct val="20000"/>
              </a:spcBef>
              <a:buFont typeface="+mj-lt"/>
              <a:buAutoNum type="arabicPeriod"/>
            </a:pPr>
            <a:r>
              <a:rPr lang="en-US" sz="2400" dirty="0">
                <a:solidFill>
                  <a:prstClr val="black"/>
                </a:solidFill>
                <a:latin typeface="Calibri"/>
                <a:cs typeface="+mn-cs"/>
              </a:rPr>
              <a:t>Apply remaining terms in selection not matched by the chosen access </a:t>
            </a:r>
            <a:r>
              <a:rPr lang="en-US" sz="2800" dirty="0">
                <a:solidFill>
                  <a:prstClr val="black"/>
                </a:solidFill>
                <a:latin typeface="Calibri"/>
                <a:cs typeface="+mn-cs"/>
              </a:rPr>
              <a:t>path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Nested 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data page P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S1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S1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in P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For each data page P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R1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of R1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For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r in P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R1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if (s.sid==r.sid)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then output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s,r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aseline="-25000" dirty="0" smtClean="0"/>
              <a:t>	</a:t>
            </a:r>
            <a:endParaRPr lang="en-US" dirty="0" smtClean="0"/>
          </a:p>
          <a:p>
            <a:r>
              <a:rPr lang="en-US" dirty="0" smtClean="0"/>
              <a:t>Worst case number of disk reads </a:t>
            </a:r>
          </a:p>
          <a:p>
            <a:pPr>
              <a:buNone/>
            </a:pPr>
            <a:r>
              <a:rPr lang="en-US" dirty="0" smtClean="0"/>
              <a:t>		=  </a:t>
            </a:r>
            <a:r>
              <a:rPr lang="en-US" dirty="0" err="1" smtClean="0"/>
              <a:t>Npages</a:t>
            </a:r>
            <a:r>
              <a:rPr lang="en-US" dirty="0" smtClean="0"/>
              <a:t>(S1) + |S1|*</a:t>
            </a:r>
            <a:r>
              <a:rPr lang="en-US" dirty="0" err="1" smtClean="0"/>
              <a:t>Npages</a:t>
            </a:r>
            <a:r>
              <a:rPr lang="en-US" dirty="0" smtClean="0"/>
              <a:t>(R1)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/>
        </p:nvGraphicFramePr>
        <p:xfrm>
          <a:off x="5715000" y="10668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0668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106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3400" y="1600200"/>
            <a:ext cx="381000" cy="152400"/>
            <a:chOff x="2286000" y="3505200"/>
            <a:chExt cx="381000" cy="152400"/>
          </a:xfrm>
        </p:grpSpPr>
        <p:sp>
          <p:nvSpPr>
            <p:cNvPr id="12" name="Isosceles Triangle 11"/>
            <p:cNvSpPr/>
            <p:nvPr/>
          </p:nvSpPr>
          <p:spPr>
            <a:xfrm>
              <a:off x="24384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Index Nested Loop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06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For each data page P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S1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of S1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For each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 in P</a:t>
            </a:r>
            <a:r>
              <a:rPr lang="en-US" baseline="-25000" dirty="0" smtClean="0">
                <a:latin typeface="Courier New" pitchFamily="49" charset="0"/>
                <a:cs typeface="Courier New" pitchFamily="49" charset="0"/>
              </a:rPr>
              <a:t>S1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if (s.sid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Symbol"/>
              </a:rPr>
              <a:t>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Index(R1.sid))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then fetch r &amp; output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s,r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 </a:t>
            </a:r>
            <a:r>
              <a:rPr lang="en-US" baseline="-25000" dirty="0" smtClean="0"/>
              <a:t>	</a:t>
            </a:r>
            <a:endParaRPr lang="en-US" dirty="0" smtClean="0"/>
          </a:p>
          <a:p>
            <a:r>
              <a:rPr lang="en-US" dirty="0" smtClean="0"/>
              <a:t>Worst case number of disk reads with tree index</a:t>
            </a:r>
          </a:p>
          <a:p>
            <a:pPr>
              <a:buNone/>
            </a:pPr>
            <a:r>
              <a:rPr lang="en-US" dirty="0" smtClean="0"/>
              <a:t>		=  </a:t>
            </a:r>
            <a:r>
              <a:rPr lang="en-US" dirty="0" err="1" smtClean="0"/>
              <a:t>Npages</a:t>
            </a:r>
            <a:r>
              <a:rPr lang="en-US" dirty="0" smtClean="0"/>
              <a:t>(S1) + |S1|*( 1 + 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F</a:t>
            </a:r>
            <a:r>
              <a:rPr lang="en-US" dirty="0" smtClean="0"/>
              <a:t> </a:t>
            </a:r>
            <a:r>
              <a:rPr lang="en-US" dirty="0" err="1" smtClean="0"/>
              <a:t>Npages</a:t>
            </a:r>
            <a:r>
              <a:rPr lang="en-US" dirty="0" smtClean="0"/>
              <a:t>(R1))</a:t>
            </a:r>
          </a:p>
          <a:p>
            <a:r>
              <a:rPr lang="en-US" dirty="0" smtClean="0"/>
              <a:t>Worst case number of disk reads with hash index</a:t>
            </a:r>
          </a:p>
          <a:p>
            <a:pPr>
              <a:buNone/>
            </a:pPr>
            <a:r>
              <a:rPr lang="en-US" dirty="0" smtClean="0"/>
              <a:t>		=  </a:t>
            </a:r>
            <a:r>
              <a:rPr lang="en-US" dirty="0" err="1" smtClean="0"/>
              <a:t>Npages</a:t>
            </a:r>
            <a:r>
              <a:rPr lang="en-US" dirty="0" smtClean="0"/>
              <a:t>(S1) + |S1|* 2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6F4C2-8369-4FFA-815A-17C998E7FA5E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9"/>
          <p:cNvGraphicFramePr>
            <a:graphicFrameLocks/>
          </p:cNvGraphicFramePr>
          <p:nvPr/>
        </p:nvGraphicFramePr>
        <p:xfrm>
          <a:off x="5715000" y="1066800"/>
          <a:ext cx="2057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533400"/>
                <a:gridCol w="1066800"/>
              </a:tblGrid>
              <a:tr h="33020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bid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day</a:t>
                      </a:r>
                      <a:endParaRPr lang="en-US" u="sng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10/10/96</a:t>
                      </a:r>
                      <a:endParaRPr lang="en-US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11/12/96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38200" y="1066800"/>
          <a:ext cx="2667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200"/>
                <a:gridCol w="762000"/>
                <a:gridCol w="609600"/>
              </a:tblGrid>
              <a:tr h="361950">
                <a:tc>
                  <a:txBody>
                    <a:bodyPr/>
                    <a:lstStyle/>
                    <a:p>
                      <a:r>
                        <a:rPr lang="en-US" u="sng" dirty="0" err="1" smtClean="0"/>
                        <a:t>sid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Dustin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45.0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Lubber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55.5</a:t>
                      </a:r>
                      <a:endParaRPr lang="en-US" dirty="0"/>
                    </a:p>
                  </a:txBody>
                  <a:tcPr/>
                </a:tc>
              </a:tr>
              <a:tr h="361950">
                <a:tc>
                  <a:txBody>
                    <a:bodyPr/>
                    <a:lstStyle/>
                    <a:p>
                      <a:r>
                        <a:rPr lang="en-US" dirty="0" smtClean="0"/>
                        <a:t>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257800" y="1066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tx2"/>
                </a:solidFill>
              </a:rPr>
              <a:t>R1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10668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S</a:t>
            </a:r>
            <a:r>
              <a:rPr lang="en-US" b="1" dirty="0" smtClean="0">
                <a:solidFill>
                  <a:schemeClr val="tx2"/>
                </a:solidFill>
              </a:rPr>
              <a:t>1</a:t>
            </a:r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343400" y="1600200"/>
            <a:ext cx="381000" cy="152400"/>
            <a:chOff x="2286000" y="3505200"/>
            <a:chExt cx="381000" cy="152400"/>
          </a:xfrm>
        </p:grpSpPr>
        <p:sp>
          <p:nvSpPr>
            <p:cNvPr id="12" name="Isosceles Triangle 11"/>
            <p:cNvSpPr/>
            <p:nvPr/>
          </p:nvSpPr>
          <p:spPr>
            <a:xfrm>
              <a:off x="24384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2286000" y="3505200"/>
              <a:ext cx="228600" cy="152400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  <a:scene3d>
              <a:camera prst="orthographicFront">
                <a:rot lat="0" lon="0" rev="162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Isosceles Triangle 13"/>
          <p:cNvSpPr/>
          <p:nvPr/>
        </p:nvSpPr>
        <p:spPr>
          <a:xfrm>
            <a:off x="5029200" y="1066800"/>
            <a:ext cx="3352800" cy="1295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Index(R1.sid)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3770</TotalTime>
  <Words>1909</Words>
  <Application>Microsoft Macintosh PowerPoint</Application>
  <PresentationFormat>On-screen Show (4:3)</PresentationFormat>
  <Paragraphs>429</Paragraphs>
  <Slides>16</Slides>
  <Notes>16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ICS 321 Fall 2010</vt:lpstr>
      <vt:lpstr>ICS 321 Data Storage &amp; Retrieval Overview of Query Processing</vt:lpstr>
      <vt:lpstr>Slide 2</vt:lpstr>
      <vt:lpstr>Query Processing</vt:lpstr>
      <vt:lpstr>Query Execution Plans</vt:lpstr>
      <vt:lpstr>Enumerating Plans: Access Paths</vt:lpstr>
      <vt:lpstr>Index Matching</vt:lpstr>
      <vt:lpstr>One Approach to Selections</vt:lpstr>
      <vt:lpstr>Nested Loop Join</vt:lpstr>
      <vt:lpstr>Index Nested Loop Join</vt:lpstr>
      <vt:lpstr>Sort Merge Join</vt:lpstr>
      <vt:lpstr>Example</vt:lpstr>
      <vt:lpstr>Example: Predicate Pushdown</vt:lpstr>
      <vt:lpstr>Example: Sort Merge Join</vt:lpstr>
      <vt:lpstr>Example: Index Nested Loop Join</vt:lpstr>
      <vt:lpstr>Join Ordering</vt:lpstr>
      <vt:lpstr>Statistics &amp; Cost Estimation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Overview of Query Processing</dc:title>
  <dc:creator>Lipyeow Lim</dc:creator>
  <cp:lastModifiedBy>Lipyeow Lim</cp:lastModifiedBy>
  <cp:revision>82</cp:revision>
  <dcterms:created xsi:type="dcterms:W3CDTF">2014-11-21T20:24:51Z</dcterms:created>
  <dcterms:modified xsi:type="dcterms:W3CDTF">2014-11-21T20:29:30Z</dcterms:modified>
</cp:coreProperties>
</file>