
<file path=[Content_Types].xml><?xml version="1.0" encoding="utf-8"?>
<Types xmlns="http://schemas.openxmlformats.org/package/2006/content-types">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notesSlides/notesSlide9.xml" ContentType="application/vnd.openxmlformats-officedocument.presentationml.notesSlide+xml"/>
  <Override PartName="/ppt/slides/slide5.xml" ContentType="application/vnd.openxmlformats-officedocument.presentationml.slide+xml"/>
  <Override PartName="/ppt/slideLayouts/slideLayout11.xml" ContentType="application/vnd.openxmlformats-officedocument.presentationml.slideLayout+xml"/>
  <Override PartName="/ppt/notesSlides/notesSlide16.xml" ContentType="application/vnd.openxmlformats-officedocument.presentationml.notesSlide+xml"/>
  <Default Extension="rels" ContentType="application/vnd.openxmlformats-package.relationships+xml"/>
  <Override PartName="/ppt/slides/slide10.xml" ContentType="application/vnd.openxmlformats-officedocument.presentationml.slide+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slides/slide1.xml" ContentType="application/vnd.openxmlformats-officedocument.presentationml.slide+xml"/>
  <Override PartName="/ppt/handoutMasters/handoutMaster1.xml" ContentType="application/vnd.openxmlformats-officedocument.presentationml.handoutMaster+xml"/>
  <Override PartName="/ppt/notesSlides/notesSlide12.xml" ContentType="application/vnd.openxmlformats-officedocument.presentationml.notesSlide+xml"/>
  <Default Extension="jpeg" ContentType="image/jpeg"/>
  <Override PartName="/ppt/theme/theme2.xml" ContentType="application/vnd.openxmlformats-officedocument.theme+xml"/>
  <Override PartName="/ppt/slideLayouts/slideLayout1.xml" ContentType="application/vnd.openxmlformats-officedocument.presentationml.slideLayout+xml"/>
  <Override PartName="/docProps/app.xml" ContentType="application/vnd.openxmlformats-officedocument.extended-properties+xml"/>
  <Default Extension="xml" ContentType="application/xml"/>
  <Override PartName="/ppt/notesSlides/notesSlide5.xml" ContentType="application/vnd.openxmlformats-officedocument.presentationml.notesSlide+xml"/>
  <Override PartName="/ppt/tableStyles.xml" ContentType="application/vnd.openxmlformats-officedocument.presentationml.tableStyles+xml"/>
  <Override PartName="/ppt/slides/slide1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theme/theme3.xml" ContentType="application/vnd.openxmlformats-officedocument.theme+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slides/slide8.xml" ContentType="application/vnd.openxmlformats-officedocument.presentationml.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Default Extension="bin" ContentType="application/vnd.openxmlformats-officedocument.presentationml.printerSettings"/>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18"/>
  </p:notesMasterIdLst>
  <p:handoutMasterIdLst>
    <p:handoutMasterId r:id="rId19"/>
  </p:handoutMasterIdLst>
  <p:sldIdLst>
    <p:sldId id="256" r:id="rId2"/>
    <p:sldId id="260" r:id="rId3"/>
    <p:sldId id="258" r:id="rId4"/>
    <p:sldId id="259" r:id="rId5"/>
    <p:sldId id="261" r:id="rId6"/>
    <p:sldId id="262" r:id="rId7"/>
    <p:sldId id="263" r:id="rId8"/>
    <p:sldId id="272" r:id="rId9"/>
    <p:sldId id="271" r:id="rId10"/>
    <p:sldId id="264" r:id="rId11"/>
    <p:sldId id="265" r:id="rId12"/>
    <p:sldId id="266" r:id="rId13"/>
    <p:sldId id="267" r:id="rId14"/>
    <p:sldId id="268" r:id="rId15"/>
    <p:sldId id="269" r:id="rId16"/>
    <p:sldId id="270"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showPr showNarration="1" useTimings="0">
    <p:browse/>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94660"/>
  </p:normalViewPr>
  <p:slideViewPr>
    <p:cSldViewPr>
      <p:cViewPr varScale="1">
        <p:scale>
          <a:sx n="61" d="100"/>
          <a:sy n="61" d="100"/>
        </p:scale>
        <p:origin x="-680" y="-11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32B213-DCB2-0549-B54A-E815F8D6C0FF}" type="datetimeFigureOut">
              <a:rPr lang="en-US" smtClean="0"/>
              <a:t>4/17/14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205AE41-2AAF-4D45-B991-44ABA08AF1B1}"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2516164C-73EE-4A5A-AEB2-3421369AEB54}" type="datetimeFigureOut">
              <a:rPr lang="en-US"/>
              <a:pPr/>
              <a:t>4/17/14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C0376813-3E7A-4BF7-A8B2-EB66D4DE252F}" type="slidenum">
              <a:rPr lang="en-US"/>
              <a:pPr/>
              <a:t>‹#›</a:t>
            </a:fld>
            <a:endParaRPr lang="en-US"/>
          </a:p>
        </p:txBody>
      </p:sp>
    </p:spTree>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0376813-3E7A-4BF7-A8B2-EB66D4DE252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2B11C4-0593-4053-BF55-2E3BCC0D2BCD}"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2B11C4-0593-4053-BF55-2E3BCC0D2BCD}"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2B11C4-0593-4053-BF55-2E3BCC0D2BCD}"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2B11C4-0593-4053-BF55-2E3BCC0D2BCD}"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2B11C4-0593-4053-BF55-2E3BCC0D2BCD}"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2B11C4-0593-4053-BF55-2E3BCC0D2BCD}"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2B11C4-0593-4053-BF55-2E3BCC0D2BCD}"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2B11C4-0593-4053-BF55-2E3BCC0D2BCD}"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2B11C4-0593-4053-BF55-2E3BCC0D2BC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2B11C4-0593-4053-BF55-2E3BCC0D2BCD}"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2B11C4-0593-4053-BF55-2E3BCC0D2BCD}"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2B11C4-0593-4053-BF55-2E3BCC0D2BC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D2B11C4-0593-4053-BF55-2E3BCC0D2BCD}"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0376813-3E7A-4BF7-A8B2-EB66D4DE252F}"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0376813-3E7A-4BF7-A8B2-EB66D4DE252F}"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11/21/2012</a:t>
            </a:r>
            <a:endParaRPr lang="en-US"/>
          </a:p>
        </p:txBody>
      </p:sp>
      <p:sp>
        <p:nvSpPr>
          <p:cNvPr id="5" name="Footer Placeholder 4"/>
          <p:cNvSpPr>
            <a:spLocks noGrp="1"/>
          </p:cNvSpPr>
          <p:nvPr>
            <p:ph type="ftr" sz="quarter" idx="11"/>
          </p:nvPr>
        </p:nvSpPr>
        <p:spPr>
          <a:xfrm>
            <a:off x="2667000" y="6356350"/>
            <a:ext cx="3810000" cy="365125"/>
          </a:xfrm>
        </p:spPr>
        <p:txBody>
          <a:bodyPr/>
          <a:lstStyle>
            <a:lvl1pPr>
              <a:defRPr/>
            </a:lvl1p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lvl1pPr>
              <a:defRPr/>
            </a:lvl1pPr>
          </a:lstStyle>
          <a:p>
            <a:fld id="{AE075B65-A670-4911-A7CB-4CAE0C46D29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11/21/2012</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lvl1pPr>
              <a:defRPr/>
            </a:lvl1pPr>
          </a:lstStyle>
          <a:p>
            <a:fld id="{A081CF0C-7116-4E90-AE8C-938A4BC213D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11/21/2012</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lvl1pPr>
              <a:defRPr/>
            </a:lvl1pPr>
          </a:lstStyle>
          <a:p>
            <a:fld id="{624AB27E-7F66-4A0A-AAD7-5BE02EF63FB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11/21/2012</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lvl1pPr>
              <a:defRPr/>
            </a:lvl1pPr>
          </a:lstStyle>
          <a:p>
            <a:fld id="{C952EA0A-7120-44ED-85C4-2A1ED99A75B1}"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t>11/21/2012</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lvl1pPr>
              <a:defRPr/>
            </a:lvl1pPr>
          </a:lstStyle>
          <a:p>
            <a:fld id="{D7C512F1-EDC5-4AE7-A706-79421416C8EE}"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r>
              <a:rPr lang="en-US" smtClean="0"/>
              <a:t>11/21/2012</a:t>
            </a:r>
            <a:endParaRPr lang="en-US"/>
          </a:p>
        </p:txBody>
      </p:sp>
      <p:sp>
        <p:nvSpPr>
          <p:cNvPr id="6" name="Footer Placeholder 5"/>
          <p:cNvSpPr>
            <a:spLocks noGrp="1"/>
          </p:cNvSpPr>
          <p:nvPr>
            <p:ph type="ftr" sz="quarter" idx="11"/>
          </p:nvPr>
        </p:nvSpPr>
        <p:spPr/>
        <p:txBody>
          <a:bodyPr/>
          <a:lstStyle>
            <a:lvl1pPr>
              <a:defRPr/>
            </a:lvl1pPr>
          </a:lstStyle>
          <a:p>
            <a:pPr>
              <a:defRPr/>
            </a:pPr>
            <a:r>
              <a:rPr lang="en-US" smtClean="0"/>
              <a:t>Lipyeow Lim -- University of Hawaii at Manoa</a:t>
            </a:r>
            <a:endParaRPr lang="en-US"/>
          </a:p>
        </p:txBody>
      </p:sp>
      <p:sp>
        <p:nvSpPr>
          <p:cNvPr id="7" name="Slide Number Placeholder 6"/>
          <p:cNvSpPr>
            <a:spLocks noGrp="1"/>
          </p:cNvSpPr>
          <p:nvPr>
            <p:ph type="sldNum" sz="quarter" idx="12"/>
          </p:nvPr>
        </p:nvSpPr>
        <p:spPr/>
        <p:txBody>
          <a:bodyPr/>
          <a:lstStyle>
            <a:lvl1pPr>
              <a:defRPr/>
            </a:lvl1pPr>
          </a:lstStyle>
          <a:p>
            <a:fld id="{F92C1B78-1450-44D0-A5BD-445BF452B4AD}"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r>
              <a:rPr lang="en-US" smtClean="0"/>
              <a:t>11/21/2012</a:t>
            </a:r>
            <a:endParaRPr lang="en-US"/>
          </a:p>
        </p:txBody>
      </p:sp>
      <p:sp>
        <p:nvSpPr>
          <p:cNvPr id="8" name="Footer Placeholder 7"/>
          <p:cNvSpPr>
            <a:spLocks noGrp="1"/>
          </p:cNvSpPr>
          <p:nvPr>
            <p:ph type="ftr" sz="quarter" idx="11"/>
          </p:nvPr>
        </p:nvSpPr>
        <p:spPr/>
        <p:txBody>
          <a:bodyPr/>
          <a:lstStyle>
            <a:lvl1pPr>
              <a:defRPr/>
            </a:lvl1pPr>
          </a:lstStyle>
          <a:p>
            <a:pPr>
              <a:defRPr/>
            </a:pPr>
            <a:r>
              <a:rPr lang="en-US" smtClean="0"/>
              <a:t>Lipyeow Lim -- University of Hawaii at Manoa</a:t>
            </a:r>
            <a:endParaRPr lang="en-US"/>
          </a:p>
        </p:txBody>
      </p:sp>
      <p:sp>
        <p:nvSpPr>
          <p:cNvPr id="9" name="Slide Number Placeholder 8"/>
          <p:cNvSpPr>
            <a:spLocks noGrp="1"/>
          </p:cNvSpPr>
          <p:nvPr>
            <p:ph type="sldNum" sz="quarter" idx="12"/>
          </p:nvPr>
        </p:nvSpPr>
        <p:spPr/>
        <p:txBody>
          <a:bodyPr/>
          <a:lstStyle>
            <a:lvl1pPr>
              <a:defRPr/>
            </a:lvl1pPr>
          </a:lstStyle>
          <a:p>
            <a:fld id="{B8D72332-176C-4279-BAFC-87B6C65A7CB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r>
              <a:rPr lang="en-US" smtClean="0"/>
              <a:t>11/21/2012</a:t>
            </a:r>
            <a:endParaRPr lang="en-US"/>
          </a:p>
        </p:txBody>
      </p:sp>
      <p:sp>
        <p:nvSpPr>
          <p:cNvPr id="4" name="Footer Placeholder 3"/>
          <p:cNvSpPr>
            <a:spLocks noGrp="1"/>
          </p:cNvSpPr>
          <p:nvPr>
            <p:ph type="ftr" sz="quarter" idx="11"/>
          </p:nvPr>
        </p:nvSpPr>
        <p:spPr/>
        <p:txBody>
          <a:bodyPr/>
          <a:lstStyle>
            <a:lvl1pPr>
              <a:defRPr/>
            </a:lvl1pPr>
          </a:lstStyle>
          <a:p>
            <a:pPr>
              <a:defRPr/>
            </a:pPr>
            <a:r>
              <a:rPr lang="en-US" smtClean="0"/>
              <a:t>Lipyeow Lim -- University of Hawaii at Manoa</a:t>
            </a:r>
            <a:endParaRPr lang="en-US"/>
          </a:p>
        </p:txBody>
      </p:sp>
      <p:sp>
        <p:nvSpPr>
          <p:cNvPr id="5" name="Slide Number Placeholder 4"/>
          <p:cNvSpPr>
            <a:spLocks noGrp="1"/>
          </p:cNvSpPr>
          <p:nvPr>
            <p:ph type="sldNum" sz="quarter" idx="12"/>
          </p:nvPr>
        </p:nvSpPr>
        <p:spPr/>
        <p:txBody>
          <a:bodyPr/>
          <a:lstStyle>
            <a:lvl1pPr>
              <a:defRPr/>
            </a:lvl1pPr>
          </a:lstStyle>
          <a:p>
            <a:fld id="{75D5DB97-3F65-4F9D-86E1-1EDC69DB365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smtClean="0"/>
              <a:t>11/21/2012</a:t>
            </a:r>
            <a:endParaRPr lang="en-US"/>
          </a:p>
        </p:txBody>
      </p:sp>
      <p:sp>
        <p:nvSpPr>
          <p:cNvPr id="3" name="Footer Placeholder 2"/>
          <p:cNvSpPr>
            <a:spLocks noGrp="1"/>
          </p:cNvSpPr>
          <p:nvPr>
            <p:ph type="ftr" sz="quarter" idx="11"/>
          </p:nvPr>
        </p:nvSpPr>
        <p:spPr/>
        <p:txBody>
          <a:bodyPr/>
          <a:lstStyle>
            <a:lvl1pPr>
              <a:defRPr/>
            </a:lvl1pPr>
          </a:lstStyle>
          <a:p>
            <a:pPr>
              <a:defRPr/>
            </a:pPr>
            <a:r>
              <a:rPr lang="en-US" smtClean="0"/>
              <a:t>Lipyeow Lim -- University of Hawaii at Manoa</a:t>
            </a:r>
            <a:endParaRPr lang="en-US"/>
          </a:p>
        </p:txBody>
      </p:sp>
      <p:sp>
        <p:nvSpPr>
          <p:cNvPr id="4" name="Slide Number Placeholder 3"/>
          <p:cNvSpPr>
            <a:spLocks noGrp="1"/>
          </p:cNvSpPr>
          <p:nvPr>
            <p:ph type="sldNum" sz="quarter" idx="12"/>
          </p:nvPr>
        </p:nvSpPr>
        <p:spPr/>
        <p:txBody>
          <a:bodyPr/>
          <a:lstStyle>
            <a:lvl1pPr>
              <a:defRPr/>
            </a:lvl1pPr>
          </a:lstStyle>
          <a:p>
            <a:fld id="{E0EF1533-E015-48BD-B5A9-33FB43BC340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smtClean="0"/>
              <a:t>11/21/2012</a:t>
            </a:r>
            <a:endParaRPr lang="en-US"/>
          </a:p>
        </p:txBody>
      </p:sp>
      <p:sp>
        <p:nvSpPr>
          <p:cNvPr id="6" name="Footer Placeholder 5"/>
          <p:cNvSpPr>
            <a:spLocks noGrp="1"/>
          </p:cNvSpPr>
          <p:nvPr>
            <p:ph type="ftr" sz="quarter" idx="11"/>
          </p:nvPr>
        </p:nvSpPr>
        <p:spPr/>
        <p:txBody>
          <a:bodyPr/>
          <a:lstStyle>
            <a:lvl1pPr>
              <a:defRPr/>
            </a:lvl1pPr>
          </a:lstStyle>
          <a:p>
            <a:pPr>
              <a:defRPr/>
            </a:pPr>
            <a:r>
              <a:rPr lang="en-US" smtClean="0"/>
              <a:t>Lipyeow Lim -- University of Hawaii at Manoa</a:t>
            </a:r>
            <a:endParaRPr lang="en-US"/>
          </a:p>
        </p:txBody>
      </p:sp>
      <p:sp>
        <p:nvSpPr>
          <p:cNvPr id="7" name="Slide Number Placeholder 6"/>
          <p:cNvSpPr>
            <a:spLocks noGrp="1"/>
          </p:cNvSpPr>
          <p:nvPr>
            <p:ph type="sldNum" sz="quarter" idx="12"/>
          </p:nvPr>
        </p:nvSpPr>
        <p:spPr/>
        <p:txBody>
          <a:bodyPr/>
          <a:lstStyle>
            <a:lvl1pPr>
              <a:defRPr/>
            </a:lvl1pPr>
          </a:lstStyle>
          <a:p>
            <a:fld id="{778417AD-8E00-4AAA-9D4B-07F9EDED0BBB}"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smtClean="0"/>
              <a:t>11/21/2012</a:t>
            </a:r>
            <a:endParaRPr lang="en-US"/>
          </a:p>
        </p:txBody>
      </p:sp>
      <p:sp>
        <p:nvSpPr>
          <p:cNvPr id="6" name="Footer Placeholder 5"/>
          <p:cNvSpPr>
            <a:spLocks noGrp="1"/>
          </p:cNvSpPr>
          <p:nvPr>
            <p:ph type="ftr" sz="quarter" idx="11"/>
          </p:nvPr>
        </p:nvSpPr>
        <p:spPr/>
        <p:txBody>
          <a:bodyPr/>
          <a:lstStyle>
            <a:lvl1pPr>
              <a:defRPr/>
            </a:lvl1pPr>
          </a:lstStyle>
          <a:p>
            <a:pPr>
              <a:defRPr/>
            </a:pPr>
            <a:r>
              <a:rPr lang="en-US" smtClean="0"/>
              <a:t>Lipyeow Lim -- University of Hawaii at Manoa</a:t>
            </a:r>
            <a:endParaRPr lang="en-US"/>
          </a:p>
        </p:txBody>
      </p:sp>
      <p:sp>
        <p:nvSpPr>
          <p:cNvPr id="7" name="Slide Number Placeholder 6"/>
          <p:cNvSpPr>
            <a:spLocks noGrp="1"/>
          </p:cNvSpPr>
          <p:nvPr>
            <p:ph type="sldNum" sz="quarter" idx="12"/>
          </p:nvPr>
        </p:nvSpPr>
        <p:spPr/>
        <p:txBody>
          <a:bodyPr/>
          <a:lstStyle>
            <a:lvl1pPr>
              <a:defRPr/>
            </a:lvl1pPr>
          </a:lstStyle>
          <a:p>
            <a:fld id="{651E1BE2-6902-4F7D-8A9F-ADA54397333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en-US" smtClean="0"/>
              <a:t>11/21/2012</a:t>
            </a:r>
            <a:endParaRPr lang="en-US"/>
          </a:p>
        </p:txBody>
      </p:sp>
      <p:sp>
        <p:nvSpPr>
          <p:cNvPr id="5" name="Footer Placeholder 4"/>
          <p:cNvSpPr>
            <a:spLocks noGrp="1"/>
          </p:cNvSpPr>
          <p:nvPr>
            <p:ph type="ftr" sz="quarter" idx="3"/>
          </p:nvPr>
        </p:nvSpPr>
        <p:spPr>
          <a:xfrm>
            <a:off x="2743200" y="6356350"/>
            <a:ext cx="3657600" cy="365125"/>
          </a:xfrm>
          <a:prstGeom prst="rect">
            <a:avLst/>
          </a:prstGeom>
        </p:spPr>
        <p:txBody>
          <a:bodyPr vert="horz" lIns="91440" tIns="45720" rIns="91440" bIns="45720" rtlCol="0" anchor="ctr"/>
          <a:lstStyle>
            <a:lvl1pPr algn="ctr" fontAlgn="auto">
              <a:spcBef>
                <a:spcPts val="0"/>
              </a:spcBef>
              <a:spcAft>
                <a:spcPts val="0"/>
              </a:spcAft>
              <a:defRPr sz="1200" dirty="0" err="1" smtClean="0">
                <a:solidFill>
                  <a:schemeClr val="tx1">
                    <a:tint val="75000"/>
                  </a:schemeClr>
                </a:solidFill>
                <a:latin typeface="+mn-lt"/>
                <a:cs typeface="+mn-cs"/>
              </a:defRPr>
            </a:lvl1pPr>
          </a:lstStyle>
          <a:p>
            <a:pPr>
              <a:defRPr/>
            </a:pPr>
            <a:r>
              <a:rPr lang="en-US" smtClean="0"/>
              <a:t>Lipyeow Lim -- University of Hawaii at Manoa</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1D344D22-DF42-4193-8DBF-EB8713B9687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685800" y="1828800"/>
            <a:ext cx="7772400" cy="1771650"/>
          </a:xfrm>
        </p:spPr>
        <p:txBody>
          <a:bodyPr/>
          <a:lstStyle/>
          <a:p>
            <a:r>
              <a:rPr lang="en-US" sz="3200" dirty="0" smtClean="0"/>
              <a:t>ICS 321</a:t>
            </a:r>
            <a:r>
              <a:rPr lang="en-US" sz="3200" dirty="0" smtClean="0"/>
              <a:t> </a:t>
            </a:r>
            <a:r>
              <a:rPr lang="en-US" sz="3200" dirty="0" smtClean="0"/>
              <a:t>Data Storage &amp; Retrieval</a:t>
            </a:r>
            <a:r>
              <a:rPr lang="en-US" dirty="0" smtClean="0"/>
              <a:t/>
            </a:r>
            <a:br>
              <a:rPr lang="en-US" dirty="0" smtClean="0"/>
            </a:br>
            <a:r>
              <a:rPr lang="en-US" dirty="0" smtClean="0"/>
              <a:t>Semi-structured Data Model</a:t>
            </a:r>
          </a:p>
        </p:txBody>
      </p:sp>
      <p:sp>
        <p:nvSpPr>
          <p:cNvPr id="3" name="Subtitle 2"/>
          <p:cNvSpPr>
            <a:spLocks noGrp="1"/>
          </p:cNvSpPr>
          <p:nvPr>
            <p:ph type="subTitle" idx="1"/>
          </p:nvPr>
        </p:nvSpPr>
        <p:spPr>
          <a:xfrm>
            <a:off x="762000" y="3886200"/>
            <a:ext cx="7696200" cy="1752600"/>
          </a:xfrm>
        </p:spPr>
        <p:txBody>
          <a:bodyPr rtlCol="0">
            <a:normAutofit/>
          </a:bodyPr>
          <a:lstStyle/>
          <a:p>
            <a:pPr fontAlgn="auto">
              <a:spcAft>
                <a:spcPts val="0"/>
              </a:spcAft>
              <a:buFont typeface="Arial" pitchFamily="34" charset="0"/>
              <a:buNone/>
              <a:defRPr/>
            </a:pPr>
            <a:r>
              <a:rPr lang="en-US" dirty="0" smtClean="0"/>
              <a:t>Asst. Prof.  </a:t>
            </a:r>
            <a:r>
              <a:rPr lang="en-US" dirty="0" err="1" smtClean="0"/>
              <a:t>Lipyeow</a:t>
            </a:r>
            <a:r>
              <a:rPr lang="en-US" dirty="0" smtClean="0"/>
              <a:t> Lim</a:t>
            </a:r>
          </a:p>
          <a:p>
            <a:pPr fontAlgn="auto">
              <a:spcAft>
                <a:spcPts val="0"/>
              </a:spcAft>
              <a:buFont typeface="Arial" pitchFamily="34" charset="0"/>
              <a:buNone/>
              <a:defRPr/>
            </a:pPr>
            <a:r>
              <a:rPr lang="en-US" dirty="0" smtClean="0"/>
              <a:t>Information &amp; Computer Science Department</a:t>
            </a:r>
          </a:p>
          <a:p>
            <a:pPr fontAlgn="auto">
              <a:spcAft>
                <a:spcPts val="0"/>
              </a:spcAft>
              <a:buFont typeface="Arial" pitchFamily="34" charset="0"/>
              <a:buNone/>
              <a:defRPr/>
            </a:pPr>
            <a:r>
              <a:rPr lang="en-US" dirty="0" smtClean="0"/>
              <a:t>University of Hawaii at </a:t>
            </a:r>
            <a:r>
              <a:rPr lang="en-US" dirty="0" err="1" smtClean="0"/>
              <a:t>Manoa</a:t>
            </a:r>
            <a:endParaRPr lang="en-US" dirty="0" smtClean="0"/>
          </a:p>
        </p:txBody>
      </p:sp>
      <p:sp>
        <p:nvSpPr>
          <p:cNvPr id="5" name="Slide Number Placeholder 4"/>
          <p:cNvSpPr>
            <a:spLocks noGrp="1"/>
          </p:cNvSpPr>
          <p:nvPr>
            <p:ph type="sldNum" sz="quarter" idx="12"/>
          </p:nvPr>
        </p:nvSpPr>
        <p:spPr/>
        <p:txBody>
          <a:bodyPr/>
          <a:lstStyle/>
          <a:p>
            <a:fld id="{78D4E3CB-9798-41F5-A006-0656CA0439A9}" type="slidenum">
              <a:rPr lang="en-US"/>
              <a:pPr/>
              <a:t>1</a:t>
            </a:fld>
            <a:endParaRPr lang="en-US"/>
          </a:p>
        </p:txBody>
      </p:sp>
      <p:sp>
        <p:nvSpPr>
          <p:cNvPr id="6" name="Footer Placeholder 5"/>
          <p:cNvSpPr>
            <a:spLocks noGrp="1"/>
          </p:cNvSpPr>
          <p:nvPr>
            <p:ph type="ftr" sz="quarter" idx="11"/>
          </p:nvPr>
        </p:nvSpPr>
        <p:spPr/>
        <p:txBody>
          <a:bodyPr/>
          <a:lstStyle/>
          <a:p>
            <a:pPr>
              <a:defRPr/>
            </a:pPr>
            <a:r>
              <a:rPr lang="en-US" smtClean="0"/>
              <a:t>Lipyeow Lim -- University of Hawaii at Manoa</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lstStyle/>
          <a:p>
            <a:r>
              <a:rPr lang="en-US" dirty="0" err="1" smtClean="0"/>
              <a:t>XQuery</a:t>
            </a:r>
            <a:endParaRPr lang="en-US" dirty="0"/>
          </a:p>
        </p:txBody>
      </p:sp>
      <p:sp>
        <p:nvSpPr>
          <p:cNvPr id="3" name="Content Placeholder 2"/>
          <p:cNvSpPr>
            <a:spLocks noGrp="1"/>
          </p:cNvSpPr>
          <p:nvPr>
            <p:ph idx="1"/>
          </p:nvPr>
        </p:nvSpPr>
        <p:spPr>
          <a:xfrm>
            <a:off x="457200" y="838200"/>
            <a:ext cx="4114800" cy="5410200"/>
          </a:xfrm>
        </p:spPr>
        <p:txBody>
          <a:bodyPr>
            <a:normAutofit fontScale="55000" lnSpcReduction="20000"/>
          </a:bodyPr>
          <a:lstStyle/>
          <a:p>
            <a:r>
              <a:rPr lang="en-US" dirty="0" smtClean="0"/>
              <a:t>For-Let-Where-Return expressions</a:t>
            </a:r>
          </a:p>
          <a:p>
            <a:r>
              <a:rPr lang="en-US" dirty="0" smtClean="0"/>
              <a:t>Examples:</a:t>
            </a:r>
          </a:p>
          <a:p>
            <a:pPr>
              <a:buNone/>
            </a:pPr>
            <a:endParaRPr lang="en-US" b="1" dirty="0" smtClean="0"/>
          </a:p>
          <a:p>
            <a:pPr>
              <a:buNone/>
            </a:pPr>
            <a:r>
              <a:rPr lang="en-US" b="1" dirty="0" smtClean="0"/>
              <a:t>FOR</a:t>
            </a:r>
            <a:r>
              <a:rPr lang="en-US" dirty="0" smtClean="0"/>
              <a:t> $auth in doc(dblp.xml)//author</a:t>
            </a:r>
          </a:p>
          <a:p>
            <a:pPr>
              <a:buNone/>
            </a:pPr>
            <a:r>
              <a:rPr lang="en-US" b="1" dirty="0" smtClean="0"/>
              <a:t>LET</a:t>
            </a:r>
            <a:r>
              <a:rPr lang="en-US" dirty="0" smtClean="0"/>
              <a:t> $title=$auth/../title</a:t>
            </a:r>
          </a:p>
          <a:p>
            <a:pPr>
              <a:buNone/>
            </a:pPr>
            <a:r>
              <a:rPr lang="en-US" b="1" dirty="0" smtClean="0"/>
              <a:t>WHERE</a:t>
            </a:r>
            <a:r>
              <a:rPr lang="en-US" dirty="0" smtClean="0"/>
              <a:t> $author/../year=2009</a:t>
            </a:r>
          </a:p>
          <a:p>
            <a:pPr>
              <a:buNone/>
            </a:pPr>
            <a:r>
              <a:rPr lang="en-US" b="1" dirty="0" smtClean="0"/>
              <a:t>RETURN</a:t>
            </a:r>
            <a:r>
              <a:rPr lang="en-US" dirty="0" smtClean="0"/>
              <a:t> </a:t>
            </a:r>
          </a:p>
          <a:p>
            <a:pPr>
              <a:buNone/>
            </a:pPr>
            <a:r>
              <a:rPr lang="en-US" dirty="0" smtClean="0"/>
              <a:t>&lt;author&gt;</a:t>
            </a:r>
          </a:p>
          <a:p>
            <a:pPr>
              <a:buNone/>
            </a:pPr>
            <a:r>
              <a:rPr lang="en-US" dirty="0" smtClean="0"/>
              <a:t>  &lt;name&gt;$auth/text()&lt;/name&gt;</a:t>
            </a:r>
          </a:p>
          <a:p>
            <a:pPr>
              <a:buNone/>
            </a:pPr>
            <a:r>
              <a:rPr lang="en-US" dirty="0" smtClean="0"/>
              <a:t>  &lt;title&gt;$title/text()&lt;/title&gt;</a:t>
            </a:r>
          </a:p>
          <a:p>
            <a:pPr>
              <a:buNone/>
            </a:pPr>
            <a:r>
              <a:rPr lang="en-US" dirty="0" smtClean="0"/>
              <a:t>&lt;author&gt;</a:t>
            </a:r>
          </a:p>
          <a:p>
            <a:pPr>
              <a:buNone/>
            </a:pPr>
            <a:endParaRPr lang="en-US" dirty="0" smtClean="0"/>
          </a:p>
          <a:p>
            <a:pPr>
              <a:buNone/>
            </a:pPr>
            <a:r>
              <a:rPr lang="en-US" b="1" dirty="0" smtClean="0"/>
              <a:t>FOR</a:t>
            </a:r>
            <a:r>
              <a:rPr lang="en-US" dirty="0" smtClean="0"/>
              <a:t> $auth in doc(dblp.xml)//author[../year=2009]</a:t>
            </a:r>
          </a:p>
          <a:p>
            <a:pPr>
              <a:buNone/>
            </a:pPr>
            <a:r>
              <a:rPr lang="en-US" b="1" dirty="0" smtClean="0"/>
              <a:t>RETURN</a:t>
            </a:r>
            <a:r>
              <a:rPr lang="en-US" dirty="0" smtClean="0"/>
              <a:t> </a:t>
            </a:r>
          </a:p>
          <a:p>
            <a:pPr>
              <a:buNone/>
            </a:pPr>
            <a:r>
              <a:rPr lang="en-US" dirty="0" smtClean="0"/>
              <a:t>&lt;author&gt;</a:t>
            </a:r>
          </a:p>
          <a:p>
            <a:pPr>
              <a:buNone/>
            </a:pPr>
            <a:r>
              <a:rPr lang="en-US" dirty="0" smtClean="0"/>
              <a:t>  &lt;name&gt;$auth/text()&lt;/name&gt;</a:t>
            </a:r>
          </a:p>
          <a:p>
            <a:pPr>
              <a:buNone/>
            </a:pPr>
            <a:r>
              <a:rPr lang="en-US" dirty="0" smtClean="0"/>
              <a:t>  &lt;title&gt;$auth/../title/text()&lt;/title&gt;</a:t>
            </a:r>
          </a:p>
          <a:p>
            <a:pPr>
              <a:buNone/>
            </a:pPr>
            <a:r>
              <a:rPr lang="en-US" dirty="0" smtClean="0"/>
              <a:t>&lt;author&gt;</a:t>
            </a:r>
          </a:p>
          <a:p>
            <a:pPr>
              <a:buNone/>
            </a:pPr>
            <a:endParaRPr lang="en-US" dirty="0"/>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805FC3F4-3B6C-4222-B567-6C87F5E3AE87}" type="slidenum">
              <a:rPr lang="en-US" smtClean="0"/>
              <a:pPr/>
              <a:t>10</a:t>
            </a:fld>
            <a:endParaRPr lang="en-US"/>
          </a:p>
        </p:txBody>
      </p:sp>
      <p:grpSp>
        <p:nvGrpSpPr>
          <p:cNvPr id="7" name="Group 6"/>
          <p:cNvGrpSpPr/>
          <p:nvPr/>
        </p:nvGrpSpPr>
        <p:grpSpPr>
          <a:xfrm>
            <a:off x="4114800" y="1524000"/>
            <a:ext cx="5029200" cy="3950732"/>
            <a:chOff x="4114800" y="1066800"/>
            <a:chExt cx="5029200" cy="3950732"/>
          </a:xfrm>
        </p:grpSpPr>
        <p:sp>
          <p:nvSpPr>
            <p:cNvPr id="8" name="TextBox 7"/>
            <p:cNvSpPr txBox="1"/>
            <p:nvPr/>
          </p:nvSpPr>
          <p:spPr>
            <a:xfrm>
              <a:off x="6400800" y="1066800"/>
              <a:ext cx="671979" cy="369332"/>
            </a:xfrm>
            <a:prstGeom prst="rect">
              <a:avLst/>
            </a:prstGeom>
            <a:noFill/>
          </p:spPr>
          <p:txBody>
            <a:bodyPr wrap="none" rtlCol="0">
              <a:spAutoFit/>
            </a:bodyPr>
            <a:lstStyle/>
            <a:p>
              <a:r>
                <a:rPr lang="en-US" b="1" dirty="0" err="1" smtClean="0"/>
                <a:t>dblp</a:t>
              </a:r>
              <a:endParaRPr lang="en-US" b="1" dirty="0"/>
            </a:p>
          </p:txBody>
        </p:sp>
        <p:sp>
          <p:nvSpPr>
            <p:cNvPr id="9" name="TextBox 8"/>
            <p:cNvSpPr txBox="1"/>
            <p:nvPr/>
          </p:nvSpPr>
          <p:spPr>
            <a:xfrm>
              <a:off x="5867400" y="1600200"/>
              <a:ext cx="1762021" cy="369332"/>
            </a:xfrm>
            <a:prstGeom prst="rect">
              <a:avLst/>
            </a:prstGeom>
            <a:noFill/>
          </p:spPr>
          <p:txBody>
            <a:bodyPr wrap="none" rtlCol="0">
              <a:spAutoFit/>
            </a:bodyPr>
            <a:lstStyle/>
            <a:p>
              <a:r>
                <a:rPr lang="en-US" b="1" dirty="0" err="1" smtClean="0"/>
                <a:t>inproceedings</a:t>
              </a:r>
              <a:endParaRPr lang="en-US" b="1" dirty="0"/>
            </a:p>
          </p:txBody>
        </p:sp>
        <p:sp>
          <p:nvSpPr>
            <p:cNvPr id="10" name="TextBox 9"/>
            <p:cNvSpPr txBox="1"/>
            <p:nvPr/>
          </p:nvSpPr>
          <p:spPr>
            <a:xfrm>
              <a:off x="5181600" y="2895600"/>
              <a:ext cx="902811" cy="369332"/>
            </a:xfrm>
            <a:prstGeom prst="rect">
              <a:avLst/>
            </a:prstGeom>
            <a:noFill/>
          </p:spPr>
          <p:txBody>
            <a:bodyPr wrap="none" rtlCol="0">
              <a:spAutoFit/>
            </a:bodyPr>
            <a:lstStyle/>
            <a:p>
              <a:r>
                <a:rPr lang="en-US" b="1" dirty="0" smtClean="0"/>
                <a:t>author</a:t>
              </a:r>
              <a:endParaRPr lang="en-US" b="1" dirty="0"/>
            </a:p>
          </p:txBody>
        </p:sp>
        <p:sp>
          <p:nvSpPr>
            <p:cNvPr id="11" name="TextBox 10"/>
            <p:cNvSpPr txBox="1"/>
            <p:nvPr/>
          </p:nvSpPr>
          <p:spPr>
            <a:xfrm>
              <a:off x="7010400" y="3581400"/>
              <a:ext cx="595035" cy="369332"/>
            </a:xfrm>
            <a:prstGeom prst="rect">
              <a:avLst/>
            </a:prstGeom>
            <a:noFill/>
          </p:spPr>
          <p:txBody>
            <a:bodyPr wrap="none" rtlCol="0">
              <a:spAutoFit/>
            </a:bodyPr>
            <a:lstStyle/>
            <a:p>
              <a:r>
                <a:rPr lang="en-US" b="1" dirty="0" smtClean="0"/>
                <a:t>title</a:t>
              </a:r>
              <a:endParaRPr lang="en-US" b="1" dirty="0"/>
            </a:p>
          </p:txBody>
        </p:sp>
        <p:sp>
          <p:nvSpPr>
            <p:cNvPr id="12" name="TextBox 11"/>
            <p:cNvSpPr txBox="1"/>
            <p:nvPr/>
          </p:nvSpPr>
          <p:spPr>
            <a:xfrm>
              <a:off x="7239000" y="3124200"/>
              <a:ext cx="851515" cy="369332"/>
            </a:xfrm>
            <a:prstGeom prst="rect">
              <a:avLst/>
            </a:prstGeom>
            <a:noFill/>
          </p:spPr>
          <p:txBody>
            <a:bodyPr wrap="none" rtlCol="0">
              <a:spAutoFit/>
            </a:bodyPr>
            <a:lstStyle/>
            <a:p>
              <a:r>
                <a:rPr lang="en-US" b="1" dirty="0" smtClean="0"/>
                <a:t>pages</a:t>
              </a:r>
              <a:endParaRPr lang="en-US" b="1" dirty="0"/>
            </a:p>
          </p:txBody>
        </p:sp>
        <p:sp>
          <p:nvSpPr>
            <p:cNvPr id="13" name="TextBox 12"/>
            <p:cNvSpPr txBox="1"/>
            <p:nvPr/>
          </p:nvSpPr>
          <p:spPr>
            <a:xfrm>
              <a:off x="7543800" y="2667000"/>
              <a:ext cx="659155" cy="369332"/>
            </a:xfrm>
            <a:prstGeom prst="rect">
              <a:avLst/>
            </a:prstGeom>
            <a:noFill/>
          </p:spPr>
          <p:txBody>
            <a:bodyPr wrap="none" rtlCol="0">
              <a:spAutoFit/>
            </a:bodyPr>
            <a:lstStyle/>
            <a:p>
              <a:r>
                <a:rPr lang="en-US" b="1" dirty="0" smtClean="0"/>
                <a:t>year</a:t>
              </a:r>
              <a:endParaRPr lang="en-US" b="1" dirty="0"/>
            </a:p>
          </p:txBody>
        </p:sp>
        <p:sp>
          <p:nvSpPr>
            <p:cNvPr id="14" name="TextBox 13"/>
            <p:cNvSpPr txBox="1"/>
            <p:nvPr/>
          </p:nvSpPr>
          <p:spPr>
            <a:xfrm>
              <a:off x="7696200" y="2133600"/>
              <a:ext cx="1146468" cy="369332"/>
            </a:xfrm>
            <a:prstGeom prst="rect">
              <a:avLst/>
            </a:prstGeom>
            <a:noFill/>
          </p:spPr>
          <p:txBody>
            <a:bodyPr wrap="none" rtlCol="0">
              <a:spAutoFit/>
            </a:bodyPr>
            <a:lstStyle/>
            <a:p>
              <a:r>
                <a:rPr lang="en-US" b="1" dirty="0" err="1" smtClean="0"/>
                <a:t>booktitle</a:t>
              </a:r>
              <a:endParaRPr lang="en-US" b="1" dirty="0"/>
            </a:p>
          </p:txBody>
        </p:sp>
        <p:sp>
          <p:nvSpPr>
            <p:cNvPr id="15" name="TextBox 14"/>
            <p:cNvSpPr txBox="1"/>
            <p:nvPr/>
          </p:nvSpPr>
          <p:spPr>
            <a:xfrm>
              <a:off x="4876800" y="2514600"/>
              <a:ext cx="902811" cy="369332"/>
            </a:xfrm>
            <a:prstGeom prst="rect">
              <a:avLst/>
            </a:prstGeom>
            <a:noFill/>
          </p:spPr>
          <p:txBody>
            <a:bodyPr wrap="none" rtlCol="0">
              <a:spAutoFit/>
            </a:bodyPr>
            <a:lstStyle/>
            <a:p>
              <a:r>
                <a:rPr lang="en-US" b="1" dirty="0" smtClean="0"/>
                <a:t>author</a:t>
              </a:r>
              <a:endParaRPr lang="en-US" b="1" dirty="0"/>
            </a:p>
          </p:txBody>
        </p:sp>
        <p:sp>
          <p:nvSpPr>
            <p:cNvPr id="16" name="TextBox 15"/>
            <p:cNvSpPr txBox="1"/>
            <p:nvPr/>
          </p:nvSpPr>
          <p:spPr>
            <a:xfrm>
              <a:off x="5562600" y="3276600"/>
              <a:ext cx="902811" cy="369332"/>
            </a:xfrm>
            <a:prstGeom prst="rect">
              <a:avLst/>
            </a:prstGeom>
            <a:noFill/>
          </p:spPr>
          <p:txBody>
            <a:bodyPr wrap="none" rtlCol="0">
              <a:spAutoFit/>
            </a:bodyPr>
            <a:lstStyle/>
            <a:p>
              <a:r>
                <a:rPr lang="en-US" b="1" dirty="0" smtClean="0"/>
                <a:t>author</a:t>
              </a:r>
              <a:endParaRPr lang="en-US" b="1" dirty="0"/>
            </a:p>
          </p:txBody>
        </p:sp>
        <p:sp>
          <p:nvSpPr>
            <p:cNvPr id="17" name="TextBox 16"/>
            <p:cNvSpPr txBox="1"/>
            <p:nvPr/>
          </p:nvSpPr>
          <p:spPr>
            <a:xfrm>
              <a:off x="5943600" y="3733800"/>
              <a:ext cx="902811" cy="369332"/>
            </a:xfrm>
            <a:prstGeom prst="rect">
              <a:avLst/>
            </a:prstGeom>
            <a:noFill/>
          </p:spPr>
          <p:txBody>
            <a:bodyPr wrap="none" rtlCol="0">
              <a:spAutoFit/>
            </a:bodyPr>
            <a:lstStyle/>
            <a:p>
              <a:r>
                <a:rPr lang="en-US" b="1" dirty="0" smtClean="0"/>
                <a:t>author</a:t>
              </a:r>
              <a:endParaRPr lang="en-US" b="1" dirty="0"/>
            </a:p>
          </p:txBody>
        </p:sp>
        <p:sp>
          <p:nvSpPr>
            <p:cNvPr id="18" name="TextBox 17"/>
            <p:cNvSpPr txBox="1"/>
            <p:nvPr/>
          </p:nvSpPr>
          <p:spPr>
            <a:xfrm>
              <a:off x="6477000" y="4114800"/>
              <a:ext cx="902811" cy="369332"/>
            </a:xfrm>
            <a:prstGeom prst="rect">
              <a:avLst/>
            </a:prstGeom>
            <a:noFill/>
          </p:spPr>
          <p:txBody>
            <a:bodyPr wrap="none" rtlCol="0">
              <a:spAutoFit/>
            </a:bodyPr>
            <a:lstStyle/>
            <a:p>
              <a:r>
                <a:rPr lang="en-US" b="1" dirty="0" smtClean="0"/>
                <a:t>author</a:t>
              </a:r>
              <a:endParaRPr lang="en-US" b="1" dirty="0"/>
            </a:p>
          </p:txBody>
        </p:sp>
        <p:cxnSp>
          <p:nvCxnSpPr>
            <p:cNvPr id="19" name="Straight Connector 18"/>
            <p:cNvCxnSpPr>
              <a:stCxn id="8" idx="2"/>
              <a:endCxn id="9" idx="0"/>
            </p:cNvCxnSpPr>
            <p:nvPr/>
          </p:nvCxnSpPr>
          <p:spPr>
            <a:xfrm rot="16200000" flipH="1">
              <a:off x="6660566" y="1512355"/>
              <a:ext cx="164068" cy="116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 idx="2"/>
            </p:cNvCxnSpPr>
            <p:nvPr/>
          </p:nvCxnSpPr>
          <p:spPr>
            <a:xfrm rot="5400000">
              <a:off x="5654374" y="1496763"/>
              <a:ext cx="621269" cy="15668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9" idx="2"/>
              <a:endCxn id="10" idx="0"/>
            </p:cNvCxnSpPr>
            <p:nvPr/>
          </p:nvCxnSpPr>
          <p:spPr>
            <a:xfrm rot="5400000">
              <a:off x="5727675" y="1874864"/>
              <a:ext cx="926068" cy="11154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 idx="2"/>
              <a:endCxn id="16" idx="0"/>
            </p:cNvCxnSpPr>
            <p:nvPr/>
          </p:nvCxnSpPr>
          <p:spPr>
            <a:xfrm rot="5400000">
              <a:off x="5727675" y="2255864"/>
              <a:ext cx="1307068" cy="7344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2"/>
              <a:endCxn id="17" idx="0"/>
            </p:cNvCxnSpPr>
            <p:nvPr/>
          </p:nvCxnSpPr>
          <p:spPr>
            <a:xfrm rot="5400000">
              <a:off x="5689575" y="2674964"/>
              <a:ext cx="1764268" cy="3534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2"/>
              <a:endCxn id="18" idx="0"/>
            </p:cNvCxnSpPr>
            <p:nvPr/>
          </p:nvCxnSpPr>
          <p:spPr>
            <a:xfrm rot="16200000" flipH="1">
              <a:off x="5765774" y="2952168"/>
              <a:ext cx="2145268" cy="1799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9" idx="2"/>
              <a:endCxn id="11" idx="0"/>
            </p:cNvCxnSpPr>
            <p:nvPr/>
          </p:nvCxnSpPr>
          <p:spPr>
            <a:xfrm rot="16200000" flipH="1">
              <a:off x="6222230" y="2495712"/>
              <a:ext cx="1611868" cy="5595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9" idx="2"/>
              <a:endCxn id="12" idx="0"/>
            </p:cNvCxnSpPr>
            <p:nvPr/>
          </p:nvCxnSpPr>
          <p:spPr>
            <a:xfrm rot="16200000" flipH="1">
              <a:off x="6629250" y="2088692"/>
              <a:ext cx="1154668" cy="9163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9" idx="2"/>
              <a:endCxn id="13" idx="0"/>
            </p:cNvCxnSpPr>
            <p:nvPr/>
          </p:nvCxnSpPr>
          <p:spPr>
            <a:xfrm rot="16200000" flipH="1">
              <a:off x="6962160" y="1755782"/>
              <a:ext cx="697468" cy="11249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9" idx="2"/>
              <a:endCxn id="14" idx="0"/>
            </p:cNvCxnSpPr>
            <p:nvPr/>
          </p:nvCxnSpPr>
          <p:spPr>
            <a:xfrm rot="16200000" flipH="1">
              <a:off x="7426888" y="1291054"/>
              <a:ext cx="164068" cy="152102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191000" y="2971800"/>
              <a:ext cx="954107" cy="369332"/>
            </a:xfrm>
            <a:prstGeom prst="rect">
              <a:avLst/>
            </a:prstGeom>
            <a:noFill/>
          </p:spPr>
          <p:txBody>
            <a:bodyPr wrap="none" rtlCol="0">
              <a:spAutoFit/>
            </a:bodyPr>
            <a:lstStyle/>
            <a:p>
              <a:r>
                <a:rPr lang="en-US" dirty="0" err="1" smtClean="0"/>
                <a:t>Oktie</a:t>
              </a:r>
              <a:r>
                <a:rPr lang="en-US" dirty="0" smtClean="0"/>
                <a:t>…</a:t>
              </a:r>
              <a:endParaRPr lang="en-US" dirty="0"/>
            </a:p>
          </p:txBody>
        </p:sp>
        <p:sp>
          <p:nvSpPr>
            <p:cNvPr id="30" name="TextBox 29"/>
            <p:cNvSpPr txBox="1"/>
            <p:nvPr/>
          </p:nvSpPr>
          <p:spPr>
            <a:xfrm>
              <a:off x="7315200" y="4495800"/>
              <a:ext cx="1697965" cy="369332"/>
            </a:xfrm>
            <a:prstGeom prst="rect">
              <a:avLst/>
            </a:prstGeom>
            <a:noFill/>
          </p:spPr>
          <p:txBody>
            <a:bodyPr wrap="none" rtlCol="0">
              <a:spAutoFit/>
            </a:bodyPr>
            <a:lstStyle/>
            <a:p>
              <a:r>
                <a:rPr lang="en-US" dirty="0" smtClean="0"/>
                <a:t>A framework…</a:t>
              </a:r>
              <a:endParaRPr lang="en-US" dirty="0"/>
            </a:p>
          </p:txBody>
        </p:sp>
        <p:sp>
          <p:nvSpPr>
            <p:cNvPr id="31" name="TextBox 30"/>
            <p:cNvSpPr txBox="1"/>
            <p:nvPr/>
          </p:nvSpPr>
          <p:spPr>
            <a:xfrm>
              <a:off x="4724400" y="1905000"/>
              <a:ext cx="793807" cy="369332"/>
            </a:xfrm>
            <a:prstGeom prst="rect">
              <a:avLst/>
            </a:prstGeom>
            <a:noFill/>
          </p:spPr>
          <p:txBody>
            <a:bodyPr wrap="none" rtlCol="0">
              <a:spAutoFit/>
            </a:bodyPr>
            <a:lstStyle/>
            <a:p>
              <a:r>
                <a:rPr lang="en-US" b="1" dirty="0" smtClean="0"/>
                <a:t>@key</a:t>
              </a:r>
              <a:endParaRPr lang="en-US" b="1" dirty="0"/>
            </a:p>
          </p:txBody>
        </p:sp>
        <p:cxnSp>
          <p:nvCxnSpPr>
            <p:cNvPr id="32" name="Straight Connector 31"/>
            <p:cNvCxnSpPr>
              <a:stCxn id="9" idx="2"/>
              <a:endCxn id="31" idx="3"/>
            </p:cNvCxnSpPr>
            <p:nvPr/>
          </p:nvCxnSpPr>
          <p:spPr>
            <a:xfrm rot="5400000">
              <a:off x="6073242" y="1414497"/>
              <a:ext cx="120134" cy="12302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114800" y="2438400"/>
              <a:ext cx="851515" cy="369332"/>
            </a:xfrm>
            <a:prstGeom prst="rect">
              <a:avLst/>
            </a:prstGeom>
            <a:noFill/>
          </p:spPr>
          <p:txBody>
            <a:bodyPr wrap="none" rtlCol="0">
              <a:spAutoFit/>
            </a:bodyPr>
            <a:lstStyle/>
            <a:p>
              <a:r>
                <a:rPr lang="en-US" dirty="0" smtClean="0"/>
                <a:t>conf…</a:t>
              </a:r>
              <a:endParaRPr lang="en-US" dirty="0"/>
            </a:p>
          </p:txBody>
        </p:sp>
        <p:sp>
          <p:nvSpPr>
            <p:cNvPr id="34" name="TextBox 33"/>
            <p:cNvSpPr txBox="1"/>
            <p:nvPr/>
          </p:nvSpPr>
          <p:spPr>
            <a:xfrm>
              <a:off x="4495800" y="3352800"/>
              <a:ext cx="1005403" cy="369332"/>
            </a:xfrm>
            <a:prstGeom prst="rect">
              <a:avLst/>
            </a:prstGeom>
            <a:noFill/>
          </p:spPr>
          <p:txBody>
            <a:bodyPr wrap="none" rtlCol="0">
              <a:spAutoFit/>
            </a:bodyPr>
            <a:lstStyle/>
            <a:p>
              <a:r>
                <a:rPr lang="en-US" dirty="0" err="1" smtClean="0"/>
                <a:t>Anast</a:t>
              </a:r>
              <a:r>
                <a:rPr lang="en-US" dirty="0" smtClean="0"/>
                <a:t>…</a:t>
              </a:r>
              <a:endParaRPr lang="en-US" dirty="0"/>
            </a:p>
          </p:txBody>
        </p:sp>
        <p:sp>
          <p:nvSpPr>
            <p:cNvPr id="35" name="TextBox 34"/>
            <p:cNvSpPr txBox="1"/>
            <p:nvPr/>
          </p:nvSpPr>
          <p:spPr>
            <a:xfrm>
              <a:off x="4648200" y="3810000"/>
              <a:ext cx="1261884" cy="369332"/>
            </a:xfrm>
            <a:prstGeom prst="rect">
              <a:avLst/>
            </a:prstGeom>
            <a:noFill/>
          </p:spPr>
          <p:txBody>
            <a:bodyPr wrap="none" rtlCol="0">
              <a:spAutoFit/>
            </a:bodyPr>
            <a:lstStyle/>
            <a:p>
              <a:r>
                <a:rPr lang="en-US" dirty="0" err="1" smtClean="0"/>
                <a:t>Lipyeow</a:t>
              </a:r>
              <a:r>
                <a:rPr lang="en-US" dirty="0" smtClean="0"/>
                <a:t>…</a:t>
              </a:r>
              <a:endParaRPr lang="en-US" dirty="0"/>
            </a:p>
          </p:txBody>
        </p:sp>
        <p:sp>
          <p:nvSpPr>
            <p:cNvPr id="36" name="TextBox 35"/>
            <p:cNvSpPr txBox="1"/>
            <p:nvPr/>
          </p:nvSpPr>
          <p:spPr>
            <a:xfrm>
              <a:off x="5181600" y="4267200"/>
              <a:ext cx="1095172" cy="369332"/>
            </a:xfrm>
            <a:prstGeom prst="rect">
              <a:avLst/>
            </a:prstGeom>
            <a:noFill/>
          </p:spPr>
          <p:txBody>
            <a:bodyPr wrap="none" rtlCol="0">
              <a:spAutoFit/>
            </a:bodyPr>
            <a:lstStyle/>
            <a:p>
              <a:r>
                <a:rPr lang="en-US" dirty="0" smtClean="0"/>
                <a:t>Renee…</a:t>
              </a:r>
              <a:endParaRPr lang="en-US" dirty="0"/>
            </a:p>
          </p:txBody>
        </p:sp>
        <p:sp>
          <p:nvSpPr>
            <p:cNvPr id="37" name="TextBox 36"/>
            <p:cNvSpPr txBox="1"/>
            <p:nvPr/>
          </p:nvSpPr>
          <p:spPr>
            <a:xfrm>
              <a:off x="6248400" y="4648200"/>
              <a:ext cx="787395" cy="369332"/>
            </a:xfrm>
            <a:prstGeom prst="rect">
              <a:avLst/>
            </a:prstGeom>
            <a:noFill/>
          </p:spPr>
          <p:txBody>
            <a:bodyPr wrap="none" rtlCol="0">
              <a:spAutoFit/>
            </a:bodyPr>
            <a:lstStyle/>
            <a:p>
              <a:r>
                <a:rPr lang="en-US" dirty="0" smtClean="0"/>
                <a:t>Min…</a:t>
              </a:r>
              <a:endParaRPr lang="en-US" dirty="0"/>
            </a:p>
          </p:txBody>
        </p:sp>
        <p:sp>
          <p:nvSpPr>
            <p:cNvPr id="38" name="TextBox 37"/>
            <p:cNvSpPr txBox="1"/>
            <p:nvPr/>
          </p:nvSpPr>
          <p:spPr>
            <a:xfrm>
              <a:off x="7772400" y="3810000"/>
              <a:ext cx="902811" cy="369332"/>
            </a:xfrm>
            <a:prstGeom prst="rect">
              <a:avLst/>
            </a:prstGeom>
            <a:noFill/>
          </p:spPr>
          <p:txBody>
            <a:bodyPr wrap="none" rtlCol="0">
              <a:spAutoFit/>
            </a:bodyPr>
            <a:lstStyle/>
            <a:p>
              <a:r>
                <a:rPr lang="en-US" dirty="0" smtClean="0"/>
                <a:t>1027-..</a:t>
              </a:r>
              <a:endParaRPr lang="en-US" dirty="0"/>
            </a:p>
          </p:txBody>
        </p:sp>
        <p:sp>
          <p:nvSpPr>
            <p:cNvPr id="39" name="TextBox 38"/>
            <p:cNvSpPr txBox="1"/>
            <p:nvPr/>
          </p:nvSpPr>
          <p:spPr>
            <a:xfrm>
              <a:off x="8077200" y="3200400"/>
              <a:ext cx="697627" cy="369332"/>
            </a:xfrm>
            <a:prstGeom prst="rect">
              <a:avLst/>
            </a:prstGeom>
            <a:noFill/>
          </p:spPr>
          <p:txBody>
            <a:bodyPr wrap="none" rtlCol="0">
              <a:spAutoFit/>
            </a:bodyPr>
            <a:lstStyle/>
            <a:p>
              <a:r>
                <a:rPr lang="en-US" dirty="0" smtClean="0"/>
                <a:t>2009</a:t>
              </a:r>
              <a:endParaRPr lang="en-US" dirty="0"/>
            </a:p>
          </p:txBody>
        </p:sp>
        <p:sp>
          <p:nvSpPr>
            <p:cNvPr id="40" name="TextBox 39"/>
            <p:cNvSpPr txBox="1"/>
            <p:nvPr/>
          </p:nvSpPr>
          <p:spPr>
            <a:xfrm>
              <a:off x="8382253" y="2590800"/>
              <a:ext cx="761747" cy="369332"/>
            </a:xfrm>
            <a:prstGeom prst="rect">
              <a:avLst/>
            </a:prstGeom>
            <a:noFill/>
          </p:spPr>
          <p:txBody>
            <a:bodyPr wrap="none" rtlCol="0">
              <a:spAutoFit/>
            </a:bodyPr>
            <a:lstStyle/>
            <a:p>
              <a:r>
                <a:rPr lang="en-US" dirty="0" smtClean="0"/>
                <a:t>CIKM</a:t>
              </a:r>
              <a:endParaRPr lang="en-US" dirty="0"/>
            </a:p>
          </p:txBody>
        </p:sp>
        <p:cxnSp>
          <p:nvCxnSpPr>
            <p:cNvPr id="41" name="Straight Connector 40"/>
            <p:cNvCxnSpPr>
              <a:stCxn id="31" idx="2"/>
              <a:endCxn id="33" idx="0"/>
            </p:cNvCxnSpPr>
            <p:nvPr/>
          </p:nvCxnSpPr>
          <p:spPr>
            <a:xfrm rot="5400000">
              <a:off x="4748897" y="2065993"/>
              <a:ext cx="164068" cy="5807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5" idx="2"/>
              <a:endCxn id="29" idx="0"/>
            </p:cNvCxnSpPr>
            <p:nvPr/>
          </p:nvCxnSpPr>
          <p:spPr>
            <a:xfrm rot="5400000">
              <a:off x="4954196" y="2597790"/>
              <a:ext cx="87868" cy="660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0" idx="2"/>
              <a:endCxn id="34" idx="0"/>
            </p:cNvCxnSpPr>
            <p:nvPr/>
          </p:nvCxnSpPr>
          <p:spPr>
            <a:xfrm rot="5400000">
              <a:off x="5271820" y="2991614"/>
              <a:ext cx="87868" cy="6345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6" idx="2"/>
              <a:endCxn id="35" idx="0"/>
            </p:cNvCxnSpPr>
            <p:nvPr/>
          </p:nvCxnSpPr>
          <p:spPr>
            <a:xfrm rot="5400000">
              <a:off x="5564540" y="3360534"/>
              <a:ext cx="164068" cy="7348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7" idx="2"/>
              <a:endCxn id="36" idx="0"/>
            </p:cNvCxnSpPr>
            <p:nvPr/>
          </p:nvCxnSpPr>
          <p:spPr>
            <a:xfrm rot="5400000">
              <a:off x="5980062" y="3852256"/>
              <a:ext cx="164068" cy="6658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8" idx="2"/>
              <a:endCxn id="37" idx="0"/>
            </p:cNvCxnSpPr>
            <p:nvPr/>
          </p:nvCxnSpPr>
          <p:spPr>
            <a:xfrm rot="5400000">
              <a:off x="6703218" y="4423012"/>
              <a:ext cx="164068" cy="2863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1" idx="2"/>
              <a:endCxn id="30" idx="0"/>
            </p:cNvCxnSpPr>
            <p:nvPr/>
          </p:nvCxnSpPr>
          <p:spPr>
            <a:xfrm rot="16200000" flipH="1">
              <a:off x="7463516" y="3795133"/>
              <a:ext cx="545068" cy="8562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2" idx="2"/>
              <a:endCxn id="38" idx="0"/>
            </p:cNvCxnSpPr>
            <p:nvPr/>
          </p:nvCxnSpPr>
          <p:spPr>
            <a:xfrm rot="16200000" flipH="1">
              <a:off x="7786048" y="3372242"/>
              <a:ext cx="316468" cy="5590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13" idx="2"/>
              <a:endCxn id="39" idx="0"/>
            </p:cNvCxnSpPr>
            <p:nvPr/>
          </p:nvCxnSpPr>
          <p:spPr>
            <a:xfrm rot="16200000" flipH="1">
              <a:off x="8067662" y="2842048"/>
              <a:ext cx="164068" cy="5526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4" idx="2"/>
              <a:endCxn id="40" idx="0"/>
            </p:cNvCxnSpPr>
            <p:nvPr/>
          </p:nvCxnSpPr>
          <p:spPr>
            <a:xfrm rot="16200000" flipH="1">
              <a:off x="8472346" y="2300019"/>
              <a:ext cx="87868" cy="493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smtClean="0"/>
              <a:t>XML &amp; RDBMS</a:t>
            </a:r>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r>
              <a:rPr lang="en-US" dirty="0" smtClean="0"/>
              <a:t>How do we store XML in DBMS ?</a:t>
            </a:r>
          </a:p>
          <a:p>
            <a:r>
              <a:rPr lang="en-US" dirty="0" smtClean="0"/>
              <a:t>Inherent mismatch between relational model and XML data model</a:t>
            </a:r>
          </a:p>
          <a:p>
            <a:r>
              <a:rPr lang="en-US" dirty="0" smtClean="0"/>
              <a:t>Approach #1: BLOBs</a:t>
            </a:r>
          </a:p>
          <a:p>
            <a:pPr lvl="1"/>
            <a:r>
              <a:rPr lang="en-US" dirty="0" smtClean="0"/>
              <a:t>Parse on demand</a:t>
            </a:r>
          </a:p>
          <a:p>
            <a:r>
              <a:rPr lang="en-US" dirty="0" smtClean="0"/>
              <a:t>Approach #2: shredding</a:t>
            </a:r>
          </a:p>
          <a:p>
            <a:pPr lvl="1"/>
            <a:r>
              <a:rPr lang="en-US" dirty="0" smtClean="0"/>
              <a:t>Decompose XML data to multiple tables</a:t>
            </a:r>
          </a:p>
          <a:p>
            <a:pPr lvl="1"/>
            <a:r>
              <a:rPr lang="en-US" dirty="0" smtClean="0"/>
              <a:t>Translate XML queries to SQL on those tables</a:t>
            </a:r>
          </a:p>
          <a:p>
            <a:r>
              <a:rPr lang="en-US" dirty="0" smtClean="0"/>
              <a:t>Approach #3: Native XML store</a:t>
            </a:r>
          </a:p>
          <a:p>
            <a:pPr lvl="1"/>
            <a:r>
              <a:rPr lang="en-US" dirty="0" smtClean="0"/>
              <a:t>Hybrid storage &amp; query engine</a:t>
            </a:r>
          </a:p>
          <a:p>
            <a:pPr lvl="1"/>
            <a:r>
              <a:rPr lang="en-US" dirty="0" smtClean="0"/>
              <a:t>Columns of type XML</a:t>
            </a:r>
            <a:endParaRPr lang="en-US" dirty="0"/>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805FC3F4-3B6C-4222-B567-6C87F5E3AE87}"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altLang="zh-CN" dirty="0" smtClean="0">
                <a:ea typeface="SimSun" pitchFamily="2" charset="-122"/>
              </a:rPr>
              <a:t>DB2’s Hybrid Relational-XML Engine</a:t>
            </a:r>
            <a:endParaRPr lang="en-US" dirty="0"/>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805FC3F4-3B6C-4222-B567-6C87F5E3AE87}" type="slidenum">
              <a:rPr lang="en-US" smtClean="0"/>
              <a:pPr/>
              <a:t>12</a:t>
            </a:fld>
            <a:endParaRPr lang="en-US"/>
          </a:p>
        </p:txBody>
      </p:sp>
      <p:grpSp>
        <p:nvGrpSpPr>
          <p:cNvPr id="3" name="Group 63"/>
          <p:cNvGrpSpPr>
            <a:grpSpLocks/>
          </p:cNvGrpSpPr>
          <p:nvPr/>
        </p:nvGrpSpPr>
        <p:grpSpPr bwMode="auto">
          <a:xfrm>
            <a:off x="4495800" y="1828800"/>
            <a:ext cx="4419600" cy="2133600"/>
            <a:chOff x="1680" y="2688"/>
            <a:chExt cx="2784" cy="1344"/>
          </a:xfrm>
        </p:grpSpPr>
        <p:sp>
          <p:nvSpPr>
            <p:cNvPr id="9" name="AutoShape 7"/>
            <p:cNvSpPr>
              <a:spLocks noChangeArrowheads="1"/>
            </p:cNvSpPr>
            <p:nvPr/>
          </p:nvSpPr>
          <p:spPr bwMode="auto">
            <a:xfrm>
              <a:off x="1680" y="2688"/>
              <a:ext cx="2784" cy="1344"/>
            </a:xfrm>
            <a:prstGeom prst="flowChartMagneticDisk">
              <a:avLst/>
            </a:prstGeom>
            <a:solidFill>
              <a:srgbClr val="993366"/>
            </a:solidFill>
            <a:ln w="12700">
              <a:solidFill>
                <a:schemeClr val="tx1"/>
              </a:solidFill>
              <a:round/>
              <a:headEnd/>
              <a:tailEnd/>
            </a:ln>
            <a:effectLst/>
          </p:spPr>
          <p:txBody>
            <a:bodyPr wrap="none" anchor="ctr"/>
            <a:lstStyle/>
            <a:p>
              <a:endParaRPr lang="en-US"/>
            </a:p>
          </p:txBody>
        </p:sp>
        <p:sp>
          <p:nvSpPr>
            <p:cNvPr id="10" name="Text Box 8"/>
            <p:cNvSpPr txBox="1">
              <a:spLocks noChangeArrowheads="1"/>
            </p:cNvSpPr>
            <p:nvPr/>
          </p:nvSpPr>
          <p:spPr bwMode="auto">
            <a:xfrm>
              <a:off x="1680" y="3696"/>
              <a:ext cx="1872" cy="212"/>
            </a:xfrm>
            <a:prstGeom prst="rect">
              <a:avLst/>
            </a:prstGeom>
            <a:noFill/>
            <a:ln w="12700" algn="ctr">
              <a:noFill/>
              <a:miter lim="800000"/>
              <a:headEnd/>
              <a:tailEnd/>
            </a:ln>
            <a:effectLst/>
          </p:spPr>
          <p:txBody>
            <a:bodyPr>
              <a:spAutoFit/>
            </a:bodyPr>
            <a:lstStyle/>
            <a:p>
              <a:pPr algn="ctr">
                <a:spcBef>
                  <a:spcPct val="50000"/>
                </a:spcBef>
                <a:buClr>
                  <a:schemeClr val="accent2"/>
                </a:buClr>
                <a:buFont typeface="Wingdings" pitchFamily="2" charset="2"/>
                <a:buNone/>
              </a:pPr>
              <a:r>
                <a:rPr lang="en-US" sz="1600">
                  <a:latin typeface="Arial" pitchFamily="34" charset="0"/>
                </a:rPr>
                <a:t>Hybrid Relational-XML data</a:t>
              </a:r>
            </a:p>
          </p:txBody>
        </p:sp>
        <p:sp>
          <p:nvSpPr>
            <p:cNvPr id="11" name="Rectangle 10"/>
            <p:cNvSpPr>
              <a:spLocks noChangeArrowheads="1"/>
            </p:cNvSpPr>
            <p:nvPr/>
          </p:nvSpPr>
          <p:spPr bwMode="auto">
            <a:xfrm>
              <a:off x="2655" y="3444"/>
              <a:ext cx="417" cy="172"/>
            </a:xfrm>
            <a:prstGeom prst="rect">
              <a:avLst/>
            </a:prstGeom>
            <a:solidFill>
              <a:schemeClr val="accent1"/>
            </a:solidFill>
            <a:ln w="12700" algn="ctr">
              <a:noFill/>
              <a:miter lim="800000"/>
              <a:headEnd/>
              <a:tailEnd/>
            </a:ln>
            <a:effectLst/>
          </p:spPr>
          <p:txBody>
            <a:bodyPr/>
            <a:lstStyle/>
            <a:p>
              <a:pPr>
                <a:spcBef>
                  <a:spcPct val="35000"/>
                </a:spcBef>
                <a:spcAft>
                  <a:spcPct val="15000"/>
                </a:spcAft>
                <a:buClr>
                  <a:schemeClr val="accent2"/>
                </a:buClr>
                <a:buFont typeface="Wingdings" pitchFamily="2" charset="2"/>
                <a:buNone/>
              </a:pPr>
              <a:r>
                <a:rPr lang="en-US" sz="1200" b="1">
                  <a:solidFill>
                    <a:schemeClr val="bg1"/>
                  </a:solidFill>
                  <a:latin typeface="Arial" pitchFamily="34" charset="0"/>
                  <a:cs typeface="Arial" pitchFamily="34" charset="0"/>
                </a:rPr>
                <a:t>15</a:t>
              </a:r>
            </a:p>
          </p:txBody>
        </p:sp>
        <p:sp>
          <p:nvSpPr>
            <p:cNvPr id="12" name="Rectangle 11"/>
            <p:cNvSpPr>
              <a:spLocks noChangeArrowheads="1"/>
            </p:cNvSpPr>
            <p:nvPr/>
          </p:nvSpPr>
          <p:spPr bwMode="auto">
            <a:xfrm>
              <a:off x="2655" y="3272"/>
              <a:ext cx="417" cy="172"/>
            </a:xfrm>
            <a:prstGeom prst="rect">
              <a:avLst/>
            </a:prstGeom>
            <a:solidFill>
              <a:schemeClr val="accent1"/>
            </a:solidFill>
            <a:ln w="12700" algn="ctr">
              <a:noFill/>
              <a:miter lim="800000"/>
              <a:headEnd/>
              <a:tailEnd/>
            </a:ln>
            <a:effectLst/>
          </p:spPr>
          <p:txBody>
            <a:bodyPr/>
            <a:lstStyle/>
            <a:p>
              <a:pPr>
                <a:spcBef>
                  <a:spcPct val="35000"/>
                </a:spcBef>
                <a:spcAft>
                  <a:spcPct val="15000"/>
                </a:spcAft>
                <a:buClr>
                  <a:schemeClr val="accent2"/>
                </a:buClr>
                <a:buFont typeface="Wingdings" pitchFamily="2" charset="2"/>
                <a:buNone/>
              </a:pPr>
              <a:r>
                <a:rPr lang="en-US" sz="1200" b="1">
                  <a:solidFill>
                    <a:schemeClr val="bg1"/>
                  </a:solidFill>
                  <a:latin typeface="Arial" pitchFamily="34" charset="0"/>
                  <a:cs typeface="Arial" pitchFamily="34" charset="0"/>
                </a:rPr>
                <a:t>20</a:t>
              </a:r>
            </a:p>
          </p:txBody>
        </p:sp>
        <p:sp>
          <p:nvSpPr>
            <p:cNvPr id="13" name="Rectangle 12"/>
            <p:cNvSpPr>
              <a:spLocks noChangeArrowheads="1"/>
            </p:cNvSpPr>
            <p:nvPr/>
          </p:nvSpPr>
          <p:spPr bwMode="auto">
            <a:xfrm>
              <a:off x="2655" y="3100"/>
              <a:ext cx="417" cy="172"/>
            </a:xfrm>
            <a:prstGeom prst="rect">
              <a:avLst/>
            </a:prstGeom>
            <a:solidFill>
              <a:schemeClr val="accent1"/>
            </a:solidFill>
            <a:ln w="12700" algn="ctr">
              <a:noFill/>
              <a:miter lim="800000"/>
              <a:headEnd/>
              <a:tailEnd/>
            </a:ln>
            <a:effectLst/>
          </p:spPr>
          <p:txBody>
            <a:bodyPr/>
            <a:lstStyle/>
            <a:p>
              <a:pPr>
                <a:spcBef>
                  <a:spcPct val="35000"/>
                </a:spcBef>
                <a:spcAft>
                  <a:spcPct val="15000"/>
                </a:spcAft>
                <a:buClr>
                  <a:schemeClr val="accent2"/>
                </a:buClr>
                <a:buFont typeface="Wingdings" pitchFamily="2" charset="2"/>
                <a:buNone/>
              </a:pPr>
              <a:r>
                <a:rPr lang="en-US" sz="1200" b="1">
                  <a:solidFill>
                    <a:schemeClr val="bg1"/>
                  </a:solidFill>
                  <a:latin typeface="Arial" pitchFamily="34" charset="0"/>
                  <a:cs typeface="Arial" pitchFamily="34" charset="0"/>
                </a:rPr>
                <a:t>30</a:t>
              </a:r>
            </a:p>
          </p:txBody>
        </p:sp>
        <p:sp>
          <p:nvSpPr>
            <p:cNvPr id="14" name="Rectangle 13"/>
            <p:cNvSpPr>
              <a:spLocks noChangeArrowheads="1"/>
            </p:cNvSpPr>
            <p:nvPr/>
          </p:nvSpPr>
          <p:spPr bwMode="auto">
            <a:xfrm>
              <a:off x="2655" y="2928"/>
              <a:ext cx="417" cy="172"/>
            </a:xfrm>
            <a:prstGeom prst="rect">
              <a:avLst/>
            </a:prstGeom>
            <a:solidFill>
              <a:schemeClr val="accent1"/>
            </a:solidFill>
            <a:ln w="12700" algn="ctr">
              <a:noFill/>
              <a:miter lim="800000"/>
              <a:headEnd/>
              <a:tailEnd/>
            </a:ln>
            <a:effectLst/>
          </p:spPr>
          <p:txBody>
            <a:bodyPr/>
            <a:lstStyle/>
            <a:p>
              <a:pPr>
                <a:spcBef>
                  <a:spcPct val="35000"/>
                </a:spcBef>
                <a:spcAft>
                  <a:spcPct val="15000"/>
                </a:spcAft>
                <a:buClr>
                  <a:schemeClr val="accent2"/>
                </a:buClr>
                <a:buFont typeface="Wingdings" pitchFamily="2" charset="2"/>
                <a:buNone/>
              </a:pPr>
              <a:r>
                <a:rPr lang="en-US" sz="1200" b="1">
                  <a:solidFill>
                    <a:schemeClr val="bg1"/>
                  </a:solidFill>
                  <a:latin typeface="Arial" pitchFamily="34" charset="0"/>
                  <a:cs typeface="Arial" pitchFamily="34" charset="0"/>
                </a:rPr>
                <a:t>price</a:t>
              </a:r>
            </a:p>
          </p:txBody>
        </p:sp>
        <p:sp>
          <p:nvSpPr>
            <p:cNvPr id="15" name="Rectangle 14"/>
            <p:cNvSpPr>
              <a:spLocks noChangeArrowheads="1"/>
            </p:cNvSpPr>
            <p:nvPr/>
          </p:nvSpPr>
          <p:spPr bwMode="auto">
            <a:xfrm>
              <a:off x="3072" y="3444"/>
              <a:ext cx="417" cy="172"/>
            </a:xfrm>
            <a:prstGeom prst="rect">
              <a:avLst/>
            </a:prstGeom>
            <a:solidFill>
              <a:schemeClr val="accent1"/>
            </a:solidFill>
            <a:ln w="12700" algn="ctr">
              <a:noFill/>
              <a:miter lim="800000"/>
              <a:headEnd/>
              <a:tailEnd/>
            </a:ln>
            <a:effectLst/>
          </p:spPr>
          <p:txBody>
            <a:bodyPr/>
            <a:lstStyle/>
            <a:p>
              <a:pPr>
                <a:spcBef>
                  <a:spcPct val="35000"/>
                </a:spcBef>
                <a:spcAft>
                  <a:spcPct val="15000"/>
                </a:spcAft>
                <a:buClr>
                  <a:schemeClr val="accent2"/>
                </a:buClr>
                <a:buFont typeface="Wingdings" pitchFamily="2" charset="2"/>
                <a:buNone/>
              </a:pPr>
              <a:endParaRPr lang="en-US" sz="1200" b="1">
                <a:solidFill>
                  <a:schemeClr val="bg1"/>
                </a:solidFill>
                <a:latin typeface="Arial" pitchFamily="34" charset="0"/>
                <a:cs typeface="Arial" pitchFamily="34" charset="0"/>
              </a:endParaRPr>
            </a:p>
          </p:txBody>
        </p:sp>
        <p:sp>
          <p:nvSpPr>
            <p:cNvPr id="16" name="Rectangle 15"/>
            <p:cNvSpPr>
              <a:spLocks noChangeArrowheads="1"/>
            </p:cNvSpPr>
            <p:nvPr/>
          </p:nvSpPr>
          <p:spPr bwMode="auto">
            <a:xfrm>
              <a:off x="3072" y="3272"/>
              <a:ext cx="417" cy="172"/>
            </a:xfrm>
            <a:prstGeom prst="rect">
              <a:avLst/>
            </a:prstGeom>
            <a:solidFill>
              <a:schemeClr val="accent1"/>
            </a:solidFill>
            <a:ln w="12700" algn="ctr">
              <a:noFill/>
              <a:miter lim="800000"/>
              <a:headEnd/>
              <a:tailEnd/>
            </a:ln>
            <a:effectLst/>
          </p:spPr>
          <p:txBody>
            <a:bodyPr/>
            <a:lstStyle/>
            <a:p>
              <a:pPr>
                <a:spcBef>
                  <a:spcPct val="35000"/>
                </a:spcBef>
                <a:spcAft>
                  <a:spcPct val="15000"/>
                </a:spcAft>
                <a:buClr>
                  <a:schemeClr val="accent2"/>
                </a:buClr>
                <a:buFont typeface="Wingdings" pitchFamily="2" charset="2"/>
                <a:buNone/>
              </a:pPr>
              <a:endParaRPr lang="en-US" sz="1200" b="1">
                <a:solidFill>
                  <a:schemeClr val="bg1"/>
                </a:solidFill>
                <a:latin typeface="Arial" pitchFamily="34" charset="0"/>
                <a:cs typeface="Arial" pitchFamily="34" charset="0"/>
              </a:endParaRPr>
            </a:p>
          </p:txBody>
        </p:sp>
        <p:sp>
          <p:nvSpPr>
            <p:cNvPr id="17" name="Rectangle 16"/>
            <p:cNvSpPr>
              <a:spLocks noChangeArrowheads="1"/>
            </p:cNvSpPr>
            <p:nvPr/>
          </p:nvSpPr>
          <p:spPr bwMode="auto">
            <a:xfrm>
              <a:off x="3072" y="3100"/>
              <a:ext cx="417" cy="172"/>
            </a:xfrm>
            <a:prstGeom prst="rect">
              <a:avLst/>
            </a:prstGeom>
            <a:solidFill>
              <a:schemeClr val="accent1"/>
            </a:solidFill>
            <a:ln w="12700" algn="ctr">
              <a:noFill/>
              <a:miter lim="800000"/>
              <a:headEnd/>
              <a:tailEnd/>
            </a:ln>
            <a:effectLst/>
          </p:spPr>
          <p:txBody>
            <a:bodyPr/>
            <a:lstStyle/>
            <a:p>
              <a:pPr>
                <a:spcBef>
                  <a:spcPct val="35000"/>
                </a:spcBef>
                <a:spcAft>
                  <a:spcPct val="15000"/>
                </a:spcAft>
                <a:buClr>
                  <a:schemeClr val="accent2"/>
                </a:buClr>
                <a:buFont typeface="Wingdings" pitchFamily="2" charset="2"/>
                <a:buNone/>
              </a:pPr>
              <a:endParaRPr lang="en-US" sz="1200" b="1">
                <a:solidFill>
                  <a:schemeClr val="bg1"/>
                </a:solidFill>
                <a:latin typeface="Arial" pitchFamily="34" charset="0"/>
                <a:cs typeface="Arial" pitchFamily="34" charset="0"/>
              </a:endParaRPr>
            </a:p>
          </p:txBody>
        </p:sp>
        <p:sp>
          <p:nvSpPr>
            <p:cNvPr id="18" name="Rectangle 17"/>
            <p:cNvSpPr>
              <a:spLocks noChangeArrowheads="1"/>
            </p:cNvSpPr>
            <p:nvPr/>
          </p:nvSpPr>
          <p:spPr bwMode="auto">
            <a:xfrm>
              <a:off x="3072" y="2928"/>
              <a:ext cx="417" cy="172"/>
            </a:xfrm>
            <a:prstGeom prst="rect">
              <a:avLst/>
            </a:prstGeom>
            <a:solidFill>
              <a:schemeClr val="accent1"/>
            </a:solidFill>
            <a:ln w="12700" algn="ctr">
              <a:noFill/>
              <a:miter lim="800000"/>
              <a:headEnd/>
              <a:tailEnd/>
            </a:ln>
            <a:effectLst/>
          </p:spPr>
          <p:txBody>
            <a:bodyPr/>
            <a:lstStyle/>
            <a:p>
              <a:pPr>
                <a:spcBef>
                  <a:spcPct val="35000"/>
                </a:spcBef>
                <a:spcAft>
                  <a:spcPct val="15000"/>
                </a:spcAft>
                <a:buClr>
                  <a:schemeClr val="accent2"/>
                </a:buClr>
                <a:buFont typeface="Wingdings" pitchFamily="2" charset="2"/>
                <a:buNone/>
              </a:pPr>
              <a:r>
                <a:rPr lang="en-US" sz="1200" b="1">
                  <a:solidFill>
                    <a:schemeClr val="bg1"/>
                  </a:solidFill>
                  <a:latin typeface="Arial" pitchFamily="34" charset="0"/>
                  <a:cs typeface="Arial" pitchFamily="34" charset="0"/>
                </a:rPr>
                <a:t>detail</a:t>
              </a:r>
            </a:p>
          </p:txBody>
        </p:sp>
        <p:sp>
          <p:nvSpPr>
            <p:cNvPr id="19" name="Rectangle 18"/>
            <p:cNvSpPr>
              <a:spLocks noChangeArrowheads="1"/>
            </p:cNvSpPr>
            <p:nvPr/>
          </p:nvSpPr>
          <p:spPr bwMode="auto">
            <a:xfrm>
              <a:off x="2083" y="3444"/>
              <a:ext cx="572" cy="172"/>
            </a:xfrm>
            <a:prstGeom prst="rect">
              <a:avLst/>
            </a:prstGeom>
            <a:solidFill>
              <a:schemeClr val="accent1"/>
            </a:solidFill>
            <a:ln w="12700" algn="ctr">
              <a:noFill/>
              <a:miter lim="800000"/>
              <a:headEnd/>
              <a:tailEnd/>
            </a:ln>
            <a:effectLst/>
          </p:spPr>
          <p:txBody>
            <a:bodyPr/>
            <a:lstStyle/>
            <a:p>
              <a:pPr>
                <a:spcBef>
                  <a:spcPct val="35000"/>
                </a:spcBef>
                <a:spcAft>
                  <a:spcPct val="15000"/>
                </a:spcAft>
                <a:buClr>
                  <a:schemeClr val="accent2"/>
                </a:buClr>
                <a:buFont typeface="Wingdings" pitchFamily="2" charset="2"/>
                <a:buNone/>
              </a:pPr>
              <a:r>
                <a:rPr lang="en-US" sz="1200" b="1">
                  <a:solidFill>
                    <a:schemeClr val="bg1"/>
                  </a:solidFill>
                  <a:latin typeface="Arial" pitchFamily="34" charset="0"/>
                  <a:cs typeface="Arial" pitchFamily="34" charset="0"/>
                </a:rPr>
                <a:t>Zinfandel</a:t>
              </a:r>
            </a:p>
          </p:txBody>
        </p:sp>
        <p:sp>
          <p:nvSpPr>
            <p:cNvPr id="20" name="Rectangle 19"/>
            <p:cNvSpPr>
              <a:spLocks noChangeArrowheads="1"/>
            </p:cNvSpPr>
            <p:nvPr/>
          </p:nvSpPr>
          <p:spPr bwMode="auto">
            <a:xfrm>
              <a:off x="1872" y="3444"/>
              <a:ext cx="211" cy="172"/>
            </a:xfrm>
            <a:prstGeom prst="rect">
              <a:avLst/>
            </a:prstGeom>
            <a:solidFill>
              <a:schemeClr val="accent1"/>
            </a:solidFill>
            <a:ln w="12700" algn="ctr">
              <a:noFill/>
              <a:miter lim="800000"/>
              <a:headEnd/>
              <a:tailEnd/>
            </a:ln>
            <a:effectLst/>
          </p:spPr>
          <p:txBody>
            <a:bodyPr/>
            <a:lstStyle/>
            <a:p>
              <a:pPr>
                <a:spcBef>
                  <a:spcPct val="35000"/>
                </a:spcBef>
                <a:spcAft>
                  <a:spcPct val="15000"/>
                </a:spcAft>
                <a:buClr>
                  <a:schemeClr val="accent2"/>
                </a:buClr>
                <a:buFont typeface="Wingdings" pitchFamily="2" charset="2"/>
                <a:buNone/>
              </a:pPr>
              <a:r>
                <a:rPr lang="en-US" sz="1200" b="1">
                  <a:solidFill>
                    <a:schemeClr val="bg1"/>
                  </a:solidFill>
                  <a:latin typeface="Arial" pitchFamily="34" charset="0"/>
                  <a:cs typeface="Arial" pitchFamily="34" charset="0"/>
                </a:rPr>
                <a:t>3</a:t>
              </a:r>
            </a:p>
          </p:txBody>
        </p:sp>
        <p:sp>
          <p:nvSpPr>
            <p:cNvPr id="21" name="Rectangle 20"/>
            <p:cNvSpPr>
              <a:spLocks noChangeArrowheads="1"/>
            </p:cNvSpPr>
            <p:nvPr/>
          </p:nvSpPr>
          <p:spPr bwMode="auto">
            <a:xfrm>
              <a:off x="2083" y="3272"/>
              <a:ext cx="572" cy="172"/>
            </a:xfrm>
            <a:prstGeom prst="rect">
              <a:avLst/>
            </a:prstGeom>
            <a:solidFill>
              <a:schemeClr val="accent1"/>
            </a:solidFill>
            <a:ln w="12700" algn="ctr">
              <a:noFill/>
              <a:miter lim="800000"/>
              <a:headEnd/>
              <a:tailEnd/>
            </a:ln>
            <a:effectLst/>
          </p:spPr>
          <p:txBody>
            <a:bodyPr/>
            <a:lstStyle/>
            <a:p>
              <a:pPr>
                <a:spcBef>
                  <a:spcPct val="35000"/>
                </a:spcBef>
                <a:spcAft>
                  <a:spcPct val="15000"/>
                </a:spcAft>
                <a:buClr>
                  <a:schemeClr val="accent2"/>
                </a:buClr>
                <a:buFont typeface="Wingdings" pitchFamily="2" charset="2"/>
                <a:buNone/>
              </a:pPr>
              <a:r>
                <a:rPr lang="en-US" sz="1200" b="1">
                  <a:solidFill>
                    <a:schemeClr val="bg1"/>
                  </a:solidFill>
                  <a:latin typeface="Arial" pitchFamily="34" charset="0"/>
                  <a:cs typeface="Arial" pitchFamily="34" charset="0"/>
                </a:rPr>
                <a:t>Riesling</a:t>
              </a:r>
            </a:p>
          </p:txBody>
        </p:sp>
        <p:sp>
          <p:nvSpPr>
            <p:cNvPr id="22" name="Rectangle 21"/>
            <p:cNvSpPr>
              <a:spLocks noChangeArrowheads="1"/>
            </p:cNvSpPr>
            <p:nvPr/>
          </p:nvSpPr>
          <p:spPr bwMode="auto">
            <a:xfrm>
              <a:off x="1872" y="3272"/>
              <a:ext cx="211" cy="172"/>
            </a:xfrm>
            <a:prstGeom prst="rect">
              <a:avLst/>
            </a:prstGeom>
            <a:solidFill>
              <a:schemeClr val="accent1"/>
            </a:solidFill>
            <a:ln w="12700" algn="ctr">
              <a:noFill/>
              <a:miter lim="800000"/>
              <a:headEnd/>
              <a:tailEnd/>
            </a:ln>
            <a:effectLst/>
          </p:spPr>
          <p:txBody>
            <a:bodyPr/>
            <a:lstStyle/>
            <a:p>
              <a:pPr>
                <a:spcBef>
                  <a:spcPct val="35000"/>
                </a:spcBef>
                <a:spcAft>
                  <a:spcPct val="15000"/>
                </a:spcAft>
                <a:buClr>
                  <a:schemeClr val="accent2"/>
                </a:buClr>
                <a:buFont typeface="Wingdings" pitchFamily="2" charset="2"/>
                <a:buNone/>
              </a:pPr>
              <a:r>
                <a:rPr lang="en-US" sz="1200" b="1">
                  <a:solidFill>
                    <a:schemeClr val="bg1"/>
                  </a:solidFill>
                  <a:latin typeface="Arial" pitchFamily="34" charset="0"/>
                  <a:cs typeface="Arial" pitchFamily="34" charset="0"/>
                </a:rPr>
                <a:t>2</a:t>
              </a:r>
            </a:p>
          </p:txBody>
        </p:sp>
        <p:sp>
          <p:nvSpPr>
            <p:cNvPr id="23" name="Rectangle 22"/>
            <p:cNvSpPr>
              <a:spLocks noChangeArrowheads="1"/>
            </p:cNvSpPr>
            <p:nvPr/>
          </p:nvSpPr>
          <p:spPr bwMode="auto">
            <a:xfrm>
              <a:off x="2083" y="3100"/>
              <a:ext cx="572" cy="172"/>
            </a:xfrm>
            <a:prstGeom prst="rect">
              <a:avLst/>
            </a:prstGeom>
            <a:solidFill>
              <a:schemeClr val="accent1"/>
            </a:solidFill>
            <a:ln w="12700" algn="ctr">
              <a:noFill/>
              <a:miter lim="800000"/>
              <a:headEnd/>
              <a:tailEnd/>
            </a:ln>
            <a:effectLst/>
          </p:spPr>
          <p:txBody>
            <a:bodyPr/>
            <a:lstStyle/>
            <a:p>
              <a:pPr>
                <a:spcBef>
                  <a:spcPct val="35000"/>
                </a:spcBef>
                <a:spcAft>
                  <a:spcPct val="15000"/>
                </a:spcAft>
                <a:buClr>
                  <a:schemeClr val="accent2"/>
                </a:buClr>
                <a:buFont typeface="Wingdings" pitchFamily="2" charset="2"/>
                <a:buNone/>
              </a:pPr>
              <a:r>
                <a:rPr lang="en-US" sz="1200" b="1">
                  <a:solidFill>
                    <a:schemeClr val="bg1"/>
                  </a:solidFill>
                  <a:latin typeface="Arial" pitchFamily="34" charset="0"/>
                  <a:cs typeface="Arial" pitchFamily="34" charset="0"/>
                </a:rPr>
                <a:t>Burgundy</a:t>
              </a:r>
            </a:p>
          </p:txBody>
        </p:sp>
        <p:sp>
          <p:nvSpPr>
            <p:cNvPr id="24" name="Rectangle 23"/>
            <p:cNvSpPr>
              <a:spLocks noChangeArrowheads="1"/>
            </p:cNvSpPr>
            <p:nvPr/>
          </p:nvSpPr>
          <p:spPr bwMode="auto">
            <a:xfrm>
              <a:off x="1872" y="3100"/>
              <a:ext cx="211" cy="172"/>
            </a:xfrm>
            <a:prstGeom prst="rect">
              <a:avLst/>
            </a:prstGeom>
            <a:solidFill>
              <a:schemeClr val="accent1"/>
            </a:solidFill>
            <a:ln w="12700" algn="ctr">
              <a:noFill/>
              <a:miter lim="800000"/>
              <a:headEnd/>
              <a:tailEnd/>
            </a:ln>
            <a:effectLst/>
          </p:spPr>
          <p:txBody>
            <a:bodyPr/>
            <a:lstStyle/>
            <a:p>
              <a:pPr>
                <a:spcBef>
                  <a:spcPct val="35000"/>
                </a:spcBef>
                <a:spcAft>
                  <a:spcPct val="15000"/>
                </a:spcAft>
                <a:buClr>
                  <a:schemeClr val="accent2"/>
                </a:buClr>
                <a:buFont typeface="Wingdings" pitchFamily="2" charset="2"/>
                <a:buNone/>
              </a:pPr>
              <a:r>
                <a:rPr lang="en-US" sz="1200" b="1">
                  <a:solidFill>
                    <a:schemeClr val="bg1"/>
                  </a:solidFill>
                  <a:latin typeface="Arial" pitchFamily="34" charset="0"/>
                  <a:cs typeface="Arial" pitchFamily="34" charset="0"/>
                </a:rPr>
                <a:t>1</a:t>
              </a:r>
            </a:p>
          </p:txBody>
        </p:sp>
        <p:sp>
          <p:nvSpPr>
            <p:cNvPr id="25" name="Rectangle 24"/>
            <p:cNvSpPr>
              <a:spLocks noChangeArrowheads="1"/>
            </p:cNvSpPr>
            <p:nvPr/>
          </p:nvSpPr>
          <p:spPr bwMode="auto">
            <a:xfrm>
              <a:off x="2083" y="2928"/>
              <a:ext cx="572" cy="172"/>
            </a:xfrm>
            <a:prstGeom prst="rect">
              <a:avLst/>
            </a:prstGeom>
            <a:solidFill>
              <a:schemeClr val="accent1"/>
            </a:solidFill>
            <a:ln w="12700" algn="ctr">
              <a:noFill/>
              <a:miter lim="800000"/>
              <a:headEnd/>
              <a:tailEnd/>
            </a:ln>
            <a:effectLst/>
          </p:spPr>
          <p:txBody>
            <a:bodyPr/>
            <a:lstStyle/>
            <a:p>
              <a:pPr>
                <a:spcBef>
                  <a:spcPct val="35000"/>
                </a:spcBef>
                <a:spcAft>
                  <a:spcPct val="15000"/>
                </a:spcAft>
                <a:buClr>
                  <a:schemeClr val="accent2"/>
                </a:buClr>
                <a:buFont typeface="Wingdings" pitchFamily="2" charset="2"/>
                <a:buNone/>
              </a:pPr>
              <a:r>
                <a:rPr lang="en-US" sz="1200" b="1">
                  <a:solidFill>
                    <a:schemeClr val="bg1"/>
                  </a:solidFill>
                  <a:latin typeface="Arial" pitchFamily="34" charset="0"/>
                  <a:cs typeface="Arial" pitchFamily="34" charset="0"/>
                </a:rPr>
                <a:t>type</a:t>
              </a:r>
            </a:p>
          </p:txBody>
        </p:sp>
        <p:sp>
          <p:nvSpPr>
            <p:cNvPr id="26" name="Rectangle 25"/>
            <p:cNvSpPr>
              <a:spLocks noChangeArrowheads="1"/>
            </p:cNvSpPr>
            <p:nvPr/>
          </p:nvSpPr>
          <p:spPr bwMode="auto">
            <a:xfrm>
              <a:off x="1872" y="2928"/>
              <a:ext cx="211" cy="172"/>
            </a:xfrm>
            <a:prstGeom prst="rect">
              <a:avLst/>
            </a:prstGeom>
            <a:solidFill>
              <a:schemeClr val="accent1"/>
            </a:solidFill>
            <a:ln w="12700" algn="ctr">
              <a:noFill/>
              <a:miter lim="800000"/>
              <a:headEnd/>
              <a:tailEnd/>
            </a:ln>
            <a:effectLst/>
          </p:spPr>
          <p:txBody>
            <a:bodyPr/>
            <a:lstStyle/>
            <a:p>
              <a:pPr>
                <a:spcBef>
                  <a:spcPct val="35000"/>
                </a:spcBef>
                <a:spcAft>
                  <a:spcPct val="15000"/>
                </a:spcAft>
                <a:buClr>
                  <a:schemeClr val="accent2"/>
                </a:buClr>
                <a:buFont typeface="Wingdings" pitchFamily="2" charset="2"/>
                <a:buNone/>
              </a:pPr>
              <a:r>
                <a:rPr lang="en-US" sz="1200" b="1">
                  <a:solidFill>
                    <a:schemeClr val="bg1"/>
                  </a:solidFill>
                  <a:latin typeface="Arial" pitchFamily="34" charset="0"/>
                  <a:cs typeface="Arial" pitchFamily="34" charset="0"/>
                </a:rPr>
                <a:t>id</a:t>
              </a:r>
            </a:p>
          </p:txBody>
        </p:sp>
        <p:sp>
          <p:nvSpPr>
            <p:cNvPr id="27" name="Line 26"/>
            <p:cNvSpPr>
              <a:spLocks noChangeShapeType="1"/>
            </p:cNvSpPr>
            <p:nvPr/>
          </p:nvSpPr>
          <p:spPr bwMode="auto">
            <a:xfrm>
              <a:off x="1872" y="2928"/>
              <a:ext cx="1617" cy="0"/>
            </a:xfrm>
            <a:prstGeom prst="line">
              <a:avLst/>
            </a:prstGeom>
            <a:noFill/>
            <a:ln w="28575" cap="sq">
              <a:solidFill>
                <a:schemeClr val="tx1"/>
              </a:solidFill>
              <a:round/>
              <a:headEnd/>
              <a:tailEnd/>
            </a:ln>
            <a:effectLst/>
          </p:spPr>
          <p:txBody>
            <a:bodyPr anchor="ctr"/>
            <a:lstStyle/>
            <a:p>
              <a:endParaRPr lang="en-US"/>
            </a:p>
          </p:txBody>
        </p:sp>
        <p:sp>
          <p:nvSpPr>
            <p:cNvPr id="28" name="Line 27"/>
            <p:cNvSpPr>
              <a:spLocks noChangeShapeType="1"/>
            </p:cNvSpPr>
            <p:nvPr/>
          </p:nvSpPr>
          <p:spPr bwMode="auto">
            <a:xfrm>
              <a:off x="1872" y="3100"/>
              <a:ext cx="1617" cy="0"/>
            </a:xfrm>
            <a:prstGeom prst="line">
              <a:avLst/>
            </a:prstGeom>
            <a:noFill/>
            <a:ln w="12700">
              <a:solidFill>
                <a:schemeClr val="tx1"/>
              </a:solidFill>
              <a:round/>
              <a:headEnd/>
              <a:tailEnd/>
            </a:ln>
            <a:effectLst/>
          </p:spPr>
          <p:txBody>
            <a:bodyPr anchor="ctr"/>
            <a:lstStyle/>
            <a:p>
              <a:endParaRPr lang="en-US"/>
            </a:p>
          </p:txBody>
        </p:sp>
        <p:sp>
          <p:nvSpPr>
            <p:cNvPr id="29" name="Line 28"/>
            <p:cNvSpPr>
              <a:spLocks noChangeShapeType="1"/>
            </p:cNvSpPr>
            <p:nvPr/>
          </p:nvSpPr>
          <p:spPr bwMode="auto">
            <a:xfrm>
              <a:off x="1872" y="3272"/>
              <a:ext cx="1617" cy="0"/>
            </a:xfrm>
            <a:prstGeom prst="line">
              <a:avLst/>
            </a:prstGeom>
            <a:noFill/>
            <a:ln w="12700">
              <a:solidFill>
                <a:schemeClr val="tx1"/>
              </a:solidFill>
              <a:round/>
              <a:headEnd/>
              <a:tailEnd/>
            </a:ln>
            <a:effectLst/>
          </p:spPr>
          <p:txBody>
            <a:bodyPr anchor="ctr"/>
            <a:lstStyle/>
            <a:p>
              <a:endParaRPr lang="en-US"/>
            </a:p>
          </p:txBody>
        </p:sp>
        <p:sp>
          <p:nvSpPr>
            <p:cNvPr id="30" name="Line 29"/>
            <p:cNvSpPr>
              <a:spLocks noChangeShapeType="1"/>
            </p:cNvSpPr>
            <p:nvPr/>
          </p:nvSpPr>
          <p:spPr bwMode="auto">
            <a:xfrm>
              <a:off x="1872" y="3444"/>
              <a:ext cx="1617" cy="0"/>
            </a:xfrm>
            <a:prstGeom prst="line">
              <a:avLst/>
            </a:prstGeom>
            <a:noFill/>
            <a:ln w="12700">
              <a:solidFill>
                <a:schemeClr val="tx1"/>
              </a:solidFill>
              <a:round/>
              <a:headEnd/>
              <a:tailEnd/>
            </a:ln>
            <a:effectLst/>
          </p:spPr>
          <p:txBody>
            <a:bodyPr anchor="ctr"/>
            <a:lstStyle/>
            <a:p>
              <a:endParaRPr lang="en-US"/>
            </a:p>
          </p:txBody>
        </p:sp>
        <p:sp>
          <p:nvSpPr>
            <p:cNvPr id="31" name="Line 30"/>
            <p:cNvSpPr>
              <a:spLocks noChangeShapeType="1"/>
            </p:cNvSpPr>
            <p:nvPr/>
          </p:nvSpPr>
          <p:spPr bwMode="auto">
            <a:xfrm>
              <a:off x="1872" y="3616"/>
              <a:ext cx="1617" cy="0"/>
            </a:xfrm>
            <a:prstGeom prst="line">
              <a:avLst/>
            </a:prstGeom>
            <a:noFill/>
            <a:ln w="28575" cap="sq">
              <a:solidFill>
                <a:schemeClr val="tx1"/>
              </a:solidFill>
              <a:round/>
              <a:headEnd/>
              <a:tailEnd/>
            </a:ln>
            <a:effectLst/>
          </p:spPr>
          <p:txBody>
            <a:bodyPr anchor="ctr"/>
            <a:lstStyle/>
            <a:p>
              <a:endParaRPr lang="en-US"/>
            </a:p>
          </p:txBody>
        </p:sp>
        <p:sp>
          <p:nvSpPr>
            <p:cNvPr id="32" name="Line 31"/>
            <p:cNvSpPr>
              <a:spLocks noChangeShapeType="1"/>
            </p:cNvSpPr>
            <p:nvPr/>
          </p:nvSpPr>
          <p:spPr bwMode="auto">
            <a:xfrm>
              <a:off x="1872" y="2928"/>
              <a:ext cx="0" cy="688"/>
            </a:xfrm>
            <a:prstGeom prst="line">
              <a:avLst/>
            </a:prstGeom>
            <a:noFill/>
            <a:ln w="28575" cap="sq">
              <a:solidFill>
                <a:schemeClr val="tx1"/>
              </a:solidFill>
              <a:round/>
              <a:headEnd/>
              <a:tailEnd/>
            </a:ln>
            <a:effectLst/>
          </p:spPr>
          <p:txBody>
            <a:bodyPr anchor="ctr"/>
            <a:lstStyle/>
            <a:p>
              <a:endParaRPr lang="en-US"/>
            </a:p>
          </p:txBody>
        </p:sp>
        <p:sp>
          <p:nvSpPr>
            <p:cNvPr id="33" name="Line 32"/>
            <p:cNvSpPr>
              <a:spLocks noChangeShapeType="1"/>
            </p:cNvSpPr>
            <p:nvPr/>
          </p:nvSpPr>
          <p:spPr bwMode="auto">
            <a:xfrm>
              <a:off x="2083" y="2928"/>
              <a:ext cx="0" cy="688"/>
            </a:xfrm>
            <a:prstGeom prst="line">
              <a:avLst/>
            </a:prstGeom>
            <a:noFill/>
            <a:ln w="12700">
              <a:solidFill>
                <a:schemeClr val="tx1"/>
              </a:solidFill>
              <a:round/>
              <a:headEnd/>
              <a:tailEnd/>
            </a:ln>
            <a:effectLst/>
          </p:spPr>
          <p:txBody>
            <a:bodyPr anchor="ctr"/>
            <a:lstStyle/>
            <a:p>
              <a:endParaRPr lang="en-US"/>
            </a:p>
          </p:txBody>
        </p:sp>
        <p:sp>
          <p:nvSpPr>
            <p:cNvPr id="34" name="Line 33"/>
            <p:cNvSpPr>
              <a:spLocks noChangeShapeType="1"/>
            </p:cNvSpPr>
            <p:nvPr/>
          </p:nvSpPr>
          <p:spPr bwMode="auto">
            <a:xfrm>
              <a:off x="2655" y="2928"/>
              <a:ext cx="0" cy="688"/>
            </a:xfrm>
            <a:prstGeom prst="line">
              <a:avLst/>
            </a:prstGeom>
            <a:noFill/>
            <a:ln w="12700">
              <a:solidFill>
                <a:schemeClr val="tx1"/>
              </a:solidFill>
              <a:round/>
              <a:headEnd/>
              <a:tailEnd/>
            </a:ln>
            <a:effectLst/>
          </p:spPr>
          <p:txBody>
            <a:bodyPr anchor="ctr"/>
            <a:lstStyle/>
            <a:p>
              <a:endParaRPr lang="en-US"/>
            </a:p>
          </p:txBody>
        </p:sp>
        <p:sp>
          <p:nvSpPr>
            <p:cNvPr id="35" name="Line 34"/>
            <p:cNvSpPr>
              <a:spLocks noChangeShapeType="1"/>
            </p:cNvSpPr>
            <p:nvPr/>
          </p:nvSpPr>
          <p:spPr bwMode="auto">
            <a:xfrm>
              <a:off x="3489" y="2928"/>
              <a:ext cx="0" cy="688"/>
            </a:xfrm>
            <a:prstGeom prst="line">
              <a:avLst/>
            </a:prstGeom>
            <a:noFill/>
            <a:ln w="28575" cap="sq">
              <a:solidFill>
                <a:schemeClr val="tx1"/>
              </a:solidFill>
              <a:round/>
              <a:headEnd/>
              <a:tailEnd/>
            </a:ln>
            <a:effectLst/>
          </p:spPr>
          <p:txBody>
            <a:bodyPr anchor="ctr"/>
            <a:lstStyle/>
            <a:p>
              <a:endParaRPr lang="en-US"/>
            </a:p>
          </p:txBody>
        </p:sp>
        <p:sp>
          <p:nvSpPr>
            <p:cNvPr id="36" name="Line 35"/>
            <p:cNvSpPr>
              <a:spLocks noChangeShapeType="1"/>
            </p:cNvSpPr>
            <p:nvPr/>
          </p:nvSpPr>
          <p:spPr bwMode="auto">
            <a:xfrm>
              <a:off x="3072" y="2928"/>
              <a:ext cx="0" cy="688"/>
            </a:xfrm>
            <a:prstGeom prst="line">
              <a:avLst/>
            </a:prstGeom>
            <a:noFill/>
            <a:ln w="12700">
              <a:solidFill>
                <a:schemeClr val="tx1"/>
              </a:solidFill>
              <a:round/>
              <a:headEnd/>
              <a:tailEnd/>
            </a:ln>
            <a:effectLst/>
          </p:spPr>
          <p:txBody>
            <a:bodyPr anchor="ctr"/>
            <a:lstStyle/>
            <a:p>
              <a:endParaRPr lang="en-US"/>
            </a:p>
          </p:txBody>
        </p:sp>
        <p:sp>
          <p:nvSpPr>
            <p:cNvPr id="37" name="Oval 37"/>
            <p:cNvSpPr>
              <a:spLocks noChangeArrowheads="1"/>
            </p:cNvSpPr>
            <p:nvPr/>
          </p:nvSpPr>
          <p:spPr bwMode="auto">
            <a:xfrm>
              <a:off x="4004" y="2880"/>
              <a:ext cx="152" cy="137"/>
            </a:xfrm>
            <a:prstGeom prst="ellipse">
              <a:avLst/>
            </a:prstGeom>
            <a:solidFill>
              <a:schemeClr val="accent1"/>
            </a:solidFill>
            <a:ln w="12700" algn="ctr">
              <a:solidFill>
                <a:schemeClr val="tx1"/>
              </a:solidFill>
              <a:round/>
              <a:headEnd/>
              <a:tailEnd/>
            </a:ln>
            <a:effectLst/>
          </p:spPr>
          <p:txBody>
            <a:bodyPr wrap="none" anchor="ctr"/>
            <a:lstStyle/>
            <a:p>
              <a:pPr algn="ctr">
                <a:spcBef>
                  <a:spcPct val="50000"/>
                </a:spcBef>
                <a:buClr>
                  <a:schemeClr val="accent2"/>
                </a:buClr>
                <a:buFont typeface="Wingdings" pitchFamily="2" charset="2"/>
                <a:buNone/>
              </a:pPr>
              <a:r>
                <a:rPr lang="en-US" sz="1600">
                  <a:solidFill>
                    <a:schemeClr val="bg1"/>
                  </a:solidFill>
                  <a:latin typeface="Arial" pitchFamily="34" charset="0"/>
                </a:rPr>
                <a:t>A</a:t>
              </a:r>
            </a:p>
          </p:txBody>
        </p:sp>
        <p:cxnSp>
          <p:nvCxnSpPr>
            <p:cNvPr id="38" name="AutoShape 38"/>
            <p:cNvCxnSpPr>
              <a:cxnSpLocks noChangeShapeType="1"/>
              <a:stCxn id="42" idx="0"/>
              <a:endCxn id="37" idx="3"/>
            </p:cNvCxnSpPr>
            <p:nvPr/>
          </p:nvCxnSpPr>
          <p:spPr bwMode="auto">
            <a:xfrm flipV="1">
              <a:off x="3868" y="2997"/>
              <a:ext cx="158" cy="102"/>
            </a:xfrm>
            <a:prstGeom prst="straightConnector1">
              <a:avLst/>
            </a:prstGeom>
            <a:noFill/>
            <a:ln w="12700">
              <a:solidFill>
                <a:schemeClr val="tx1"/>
              </a:solidFill>
              <a:round/>
              <a:headEnd/>
              <a:tailEnd/>
            </a:ln>
            <a:effectLst/>
          </p:spPr>
        </p:cxnSp>
        <p:cxnSp>
          <p:nvCxnSpPr>
            <p:cNvPr id="39" name="AutoShape 39"/>
            <p:cNvCxnSpPr>
              <a:cxnSpLocks noChangeShapeType="1"/>
              <a:stCxn id="43" idx="1"/>
              <a:endCxn id="37" idx="5"/>
            </p:cNvCxnSpPr>
            <p:nvPr/>
          </p:nvCxnSpPr>
          <p:spPr bwMode="auto">
            <a:xfrm flipH="1" flipV="1">
              <a:off x="4134" y="2997"/>
              <a:ext cx="105" cy="122"/>
            </a:xfrm>
            <a:prstGeom prst="straightConnector1">
              <a:avLst/>
            </a:prstGeom>
            <a:noFill/>
            <a:ln w="12700">
              <a:solidFill>
                <a:schemeClr val="tx1"/>
              </a:solidFill>
              <a:round/>
              <a:headEnd/>
              <a:tailEnd/>
            </a:ln>
            <a:effectLst/>
          </p:spPr>
        </p:cxnSp>
        <p:sp>
          <p:nvSpPr>
            <p:cNvPr id="40" name="Oval 40"/>
            <p:cNvSpPr>
              <a:spLocks noChangeArrowheads="1"/>
            </p:cNvSpPr>
            <p:nvPr/>
          </p:nvSpPr>
          <p:spPr bwMode="auto">
            <a:xfrm>
              <a:off x="4004" y="3099"/>
              <a:ext cx="152" cy="138"/>
            </a:xfrm>
            <a:prstGeom prst="ellipse">
              <a:avLst/>
            </a:prstGeom>
            <a:solidFill>
              <a:schemeClr val="accent1"/>
            </a:solidFill>
            <a:ln w="12700" algn="ctr">
              <a:solidFill>
                <a:schemeClr val="tx1"/>
              </a:solidFill>
              <a:round/>
              <a:headEnd/>
              <a:tailEnd/>
            </a:ln>
            <a:effectLst/>
          </p:spPr>
          <p:txBody>
            <a:bodyPr wrap="none" anchor="ctr"/>
            <a:lstStyle/>
            <a:p>
              <a:pPr algn="ctr">
                <a:spcBef>
                  <a:spcPct val="50000"/>
                </a:spcBef>
                <a:buClr>
                  <a:schemeClr val="accent2"/>
                </a:buClr>
                <a:buFont typeface="Wingdings" pitchFamily="2" charset="2"/>
                <a:buNone/>
              </a:pPr>
              <a:r>
                <a:rPr lang="en-US" sz="1600">
                  <a:solidFill>
                    <a:schemeClr val="bg1"/>
                  </a:solidFill>
                  <a:latin typeface="Arial" pitchFamily="34" charset="0"/>
                </a:rPr>
                <a:t>B</a:t>
              </a:r>
            </a:p>
          </p:txBody>
        </p:sp>
        <p:sp>
          <p:nvSpPr>
            <p:cNvPr id="41" name="Oval 41"/>
            <p:cNvSpPr>
              <a:spLocks noChangeArrowheads="1"/>
            </p:cNvSpPr>
            <p:nvPr/>
          </p:nvSpPr>
          <p:spPr bwMode="auto">
            <a:xfrm>
              <a:off x="4004" y="3319"/>
              <a:ext cx="152" cy="137"/>
            </a:xfrm>
            <a:prstGeom prst="ellipse">
              <a:avLst/>
            </a:prstGeom>
            <a:solidFill>
              <a:schemeClr val="accent1"/>
            </a:solidFill>
            <a:ln w="12700" algn="ctr">
              <a:solidFill>
                <a:schemeClr val="tx1"/>
              </a:solidFill>
              <a:round/>
              <a:headEnd/>
              <a:tailEnd/>
            </a:ln>
            <a:effectLst/>
          </p:spPr>
          <p:txBody>
            <a:bodyPr wrap="none" anchor="ctr"/>
            <a:lstStyle/>
            <a:p>
              <a:pPr algn="ctr">
                <a:spcBef>
                  <a:spcPct val="50000"/>
                </a:spcBef>
                <a:buClr>
                  <a:schemeClr val="accent2"/>
                </a:buClr>
                <a:buFont typeface="Wingdings" pitchFamily="2" charset="2"/>
                <a:buNone/>
              </a:pPr>
              <a:r>
                <a:rPr lang="en-US" sz="1600">
                  <a:solidFill>
                    <a:schemeClr val="bg1"/>
                  </a:solidFill>
                  <a:latin typeface="Arial" pitchFamily="34" charset="0"/>
                </a:rPr>
                <a:t>D</a:t>
              </a:r>
            </a:p>
          </p:txBody>
        </p:sp>
        <p:sp>
          <p:nvSpPr>
            <p:cNvPr id="42" name="Oval 42"/>
            <p:cNvSpPr>
              <a:spLocks noChangeArrowheads="1"/>
            </p:cNvSpPr>
            <p:nvPr/>
          </p:nvSpPr>
          <p:spPr bwMode="auto">
            <a:xfrm>
              <a:off x="3792" y="3099"/>
              <a:ext cx="152" cy="138"/>
            </a:xfrm>
            <a:prstGeom prst="ellipse">
              <a:avLst/>
            </a:prstGeom>
            <a:solidFill>
              <a:schemeClr val="accent1"/>
            </a:solidFill>
            <a:ln w="12700" algn="ctr">
              <a:solidFill>
                <a:schemeClr val="tx1"/>
              </a:solidFill>
              <a:round/>
              <a:headEnd/>
              <a:tailEnd/>
            </a:ln>
            <a:effectLst/>
          </p:spPr>
          <p:txBody>
            <a:bodyPr wrap="none" anchor="ctr"/>
            <a:lstStyle/>
            <a:p>
              <a:pPr algn="ctr">
                <a:spcBef>
                  <a:spcPct val="50000"/>
                </a:spcBef>
                <a:buClr>
                  <a:schemeClr val="accent2"/>
                </a:buClr>
                <a:buFont typeface="Wingdings" pitchFamily="2" charset="2"/>
                <a:buNone/>
              </a:pPr>
              <a:r>
                <a:rPr lang="en-US" sz="1600">
                  <a:solidFill>
                    <a:schemeClr val="bg1"/>
                  </a:solidFill>
                  <a:latin typeface="Arial" pitchFamily="34" charset="0"/>
                </a:rPr>
                <a:t>B</a:t>
              </a:r>
            </a:p>
          </p:txBody>
        </p:sp>
        <p:sp>
          <p:nvSpPr>
            <p:cNvPr id="43" name="Oval 43"/>
            <p:cNvSpPr>
              <a:spLocks noChangeArrowheads="1"/>
            </p:cNvSpPr>
            <p:nvPr/>
          </p:nvSpPr>
          <p:spPr bwMode="auto">
            <a:xfrm>
              <a:off x="4216" y="3099"/>
              <a:ext cx="152" cy="138"/>
            </a:xfrm>
            <a:prstGeom prst="ellipse">
              <a:avLst/>
            </a:prstGeom>
            <a:solidFill>
              <a:schemeClr val="accent1"/>
            </a:solidFill>
            <a:ln w="12700" algn="ctr">
              <a:solidFill>
                <a:schemeClr val="tx1"/>
              </a:solidFill>
              <a:round/>
              <a:headEnd/>
              <a:tailEnd/>
            </a:ln>
            <a:effectLst/>
          </p:spPr>
          <p:txBody>
            <a:bodyPr wrap="none" anchor="ctr"/>
            <a:lstStyle/>
            <a:p>
              <a:pPr algn="ctr">
                <a:spcBef>
                  <a:spcPct val="50000"/>
                </a:spcBef>
                <a:buClr>
                  <a:schemeClr val="accent2"/>
                </a:buClr>
                <a:buFont typeface="Wingdings" pitchFamily="2" charset="2"/>
                <a:buNone/>
              </a:pPr>
              <a:r>
                <a:rPr lang="en-US" sz="1600">
                  <a:solidFill>
                    <a:schemeClr val="bg1"/>
                  </a:solidFill>
                  <a:latin typeface="Arial" pitchFamily="34" charset="0"/>
                </a:rPr>
                <a:t>C</a:t>
              </a:r>
            </a:p>
          </p:txBody>
        </p:sp>
        <p:cxnSp>
          <p:nvCxnSpPr>
            <p:cNvPr id="44" name="AutoShape 44"/>
            <p:cNvCxnSpPr>
              <a:cxnSpLocks noChangeShapeType="1"/>
              <a:stCxn id="40" idx="0"/>
              <a:endCxn id="37" idx="4"/>
            </p:cNvCxnSpPr>
            <p:nvPr/>
          </p:nvCxnSpPr>
          <p:spPr bwMode="auto">
            <a:xfrm flipV="1">
              <a:off x="4080" y="3017"/>
              <a:ext cx="0" cy="82"/>
            </a:xfrm>
            <a:prstGeom prst="straightConnector1">
              <a:avLst/>
            </a:prstGeom>
            <a:noFill/>
            <a:ln w="12700">
              <a:solidFill>
                <a:schemeClr val="tx1"/>
              </a:solidFill>
              <a:round/>
              <a:headEnd/>
              <a:tailEnd/>
            </a:ln>
            <a:effectLst/>
          </p:spPr>
        </p:cxnSp>
        <p:cxnSp>
          <p:nvCxnSpPr>
            <p:cNvPr id="45" name="AutoShape 45"/>
            <p:cNvCxnSpPr>
              <a:cxnSpLocks noChangeShapeType="1"/>
              <a:stCxn id="41" idx="0"/>
              <a:endCxn id="40" idx="4"/>
            </p:cNvCxnSpPr>
            <p:nvPr/>
          </p:nvCxnSpPr>
          <p:spPr bwMode="auto">
            <a:xfrm flipV="1">
              <a:off x="4080" y="3237"/>
              <a:ext cx="0" cy="82"/>
            </a:xfrm>
            <a:prstGeom prst="straightConnector1">
              <a:avLst/>
            </a:prstGeom>
            <a:noFill/>
            <a:ln w="12700">
              <a:solidFill>
                <a:schemeClr val="tx1"/>
              </a:solidFill>
              <a:round/>
              <a:headEnd/>
              <a:tailEnd/>
            </a:ln>
            <a:effectLst/>
          </p:spPr>
        </p:cxnSp>
        <p:sp>
          <p:nvSpPr>
            <p:cNvPr id="46" name="Oval 46"/>
            <p:cNvSpPr>
              <a:spLocks noChangeArrowheads="1"/>
            </p:cNvSpPr>
            <p:nvPr/>
          </p:nvSpPr>
          <p:spPr bwMode="auto">
            <a:xfrm>
              <a:off x="4216" y="3319"/>
              <a:ext cx="152" cy="137"/>
            </a:xfrm>
            <a:prstGeom prst="ellipse">
              <a:avLst/>
            </a:prstGeom>
            <a:solidFill>
              <a:schemeClr val="accent1"/>
            </a:solidFill>
            <a:ln w="12700" algn="ctr">
              <a:solidFill>
                <a:schemeClr val="tx1"/>
              </a:solidFill>
              <a:round/>
              <a:headEnd/>
              <a:tailEnd/>
            </a:ln>
            <a:effectLst/>
          </p:spPr>
          <p:txBody>
            <a:bodyPr wrap="none" anchor="ctr"/>
            <a:lstStyle/>
            <a:p>
              <a:pPr algn="ctr">
                <a:spcBef>
                  <a:spcPct val="50000"/>
                </a:spcBef>
                <a:buClr>
                  <a:schemeClr val="accent2"/>
                </a:buClr>
                <a:buFont typeface="Wingdings" pitchFamily="2" charset="2"/>
                <a:buNone/>
              </a:pPr>
              <a:r>
                <a:rPr lang="en-US" sz="1600">
                  <a:solidFill>
                    <a:schemeClr val="bg1"/>
                  </a:solidFill>
                  <a:latin typeface="Arial" pitchFamily="34" charset="0"/>
                </a:rPr>
                <a:t>D</a:t>
              </a:r>
            </a:p>
          </p:txBody>
        </p:sp>
        <p:cxnSp>
          <p:nvCxnSpPr>
            <p:cNvPr id="47" name="AutoShape 47"/>
            <p:cNvCxnSpPr>
              <a:cxnSpLocks noChangeShapeType="1"/>
              <a:stCxn id="46" idx="0"/>
              <a:endCxn id="43" idx="4"/>
            </p:cNvCxnSpPr>
            <p:nvPr/>
          </p:nvCxnSpPr>
          <p:spPr bwMode="auto">
            <a:xfrm flipV="1">
              <a:off x="4292" y="3237"/>
              <a:ext cx="0" cy="82"/>
            </a:xfrm>
            <a:prstGeom prst="straightConnector1">
              <a:avLst/>
            </a:prstGeom>
            <a:noFill/>
            <a:ln w="12700">
              <a:solidFill>
                <a:schemeClr val="tx1"/>
              </a:solidFill>
              <a:round/>
              <a:headEnd/>
              <a:tailEnd/>
            </a:ln>
            <a:effectLst/>
          </p:spPr>
        </p:cxnSp>
        <p:sp>
          <p:nvSpPr>
            <p:cNvPr id="48" name="Freeform 48"/>
            <p:cNvSpPr>
              <a:spLocks/>
            </p:cNvSpPr>
            <p:nvPr/>
          </p:nvSpPr>
          <p:spPr bwMode="auto">
            <a:xfrm>
              <a:off x="3264" y="2880"/>
              <a:ext cx="720" cy="296"/>
            </a:xfrm>
            <a:custGeom>
              <a:avLst/>
              <a:gdLst/>
              <a:ahLst/>
              <a:cxnLst>
                <a:cxn ang="0">
                  <a:pos x="0" y="264"/>
                </a:cxn>
                <a:cxn ang="0">
                  <a:pos x="144" y="264"/>
                </a:cxn>
                <a:cxn ang="0">
                  <a:pos x="288" y="216"/>
                </a:cxn>
                <a:cxn ang="0">
                  <a:pos x="432" y="24"/>
                </a:cxn>
                <a:cxn ang="0">
                  <a:pos x="672" y="72"/>
                </a:cxn>
              </a:cxnLst>
              <a:rect l="0" t="0" r="r" b="b"/>
              <a:pathLst>
                <a:path w="672" h="272">
                  <a:moveTo>
                    <a:pt x="0" y="264"/>
                  </a:moveTo>
                  <a:cubicBezTo>
                    <a:pt x="48" y="268"/>
                    <a:pt x="96" y="272"/>
                    <a:pt x="144" y="264"/>
                  </a:cubicBezTo>
                  <a:cubicBezTo>
                    <a:pt x="192" y="256"/>
                    <a:pt x="240" y="256"/>
                    <a:pt x="288" y="216"/>
                  </a:cubicBezTo>
                  <a:cubicBezTo>
                    <a:pt x="336" y="176"/>
                    <a:pt x="368" y="48"/>
                    <a:pt x="432" y="24"/>
                  </a:cubicBezTo>
                  <a:cubicBezTo>
                    <a:pt x="496" y="0"/>
                    <a:pt x="584" y="36"/>
                    <a:pt x="672" y="72"/>
                  </a:cubicBezTo>
                </a:path>
              </a:pathLst>
            </a:custGeom>
            <a:noFill/>
            <a:ln w="50800" cap="flat" cmpd="sng">
              <a:solidFill>
                <a:schemeClr val="tx1"/>
              </a:solidFill>
              <a:prstDash val="solid"/>
              <a:round/>
              <a:headEnd type="oval" w="med" len="med"/>
              <a:tailEnd type="triangle" w="med" len="med"/>
            </a:ln>
            <a:effectLst/>
          </p:spPr>
          <p:txBody>
            <a:bodyPr anchor="ctr"/>
            <a:lstStyle/>
            <a:p>
              <a:endParaRPr lang="en-US"/>
            </a:p>
          </p:txBody>
        </p:sp>
        <p:sp>
          <p:nvSpPr>
            <p:cNvPr id="49" name="Oval 50"/>
            <p:cNvSpPr>
              <a:spLocks noChangeArrowheads="1"/>
            </p:cNvSpPr>
            <p:nvPr/>
          </p:nvSpPr>
          <p:spPr bwMode="auto">
            <a:xfrm>
              <a:off x="3812" y="3312"/>
              <a:ext cx="152" cy="137"/>
            </a:xfrm>
            <a:prstGeom prst="ellipse">
              <a:avLst/>
            </a:prstGeom>
            <a:solidFill>
              <a:schemeClr val="accent1"/>
            </a:solidFill>
            <a:ln w="12700" algn="ctr">
              <a:solidFill>
                <a:schemeClr val="tx1"/>
              </a:solidFill>
              <a:round/>
              <a:headEnd/>
              <a:tailEnd/>
            </a:ln>
            <a:effectLst/>
          </p:spPr>
          <p:txBody>
            <a:bodyPr wrap="none" anchor="ctr"/>
            <a:lstStyle/>
            <a:p>
              <a:pPr algn="ctr">
                <a:spcBef>
                  <a:spcPct val="50000"/>
                </a:spcBef>
                <a:buClr>
                  <a:schemeClr val="accent2"/>
                </a:buClr>
                <a:buFont typeface="Wingdings" pitchFamily="2" charset="2"/>
                <a:buNone/>
              </a:pPr>
              <a:r>
                <a:rPr lang="en-US" sz="1600">
                  <a:solidFill>
                    <a:schemeClr val="bg1"/>
                  </a:solidFill>
                  <a:latin typeface="Arial" pitchFamily="34" charset="0"/>
                </a:rPr>
                <a:t>A</a:t>
              </a:r>
            </a:p>
          </p:txBody>
        </p:sp>
        <p:cxnSp>
          <p:nvCxnSpPr>
            <p:cNvPr id="50" name="AutoShape 51"/>
            <p:cNvCxnSpPr>
              <a:cxnSpLocks noChangeShapeType="1"/>
              <a:stCxn id="54" idx="0"/>
              <a:endCxn id="49" idx="3"/>
            </p:cNvCxnSpPr>
            <p:nvPr/>
          </p:nvCxnSpPr>
          <p:spPr bwMode="auto">
            <a:xfrm flipV="1">
              <a:off x="3676" y="3429"/>
              <a:ext cx="158" cy="102"/>
            </a:xfrm>
            <a:prstGeom prst="straightConnector1">
              <a:avLst/>
            </a:prstGeom>
            <a:noFill/>
            <a:ln w="12700">
              <a:solidFill>
                <a:schemeClr val="tx1"/>
              </a:solidFill>
              <a:round/>
              <a:headEnd/>
              <a:tailEnd/>
            </a:ln>
            <a:effectLst/>
          </p:spPr>
        </p:cxnSp>
        <p:cxnSp>
          <p:nvCxnSpPr>
            <p:cNvPr id="51" name="AutoShape 52"/>
            <p:cNvCxnSpPr>
              <a:cxnSpLocks noChangeShapeType="1"/>
              <a:stCxn id="55" idx="1"/>
              <a:endCxn id="49" idx="5"/>
            </p:cNvCxnSpPr>
            <p:nvPr/>
          </p:nvCxnSpPr>
          <p:spPr bwMode="auto">
            <a:xfrm flipH="1" flipV="1">
              <a:off x="3942" y="3429"/>
              <a:ext cx="105" cy="122"/>
            </a:xfrm>
            <a:prstGeom prst="straightConnector1">
              <a:avLst/>
            </a:prstGeom>
            <a:noFill/>
            <a:ln w="12700">
              <a:solidFill>
                <a:schemeClr val="tx1"/>
              </a:solidFill>
              <a:round/>
              <a:headEnd/>
              <a:tailEnd/>
            </a:ln>
            <a:effectLst/>
          </p:spPr>
        </p:cxnSp>
        <p:sp>
          <p:nvSpPr>
            <p:cNvPr id="52" name="Oval 53"/>
            <p:cNvSpPr>
              <a:spLocks noChangeArrowheads="1"/>
            </p:cNvSpPr>
            <p:nvPr/>
          </p:nvSpPr>
          <p:spPr bwMode="auto">
            <a:xfrm>
              <a:off x="3812" y="3531"/>
              <a:ext cx="152" cy="138"/>
            </a:xfrm>
            <a:prstGeom prst="ellipse">
              <a:avLst/>
            </a:prstGeom>
            <a:solidFill>
              <a:schemeClr val="accent1"/>
            </a:solidFill>
            <a:ln w="12700" algn="ctr">
              <a:solidFill>
                <a:schemeClr val="tx1"/>
              </a:solidFill>
              <a:round/>
              <a:headEnd/>
              <a:tailEnd/>
            </a:ln>
            <a:effectLst/>
          </p:spPr>
          <p:txBody>
            <a:bodyPr wrap="none" anchor="ctr"/>
            <a:lstStyle/>
            <a:p>
              <a:pPr algn="ctr">
                <a:spcBef>
                  <a:spcPct val="50000"/>
                </a:spcBef>
                <a:buClr>
                  <a:schemeClr val="accent2"/>
                </a:buClr>
                <a:buFont typeface="Wingdings" pitchFamily="2" charset="2"/>
                <a:buNone/>
              </a:pPr>
              <a:r>
                <a:rPr lang="en-US" sz="1600">
                  <a:solidFill>
                    <a:schemeClr val="bg1"/>
                  </a:solidFill>
                  <a:latin typeface="Arial" pitchFamily="34" charset="0"/>
                </a:rPr>
                <a:t>B</a:t>
              </a:r>
            </a:p>
          </p:txBody>
        </p:sp>
        <p:sp>
          <p:nvSpPr>
            <p:cNvPr id="53" name="Oval 54"/>
            <p:cNvSpPr>
              <a:spLocks noChangeArrowheads="1"/>
            </p:cNvSpPr>
            <p:nvPr/>
          </p:nvSpPr>
          <p:spPr bwMode="auto">
            <a:xfrm>
              <a:off x="3812" y="3751"/>
              <a:ext cx="152" cy="137"/>
            </a:xfrm>
            <a:prstGeom prst="ellipse">
              <a:avLst/>
            </a:prstGeom>
            <a:solidFill>
              <a:schemeClr val="accent1"/>
            </a:solidFill>
            <a:ln w="12700" algn="ctr">
              <a:solidFill>
                <a:schemeClr val="tx1"/>
              </a:solidFill>
              <a:round/>
              <a:headEnd/>
              <a:tailEnd/>
            </a:ln>
            <a:effectLst/>
          </p:spPr>
          <p:txBody>
            <a:bodyPr wrap="none" anchor="ctr"/>
            <a:lstStyle/>
            <a:p>
              <a:pPr algn="ctr">
                <a:spcBef>
                  <a:spcPct val="50000"/>
                </a:spcBef>
                <a:buClr>
                  <a:schemeClr val="accent2"/>
                </a:buClr>
                <a:buFont typeface="Wingdings" pitchFamily="2" charset="2"/>
                <a:buNone/>
              </a:pPr>
              <a:r>
                <a:rPr lang="en-US" sz="1600">
                  <a:solidFill>
                    <a:schemeClr val="bg1"/>
                  </a:solidFill>
                  <a:latin typeface="Arial" pitchFamily="34" charset="0"/>
                </a:rPr>
                <a:t>D</a:t>
              </a:r>
            </a:p>
          </p:txBody>
        </p:sp>
        <p:sp>
          <p:nvSpPr>
            <p:cNvPr id="54" name="Oval 55"/>
            <p:cNvSpPr>
              <a:spLocks noChangeArrowheads="1"/>
            </p:cNvSpPr>
            <p:nvPr/>
          </p:nvSpPr>
          <p:spPr bwMode="auto">
            <a:xfrm>
              <a:off x="3600" y="3531"/>
              <a:ext cx="152" cy="138"/>
            </a:xfrm>
            <a:prstGeom prst="ellipse">
              <a:avLst/>
            </a:prstGeom>
            <a:solidFill>
              <a:schemeClr val="accent1"/>
            </a:solidFill>
            <a:ln w="12700" algn="ctr">
              <a:solidFill>
                <a:schemeClr val="tx1"/>
              </a:solidFill>
              <a:round/>
              <a:headEnd/>
              <a:tailEnd/>
            </a:ln>
            <a:effectLst/>
          </p:spPr>
          <p:txBody>
            <a:bodyPr wrap="none" anchor="ctr"/>
            <a:lstStyle/>
            <a:p>
              <a:pPr algn="ctr">
                <a:spcBef>
                  <a:spcPct val="50000"/>
                </a:spcBef>
                <a:buClr>
                  <a:schemeClr val="accent2"/>
                </a:buClr>
                <a:buFont typeface="Wingdings" pitchFamily="2" charset="2"/>
                <a:buNone/>
              </a:pPr>
              <a:r>
                <a:rPr lang="en-US" sz="1600">
                  <a:solidFill>
                    <a:schemeClr val="bg1"/>
                  </a:solidFill>
                  <a:latin typeface="Arial" pitchFamily="34" charset="0"/>
                </a:rPr>
                <a:t>B</a:t>
              </a:r>
            </a:p>
          </p:txBody>
        </p:sp>
        <p:sp>
          <p:nvSpPr>
            <p:cNvPr id="55" name="Oval 56"/>
            <p:cNvSpPr>
              <a:spLocks noChangeArrowheads="1"/>
            </p:cNvSpPr>
            <p:nvPr/>
          </p:nvSpPr>
          <p:spPr bwMode="auto">
            <a:xfrm>
              <a:off x="4024" y="3531"/>
              <a:ext cx="152" cy="138"/>
            </a:xfrm>
            <a:prstGeom prst="ellipse">
              <a:avLst/>
            </a:prstGeom>
            <a:solidFill>
              <a:schemeClr val="accent1"/>
            </a:solidFill>
            <a:ln w="12700" algn="ctr">
              <a:solidFill>
                <a:schemeClr val="tx1"/>
              </a:solidFill>
              <a:round/>
              <a:headEnd/>
              <a:tailEnd/>
            </a:ln>
            <a:effectLst/>
          </p:spPr>
          <p:txBody>
            <a:bodyPr wrap="none" anchor="ctr"/>
            <a:lstStyle/>
            <a:p>
              <a:pPr algn="ctr">
                <a:spcBef>
                  <a:spcPct val="50000"/>
                </a:spcBef>
                <a:buClr>
                  <a:schemeClr val="accent2"/>
                </a:buClr>
                <a:buFont typeface="Wingdings" pitchFamily="2" charset="2"/>
                <a:buNone/>
              </a:pPr>
              <a:r>
                <a:rPr lang="en-US" sz="1600">
                  <a:solidFill>
                    <a:schemeClr val="bg1"/>
                  </a:solidFill>
                  <a:latin typeface="Arial" pitchFamily="34" charset="0"/>
                </a:rPr>
                <a:t>C</a:t>
              </a:r>
            </a:p>
          </p:txBody>
        </p:sp>
        <p:cxnSp>
          <p:nvCxnSpPr>
            <p:cNvPr id="56" name="AutoShape 57"/>
            <p:cNvCxnSpPr>
              <a:cxnSpLocks noChangeShapeType="1"/>
              <a:stCxn id="52" idx="0"/>
              <a:endCxn id="49" idx="4"/>
            </p:cNvCxnSpPr>
            <p:nvPr/>
          </p:nvCxnSpPr>
          <p:spPr bwMode="auto">
            <a:xfrm flipV="1">
              <a:off x="3888" y="3449"/>
              <a:ext cx="0" cy="82"/>
            </a:xfrm>
            <a:prstGeom prst="straightConnector1">
              <a:avLst/>
            </a:prstGeom>
            <a:noFill/>
            <a:ln w="12700">
              <a:solidFill>
                <a:schemeClr val="tx1"/>
              </a:solidFill>
              <a:round/>
              <a:headEnd/>
              <a:tailEnd/>
            </a:ln>
            <a:effectLst/>
          </p:spPr>
        </p:cxnSp>
        <p:cxnSp>
          <p:nvCxnSpPr>
            <p:cNvPr id="57" name="AutoShape 58"/>
            <p:cNvCxnSpPr>
              <a:cxnSpLocks noChangeShapeType="1"/>
              <a:stCxn id="53" idx="0"/>
              <a:endCxn id="52" idx="4"/>
            </p:cNvCxnSpPr>
            <p:nvPr/>
          </p:nvCxnSpPr>
          <p:spPr bwMode="auto">
            <a:xfrm flipV="1">
              <a:off x="3888" y="3669"/>
              <a:ext cx="0" cy="82"/>
            </a:xfrm>
            <a:prstGeom prst="straightConnector1">
              <a:avLst/>
            </a:prstGeom>
            <a:noFill/>
            <a:ln w="12700">
              <a:solidFill>
                <a:schemeClr val="tx1"/>
              </a:solidFill>
              <a:round/>
              <a:headEnd/>
              <a:tailEnd/>
            </a:ln>
            <a:effectLst/>
          </p:spPr>
        </p:cxnSp>
        <p:sp>
          <p:nvSpPr>
            <p:cNvPr id="58" name="Oval 59"/>
            <p:cNvSpPr>
              <a:spLocks noChangeArrowheads="1"/>
            </p:cNvSpPr>
            <p:nvPr/>
          </p:nvSpPr>
          <p:spPr bwMode="auto">
            <a:xfrm>
              <a:off x="4024" y="3751"/>
              <a:ext cx="152" cy="137"/>
            </a:xfrm>
            <a:prstGeom prst="ellipse">
              <a:avLst/>
            </a:prstGeom>
            <a:solidFill>
              <a:schemeClr val="accent1"/>
            </a:solidFill>
            <a:ln w="12700" algn="ctr">
              <a:solidFill>
                <a:schemeClr val="tx1"/>
              </a:solidFill>
              <a:round/>
              <a:headEnd/>
              <a:tailEnd/>
            </a:ln>
            <a:effectLst/>
          </p:spPr>
          <p:txBody>
            <a:bodyPr wrap="none" anchor="ctr"/>
            <a:lstStyle/>
            <a:p>
              <a:pPr algn="ctr">
                <a:spcBef>
                  <a:spcPct val="50000"/>
                </a:spcBef>
                <a:buClr>
                  <a:schemeClr val="accent2"/>
                </a:buClr>
                <a:buFont typeface="Wingdings" pitchFamily="2" charset="2"/>
                <a:buNone/>
              </a:pPr>
              <a:r>
                <a:rPr lang="en-US" sz="1600">
                  <a:solidFill>
                    <a:schemeClr val="bg1"/>
                  </a:solidFill>
                  <a:latin typeface="Arial" pitchFamily="34" charset="0"/>
                </a:rPr>
                <a:t>D</a:t>
              </a:r>
            </a:p>
          </p:txBody>
        </p:sp>
        <p:cxnSp>
          <p:nvCxnSpPr>
            <p:cNvPr id="59" name="AutoShape 60"/>
            <p:cNvCxnSpPr>
              <a:cxnSpLocks noChangeShapeType="1"/>
              <a:stCxn id="58" idx="0"/>
              <a:endCxn id="55" idx="4"/>
            </p:cNvCxnSpPr>
            <p:nvPr/>
          </p:nvCxnSpPr>
          <p:spPr bwMode="auto">
            <a:xfrm flipV="1">
              <a:off x="4100" y="3669"/>
              <a:ext cx="0" cy="82"/>
            </a:xfrm>
            <a:prstGeom prst="straightConnector1">
              <a:avLst/>
            </a:prstGeom>
            <a:noFill/>
            <a:ln w="12700">
              <a:solidFill>
                <a:schemeClr val="tx1"/>
              </a:solidFill>
              <a:round/>
              <a:headEnd/>
              <a:tailEnd/>
            </a:ln>
            <a:effectLst/>
          </p:spPr>
        </p:cxnSp>
        <p:sp>
          <p:nvSpPr>
            <p:cNvPr id="60" name="Freeform 61"/>
            <p:cNvSpPr>
              <a:spLocks/>
            </p:cNvSpPr>
            <p:nvPr/>
          </p:nvSpPr>
          <p:spPr bwMode="auto">
            <a:xfrm>
              <a:off x="3312" y="3264"/>
              <a:ext cx="528" cy="96"/>
            </a:xfrm>
            <a:custGeom>
              <a:avLst/>
              <a:gdLst/>
              <a:ahLst/>
              <a:cxnLst>
                <a:cxn ang="0">
                  <a:pos x="0" y="264"/>
                </a:cxn>
                <a:cxn ang="0">
                  <a:pos x="144" y="264"/>
                </a:cxn>
                <a:cxn ang="0">
                  <a:pos x="288" y="216"/>
                </a:cxn>
                <a:cxn ang="0">
                  <a:pos x="432" y="24"/>
                </a:cxn>
                <a:cxn ang="0">
                  <a:pos x="672" y="72"/>
                </a:cxn>
              </a:cxnLst>
              <a:rect l="0" t="0" r="r" b="b"/>
              <a:pathLst>
                <a:path w="672" h="272">
                  <a:moveTo>
                    <a:pt x="0" y="264"/>
                  </a:moveTo>
                  <a:cubicBezTo>
                    <a:pt x="48" y="268"/>
                    <a:pt x="96" y="272"/>
                    <a:pt x="144" y="264"/>
                  </a:cubicBezTo>
                  <a:cubicBezTo>
                    <a:pt x="192" y="256"/>
                    <a:pt x="240" y="256"/>
                    <a:pt x="288" y="216"/>
                  </a:cubicBezTo>
                  <a:cubicBezTo>
                    <a:pt x="336" y="176"/>
                    <a:pt x="368" y="48"/>
                    <a:pt x="432" y="24"/>
                  </a:cubicBezTo>
                  <a:cubicBezTo>
                    <a:pt x="496" y="0"/>
                    <a:pt x="584" y="36"/>
                    <a:pt x="672" y="72"/>
                  </a:cubicBezTo>
                </a:path>
              </a:pathLst>
            </a:custGeom>
            <a:noFill/>
            <a:ln w="50800" cap="flat" cmpd="sng">
              <a:solidFill>
                <a:schemeClr val="tx1"/>
              </a:solidFill>
              <a:prstDash val="solid"/>
              <a:round/>
              <a:headEnd type="oval" w="med" len="med"/>
              <a:tailEnd type="triangle" w="med" len="med"/>
            </a:ln>
            <a:effectLst/>
          </p:spPr>
          <p:txBody>
            <a:bodyPr anchor="ctr"/>
            <a:lstStyle/>
            <a:p>
              <a:endParaRPr lang="en-US"/>
            </a:p>
          </p:txBody>
        </p:sp>
        <p:sp>
          <p:nvSpPr>
            <p:cNvPr id="61" name="Text Box 62"/>
            <p:cNvSpPr txBox="1">
              <a:spLocks noChangeArrowheads="1"/>
            </p:cNvSpPr>
            <p:nvPr/>
          </p:nvSpPr>
          <p:spPr bwMode="auto">
            <a:xfrm>
              <a:off x="2976" y="2736"/>
              <a:ext cx="816" cy="212"/>
            </a:xfrm>
            <a:prstGeom prst="rect">
              <a:avLst/>
            </a:prstGeom>
            <a:noFill/>
            <a:ln w="12700" algn="ctr">
              <a:noFill/>
              <a:miter lim="800000"/>
              <a:headEnd/>
              <a:tailEnd/>
            </a:ln>
            <a:effectLst/>
          </p:spPr>
          <p:txBody>
            <a:bodyPr>
              <a:spAutoFit/>
            </a:bodyPr>
            <a:lstStyle/>
            <a:p>
              <a:pPr algn="ctr">
                <a:spcBef>
                  <a:spcPct val="50000"/>
                </a:spcBef>
                <a:buClr>
                  <a:schemeClr val="accent2"/>
                </a:buClr>
                <a:buFont typeface="Wingdings" pitchFamily="2" charset="2"/>
                <a:buNone/>
              </a:pPr>
              <a:r>
                <a:rPr lang="en-US" sz="1600">
                  <a:latin typeface="Arial" pitchFamily="34" charset="0"/>
                </a:rPr>
                <a:t>DB2/XML</a:t>
              </a:r>
            </a:p>
          </p:txBody>
        </p:sp>
      </p:grpSp>
      <p:sp>
        <p:nvSpPr>
          <p:cNvPr id="62" name="TextBox 61"/>
          <p:cNvSpPr txBox="1"/>
          <p:nvPr/>
        </p:nvSpPr>
        <p:spPr>
          <a:xfrm>
            <a:off x="381000" y="914400"/>
            <a:ext cx="7543800" cy="609600"/>
          </a:xfrm>
          <a:prstGeom prst="rect">
            <a:avLst/>
          </a:prstGeom>
          <a:solidFill>
            <a:schemeClr val="accent6">
              <a:lumMod val="40000"/>
              <a:lumOff val="60000"/>
            </a:schemeClr>
          </a:solidFill>
          <a:ln>
            <a:solidFill>
              <a:schemeClr val="accent6">
                <a:lumMod val="50000"/>
              </a:schemeClr>
            </a:solidFill>
          </a:ln>
        </p:spPr>
        <p:txBody>
          <a:bodyPr wrap="square" rtlCol="0" anchor="ctr" anchorCtr="0">
            <a:noAutofit/>
          </a:bodyPr>
          <a:lstStyle/>
          <a:p>
            <a:pPr>
              <a:lnSpc>
                <a:spcPct val="80000"/>
              </a:lnSpc>
            </a:pPr>
            <a:r>
              <a:rPr lang="en-US" altLang="zh-CN" b="1" dirty="0" smtClean="0">
                <a:ea typeface="SimSun" pitchFamily="2" charset="-122"/>
              </a:rPr>
              <a:t>CREATE TABLE </a:t>
            </a:r>
            <a:r>
              <a:rPr lang="en-US" altLang="zh-CN" dirty="0" smtClean="0">
                <a:ea typeface="SimSun" pitchFamily="2" charset="-122"/>
              </a:rPr>
              <a:t>Product( id INTEGER, Specs XML );</a:t>
            </a:r>
          </a:p>
        </p:txBody>
      </p:sp>
      <p:sp>
        <p:nvSpPr>
          <p:cNvPr id="63" name="TextBox 62"/>
          <p:cNvSpPr txBox="1"/>
          <p:nvPr/>
        </p:nvSpPr>
        <p:spPr>
          <a:xfrm>
            <a:off x="381000" y="1600200"/>
            <a:ext cx="3962399" cy="4800600"/>
          </a:xfrm>
          <a:prstGeom prst="rect">
            <a:avLst/>
          </a:prstGeom>
          <a:solidFill>
            <a:schemeClr val="accent6">
              <a:lumMod val="40000"/>
              <a:lumOff val="60000"/>
            </a:schemeClr>
          </a:solidFill>
          <a:ln>
            <a:solidFill>
              <a:schemeClr val="accent6">
                <a:lumMod val="50000"/>
              </a:schemeClr>
            </a:solidFill>
          </a:ln>
        </p:spPr>
        <p:txBody>
          <a:bodyPr wrap="none" rtlCol="0" anchor="ctr" anchorCtr="0">
            <a:noAutofit/>
          </a:bodyPr>
          <a:lstStyle/>
          <a:p>
            <a:pPr>
              <a:lnSpc>
                <a:spcPct val="80000"/>
              </a:lnSpc>
            </a:pPr>
            <a:r>
              <a:rPr lang="en-US" altLang="zh-CN" b="1" dirty="0" smtClean="0">
                <a:ea typeface="SimSun" pitchFamily="2" charset="-122"/>
              </a:rPr>
              <a:t>INSERT </a:t>
            </a:r>
            <a:r>
              <a:rPr lang="en-US" altLang="zh-CN" dirty="0" smtClean="0">
                <a:ea typeface="SimSun" pitchFamily="2" charset="-122"/>
              </a:rPr>
              <a:t>INTO</a:t>
            </a:r>
            <a:r>
              <a:rPr lang="en-US" altLang="zh-CN" b="1" dirty="0" smtClean="0">
                <a:ea typeface="SimSun" pitchFamily="2" charset="-122"/>
              </a:rPr>
              <a:t> </a:t>
            </a:r>
            <a:r>
              <a:rPr lang="en-US" altLang="zh-CN" dirty="0" smtClean="0">
                <a:ea typeface="SimSun" pitchFamily="2" charset="-122"/>
              </a:rPr>
              <a:t>Product </a:t>
            </a:r>
            <a:r>
              <a:rPr lang="en-US" altLang="zh-CN" b="1" dirty="0" smtClean="0">
                <a:ea typeface="SimSun" pitchFamily="2" charset="-122"/>
              </a:rPr>
              <a:t>VALUES</a:t>
            </a:r>
            <a:r>
              <a:rPr lang="en-US" altLang="zh-CN" dirty="0" smtClean="0">
                <a:ea typeface="SimSun" pitchFamily="2" charset="-122"/>
              </a:rPr>
              <a:t>(1, </a:t>
            </a:r>
          </a:p>
          <a:p>
            <a:pPr>
              <a:lnSpc>
                <a:spcPct val="80000"/>
              </a:lnSpc>
            </a:pPr>
            <a:r>
              <a:rPr lang="en-US" altLang="zh-CN" b="1" dirty="0" smtClean="0">
                <a:ea typeface="SimSun" pitchFamily="2" charset="-122"/>
              </a:rPr>
              <a:t>  </a:t>
            </a:r>
            <a:r>
              <a:rPr lang="en-US" altLang="zh-CN" b="1" dirty="0" err="1" smtClean="0">
                <a:ea typeface="SimSun" pitchFamily="2" charset="-122"/>
              </a:rPr>
              <a:t>XMLParse</a:t>
            </a:r>
            <a:r>
              <a:rPr lang="en-US" altLang="zh-CN" dirty="0" smtClean="0">
                <a:ea typeface="SimSun" pitchFamily="2" charset="-122"/>
              </a:rPr>
              <a:t>(  DOCUMENT</a:t>
            </a:r>
          </a:p>
          <a:p>
            <a:pPr>
              <a:lnSpc>
                <a:spcPct val="80000"/>
              </a:lnSpc>
            </a:pPr>
            <a:r>
              <a:rPr lang="en-US" altLang="zh-CN" dirty="0" smtClean="0">
                <a:ea typeface="SimSun" pitchFamily="2" charset="-122"/>
              </a:rPr>
              <a:t>’&lt;?xml version=’1.0’&gt;</a:t>
            </a:r>
          </a:p>
          <a:p>
            <a:pPr>
              <a:lnSpc>
                <a:spcPct val="80000"/>
              </a:lnSpc>
              <a:buFont typeface="Wingdings" pitchFamily="2" charset="2"/>
              <a:buNone/>
            </a:pPr>
            <a:r>
              <a:rPr lang="en-US" altLang="zh-CN" dirty="0" smtClean="0">
                <a:ea typeface="SimSun" pitchFamily="2" charset="-122"/>
              </a:rPr>
              <a:t>       &lt;</a:t>
            </a:r>
            <a:r>
              <a:rPr lang="en-US" altLang="zh-CN" dirty="0" err="1" smtClean="0">
                <a:ea typeface="SimSun" pitchFamily="2" charset="-122"/>
              </a:rPr>
              <a:t>ProductInfo</a:t>
            </a:r>
            <a:r>
              <a:rPr lang="en-US" altLang="zh-CN" dirty="0" smtClean="0">
                <a:ea typeface="SimSun" pitchFamily="2" charset="-122"/>
              </a:rPr>
              <a:t>&gt;</a:t>
            </a:r>
          </a:p>
          <a:p>
            <a:pPr>
              <a:lnSpc>
                <a:spcPct val="80000"/>
              </a:lnSpc>
              <a:buFont typeface="Wingdings" pitchFamily="2" charset="2"/>
              <a:buNone/>
            </a:pPr>
            <a:r>
              <a:rPr lang="en-US" dirty="0" smtClean="0">
                <a:ea typeface="SimSun" pitchFamily="2" charset="-122"/>
              </a:rPr>
              <a:t>          </a:t>
            </a:r>
            <a:r>
              <a:rPr lang="en-US" dirty="0" smtClean="0"/>
              <a:t>&lt;Model&gt;</a:t>
            </a:r>
          </a:p>
          <a:p>
            <a:pPr>
              <a:lnSpc>
                <a:spcPct val="80000"/>
              </a:lnSpc>
              <a:buFont typeface="Wingdings" pitchFamily="2" charset="2"/>
              <a:buNone/>
            </a:pPr>
            <a:r>
              <a:rPr lang="en-US" dirty="0" smtClean="0"/>
              <a:t>             &lt;Brand&gt;Panasonic&lt;/Brand&gt;</a:t>
            </a:r>
          </a:p>
          <a:p>
            <a:pPr>
              <a:lnSpc>
                <a:spcPct val="80000"/>
              </a:lnSpc>
              <a:buFont typeface="Wingdings" pitchFamily="2" charset="2"/>
              <a:buNone/>
            </a:pPr>
            <a:r>
              <a:rPr lang="en-US" dirty="0" smtClean="0"/>
              <a:t>             &lt;</a:t>
            </a:r>
            <a:r>
              <a:rPr lang="en-US" dirty="0" err="1" smtClean="0"/>
              <a:t>ModelID</a:t>
            </a:r>
            <a:r>
              <a:rPr lang="en-US" dirty="0" smtClean="0"/>
              <a:t>&gt;</a:t>
            </a:r>
          </a:p>
          <a:p>
            <a:pPr>
              <a:lnSpc>
                <a:spcPct val="80000"/>
              </a:lnSpc>
              <a:buFont typeface="Wingdings" pitchFamily="2" charset="2"/>
              <a:buNone/>
            </a:pPr>
            <a:r>
              <a:rPr lang="en-US" dirty="0" smtClean="0"/>
              <a:t>                 TH-58PH10UK</a:t>
            </a:r>
          </a:p>
          <a:p>
            <a:pPr>
              <a:lnSpc>
                <a:spcPct val="80000"/>
              </a:lnSpc>
              <a:buFont typeface="Wingdings" pitchFamily="2" charset="2"/>
              <a:buNone/>
            </a:pPr>
            <a:r>
              <a:rPr lang="en-US" dirty="0" smtClean="0"/>
              <a:t>             &lt;/</a:t>
            </a:r>
            <a:r>
              <a:rPr lang="en-US" dirty="0" err="1" smtClean="0"/>
              <a:t>ModelID</a:t>
            </a:r>
            <a:r>
              <a:rPr lang="en-US" dirty="0" smtClean="0"/>
              <a:t>&gt;</a:t>
            </a:r>
          </a:p>
          <a:p>
            <a:pPr>
              <a:lnSpc>
                <a:spcPct val="80000"/>
              </a:lnSpc>
              <a:buFont typeface="Wingdings" pitchFamily="2" charset="2"/>
              <a:buNone/>
            </a:pPr>
            <a:r>
              <a:rPr lang="en-US" dirty="0" smtClean="0"/>
              <a:t>          &lt;/Model&gt;</a:t>
            </a:r>
          </a:p>
          <a:p>
            <a:pPr>
              <a:lnSpc>
                <a:spcPct val="80000"/>
              </a:lnSpc>
              <a:buFont typeface="Wingdings" pitchFamily="2" charset="2"/>
              <a:buNone/>
            </a:pPr>
            <a:r>
              <a:rPr lang="en-US" dirty="0" smtClean="0"/>
              <a:t>          &lt;Display&gt;</a:t>
            </a:r>
          </a:p>
          <a:p>
            <a:pPr>
              <a:lnSpc>
                <a:spcPct val="80000"/>
              </a:lnSpc>
              <a:buFont typeface="Wingdings" pitchFamily="2" charset="2"/>
              <a:buNone/>
            </a:pPr>
            <a:r>
              <a:rPr lang="en-US" dirty="0" smtClean="0"/>
              <a:t>             &lt;</a:t>
            </a:r>
            <a:r>
              <a:rPr lang="en-US" dirty="0" err="1" smtClean="0"/>
              <a:t>ScreenSize</a:t>
            </a:r>
            <a:r>
              <a:rPr lang="en-US" dirty="0" smtClean="0"/>
              <a:t>&gt;58in</a:t>
            </a:r>
          </a:p>
          <a:p>
            <a:pPr>
              <a:lnSpc>
                <a:spcPct val="80000"/>
              </a:lnSpc>
              <a:buFont typeface="Wingdings" pitchFamily="2" charset="2"/>
              <a:buNone/>
            </a:pPr>
            <a:r>
              <a:rPr lang="en-US" dirty="0" smtClean="0"/>
              <a:t>             &lt;/</a:t>
            </a:r>
            <a:r>
              <a:rPr lang="en-US" dirty="0" err="1" smtClean="0"/>
              <a:t>ScreenSize</a:t>
            </a:r>
            <a:r>
              <a:rPr lang="en-US" dirty="0" smtClean="0"/>
              <a:t>&gt;</a:t>
            </a:r>
          </a:p>
          <a:p>
            <a:pPr>
              <a:lnSpc>
                <a:spcPct val="80000"/>
              </a:lnSpc>
              <a:buFont typeface="Wingdings" pitchFamily="2" charset="2"/>
              <a:buNone/>
            </a:pPr>
            <a:r>
              <a:rPr lang="en-US" dirty="0" smtClean="0"/>
              <a:t>             &lt;</a:t>
            </a:r>
            <a:r>
              <a:rPr lang="en-US" dirty="0" err="1" smtClean="0"/>
              <a:t>AspectRatio</a:t>
            </a:r>
            <a:r>
              <a:rPr lang="en-US" dirty="0" smtClean="0"/>
              <a:t>&gt;16:9</a:t>
            </a:r>
          </a:p>
          <a:p>
            <a:pPr>
              <a:lnSpc>
                <a:spcPct val="80000"/>
              </a:lnSpc>
              <a:buFont typeface="Wingdings" pitchFamily="2" charset="2"/>
              <a:buNone/>
            </a:pPr>
            <a:r>
              <a:rPr lang="en-US" dirty="0" smtClean="0"/>
              <a:t>             &lt;/</a:t>
            </a:r>
            <a:r>
              <a:rPr lang="en-US" dirty="0" err="1" smtClean="0"/>
              <a:t>AspectRatio</a:t>
            </a:r>
            <a:r>
              <a:rPr lang="en-US" dirty="0" smtClean="0"/>
              <a:t>&gt;</a:t>
            </a:r>
          </a:p>
          <a:p>
            <a:pPr>
              <a:lnSpc>
                <a:spcPct val="80000"/>
              </a:lnSpc>
              <a:buFont typeface="Wingdings" pitchFamily="2" charset="2"/>
              <a:buNone/>
            </a:pPr>
            <a:r>
              <a:rPr lang="en-US" dirty="0" smtClean="0"/>
              <a:t>             &lt;Resolution&gt;1366 x 768</a:t>
            </a:r>
          </a:p>
          <a:p>
            <a:pPr>
              <a:lnSpc>
                <a:spcPct val="80000"/>
              </a:lnSpc>
              <a:buFont typeface="Wingdings" pitchFamily="2" charset="2"/>
              <a:buNone/>
            </a:pPr>
            <a:r>
              <a:rPr lang="en-US" dirty="0" smtClean="0"/>
              <a:t>             &lt;/Resolution&gt;</a:t>
            </a:r>
          </a:p>
          <a:p>
            <a:pPr>
              <a:lnSpc>
                <a:spcPct val="80000"/>
              </a:lnSpc>
              <a:buFont typeface="Wingdings" pitchFamily="2" charset="2"/>
              <a:buNone/>
            </a:pPr>
            <a:r>
              <a:rPr lang="en-US" dirty="0" smtClean="0"/>
              <a:t>              …</a:t>
            </a:r>
          </a:p>
          <a:p>
            <a:pPr>
              <a:lnSpc>
                <a:spcPct val="80000"/>
              </a:lnSpc>
              <a:buFont typeface="Wingdings" pitchFamily="2" charset="2"/>
              <a:buNone/>
            </a:pPr>
            <a:r>
              <a:rPr lang="en-US" altLang="zh-CN" dirty="0" smtClean="0">
                <a:ea typeface="SimSun" pitchFamily="2" charset="-122"/>
              </a:rPr>
              <a:t>        &lt;/</a:t>
            </a:r>
            <a:r>
              <a:rPr lang="en-US" altLang="zh-CN" dirty="0" err="1" smtClean="0">
                <a:ea typeface="SimSun" pitchFamily="2" charset="-122"/>
              </a:rPr>
              <a:t>ProductInfo</a:t>
            </a:r>
            <a:r>
              <a:rPr lang="en-US" altLang="zh-CN" dirty="0" smtClean="0">
                <a:ea typeface="SimSun" pitchFamily="2" charset="-122"/>
              </a:rPr>
              <a:t>&gt;’)</a:t>
            </a:r>
          </a:p>
          <a:p>
            <a:pPr>
              <a:lnSpc>
                <a:spcPct val="80000"/>
              </a:lnSpc>
              <a:buFont typeface="Wingdings" pitchFamily="2" charset="2"/>
              <a:buNone/>
            </a:pPr>
            <a:r>
              <a:rPr lang="en-US" altLang="zh-CN" dirty="0" smtClean="0">
                <a:ea typeface="SimSun" pitchFamily="2" charset="-122"/>
              </a:rPr>
              <a:t>    );</a:t>
            </a:r>
          </a:p>
          <a:p>
            <a:endParaRPr lang="en-US" dirty="0"/>
          </a:p>
        </p:txBody>
      </p:sp>
      <p:sp>
        <p:nvSpPr>
          <p:cNvPr id="64" name="TextBox 63"/>
          <p:cNvSpPr txBox="1"/>
          <p:nvPr/>
        </p:nvSpPr>
        <p:spPr>
          <a:xfrm>
            <a:off x="4495800" y="4267200"/>
            <a:ext cx="4419600" cy="1754326"/>
          </a:xfrm>
          <a:prstGeom prst="rect">
            <a:avLst/>
          </a:prstGeom>
          <a:solidFill>
            <a:schemeClr val="accent6">
              <a:lumMod val="40000"/>
              <a:lumOff val="60000"/>
            </a:schemeClr>
          </a:solidFill>
          <a:ln>
            <a:solidFill>
              <a:schemeClr val="accent6">
                <a:lumMod val="50000"/>
              </a:schemeClr>
            </a:solidFill>
          </a:ln>
        </p:spPr>
        <p:txBody>
          <a:bodyPr wrap="square" rtlCol="0">
            <a:spAutoFit/>
          </a:bodyPr>
          <a:lstStyle/>
          <a:p>
            <a:r>
              <a:rPr lang="en-US" altLang="zh-CN" b="1" dirty="0" smtClean="0">
                <a:ea typeface="SimSun" pitchFamily="2" charset="-122"/>
              </a:rPr>
              <a:t>SELECT </a:t>
            </a:r>
            <a:r>
              <a:rPr lang="en-US" altLang="zh-CN" dirty="0" smtClean="0">
                <a:ea typeface="SimSun" pitchFamily="2" charset="-122"/>
              </a:rPr>
              <a:t>id</a:t>
            </a:r>
            <a:br>
              <a:rPr lang="en-US" altLang="zh-CN" dirty="0" smtClean="0">
                <a:ea typeface="SimSun" pitchFamily="2" charset="-122"/>
              </a:rPr>
            </a:br>
            <a:r>
              <a:rPr lang="en-US" altLang="zh-CN" b="1" dirty="0" smtClean="0">
                <a:ea typeface="SimSun" pitchFamily="2" charset="-122"/>
              </a:rPr>
              <a:t>FROM</a:t>
            </a:r>
            <a:r>
              <a:rPr lang="en-US" altLang="zh-CN" dirty="0" smtClean="0">
                <a:ea typeface="SimSun" pitchFamily="2" charset="-122"/>
              </a:rPr>
              <a:t> Product AS P</a:t>
            </a:r>
            <a:br>
              <a:rPr lang="en-US" altLang="zh-CN" dirty="0" smtClean="0">
                <a:ea typeface="SimSun" pitchFamily="2" charset="-122"/>
              </a:rPr>
            </a:br>
            <a:r>
              <a:rPr lang="en-US" altLang="zh-CN" b="1" dirty="0" smtClean="0">
                <a:ea typeface="SimSun" pitchFamily="2" charset="-122"/>
              </a:rPr>
              <a:t>WHERE</a:t>
            </a:r>
            <a:r>
              <a:rPr lang="en-US" altLang="zh-CN" dirty="0" smtClean="0">
                <a:ea typeface="SimSun" pitchFamily="2" charset="-122"/>
              </a:rPr>
              <a:t> </a:t>
            </a:r>
            <a:r>
              <a:rPr lang="en-US" altLang="zh-CN" b="1" dirty="0" err="1" smtClean="0">
                <a:ea typeface="SimSun" pitchFamily="2" charset="-122"/>
              </a:rPr>
              <a:t>XMLExists</a:t>
            </a:r>
            <a:r>
              <a:rPr lang="en-US" altLang="zh-CN" dirty="0" smtClean="0">
                <a:ea typeface="SimSun" pitchFamily="2" charset="-122"/>
              </a:rPr>
              <a:t>(‘$t/</a:t>
            </a:r>
            <a:r>
              <a:rPr lang="en-US" altLang="zh-CN" dirty="0" err="1" smtClean="0">
                <a:ea typeface="SimSun" pitchFamily="2" charset="-122"/>
              </a:rPr>
              <a:t>ProductInfo</a:t>
            </a:r>
            <a:r>
              <a:rPr lang="en-US" altLang="zh-CN" dirty="0" smtClean="0">
                <a:ea typeface="SimSun" pitchFamily="2" charset="-122"/>
              </a:rPr>
              <a:t>/Model/Brand/Panasonic’ PASSING BY REF </a:t>
            </a:r>
            <a:r>
              <a:rPr lang="en-US" altLang="zh-CN" dirty="0" err="1" smtClean="0">
                <a:ea typeface="SimSun" pitchFamily="2" charset="-122"/>
              </a:rPr>
              <a:t>P.Specs</a:t>
            </a:r>
            <a:r>
              <a:rPr lang="en-US" altLang="zh-CN" dirty="0" smtClean="0">
                <a:ea typeface="SimSun" pitchFamily="2" charset="-122"/>
              </a:rPr>
              <a:t> AS "t")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dirty="0" smtClean="0"/>
              <a:t>SQL/XML</a:t>
            </a:r>
            <a:endParaRPr lang="en-US" dirty="0"/>
          </a:p>
        </p:txBody>
      </p:sp>
      <p:sp>
        <p:nvSpPr>
          <p:cNvPr id="3" name="Content Placeholder 2"/>
          <p:cNvSpPr>
            <a:spLocks noGrp="1"/>
          </p:cNvSpPr>
          <p:nvPr>
            <p:ph idx="1"/>
          </p:nvPr>
        </p:nvSpPr>
        <p:spPr>
          <a:xfrm>
            <a:off x="457200" y="838200"/>
            <a:ext cx="3352800" cy="5287963"/>
          </a:xfrm>
        </p:spPr>
        <p:txBody>
          <a:bodyPr>
            <a:normAutofit fontScale="92500" lnSpcReduction="20000"/>
          </a:bodyPr>
          <a:lstStyle/>
          <a:p>
            <a:r>
              <a:rPr lang="en-US" b="1" dirty="0" err="1" smtClean="0"/>
              <a:t>XMLParse</a:t>
            </a:r>
            <a:r>
              <a:rPr lang="en-US" dirty="0" smtClean="0"/>
              <a:t> – parses an XML document</a:t>
            </a:r>
          </a:p>
          <a:p>
            <a:r>
              <a:rPr lang="en-US" b="1" dirty="0" err="1" smtClean="0"/>
              <a:t>XMLexists</a:t>
            </a:r>
            <a:r>
              <a:rPr lang="en-US" b="1" dirty="0" smtClean="0"/>
              <a:t> </a:t>
            </a:r>
            <a:r>
              <a:rPr lang="en-US" dirty="0" smtClean="0"/>
              <a:t>– checks if an </a:t>
            </a:r>
            <a:r>
              <a:rPr lang="en-US" dirty="0" err="1" smtClean="0"/>
              <a:t>XPath</a:t>
            </a:r>
            <a:r>
              <a:rPr lang="en-US" dirty="0" smtClean="0"/>
              <a:t> expression matches anything</a:t>
            </a:r>
          </a:p>
          <a:p>
            <a:r>
              <a:rPr lang="en-US" b="1" dirty="0" err="1" smtClean="0"/>
              <a:t>XMLTable</a:t>
            </a:r>
            <a:r>
              <a:rPr lang="en-US" dirty="0" smtClean="0"/>
              <a:t> – converts XML into one table</a:t>
            </a:r>
          </a:p>
          <a:p>
            <a:r>
              <a:rPr lang="en-US" b="1" dirty="0" err="1" smtClean="0"/>
              <a:t>XMLQuery</a:t>
            </a:r>
            <a:r>
              <a:rPr lang="en-US" dirty="0" smtClean="0"/>
              <a:t> – executes XML query</a:t>
            </a:r>
            <a:endParaRPr lang="en-US" dirty="0"/>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805FC3F4-3B6C-4222-B567-6C87F5E3AE87}" type="slidenum">
              <a:rPr lang="en-US" smtClean="0"/>
              <a:pPr/>
              <a:t>13</a:t>
            </a:fld>
            <a:endParaRPr lang="en-US"/>
          </a:p>
        </p:txBody>
      </p:sp>
      <p:sp>
        <p:nvSpPr>
          <p:cNvPr id="7" name="TextBox 6"/>
          <p:cNvSpPr txBox="1"/>
          <p:nvPr/>
        </p:nvSpPr>
        <p:spPr>
          <a:xfrm>
            <a:off x="3810000" y="990600"/>
            <a:ext cx="4953000" cy="2308324"/>
          </a:xfrm>
          <a:prstGeom prst="rect">
            <a:avLst/>
          </a:prstGeom>
          <a:solidFill>
            <a:schemeClr val="accent6">
              <a:lumMod val="40000"/>
              <a:lumOff val="60000"/>
            </a:schemeClr>
          </a:solidFill>
          <a:ln>
            <a:solidFill>
              <a:schemeClr val="accent6">
                <a:lumMod val="50000"/>
              </a:schemeClr>
            </a:solidFill>
          </a:ln>
        </p:spPr>
        <p:txBody>
          <a:bodyPr wrap="square" rtlCol="0">
            <a:spAutoFit/>
          </a:bodyPr>
          <a:lstStyle/>
          <a:p>
            <a:r>
              <a:rPr lang="en-US" b="1" dirty="0" smtClean="0"/>
              <a:t>SELECT</a:t>
            </a:r>
            <a:r>
              <a:rPr lang="en-US" dirty="0" smtClean="0"/>
              <a:t> X.* </a:t>
            </a:r>
          </a:p>
          <a:p>
            <a:r>
              <a:rPr lang="en-US" b="1" dirty="0" smtClean="0"/>
              <a:t>FROM</a:t>
            </a:r>
            <a:r>
              <a:rPr lang="en-US" dirty="0" smtClean="0"/>
              <a:t> </a:t>
            </a:r>
            <a:r>
              <a:rPr lang="en-US" dirty="0" err="1" smtClean="0"/>
              <a:t>emp</a:t>
            </a:r>
            <a:r>
              <a:rPr lang="en-US" dirty="0" smtClean="0"/>
              <a:t>, </a:t>
            </a:r>
            <a:r>
              <a:rPr lang="en-US" b="1" dirty="0" smtClean="0"/>
              <a:t>XMLTABLE</a:t>
            </a:r>
            <a:r>
              <a:rPr lang="en-US" dirty="0" smtClean="0"/>
              <a:t> ('$d/dept/employee' passing doc as "d" </a:t>
            </a:r>
          </a:p>
          <a:p>
            <a:r>
              <a:rPr lang="en-US" b="1" dirty="0" smtClean="0"/>
              <a:t>COLUMNS</a:t>
            </a:r>
            <a:r>
              <a:rPr lang="en-US" dirty="0" smtClean="0"/>
              <a:t> </a:t>
            </a:r>
          </a:p>
          <a:p>
            <a:r>
              <a:rPr lang="en-US" dirty="0" smtClean="0"/>
              <a:t>  </a:t>
            </a:r>
            <a:r>
              <a:rPr lang="en-US" dirty="0" err="1" smtClean="0"/>
              <a:t>empID</a:t>
            </a:r>
            <a:r>
              <a:rPr lang="en-US" dirty="0" smtClean="0"/>
              <a:t> INTEGER </a:t>
            </a:r>
            <a:r>
              <a:rPr lang="en-US" b="1" dirty="0" smtClean="0"/>
              <a:t>PATH</a:t>
            </a:r>
            <a:r>
              <a:rPr lang="en-US" dirty="0" smtClean="0"/>
              <a:t> '@id', </a:t>
            </a:r>
          </a:p>
          <a:p>
            <a:r>
              <a:rPr lang="en-US" dirty="0" smtClean="0"/>
              <a:t>  </a:t>
            </a:r>
            <a:r>
              <a:rPr lang="en-US" dirty="0" err="1" smtClean="0"/>
              <a:t>firstname</a:t>
            </a:r>
            <a:r>
              <a:rPr lang="en-US" dirty="0" smtClean="0"/>
              <a:t> VARCHAR(20) </a:t>
            </a:r>
            <a:r>
              <a:rPr lang="en-US" b="1" dirty="0" smtClean="0"/>
              <a:t>PATH</a:t>
            </a:r>
            <a:r>
              <a:rPr lang="en-US" dirty="0" smtClean="0"/>
              <a:t> 'name/first', </a:t>
            </a:r>
          </a:p>
          <a:p>
            <a:r>
              <a:rPr lang="en-US" dirty="0" smtClean="0"/>
              <a:t>  </a:t>
            </a:r>
            <a:r>
              <a:rPr lang="en-US" dirty="0" err="1" smtClean="0"/>
              <a:t>lastname</a:t>
            </a:r>
            <a:r>
              <a:rPr lang="en-US" dirty="0" smtClean="0"/>
              <a:t> VARCHAR(25) </a:t>
            </a:r>
            <a:r>
              <a:rPr lang="en-US" b="1" dirty="0" smtClean="0"/>
              <a:t>PATH</a:t>
            </a:r>
            <a:r>
              <a:rPr lang="en-US" dirty="0" smtClean="0"/>
              <a:t> 'name/last') </a:t>
            </a:r>
            <a:r>
              <a:rPr lang="en-US" b="1" dirty="0" smtClean="0"/>
              <a:t>AS</a:t>
            </a:r>
            <a:r>
              <a:rPr lang="en-US" dirty="0" smtClean="0"/>
              <a:t> X</a:t>
            </a:r>
            <a:endParaRPr lang="en-US" dirty="0"/>
          </a:p>
        </p:txBody>
      </p:sp>
      <p:sp>
        <p:nvSpPr>
          <p:cNvPr id="8" name="TextBox 7"/>
          <p:cNvSpPr txBox="1"/>
          <p:nvPr/>
        </p:nvSpPr>
        <p:spPr>
          <a:xfrm>
            <a:off x="3810000" y="3962400"/>
            <a:ext cx="4953000" cy="1524000"/>
          </a:xfrm>
          <a:prstGeom prst="rect">
            <a:avLst/>
          </a:prstGeom>
          <a:solidFill>
            <a:schemeClr val="accent6">
              <a:lumMod val="40000"/>
              <a:lumOff val="60000"/>
            </a:schemeClr>
          </a:solidFill>
          <a:ln>
            <a:solidFill>
              <a:schemeClr val="accent6">
                <a:lumMod val="50000"/>
              </a:schemeClr>
            </a:solidFill>
          </a:ln>
        </p:spPr>
        <p:txBody>
          <a:bodyPr wrap="square" rtlCol="0">
            <a:spAutoFit/>
          </a:bodyPr>
          <a:lstStyle/>
          <a:p>
            <a:r>
              <a:rPr lang="en-US" b="1" dirty="0" smtClean="0"/>
              <a:t>SELECT</a:t>
            </a:r>
            <a:r>
              <a:rPr lang="en-US" dirty="0" smtClean="0"/>
              <a:t> </a:t>
            </a:r>
            <a:r>
              <a:rPr lang="en-US" b="1" dirty="0" smtClean="0"/>
              <a:t>XMLQUERY</a:t>
            </a:r>
            <a:r>
              <a:rPr lang="en-US" dirty="0" smtClean="0"/>
              <a:t>( </a:t>
            </a:r>
          </a:p>
          <a:p>
            <a:r>
              <a:rPr lang="en-US" dirty="0" smtClean="0"/>
              <a:t>  ‘$doc//item[</a:t>
            </a:r>
            <a:r>
              <a:rPr lang="en-US" dirty="0" err="1" smtClean="0"/>
              <a:t>productName</a:t>
            </a:r>
            <a:r>
              <a:rPr lang="en-US" dirty="0" smtClean="0"/>
              <a:t>=“iPod”]' </a:t>
            </a:r>
          </a:p>
          <a:p>
            <a:r>
              <a:rPr lang="en-US" b="1" dirty="0" smtClean="0"/>
              <a:t>  PASSING</a:t>
            </a:r>
            <a:r>
              <a:rPr lang="en-US" dirty="0" smtClean="0"/>
              <a:t> </a:t>
            </a:r>
            <a:r>
              <a:rPr lang="en-US" dirty="0" err="1" smtClean="0"/>
              <a:t>PO.Porder</a:t>
            </a:r>
            <a:r>
              <a:rPr lang="en-US" dirty="0" smtClean="0"/>
              <a:t> as “doc”) </a:t>
            </a:r>
          </a:p>
          <a:p>
            <a:r>
              <a:rPr lang="en-US" b="1" dirty="0" smtClean="0"/>
              <a:t>  AS</a:t>
            </a:r>
            <a:r>
              <a:rPr lang="en-US" dirty="0" smtClean="0"/>
              <a:t> "Result" </a:t>
            </a:r>
          </a:p>
          <a:p>
            <a:r>
              <a:rPr lang="en-US" b="1" dirty="0" smtClean="0"/>
              <a:t>FROM</a:t>
            </a:r>
            <a:r>
              <a:rPr lang="en-US" dirty="0" smtClean="0"/>
              <a:t> </a:t>
            </a:r>
            <a:r>
              <a:rPr lang="en-US" dirty="0" err="1" smtClean="0"/>
              <a:t>PurchaseOrders</a:t>
            </a:r>
            <a:r>
              <a:rPr lang="en-US" dirty="0" smtClean="0"/>
              <a:t> PO;</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dirty="0" smtClean="0"/>
              <a:t>XML Storage (DB2 </a:t>
            </a:r>
            <a:r>
              <a:rPr lang="en-US" dirty="0" err="1" smtClean="0"/>
              <a:t>pureXML</a:t>
            </a:r>
            <a:r>
              <a:rPr lang="en-US" dirty="0" smtClean="0"/>
              <a:t>)</a:t>
            </a:r>
            <a:endParaRPr lang="en-US" dirty="0"/>
          </a:p>
        </p:txBody>
      </p:sp>
      <p:sp>
        <p:nvSpPr>
          <p:cNvPr id="3" name="Content Placeholder 2"/>
          <p:cNvSpPr>
            <a:spLocks noGrp="1"/>
          </p:cNvSpPr>
          <p:nvPr>
            <p:ph idx="1"/>
          </p:nvPr>
        </p:nvSpPr>
        <p:spPr>
          <a:xfrm>
            <a:off x="457200" y="990600"/>
            <a:ext cx="2895600" cy="5135563"/>
          </a:xfrm>
        </p:spPr>
        <p:txBody>
          <a:bodyPr>
            <a:noAutofit/>
          </a:bodyPr>
          <a:lstStyle/>
          <a:p>
            <a:r>
              <a:rPr lang="en-US" sz="2400" b="1" dirty="0" smtClean="0"/>
              <a:t>String IDs </a:t>
            </a:r>
            <a:r>
              <a:rPr lang="en-US" sz="2400" dirty="0" smtClean="0"/>
              <a:t>for Namespace, Tag names</a:t>
            </a:r>
          </a:p>
          <a:p>
            <a:r>
              <a:rPr lang="en-US" sz="2400" b="1" dirty="0" smtClean="0"/>
              <a:t>Path IDs </a:t>
            </a:r>
            <a:r>
              <a:rPr lang="en-US" sz="2400" dirty="0" smtClean="0"/>
              <a:t>for paths</a:t>
            </a:r>
          </a:p>
          <a:p>
            <a:r>
              <a:rPr lang="en-US" sz="2400" dirty="0" smtClean="0"/>
              <a:t>XML tree partitioned into regions &amp; packed into pages.</a:t>
            </a:r>
          </a:p>
          <a:p>
            <a:r>
              <a:rPr lang="en-US" sz="2400" b="1" dirty="0" smtClean="0"/>
              <a:t>Regions index </a:t>
            </a:r>
            <a:r>
              <a:rPr lang="en-US" sz="2400" dirty="0" smtClean="0"/>
              <a:t>track the pages associated with the XML structure</a:t>
            </a:r>
            <a:endParaRPr lang="en-US" sz="2400" dirty="0"/>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805FC3F4-3B6C-4222-B567-6C87F5E3AE87}" type="slidenum">
              <a:rPr lang="en-US" smtClean="0"/>
              <a:pPr/>
              <a:t>14</a:t>
            </a:fld>
            <a:endParaRPr lang="en-US"/>
          </a:p>
        </p:txBody>
      </p:sp>
      <p:pic>
        <p:nvPicPr>
          <p:cNvPr id="1027" name="Picture 3"/>
          <p:cNvPicPr>
            <a:picLocks noChangeAspect="1" noChangeArrowheads="1"/>
          </p:cNvPicPr>
          <p:nvPr/>
        </p:nvPicPr>
        <p:blipFill>
          <a:blip r:embed="rId3" cstate="print"/>
          <a:srcRect/>
          <a:stretch>
            <a:fillRect/>
          </a:stretch>
        </p:blipFill>
        <p:spPr bwMode="auto">
          <a:xfrm>
            <a:off x="3352800" y="990600"/>
            <a:ext cx="5543550" cy="53625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XML Indexing</a:t>
            </a:r>
            <a:endParaRPr lang="en-US" dirty="0"/>
          </a:p>
        </p:txBody>
      </p:sp>
      <p:sp>
        <p:nvSpPr>
          <p:cNvPr id="3" name="Content Placeholder 2"/>
          <p:cNvSpPr>
            <a:spLocks noGrp="1"/>
          </p:cNvSpPr>
          <p:nvPr>
            <p:ph idx="1"/>
          </p:nvPr>
        </p:nvSpPr>
        <p:spPr>
          <a:xfrm>
            <a:off x="457200" y="1143000"/>
            <a:ext cx="8229600" cy="4983163"/>
          </a:xfrm>
        </p:spPr>
        <p:txBody>
          <a:bodyPr>
            <a:normAutofit lnSpcReduction="10000"/>
          </a:bodyPr>
          <a:lstStyle/>
          <a:p>
            <a:r>
              <a:rPr lang="en-US" dirty="0" smtClean="0"/>
              <a:t>Users create specific </a:t>
            </a:r>
            <a:r>
              <a:rPr lang="en-US" b="1" i="1" u="sng" dirty="0" smtClean="0"/>
              <a:t>value indexes </a:t>
            </a:r>
            <a:r>
              <a:rPr lang="en-US" dirty="0" smtClean="0"/>
              <a:t>associated with specific </a:t>
            </a:r>
            <a:r>
              <a:rPr lang="en-US" dirty="0" err="1" smtClean="0"/>
              <a:t>XPaths</a:t>
            </a:r>
            <a:r>
              <a:rPr lang="en-US" dirty="0" smtClean="0"/>
              <a:t>.</a:t>
            </a:r>
          </a:p>
          <a:p>
            <a:pPr>
              <a:buNone/>
            </a:pPr>
            <a:r>
              <a:rPr lang="en-US" b="1" dirty="0" smtClean="0"/>
              <a:t>CREATE INDEX</a:t>
            </a:r>
            <a:r>
              <a:rPr lang="en-US" dirty="0" smtClean="0"/>
              <a:t> idx1 </a:t>
            </a:r>
            <a:r>
              <a:rPr lang="en-US" b="1" dirty="0" smtClean="0"/>
              <a:t>ON</a:t>
            </a:r>
            <a:r>
              <a:rPr lang="en-US" dirty="0" smtClean="0"/>
              <a:t> dept(</a:t>
            </a:r>
            <a:r>
              <a:rPr lang="en-US" dirty="0" err="1" smtClean="0"/>
              <a:t>deptdoc</a:t>
            </a:r>
            <a:r>
              <a:rPr lang="en-US" dirty="0" smtClean="0"/>
              <a:t>) </a:t>
            </a:r>
            <a:r>
              <a:rPr lang="en-US" b="1" dirty="0" smtClean="0"/>
              <a:t>GENERATE KEY USING XMLPATTERN </a:t>
            </a:r>
            <a:r>
              <a:rPr lang="en-US" dirty="0" smtClean="0"/>
              <a:t>‘/dept/employee/name’ </a:t>
            </a:r>
            <a:r>
              <a:rPr lang="en-US" b="1" dirty="0" smtClean="0"/>
              <a:t>AS SQL VARCHAR</a:t>
            </a:r>
            <a:r>
              <a:rPr lang="en-US" dirty="0" smtClean="0"/>
              <a:t>(35)</a:t>
            </a:r>
          </a:p>
          <a:p>
            <a:r>
              <a:rPr lang="en-US" dirty="0" smtClean="0"/>
              <a:t>Index matching requires both the path and the type to match.</a:t>
            </a:r>
          </a:p>
          <a:p>
            <a:pPr lvl="1"/>
            <a:r>
              <a:rPr lang="en-US" dirty="0" smtClean="0"/>
              <a:t>Queries involving /dept/employee/name and explicitly uses </a:t>
            </a:r>
            <a:r>
              <a:rPr lang="en-US" dirty="0" err="1" smtClean="0"/>
              <a:t>varchar</a:t>
            </a:r>
            <a:r>
              <a:rPr lang="en-US" dirty="0" smtClean="0"/>
              <a:t> or string for the type associated with the element can exploit the valued index</a:t>
            </a:r>
            <a:endParaRPr lang="en-US" dirty="0"/>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805FC3F4-3B6C-4222-B567-6C87F5E3AE87}"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dirty="0" smtClean="0"/>
              <a:t>B+ Trees for XML Indexing</a:t>
            </a:r>
            <a:endParaRPr lang="en-US" dirty="0"/>
          </a:p>
        </p:txBody>
      </p:sp>
      <p:sp>
        <p:nvSpPr>
          <p:cNvPr id="3" name="Content Placeholder 2"/>
          <p:cNvSpPr>
            <a:spLocks noGrp="1"/>
          </p:cNvSpPr>
          <p:nvPr>
            <p:ph idx="1"/>
          </p:nvPr>
        </p:nvSpPr>
        <p:spPr>
          <a:xfrm>
            <a:off x="457200" y="3810000"/>
            <a:ext cx="8229600" cy="2438400"/>
          </a:xfrm>
        </p:spPr>
        <p:txBody>
          <a:bodyPr>
            <a:normAutofit fontScale="85000" lnSpcReduction="20000"/>
          </a:bodyPr>
          <a:lstStyle/>
          <a:p>
            <a:r>
              <a:rPr lang="en-US" dirty="0" smtClean="0"/>
              <a:t>For XML value indexes we want to map the value associated with an XML pattern to nodes in the XML data tree</a:t>
            </a:r>
          </a:p>
          <a:p>
            <a:r>
              <a:rPr lang="en-US" dirty="0" smtClean="0"/>
              <a:t>Key part of index entry is the “value”</a:t>
            </a:r>
          </a:p>
          <a:p>
            <a:r>
              <a:rPr lang="en-US" dirty="0" smtClean="0"/>
              <a:t>Instead of a rid, an index entry stores the (region ID, node ID)</a:t>
            </a:r>
          </a:p>
          <a:p>
            <a:pPr>
              <a:buNone/>
            </a:pPr>
            <a:endParaRPr lang="en-US" dirty="0"/>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805FC3F4-3B6C-4222-B567-6C87F5E3AE87}" type="slidenum">
              <a:rPr lang="en-US" smtClean="0"/>
              <a:pPr/>
              <a:t>16</a:t>
            </a:fld>
            <a:endParaRPr lang="en-US"/>
          </a:p>
        </p:txBody>
      </p:sp>
      <p:grpSp>
        <p:nvGrpSpPr>
          <p:cNvPr id="7" name="Group 6"/>
          <p:cNvGrpSpPr/>
          <p:nvPr/>
        </p:nvGrpSpPr>
        <p:grpSpPr>
          <a:xfrm>
            <a:off x="228600" y="939800"/>
            <a:ext cx="7910512" cy="2794000"/>
            <a:chOff x="681038" y="996950"/>
            <a:chExt cx="7910512" cy="2794000"/>
          </a:xfrm>
        </p:grpSpPr>
        <p:sp>
          <p:nvSpPr>
            <p:cNvPr id="8" name="Freeform 40"/>
            <p:cNvSpPr>
              <a:spLocks/>
            </p:cNvSpPr>
            <p:nvPr/>
          </p:nvSpPr>
          <p:spPr bwMode="auto">
            <a:xfrm>
              <a:off x="1466850" y="3135313"/>
              <a:ext cx="450850" cy="225425"/>
            </a:xfrm>
            <a:custGeom>
              <a:avLst/>
              <a:gdLst/>
              <a:ahLst/>
              <a:cxnLst>
                <a:cxn ang="0">
                  <a:pos x="0" y="141"/>
                </a:cxn>
                <a:cxn ang="0">
                  <a:pos x="0" y="0"/>
                </a:cxn>
                <a:cxn ang="0">
                  <a:pos x="283" y="0"/>
                </a:cxn>
                <a:cxn ang="0">
                  <a:pos x="283" y="141"/>
                </a:cxn>
                <a:cxn ang="0">
                  <a:pos x="0" y="141"/>
                </a:cxn>
              </a:cxnLst>
              <a:rect l="0" t="0" r="r" b="b"/>
              <a:pathLst>
                <a:path w="284" h="142">
                  <a:moveTo>
                    <a:pt x="0" y="141"/>
                  </a:moveTo>
                  <a:lnTo>
                    <a:pt x="0" y="0"/>
                  </a:lnTo>
                  <a:lnTo>
                    <a:pt x="283" y="0"/>
                  </a:lnTo>
                  <a:lnTo>
                    <a:pt x="283"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9" name="Freeform 41"/>
            <p:cNvSpPr>
              <a:spLocks/>
            </p:cNvSpPr>
            <p:nvPr/>
          </p:nvSpPr>
          <p:spPr bwMode="auto">
            <a:xfrm>
              <a:off x="2368550" y="3135313"/>
              <a:ext cx="450850" cy="225425"/>
            </a:xfrm>
            <a:custGeom>
              <a:avLst/>
              <a:gdLst/>
              <a:ahLst/>
              <a:cxnLst>
                <a:cxn ang="0">
                  <a:pos x="0" y="141"/>
                </a:cxn>
                <a:cxn ang="0">
                  <a:pos x="0" y="0"/>
                </a:cxn>
                <a:cxn ang="0">
                  <a:pos x="283" y="0"/>
                </a:cxn>
                <a:cxn ang="0">
                  <a:pos x="283" y="141"/>
                </a:cxn>
                <a:cxn ang="0">
                  <a:pos x="0" y="141"/>
                </a:cxn>
              </a:cxnLst>
              <a:rect l="0" t="0" r="r" b="b"/>
              <a:pathLst>
                <a:path w="284" h="142">
                  <a:moveTo>
                    <a:pt x="0" y="141"/>
                  </a:moveTo>
                  <a:lnTo>
                    <a:pt x="0" y="0"/>
                  </a:lnTo>
                  <a:lnTo>
                    <a:pt x="283" y="0"/>
                  </a:lnTo>
                  <a:lnTo>
                    <a:pt x="283"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0" name="Freeform 42"/>
            <p:cNvSpPr>
              <a:spLocks/>
            </p:cNvSpPr>
            <p:nvPr/>
          </p:nvSpPr>
          <p:spPr bwMode="auto">
            <a:xfrm>
              <a:off x="3381375" y="3135313"/>
              <a:ext cx="452438" cy="225425"/>
            </a:xfrm>
            <a:custGeom>
              <a:avLst/>
              <a:gdLst/>
              <a:ahLst/>
              <a:cxnLst>
                <a:cxn ang="0">
                  <a:pos x="0" y="141"/>
                </a:cxn>
                <a:cxn ang="0">
                  <a:pos x="0" y="0"/>
                </a:cxn>
                <a:cxn ang="0">
                  <a:pos x="284" y="0"/>
                </a:cxn>
                <a:cxn ang="0">
                  <a:pos x="284" y="141"/>
                </a:cxn>
                <a:cxn ang="0">
                  <a:pos x="0" y="141"/>
                </a:cxn>
              </a:cxnLst>
              <a:rect l="0" t="0" r="r" b="b"/>
              <a:pathLst>
                <a:path w="285" h="142">
                  <a:moveTo>
                    <a:pt x="0" y="141"/>
                  </a:moveTo>
                  <a:lnTo>
                    <a:pt x="0" y="0"/>
                  </a:lnTo>
                  <a:lnTo>
                    <a:pt x="284" y="0"/>
                  </a:lnTo>
                  <a:lnTo>
                    <a:pt x="284"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1" name="Freeform 43"/>
            <p:cNvSpPr>
              <a:spLocks/>
            </p:cNvSpPr>
            <p:nvPr/>
          </p:nvSpPr>
          <p:spPr bwMode="auto">
            <a:xfrm>
              <a:off x="4281488" y="3135313"/>
              <a:ext cx="452437" cy="225425"/>
            </a:xfrm>
            <a:custGeom>
              <a:avLst/>
              <a:gdLst/>
              <a:ahLst/>
              <a:cxnLst>
                <a:cxn ang="0">
                  <a:pos x="0" y="141"/>
                </a:cxn>
                <a:cxn ang="0">
                  <a:pos x="0" y="0"/>
                </a:cxn>
                <a:cxn ang="0">
                  <a:pos x="284" y="0"/>
                </a:cxn>
                <a:cxn ang="0">
                  <a:pos x="284" y="141"/>
                </a:cxn>
                <a:cxn ang="0">
                  <a:pos x="0" y="141"/>
                </a:cxn>
              </a:cxnLst>
              <a:rect l="0" t="0" r="r" b="b"/>
              <a:pathLst>
                <a:path w="285" h="142">
                  <a:moveTo>
                    <a:pt x="0" y="141"/>
                  </a:moveTo>
                  <a:lnTo>
                    <a:pt x="0" y="0"/>
                  </a:lnTo>
                  <a:lnTo>
                    <a:pt x="284" y="0"/>
                  </a:lnTo>
                  <a:lnTo>
                    <a:pt x="284"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2" name="Freeform 44"/>
            <p:cNvSpPr>
              <a:spLocks/>
            </p:cNvSpPr>
            <p:nvPr/>
          </p:nvSpPr>
          <p:spPr bwMode="auto">
            <a:xfrm>
              <a:off x="5295900" y="3135313"/>
              <a:ext cx="450850" cy="225425"/>
            </a:xfrm>
            <a:custGeom>
              <a:avLst/>
              <a:gdLst/>
              <a:ahLst/>
              <a:cxnLst>
                <a:cxn ang="0">
                  <a:pos x="0" y="141"/>
                </a:cxn>
                <a:cxn ang="0">
                  <a:pos x="0" y="0"/>
                </a:cxn>
                <a:cxn ang="0">
                  <a:pos x="283" y="0"/>
                </a:cxn>
                <a:cxn ang="0">
                  <a:pos x="283" y="141"/>
                </a:cxn>
                <a:cxn ang="0">
                  <a:pos x="0" y="141"/>
                </a:cxn>
              </a:cxnLst>
              <a:rect l="0" t="0" r="r" b="b"/>
              <a:pathLst>
                <a:path w="284" h="142">
                  <a:moveTo>
                    <a:pt x="0" y="141"/>
                  </a:moveTo>
                  <a:lnTo>
                    <a:pt x="0" y="0"/>
                  </a:lnTo>
                  <a:lnTo>
                    <a:pt x="283" y="0"/>
                  </a:lnTo>
                  <a:lnTo>
                    <a:pt x="283"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3" name="Freeform 45"/>
            <p:cNvSpPr>
              <a:spLocks/>
            </p:cNvSpPr>
            <p:nvPr/>
          </p:nvSpPr>
          <p:spPr bwMode="auto">
            <a:xfrm>
              <a:off x="6196013" y="3135313"/>
              <a:ext cx="450850" cy="225425"/>
            </a:xfrm>
            <a:custGeom>
              <a:avLst/>
              <a:gdLst/>
              <a:ahLst/>
              <a:cxnLst>
                <a:cxn ang="0">
                  <a:pos x="0" y="141"/>
                </a:cxn>
                <a:cxn ang="0">
                  <a:pos x="0" y="0"/>
                </a:cxn>
                <a:cxn ang="0">
                  <a:pos x="283" y="0"/>
                </a:cxn>
                <a:cxn ang="0">
                  <a:pos x="283" y="141"/>
                </a:cxn>
                <a:cxn ang="0">
                  <a:pos x="0" y="141"/>
                </a:cxn>
              </a:cxnLst>
              <a:rect l="0" t="0" r="r" b="b"/>
              <a:pathLst>
                <a:path w="284" h="142">
                  <a:moveTo>
                    <a:pt x="0" y="141"/>
                  </a:moveTo>
                  <a:lnTo>
                    <a:pt x="0" y="0"/>
                  </a:lnTo>
                  <a:lnTo>
                    <a:pt x="283" y="0"/>
                  </a:lnTo>
                  <a:lnTo>
                    <a:pt x="283"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4" name="Freeform 46"/>
            <p:cNvSpPr>
              <a:spLocks/>
            </p:cNvSpPr>
            <p:nvPr/>
          </p:nvSpPr>
          <p:spPr bwMode="auto">
            <a:xfrm>
              <a:off x="7210425" y="3135313"/>
              <a:ext cx="450850" cy="225425"/>
            </a:xfrm>
            <a:custGeom>
              <a:avLst/>
              <a:gdLst/>
              <a:ahLst/>
              <a:cxnLst>
                <a:cxn ang="0">
                  <a:pos x="0" y="141"/>
                </a:cxn>
                <a:cxn ang="0">
                  <a:pos x="0" y="0"/>
                </a:cxn>
                <a:cxn ang="0">
                  <a:pos x="283" y="0"/>
                </a:cxn>
                <a:cxn ang="0">
                  <a:pos x="283" y="141"/>
                </a:cxn>
                <a:cxn ang="0">
                  <a:pos x="0" y="141"/>
                </a:cxn>
              </a:cxnLst>
              <a:rect l="0" t="0" r="r" b="b"/>
              <a:pathLst>
                <a:path w="284" h="142">
                  <a:moveTo>
                    <a:pt x="0" y="141"/>
                  </a:moveTo>
                  <a:lnTo>
                    <a:pt x="0" y="0"/>
                  </a:lnTo>
                  <a:lnTo>
                    <a:pt x="283" y="0"/>
                  </a:lnTo>
                  <a:lnTo>
                    <a:pt x="283"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5" name="Freeform 47"/>
            <p:cNvSpPr>
              <a:spLocks/>
            </p:cNvSpPr>
            <p:nvPr/>
          </p:nvSpPr>
          <p:spPr bwMode="auto">
            <a:xfrm>
              <a:off x="8108950" y="3135313"/>
              <a:ext cx="454025" cy="225425"/>
            </a:xfrm>
            <a:custGeom>
              <a:avLst/>
              <a:gdLst/>
              <a:ahLst/>
              <a:cxnLst>
                <a:cxn ang="0">
                  <a:pos x="0" y="141"/>
                </a:cxn>
                <a:cxn ang="0">
                  <a:pos x="0" y="0"/>
                </a:cxn>
                <a:cxn ang="0">
                  <a:pos x="285" y="0"/>
                </a:cxn>
                <a:cxn ang="0">
                  <a:pos x="285" y="141"/>
                </a:cxn>
                <a:cxn ang="0">
                  <a:pos x="0" y="141"/>
                </a:cxn>
              </a:cxnLst>
              <a:rect l="0" t="0" r="r" b="b"/>
              <a:pathLst>
                <a:path w="286" h="142">
                  <a:moveTo>
                    <a:pt x="0" y="141"/>
                  </a:moveTo>
                  <a:lnTo>
                    <a:pt x="0" y="0"/>
                  </a:lnTo>
                  <a:lnTo>
                    <a:pt x="285" y="0"/>
                  </a:lnTo>
                  <a:lnTo>
                    <a:pt x="285"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6" name="Freeform 48"/>
            <p:cNvSpPr>
              <a:spLocks/>
            </p:cNvSpPr>
            <p:nvPr/>
          </p:nvSpPr>
          <p:spPr bwMode="auto">
            <a:xfrm>
              <a:off x="1916113" y="2573338"/>
              <a:ext cx="454025" cy="225425"/>
            </a:xfrm>
            <a:custGeom>
              <a:avLst/>
              <a:gdLst/>
              <a:ahLst/>
              <a:cxnLst>
                <a:cxn ang="0">
                  <a:pos x="0" y="141"/>
                </a:cxn>
                <a:cxn ang="0">
                  <a:pos x="0" y="0"/>
                </a:cxn>
                <a:cxn ang="0">
                  <a:pos x="285" y="0"/>
                </a:cxn>
                <a:cxn ang="0">
                  <a:pos x="285" y="141"/>
                </a:cxn>
                <a:cxn ang="0">
                  <a:pos x="0" y="141"/>
                </a:cxn>
              </a:cxnLst>
              <a:rect l="0" t="0" r="r" b="b"/>
              <a:pathLst>
                <a:path w="286" h="142">
                  <a:moveTo>
                    <a:pt x="0" y="141"/>
                  </a:moveTo>
                  <a:lnTo>
                    <a:pt x="0" y="0"/>
                  </a:lnTo>
                  <a:lnTo>
                    <a:pt x="285" y="0"/>
                  </a:lnTo>
                  <a:lnTo>
                    <a:pt x="285"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7" name="Freeform 49"/>
            <p:cNvSpPr>
              <a:spLocks/>
            </p:cNvSpPr>
            <p:nvPr/>
          </p:nvSpPr>
          <p:spPr bwMode="auto">
            <a:xfrm>
              <a:off x="3832225" y="2573338"/>
              <a:ext cx="450850" cy="225425"/>
            </a:xfrm>
            <a:custGeom>
              <a:avLst/>
              <a:gdLst/>
              <a:ahLst/>
              <a:cxnLst>
                <a:cxn ang="0">
                  <a:pos x="0" y="141"/>
                </a:cxn>
                <a:cxn ang="0">
                  <a:pos x="0" y="0"/>
                </a:cxn>
                <a:cxn ang="0">
                  <a:pos x="283" y="0"/>
                </a:cxn>
                <a:cxn ang="0">
                  <a:pos x="283" y="141"/>
                </a:cxn>
                <a:cxn ang="0">
                  <a:pos x="0" y="141"/>
                </a:cxn>
              </a:cxnLst>
              <a:rect l="0" t="0" r="r" b="b"/>
              <a:pathLst>
                <a:path w="284" h="142">
                  <a:moveTo>
                    <a:pt x="0" y="141"/>
                  </a:moveTo>
                  <a:lnTo>
                    <a:pt x="0" y="0"/>
                  </a:lnTo>
                  <a:lnTo>
                    <a:pt x="283" y="0"/>
                  </a:lnTo>
                  <a:lnTo>
                    <a:pt x="283"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8" name="Freeform 50"/>
            <p:cNvSpPr>
              <a:spLocks/>
            </p:cNvSpPr>
            <p:nvPr/>
          </p:nvSpPr>
          <p:spPr bwMode="auto">
            <a:xfrm>
              <a:off x="5745163" y="2573338"/>
              <a:ext cx="452437" cy="225425"/>
            </a:xfrm>
            <a:custGeom>
              <a:avLst/>
              <a:gdLst/>
              <a:ahLst/>
              <a:cxnLst>
                <a:cxn ang="0">
                  <a:pos x="0" y="141"/>
                </a:cxn>
                <a:cxn ang="0">
                  <a:pos x="0" y="0"/>
                </a:cxn>
                <a:cxn ang="0">
                  <a:pos x="284" y="0"/>
                </a:cxn>
                <a:cxn ang="0">
                  <a:pos x="284" y="141"/>
                </a:cxn>
                <a:cxn ang="0">
                  <a:pos x="0" y="141"/>
                </a:cxn>
              </a:cxnLst>
              <a:rect l="0" t="0" r="r" b="b"/>
              <a:pathLst>
                <a:path w="285" h="142">
                  <a:moveTo>
                    <a:pt x="0" y="141"/>
                  </a:moveTo>
                  <a:lnTo>
                    <a:pt x="0" y="0"/>
                  </a:lnTo>
                  <a:lnTo>
                    <a:pt x="284" y="0"/>
                  </a:lnTo>
                  <a:lnTo>
                    <a:pt x="284"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19" name="Freeform 51"/>
            <p:cNvSpPr>
              <a:spLocks/>
            </p:cNvSpPr>
            <p:nvPr/>
          </p:nvSpPr>
          <p:spPr bwMode="auto">
            <a:xfrm>
              <a:off x="7659688" y="2573338"/>
              <a:ext cx="450850" cy="225425"/>
            </a:xfrm>
            <a:custGeom>
              <a:avLst/>
              <a:gdLst/>
              <a:ahLst/>
              <a:cxnLst>
                <a:cxn ang="0">
                  <a:pos x="0" y="141"/>
                </a:cxn>
                <a:cxn ang="0">
                  <a:pos x="0" y="0"/>
                </a:cxn>
                <a:cxn ang="0">
                  <a:pos x="283" y="0"/>
                </a:cxn>
                <a:cxn ang="0">
                  <a:pos x="283" y="141"/>
                </a:cxn>
                <a:cxn ang="0">
                  <a:pos x="0" y="141"/>
                </a:cxn>
              </a:cxnLst>
              <a:rect l="0" t="0" r="r" b="b"/>
              <a:pathLst>
                <a:path w="284" h="142">
                  <a:moveTo>
                    <a:pt x="0" y="141"/>
                  </a:moveTo>
                  <a:lnTo>
                    <a:pt x="0" y="0"/>
                  </a:lnTo>
                  <a:lnTo>
                    <a:pt x="283" y="0"/>
                  </a:lnTo>
                  <a:lnTo>
                    <a:pt x="283"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20" name="Freeform 52"/>
            <p:cNvSpPr>
              <a:spLocks/>
            </p:cNvSpPr>
            <p:nvPr/>
          </p:nvSpPr>
          <p:spPr bwMode="auto">
            <a:xfrm>
              <a:off x="6761163" y="1898650"/>
              <a:ext cx="450850" cy="225425"/>
            </a:xfrm>
            <a:custGeom>
              <a:avLst/>
              <a:gdLst/>
              <a:ahLst/>
              <a:cxnLst>
                <a:cxn ang="0">
                  <a:pos x="0" y="141"/>
                </a:cxn>
                <a:cxn ang="0">
                  <a:pos x="0" y="0"/>
                </a:cxn>
                <a:cxn ang="0">
                  <a:pos x="283" y="0"/>
                </a:cxn>
                <a:cxn ang="0">
                  <a:pos x="283" y="141"/>
                </a:cxn>
                <a:cxn ang="0">
                  <a:pos x="0" y="141"/>
                </a:cxn>
              </a:cxnLst>
              <a:rect l="0" t="0" r="r" b="b"/>
              <a:pathLst>
                <a:path w="284" h="142">
                  <a:moveTo>
                    <a:pt x="0" y="141"/>
                  </a:moveTo>
                  <a:lnTo>
                    <a:pt x="0" y="0"/>
                  </a:lnTo>
                  <a:lnTo>
                    <a:pt x="283" y="0"/>
                  </a:lnTo>
                  <a:lnTo>
                    <a:pt x="283"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21" name="Freeform 53"/>
            <p:cNvSpPr>
              <a:spLocks/>
            </p:cNvSpPr>
            <p:nvPr/>
          </p:nvSpPr>
          <p:spPr bwMode="auto">
            <a:xfrm>
              <a:off x="2928938" y="1898650"/>
              <a:ext cx="454025" cy="225425"/>
            </a:xfrm>
            <a:custGeom>
              <a:avLst/>
              <a:gdLst/>
              <a:ahLst/>
              <a:cxnLst>
                <a:cxn ang="0">
                  <a:pos x="0" y="141"/>
                </a:cxn>
                <a:cxn ang="0">
                  <a:pos x="0" y="0"/>
                </a:cxn>
                <a:cxn ang="0">
                  <a:pos x="285" y="0"/>
                </a:cxn>
                <a:cxn ang="0">
                  <a:pos x="285" y="141"/>
                </a:cxn>
                <a:cxn ang="0">
                  <a:pos x="0" y="141"/>
                </a:cxn>
              </a:cxnLst>
              <a:rect l="0" t="0" r="r" b="b"/>
              <a:pathLst>
                <a:path w="286" h="142">
                  <a:moveTo>
                    <a:pt x="0" y="141"/>
                  </a:moveTo>
                  <a:lnTo>
                    <a:pt x="0" y="0"/>
                  </a:lnTo>
                  <a:lnTo>
                    <a:pt x="285" y="0"/>
                  </a:lnTo>
                  <a:lnTo>
                    <a:pt x="285" y="141"/>
                  </a:lnTo>
                  <a:lnTo>
                    <a:pt x="0" y="141"/>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22" name="Freeform 54"/>
            <p:cNvSpPr>
              <a:spLocks/>
            </p:cNvSpPr>
            <p:nvPr/>
          </p:nvSpPr>
          <p:spPr bwMode="auto">
            <a:xfrm>
              <a:off x="4732338" y="1111250"/>
              <a:ext cx="450850" cy="227013"/>
            </a:xfrm>
            <a:custGeom>
              <a:avLst/>
              <a:gdLst/>
              <a:ahLst/>
              <a:cxnLst>
                <a:cxn ang="0">
                  <a:pos x="0" y="142"/>
                </a:cxn>
                <a:cxn ang="0">
                  <a:pos x="0" y="0"/>
                </a:cxn>
                <a:cxn ang="0">
                  <a:pos x="283" y="0"/>
                </a:cxn>
                <a:cxn ang="0">
                  <a:pos x="283" y="142"/>
                </a:cxn>
                <a:cxn ang="0">
                  <a:pos x="0" y="142"/>
                </a:cxn>
              </a:cxnLst>
              <a:rect l="0" t="0" r="r" b="b"/>
              <a:pathLst>
                <a:path w="284" h="143">
                  <a:moveTo>
                    <a:pt x="0" y="142"/>
                  </a:moveTo>
                  <a:lnTo>
                    <a:pt x="0" y="0"/>
                  </a:lnTo>
                  <a:lnTo>
                    <a:pt x="283" y="0"/>
                  </a:lnTo>
                  <a:lnTo>
                    <a:pt x="283" y="142"/>
                  </a:lnTo>
                  <a:lnTo>
                    <a:pt x="0" y="142"/>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23" name="Freeform 55"/>
            <p:cNvSpPr>
              <a:spLocks/>
            </p:cNvSpPr>
            <p:nvPr/>
          </p:nvSpPr>
          <p:spPr bwMode="auto">
            <a:xfrm>
              <a:off x="3381375" y="1336675"/>
              <a:ext cx="1465263" cy="563563"/>
            </a:xfrm>
            <a:custGeom>
              <a:avLst/>
              <a:gdLst/>
              <a:ahLst/>
              <a:cxnLst>
                <a:cxn ang="0">
                  <a:pos x="922" y="0"/>
                </a:cxn>
                <a:cxn ang="0">
                  <a:pos x="0" y="354"/>
                </a:cxn>
                <a:cxn ang="0">
                  <a:pos x="922" y="0"/>
                </a:cxn>
              </a:cxnLst>
              <a:rect l="0" t="0" r="r" b="b"/>
              <a:pathLst>
                <a:path w="923" h="355">
                  <a:moveTo>
                    <a:pt x="922" y="0"/>
                  </a:moveTo>
                  <a:lnTo>
                    <a:pt x="0" y="354"/>
                  </a:lnTo>
                  <a:lnTo>
                    <a:pt x="922"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24" name="Freeform 56"/>
            <p:cNvSpPr>
              <a:spLocks/>
            </p:cNvSpPr>
            <p:nvPr/>
          </p:nvSpPr>
          <p:spPr bwMode="auto">
            <a:xfrm>
              <a:off x="3381375" y="1830388"/>
              <a:ext cx="115888" cy="69850"/>
            </a:xfrm>
            <a:custGeom>
              <a:avLst/>
              <a:gdLst/>
              <a:ahLst/>
              <a:cxnLst>
                <a:cxn ang="0">
                  <a:pos x="72" y="34"/>
                </a:cxn>
                <a:cxn ang="0">
                  <a:pos x="0" y="43"/>
                </a:cxn>
                <a:cxn ang="0">
                  <a:pos x="59" y="0"/>
                </a:cxn>
                <a:cxn ang="0">
                  <a:pos x="72" y="34"/>
                </a:cxn>
              </a:cxnLst>
              <a:rect l="0" t="0" r="r" b="b"/>
              <a:pathLst>
                <a:path w="73" h="44">
                  <a:moveTo>
                    <a:pt x="72" y="34"/>
                  </a:moveTo>
                  <a:lnTo>
                    <a:pt x="0" y="43"/>
                  </a:lnTo>
                  <a:lnTo>
                    <a:pt x="59" y="0"/>
                  </a:lnTo>
                  <a:lnTo>
                    <a:pt x="72" y="34"/>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25" name="Freeform 57"/>
            <p:cNvSpPr>
              <a:spLocks/>
            </p:cNvSpPr>
            <p:nvPr/>
          </p:nvSpPr>
          <p:spPr bwMode="auto">
            <a:xfrm>
              <a:off x="4957763" y="1336675"/>
              <a:ext cx="1587" cy="449263"/>
            </a:xfrm>
            <a:custGeom>
              <a:avLst/>
              <a:gdLst/>
              <a:ahLst/>
              <a:cxnLst>
                <a:cxn ang="0">
                  <a:pos x="0" y="0"/>
                </a:cxn>
                <a:cxn ang="0">
                  <a:pos x="0" y="282"/>
                </a:cxn>
                <a:cxn ang="0">
                  <a:pos x="0" y="0"/>
                </a:cxn>
              </a:cxnLst>
              <a:rect l="0" t="0" r="r" b="b"/>
              <a:pathLst>
                <a:path w="1" h="283">
                  <a:moveTo>
                    <a:pt x="0" y="0"/>
                  </a:moveTo>
                  <a:lnTo>
                    <a:pt x="0" y="282"/>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26" name="Freeform 58"/>
            <p:cNvSpPr>
              <a:spLocks/>
            </p:cNvSpPr>
            <p:nvPr/>
          </p:nvSpPr>
          <p:spPr bwMode="auto">
            <a:xfrm>
              <a:off x="4927600" y="1673225"/>
              <a:ext cx="60325" cy="112713"/>
            </a:xfrm>
            <a:custGeom>
              <a:avLst/>
              <a:gdLst/>
              <a:ahLst/>
              <a:cxnLst>
                <a:cxn ang="0">
                  <a:pos x="37" y="0"/>
                </a:cxn>
                <a:cxn ang="0">
                  <a:pos x="19" y="70"/>
                </a:cxn>
                <a:cxn ang="0">
                  <a:pos x="0" y="0"/>
                </a:cxn>
                <a:cxn ang="0">
                  <a:pos x="37" y="0"/>
                </a:cxn>
              </a:cxnLst>
              <a:rect l="0" t="0" r="r" b="b"/>
              <a:pathLst>
                <a:path w="38" h="71">
                  <a:moveTo>
                    <a:pt x="37" y="0"/>
                  </a:moveTo>
                  <a:lnTo>
                    <a:pt x="19" y="70"/>
                  </a:lnTo>
                  <a:lnTo>
                    <a:pt x="0" y="0"/>
                  </a:lnTo>
                  <a:lnTo>
                    <a:pt x="37"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27" name="Freeform 59"/>
            <p:cNvSpPr>
              <a:spLocks/>
            </p:cNvSpPr>
            <p:nvPr/>
          </p:nvSpPr>
          <p:spPr bwMode="auto">
            <a:xfrm>
              <a:off x="5068888" y="1336675"/>
              <a:ext cx="1693862" cy="563563"/>
            </a:xfrm>
            <a:custGeom>
              <a:avLst/>
              <a:gdLst/>
              <a:ahLst/>
              <a:cxnLst>
                <a:cxn ang="0">
                  <a:pos x="0" y="0"/>
                </a:cxn>
                <a:cxn ang="0">
                  <a:pos x="1066" y="354"/>
                </a:cxn>
                <a:cxn ang="0">
                  <a:pos x="0" y="0"/>
                </a:cxn>
              </a:cxnLst>
              <a:rect l="0" t="0" r="r" b="b"/>
              <a:pathLst>
                <a:path w="1067" h="355">
                  <a:moveTo>
                    <a:pt x="0" y="0"/>
                  </a:moveTo>
                  <a:lnTo>
                    <a:pt x="1066" y="354"/>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28" name="Freeform 60"/>
            <p:cNvSpPr>
              <a:spLocks/>
            </p:cNvSpPr>
            <p:nvPr/>
          </p:nvSpPr>
          <p:spPr bwMode="auto">
            <a:xfrm>
              <a:off x="6642100" y="1833563"/>
              <a:ext cx="120650" cy="66675"/>
            </a:xfrm>
            <a:custGeom>
              <a:avLst/>
              <a:gdLst/>
              <a:ahLst/>
              <a:cxnLst>
                <a:cxn ang="0">
                  <a:pos x="12" y="0"/>
                </a:cxn>
                <a:cxn ang="0">
                  <a:pos x="75" y="41"/>
                </a:cxn>
                <a:cxn ang="0">
                  <a:pos x="0" y="35"/>
                </a:cxn>
                <a:cxn ang="0">
                  <a:pos x="12" y="0"/>
                </a:cxn>
              </a:cxnLst>
              <a:rect l="0" t="0" r="r" b="b"/>
              <a:pathLst>
                <a:path w="76" h="42">
                  <a:moveTo>
                    <a:pt x="12" y="0"/>
                  </a:moveTo>
                  <a:lnTo>
                    <a:pt x="75" y="41"/>
                  </a:lnTo>
                  <a:lnTo>
                    <a:pt x="0" y="35"/>
                  </a:lnTo>
                  <a:lnTo>
                    <a:pt x="12"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29" name="Freeform 61"/>
            <p:cNvSpPr>
              <a:spLocks/>
            </p:cNvSpPr>
            <p:nvPr/>
          </p:nvSpPr>
          <p:spPr bwMode="auto">
            <a:xfrm>
              <a:off x="2368550" y="2122488"/>
              <a:ext cx="676275" cy="452437"/>
            </a:xfrm>
            <a:custGeom>
              <a:avLst/>
              <a:gdLst/>
              <a:ahLst/>
              <a:cxnLst>
                <a:cxn ang="0">
                  <a:pos x="425" y="0"/>
                </a:cxn>
                <a:cxn ang="0">
                  <a:pos x="0" y="284"/>
                </a:cxn>
                <a:cxn ang="0">
                  <a:pos x="425" y="0"/>
                </a:cxn>
              </a:cxnLst>
              <a:rect l="0" t="0" r="r" b="b"/>
              <a:pathLst>
                <a:path w="426" h="285">
                  <a:moveTo>
                    <a:pt x="425" y="0"/>
                  </a:moveTo>
                  <a:lnTo>
                    <a:pt x="0" y="284"/>
                  </a:lnTo>
                  <a:lnTo>
                    <a:pt x="425"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0" name="Freeform 62"/>
            <p:cNvSpPr>
              <a:spLocks/>
            </p:cNvSpPr>
            <p:nvPr/>
          </p:nvSpPr>
          <p:spPr bwMode="auto">
            <a:xfrm>
              <a:off x="2368550" y="2487613"/>
              <a:ext cx="109538" cy="87312"/>
            </a:xfrm>
            <a:custGeom>
              <a:avLst/>
              <a:gdLst/>
              <a:ahLst/>
              <a:cxnLst>
                <a:cxn ang="0">
                  <a:pos x="68" y="29"/>
                </a:cxn>
                <a:cxn ang="0">
                  <a:pos x="0" y="54"/>
                </a:cxn>
                <a:cxn ang="0">
                  <a:pos x="49" y="0"/>
                </a:cxn>
                <a:cxn ang="0">
                  <a:pos x="68" y="29"/>
                </a:cxn>
              </a:cxnLst>
              <a:rect l="0" t="0" r="r" b="b"/>
              <a:pathLst>
                <a:path w="69" h="55">
                  <a:moveTo>
                    <a:pt x="68" y="29"/>
                  </a:moveTo>
                  <a:lnTo>
                    <a:pt x="0" y="54"/>
                  </a:lnTo>
                  <a:lnTo>
                    <a:pt x="49" y="0"/>
                  </a:lnTo>
                  <a:lnTo>
                    <a:pt x="68" y="29"/>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1" name="Freeform 63"/>
            <p:cNvSpPr>
              <a:spLocks/>
            </p:cNvSpPr>
            <p:nvPr/>
          </p:nvSpPr>
          <p:spPr bwMode="auto">
            <a:xfrm>
              <a:off x="3268663" y="2122488"/>
              <a:ext cx="565150" cy="452437"/>
            </a:xfrm>
            <a:custGeom>
              <a:avLst/>
              <a:gdLst/>
              <a:ahLst/>
              <a:cxnLst>
                <a:cxn ang="0">
                  <a:pos x="0" y="0"/>
                </a:cxn>
                <a:cxn ang="0">
                  <a:pos x="355" y="284"/>
                </a:cxn>
                <a:cxn ang="0">
                  <a:pos x="0" y="0"/>
                </a:cxn>
              </a:cxnLst>
              <a:rect l="0" t="0" r="r" b="b"/>
              <a:pathLst>
                <a:path w="356" h="285">
                  <a:moveTo>
                    <a:pt x="0" y="0"/>
                  </a:moveTo>
                  <a:lnTo>
                    <a:pt x="355" y="284"/>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2" name="Freeform 64"/>
            <p:cNvSpPr>
              <a:spLocks/>
            </p:cNvSpPr>
            <p:nvPr/>
          </p:nvSpPr>
          <p:spPr bwMode="auto">
            <a:xfrm>
              <a:off x="3725863" y="2481263"/>
              <a:ext cx="107950" cy="93662"/>
            </a:xfrm>
            <a:custGeom>
              <a:avLst/>
              <a:gdLst/>
              <a:ahLst/>
              <a:cxnLst>
                <a:cxn ang="0">
                  <a:pos x="22" y="0"/>
                </a:cxn>
                <a:cxn ang="0">
                  <a:pos x="67" y="58"/>
                </a:cxn>
                <a:cxn ang="0">
                  <a:pos x="0" y="27"/>
                </a:cxn>
                <a:cxn ang="0">
                  <a:pos x="22" y="0"/>
                </a:cxn>
              </a:cxnLst>
              <a:rect l="0" t="0" r="r" b="b"/>
              <a:pathLst>
                <a:path w="68" h="59">
                  <a:moveTo>
                    <a:pt x="22" y="0"/>
                  </a:moveTo>
                  <a:lnTo>
                    <a:pt x="67" y="58"/>
                  </a:lnTo>
                  <a:lnTo>
                    <a:pt x="0" y="27"/>
                  </a:lnTo>
                  <a:lnTo>
                    <a:pt x="22"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3" name="Freeform 65"/>
            <p:cNvSpPr>
              <a:spLocks/>
            </p:cNvSpPr>
            <p:nvPr/>
          </p:nvSpPr>
          <p:spPr bwMode="auto">
            <a:xfrm>
              <a:off x="3155950" y="2122488"/>
              <a:ext cx="1588" cy="338137"/>
            </a:xfrm>
            <a:custGeom>
              <a:avLst/>
              <a:gdLst/>
              <a:ahLst/>
              <a:cxnLst>
                <a:cxn ang="0">
                  <a:pos x="0" y="0"/>
                </a:cxn>
                <a:cxn ang="0">
                  <a:pos x="0" y="212"/>
                </a:cxn>
                <a:cxn ang="0">
                  <a:pos x="0" y="0"/>
                </a:cxn>
              </a:cxnLst>
              <a:rect l="0" t="0" r="r" b="b"/>
              <a:pathLst>
                <a:path w="1" h="213">
                  <a:moveTo>
                    <a:pt x="0" y="0"/>
                  </a:moveTo>
                  <a:lnTo>
                    <a:pt x="0" y="212"/>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4" name="Freeform 66"/>
            <p:cNvSpPr>
              <a:spLocks/>
            </p:cNvSpPr>
            <p:nvPr/>
          </p:nvSpPr>
          <p:spPr bwMode="auto">
            <a:xfrm>
              <a:off x="3127375" y="2346325"/>
              <a:ext cx="58738" cy="114300"/>
            </a:xfrm>
            <a:custGeom>
              <a:avLst/>
              <a:gdLst/>
              <a:ahLst/>
              <a:cxnLst>
                <a:cxn ang="0">
                  <a:pos x="36" y="0"/>
                </a:cxn>
                <a:cxn ang="0">
                  <a:pos x="18" y="71"/>
                </a:cxn>
                <a:cxn ang="0">
                  <a:pos x="0" y="0"/>
                </a:cxn>
                <a:cxn ang="0">
                  <a:pos x="36" y="0"/>
                </a:cxn>
              </a:cxnLst>
              <a:rect l="0" t="0" r="r" b="b"/>
              <a:pathLst>
                <a:path w="37" h="72">
                  <a:moveTo>
                    <a:pt x="36" y="0"/>
                  </a:moveTo>
                  <a:lnTo>
                    <a:pt x="18" y="71"/>
                  </a:lnTo>
                  <a:lnTo>
                    <a:pt x="0" y="0"/>
                  </a:lnTo>
                  <a:lnTo>
                    <a:pt x="36"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5" name="Freeform 67"/>
            <p:cNvSpPr>
              <a:spLocks/>
            </p:cNvSpPr>
            <p:nvPr/>
          </p:nvSpPr>
          <p:spPr bwMode="auto">
            <a:xfrm>
              <a:off x="6196013" y="2122488"/>
              <a:ext cx="677862" cy="452437"/>
            </a:xfrm>
            <a:custGeom>
              <a:avLst/>
              <a:gdLst/>
              <a:ahLst/>
              <a:cxnLst>
                <a:cxn ang="0">
                  <a:pos x="426" y="0"/>
                </a:cxn>
                <a:cxn ang="0">
                  <a:pos x="0" y="284"/>
                </a:cxn>
                <a:cxn ang="0">
                  <a:pos x="426" y="0"/>
                </a:cxn>
              </a:cxnLst>
              <a:rect l="0" t="0" r="r" b="b"/>
              <a:pathLst>
                <a:path w="427" h="285">
                  <a:moveTo>
                    <a:pt x="426" y="0"/>
                  </a:moveTo>
                  <a:lnTo>
                    <a:pt x="0" y="284"/>
                  </a:lnTo>
                  <a:lnTo>
                    <a:pt x="426"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6" name="Freeform 68"/>
            <p:cNvSpPr>
              <a:spLocks/>
            </p:cNvSpPr>
            <p:nvPr/>
          </p:nvSpPr>
          <p:spPr bwMode="auto">
            <a:xfrm>
              <a:off x="6196013" y="2487613"/>
              <a:ext cx="111125" cy="87312"/>
            </a:xfrm>
            <a:custGeom>
              <a:avLst/>
              <a:gdLst/>
              <a:ahLst/>
              <a:cxnLst>
                <a:cxn ang="0">
                  <a:pos x="69" y="29"/>
                </a:cxn>
                <a:cxn ang="0">
                  <a:pos x="0" y="54"/>
                </a:cxn>
                <a:cxn ang="0">
                  <a:pos x="49" y="0"/>
                </a:cxn>
                <a:cxn ang="0">
                  <a:pos x="69" y="29"/>
                </a:cxn>
              </a:cxnLst>
              <a:rect l="0" t="0" r="r" b="b"/>
              <a:pathLst>
                <a:path w="70" h="55">
                  <a:moveTo>
                    <a:pt x="69" y="29"/>
                  </a:moveTo>
                  <a:lnTo>
                    <a:pt x="0" y="54"/>
                  </a:lnTo>
                  <a:lnTo>
                    <a:pt x="49" y="0"/>
                  </a:lnTo>
                  <a:lnTo>
                    <a:pt x="69" y="29"/>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7" name="Freeform 69"/>
            <p:cNvSpPr>
              <a:spLocks/>
            </p:cNvSpPr>
            <p:nvPr/>
          </p:nvSpPr>
          <p:spPr bwMode="auto">
            <a:xfrm>
              <a:off x="7097713" y="2122488"/>
              <a:ext cx="563562" cy="452437"/>
            </a:xfrm>
            <a:custGeom>
              <a:avLst/>
              <a:gdLst/>
              <a:ahLst/>
              <a:cxnLst>
                <a:cxn ang="0">
                  <a:pos x="0" y="0"/>
                </a:cxn>
                <a:cxn ang="0">
                  <a:pos x="354" y="284"/>
                </a:cxn>
                <a:cxn ang="0">
                  <a:pos x="0" y="0"/>
                </a:cxn>
              </a:cxnLst>
              <a:rect l="0" t="0" r="r" b="b"/>
              <a:pathLst>
                <a:path w="355" h="285">
                  <a:moveTo>
                    <a:pt x="0" y="0"/>
                  </a:moveTo>
                  <a:lnTo>
                    <a:pt x="354" y="284"/>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8" name="Freeform 70"/>
            <p:cNvSpPr>
              <a:spLocks/>
            </p:cNvSpPr>
            <p:nvPr/>
          </p:nvSpPr>
          <p:spPr bwMode="auto">
            <a:xfrm>
              <a:off x="7556500" y="2481263"/>
              <a:ext cx="104775" cy="93662"/>
            </a:xfrm>
            <a:custGeom>
              <a:avLst/>
              <a:gdLst/>
              <a:ahLst/>
              <a:cxnLst>
                <a:cxn ang="0">
                  <a:pos x="21" y="0"/>
                </a:cxn>
                <a:cxn ang="0">
                  <a:pos x="65" y="58"/>
                </a:cxn>
                <a:cxn ang="0">
                  <a:pos x="0" y="27"/>
                </a:cxn>
                <a:cxn ang="0">
                  <a:pos x="21" y="0"/>
                </a:cxn>
              </a:cxnLst>
              <a:rect l="0" t="0" r="r" b="b"/>
              <a:pathLst>
                <a:path w="66" h="59">
                  <a:moveTo>
                    <a:pt x="21" y="0"/>
                  </a:moveTo>
                  <a:lnTo>
                    <a:pt x="65" y="58"/>
                  </a:lnTo>
                  <a:lnTo>
                    <a:pt x="0" y="27"/>
                  </a:lnTo>
                  <a:lnTo>
                    <a:pt x="21"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39" name="Freeform 71"/>
            <p:cNvSpPr>
              <a:spLocks/>
            </p:cNvSpPr>
            <p:nvPr/>
          </p:nvSpPr>
          <p:spPr bwMode="auto">
            <a:xfrm>
              <a:off x="6985000" y="2122488"/>
              <a:ext cx="1588" cy="338137"/>
            </a:xfrm>
            <a:custGeom>
              <a:avLst/>
              <a:gdLst/>
              <a:ahLst/>
              <a:cxnLst>
                <a:cxn ang="0">
                  <a:pos x="0" y="0"/>
                </a:cxn>
                <a:cxn ang="0">
                  <a:pos x="0" y="212"/>
                </a:cxn>
                <a:cxn ang="0">
                  <a:pos x="0" y="0"/>
                </a:cxn>
              </a:cxnLst>
              <a:rect l="0" t="0" r="r" b="b"/>
              <a:pathLst>
                <a:path w="1" h="213">
                  <a:moveTo>
                    <a:pt x="0" y="0"/>
                  </a:moveTo>
                  <a:lnTo>
                    <a:pt x="0" y="212"/>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40" name="Freeform 72"/>
            <p:cNvSpPr>
              <a:spLocks/>
            </p:cNvSpPr>
            <p:nvPr/>
          </p:nvSpPr>
          <p:spPr bwMode="auto">
            <a:xfrm>
              <a:off x="6956425" y="2346325"/>
              <a:ext cx="58738" cy="114300"/>
            </a:xfrm>
            <a:custGeom>
              <a:avLst/>
              <a:gdLst/>
              <a:ahLst/>
              <a:cxnLst>
                <a:cxn ang="0">
                  <a:pos x="36" y="0"/>
                </a:cxn>
                <a:cxn ang="0">
                  <a:pos x="18" y="71"/>
                </a:cxn>
                <a:cxn ang="0">
                  <a:pos x="0" y="0"/>
                </a:cxn>
                <a:cxn ang="0">
                  <a:pos x="36" y="0"/>
                </a:cxn>
              </a:cxnLst>
              <a:rect l="0" t="0" r="r" b="b"/>
              <a:pathLst>
                <a:path w="37" h="72">
                  <a:moveTo>
                    <a:pt x="36" y="0"/>
                  </a:moveTo>
                  <a:lnTo>
                    <a:pt x="18" y="71"/>
                  </a:lnTo>
                  <a:lnTo>
                    <a:pt x="0" y="0"/>
                  </a:lnTo>
                  <a:lnTo>
                    <a:pt x="36"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41" name="Freeform 73"/>
            <p:cNvSpPr>
              <a:spLocks/>
            </p:cNvSpPr>
            <p:nvPr/>
          </p:nvSpPr>
          <p:spPr bwMode="auto">
            <a:xfrm>
              <a:off x="1916113" y="2797175"/>
              <a:ext cx="114300" cy="339725"/>
            </a:xfrm>
            <a:custGeom>
              <a:avLst/>
              <a:gdLst/>
              <a:ahLst/>
              <a:cxnLst>
                <a:cxn ang="0">
                  <a:pos x="71" y="0"/>
                </a:cxn>
                <a:cxn ang="0">
                  <a:pos x="0" y="213"/>
                </a:cxn>
                <a:cxn ang="0">
                  <a:pos x="71" y="0"/>
                </a:cxn>
              </a:cxnLst>
              <a:rect l="0" t="0" r="r" b="b"/>
              <a:pathLst>
                <a:path w="72" h="214">
                  <a:moveTo>
                    <a:pt x="71" y="0"/>
                  </a:moveTo>
                  <a:lnTo>
                    <a:pt x="0" y="213"/>
                  </a:lnTo>
                  <a:lnTo>
                    <a:pt x="71"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42" name="Freeform 74"/>
            <p:cNvSpPr>
              <a:spLocks/>
            </p:cNvSpPr>
            <p:nvPr/>
          </p:nvSpPr>
          <p:spPr bwMode="auto">
            <a:xfrm>
              <a:off x="1916113" y="3019425"/>
              <a:ext cx="65087" cy="117475"/>
            </a:xfrm>
            <a:custGeom>
              <a:avLst/>
              <a:gdLst/>
              <a:ahLst/>
              <a:cxnLst>
                <a:cxn ang="0">
                  <a:pos x="40" y="10"/>
                </a:cxn>
                <a:cxn ang="0">
                  <a:pos x="0" y="73"/>
                </a:cxn>
                <a:cxn ang="0">
                  <a:pos x="6" y="0"/>
                </a:cxn>
                <a:cxn ang="0">
                  <a:pos x="40" y="10"/>
                </a:cxn>
              </a:cxnLst>
              <a:rect l="0" t="0" r="r" b="b"/>
              <a:pathLst>
                <a:path w="41" h="74">
                  <a:moveTo>
                    <a:pt x="40" y="10"/>
                  </a:moveTo>
                  <a:lnTo>
                    <a:pt x="0" y="73"/>
                  </a:lnTo>
                  <a:lnTo>
                    <a:pt x="6" y="0"/>
                  </a:lnTo>
                  <a:lnTo>
                    <a:pt x="40" y="1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43" name="Freeform 75"/>
            <p:cNvSpPr>
              <a:spLocks/>
            </p:cNvSpPr>
            <p:nvPr/>
          </p:nvSpPr>
          <p:spPr bwMode="auto">
            <a:xfrm>
              <a:off x="2254250" y="2797175"/>
              <a:ext cx="115888" cy="339725"/>
            </a:xfrm>
            <a:custGeom>
              <a:avLst/>
              <a:gdLst/>
              <a:ahLst/>
              <a:cxnLst>
                <a:cxn ang="0">
                  <a:pos x="0" y="0"/>
                </a:cxn>
                <a:cxn ang="0">
                  <a:pos x="72" y="213"/>
                </a:cxn>
                <a:cxn ang="0">
                  <a:pos x="0" y="0"/>
                </a:cxn>
              </a:cxnLst>
              <a:rect l="0" t="0" r="r" b="b"/>
              <a:pathLst>
                <a:path w="73" h="214">
                  <a:moveTo>
                    <a:pt x="0" y="0"/>
                  </a:moveTo>
                  <a:lnTo>
                    <a:pt x="72" y="213"/>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44" name="Freeform 76"/>
            <p:cNvSpPr>
              <a:spLocks/>
            </p:cNvSpPr>
            <p:nvPr/>
          </p:nvSpPr>
          <p:spPr bwMode="auto">
            <a:xfrm>
              <a:off x="2305050" y="3019425"/>
              <a:ext cx="65088" cy="117475"/>
            </a:xfrm>
            <a:custGeom>
              <a:avLst/>
              <a:gdLst/>
              <a:ahLst/>
              <a:cxnLst>
                <a:cxn ang="0">
                  <a:pos x="33" y="0"/>
                </a:cxn>
                <a:cxn ang="0">
                  <a:pos x="40" y="73"/>
                </a:cxn>
                <a:cxn ang="0">
                  <a:pos x="0" y="10"/>
                </a:cxn>
                <a:cxn ang="0">
                  <a:pos x="33" y="0"/>
                </a:cxn>
              </a:cxnLst>
              <a:rect l="0" t="0" r="r" b="b"/>
              <a:pathLst>
                <a:path w="41" h="74">
                  <a:moveTo>
                    <a:pt x="33" y="0"/>
                  </a:moveTo>
                  <a:lnTo>
                    <a:pt x="40" y="73"/>
                  </a:lnTo>
                  <a:lnTo>
                    <a:pt x="0" y="10"/>
                  </a:lnTo>
                  <a:lnTo>
                    <a:pt x="33"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45" name="Freeform 77"/>
            <p:cNvSpPr>
              <a:spLocks/>
            </p:cNvSpPr>
            <p:nvPr/>
          </p:nvSpPr>
          <p:spPr bwMode="auto">
            <a:xfrm>
              <a:off x="2139950" y="2797175"/>
              <a:ext cx="1588" cy="225425"/>
            </a:xfrm>
            <a:custGeom>
              <a:avLst/>
              <a:gdLst/>
              <a:ahLst/>
              <a:cxnLst>
                <a:cxn ang="0">
                  <a:pos x="0" y="0"/>
                </a:cxn>
                <a:cxn ang="0">
                  <a:pos x="0" y="141"/>
                </a:cxn>
                <a:cxn ang="0">
                  <a:pos x="0" y="0"/>
                </a:cxn>
              </a:cxnLst>
              <a:rect l="0" t="0" r="r" b="b"/>
              <a:pathLst>
                <a:path w="1" h="142">
                  <a:moveTo>
                    <a:pt x="0" y="0"/>
                  </a:moveTo>
                  <a:lnTo>
                    <a:pt x="0" y="141"/>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46" name="Freeform 78"/>
            <p:cNvSpPr>
              <a:spLocks/>
            </p:cNvSpPr>
            <p:nvPr/>
          </p:nvSpPr>
          <p:spPr bwMode="auto">
            <a:xfrm>
              <a:off x="2112963" y="2908300"/>
              <a:ext cx="58737" cy="114300"/>
            </a:xfrm>
            <a:custGeom>
              <a:avLst/>
              <a:gdLst/>
              <a:ahLst/>
              <a:cxnLst>
                <a:cxn ang="0">
                  <a:pos x="36" y="0"/>
                </a:cxn>
                <a:cxn ang="0">
                  <a:pos x="17" y="71"/>
                </a:cxn>
                <a:cxn ang="0">
                  <a:pos x="0" y="0"/>
                </a:cxn>
                <a:cxn ang="0">
                  <a:pos x="36" y="0"/>
                </a:cxn>
              </a:cxnLst>
              <a:rect l="0" t="0" r="r" b="b"/>
              <a:pathLst>
                <a:path w="37" h="72">
                  <a:moveTo>
                    <a:pt x="36" y="0"/>
                  </a:moveTo>
                  <a:lnTo>
                    <a:pt x="17" y="71"/>
                  </a:lnTo>
                  <a:lnTo>
                    <a:pt x="0" y="0"/>
                  </a:lnTo>
                  <a:lnTo>
                    <a:pt x="36"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47" name="Freeform 79"/>
            <p:cNvSpPr>
              <a:spLocks/>
            </p:cNvSpPr>
            <p:nvPr/>
          </p:nvSpPr>
          <p:spPr bwMode="auto">
            <a:xfrm>
              <a:off x="3832225" y="2797175"/>
              <a:ext cx="114300" cy="339725"/>
            </a:xfrm>
            <a:custGeom>
              <a:avLst/>
              <a:gdLst/>
              <a:ahLst/>
              <a:cxnLst>
                <a:cxn ang="0">
                  <a:pos x="71" y="0"/>
                </a:cxn>
                <a:cxn ang="0">
                  <a:pos x="0" y="213"/>
                </a:cxn>
                <a:cxn ang="0">
                  <a:pos x="71" y="0"/>
                </a:cxn>
              </a:cxnLst>
              <a:rect l="0" t="0" r="r" b="b"/>
              <a:pathLst>
                <a:path w="72" h="214">
                  <a:moveTo>
                    <a:pt x="71" y="0"/>
                  </a:moveTo>
                  <a:lnTo>
                    <a:pt x="0" y="213"/>
                  </a:lnTo>
                  <a:lnTo>
                    <a:pt x="71"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48" name="Freeform 80"/>
            <p:cNvSpPr>
              <a:spLocks/>
            </p:cNvSpPr>
            <p:nvPr/>
          </p:nvSpPr>
          <p:spPr bwMode="auto">
            <a:xfrm>
              <a:off x="3832225" y="3019425"/>
              <a:ext cx="61913" cy="117475"/>
            </a:xfrm>
            <a:custGeom>
              <a:avLst/>
              <a:gdLst/>
              <a:ahLst/>
              <a:cxnLst>
                <a:cxn ang="0">
                  <a:pos x="38" y="10"/>
                </a:cxn>
                <a:cxn ang="0">
                  <a:pos x="0" y="73"/>
                </a:cxn>
                <a:cxn ang="0">
                  <a:pos x="5" y="0"/>
                </a:cxn>
                <a:cxn ang="0">
                  <a:pos x="38" y="10"/>
                </a:cxn>
              </a:cxnLst>
              <a:rect l="0" t="0" r="r" b="b"/>
              <a:pathLst>
                <a:path w="39" h="74">
                  <a:moveTo>
                    <a:pt x="38" y="10"/>
                  </a:moveTo>
                  <a:lnTo>
                    <a:pt x="0" y="73"/>
                  </a:lnTo>
                  <a:lnTo>
                    <a:pt x="5" y="0"/>
                  </a:lnTo>
                  <a:lnTo>
                    <a:pt x="38" y="1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49" name="Freeform 81"/>
            <p:cNvSpPr>
              <a:spLocks/>
            </p:cNvSpPr>
            <p:nvPr/>
          </p:nvSpPr>
          <p:spPr bwMode="auto">
            <a:xfrm>
              <a:off x="4168775" y="2797175"/>
              <a:ext cx="114300" cy="339725"/>
            </a:xfrm>
            <a:custGeom>
              <a:avLst/>
              <a:gdLst/>
              <a:ahLst/>
              <a:cxnLst>
                <a:cxn ang="0">
                  <a:pos x="0" y="0"/>
                </a:cxn>
                <a:cxn ang="0">
                  <a:pos x="71" y="213"/>
                </a:cxn>
                <a:cxn ang="0">
                  <a:pos x="0" y="0"/>
                </a:cxn>
              </a:cxnLst>
              <a:rect l="0" t="0" r="r" b="b"/>
              <a:pathLst>
                <a:path w="72" h="214">
                  <a:moveTo>
                    <a:pt x="0" y="0"/>
                  </a:moveTo>
                  <a:lnTo>
                    <a:pt x="71" y="213"/>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0" name="Freeform 82"/>
            <p:cNvSpPr>
              <a:spLocks/>
            </p:cNvSpPr>
            <p:nvPr/>
          </p:nvSpPr>
          <p:spPr bwMode="auto">
            <a:xfrm>
              <a:off x="4219575" y="3019425"/>
              <a:ext cx="63500" cy="117475"/>
            </a:xfrm>
            <a:custGeom>
              <a:avLst/>
              <a:gdLst/>
              <a:ahLst/>
              <a:cxnLst>
                <a:cxn ang="0">
                  <a:pos x="33" y="0"/>
                </a:cxn>
                <a:cxn ang="0">
                  <a:pos x="39" y="73"/>
                </a:cxn>
                <a:cxn ang="0">
                  <a:pos x="0" y="10"/>
                </a:cxn>
                <a:cxn ang="0">
                  <a:pos x="33" y="0"/>
                </a:cxn>
              </a:cxnLst>
              <a:rect l="0" t="0" r="r" b="b"/>
              <a:pathLst>
                <a:path w="40" h="74">
                  <a:moveTo>
                    <a:pt x="33" y="0"/>
                  </a:moveTo>
                  <a:lnTo>
                    <a:pt x="39" y="73"/>
                  </a:lnTo>
                  <a:lnTo>
                    <a:pt x="0" y="10"/>
                  </a:lnTo>
                  <a:lnTo>
                    <a:pt x="33"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1" name="Freeform 83"/>
            <p:cNvSpPr>
              <a:spLocks/>
            </p:cNvSpPr>
            <p:nvPr/>
          </p:nvSpPr>
          <p:spPr bwMode="auto">
            <a:xfrm>
              <a:off x="4056063" y="2797175"/>
              <a:ext cx="1587" cy="225425"/>
            </a:xfrm>
            <a:custGeom>
              <a:avLst/>
              <a:gdLst/>
              <a:ahLst/>
              <a:cxnLst>
                <a:cxn ang="0">
                  <a:pos x="0" y="0"/>
                </a:cxn>
                <a:cxn ang="0">
                  <a:pos x="0" y="141"/>
                </a:cxn>
                <a:cxn ang="0">
                  <a:pos x="0" y="0"/>
                </a:cxn>
              </a:cxnLst>
              <a:rect l="0" t="0" r="r" b="b"/>
              <a:pathLst>
                <a:path w="1" h="142">
                  <a:moveTo>
                    <a:pt x="0" y="0"/>
                  </a:moveTo>
                  <a:lnTo>
                    <a:pt x="0" y="141"/>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2" name="Freeform 84"/>
            <p:cNvSpPr>
              <a:spLocks/>
            </p:cNvSpPr>
            <p:nvPr/>
          </p:nvSpPr>
          <p:spPr bwMode="auto">
            <a:xfrm>
              <a:off x="4027488" y="2908300"/>
              <a:ext cx="58737" cy="114300"/>
            </a:xfrm>
            <a:custGeom>
              <a:avLst/>
              <a:gdLst/>
              <a:ahLst/>
              <a:cxnLst>
                <a:cxn ang="0">
                  <a:pos x="36" y="0"/>
                </a:cxn>
                <a:cxn ang="0">
                  <a:pos x="18" y="71"/>
                </a:cxn>
                <a:cxn ang="0">
                  <a:pos x="0" y="0"/>
                </a:cxn>
                <a:cxn ang="0">
                  <a:pos x="36" y="0"/>
                </a:cxn>
              </a:cxnLst>
              <a:rect l="0" t="0" r="r" b="b"/>
              <a:pathLst>
                <a:path w="37" h="72">
                  <a:moveTo>
                    <a:pt x="36" y="0"/>
                  </a:moveTo>
                  <a:lnTo>
                    <a:pt x="18" y="71"/>
                  </a:lnTo>
                  <a:lnTo>
                    <a:pt x="0" y="0"/>
                  </a:lnTo>
                  <a:lnTo>
                    <a:pt x="36"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3" name="Freeform 85"/>
            <p:cNvSpPr>
              <a:spLocks/>
            </p:cNvSpPr>
            <p:nvPr/>
          </p:nvSpPr>
          <p:spPr bwMode="auto">
            <a:xfrm>
              <a:off x="5745163" y="2797175"/>
              <a:ext cx="114300" cy="339725"/>
            </a:xfrm>
            <a:custGeom>
              <a:avLst/>
              <a:gdLst/>
              <a:ahLst/>
              <a:cxnLst>
                <a:cxn ang="0">
                  <a:pos x="71" y="0"/>
                </a:cxn>
                <a:cxn ang="0">
                  <a:pos x="0" y="213"/>
                </a:cxn>
                <a:cxn ang="0">
                  <a:pos x="71" y="0"/>
                </a:cxn>
              </a:cxnLst>
              <a:rect l="0" t="0" r="r" b="b"/>
              <a:pathLst>
                <a:path w="72" h="214">
                  <a:moveTo>
                    <a:pt x="71" y="0"/>
                  </a:moveTo>
                  <a:lnTo>
                    <a:pt x="0" y="213"/>
                  </a:lnTo>
                  <a:lnTo>
                    <a:pt x="71"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4" name="Freeform 86"/>
            <p:cNvSpPr>
              <a:spLocks/>
            </p:cNvSpPr>
            <p:nvPr/>
          </p:nvSpPr>
          <p:spPr bwMode="auto">
            <a:xfrm>
              <a:off x="5745163" y="3019425"/>
              <a:ext cx="63500" cy="117475"/>
            </a:xfrm>
            <a:custGeom>
              <a:avLst/>
              <a:gdLst/>
              <a:ahLst/>
              <a:cxnLst>
                <a:cxn ang="0">
                  <a:pos x="39" y="10"/>
                </a:cxn>
                <a:cxn ang="0">
                  <a:pos x="0" y="73"/>
                </a:cxn>
                <a:cxn ang="0">
                  <a:pos x="6" y="0"/>
                </a:cxn>
                <a:cxn ang="0">
                  <a:pos x="39" y="10"/>
                </a:cxn>
              </a:cxnLst>
              <a:rect l="0" t="0" r="r" b="b"/>
              <a:pathLst>
                <a:path w="40" h="74">
                  <a:moveTo>
                    <a:pt x="39" y="10"/>
                  </a:moveTo>
                  <a:lnTo>
                    <a:pt x="0" y="73"/>
                  </a:lnTo>
                  <a:lnTo>
                    <a:pt x="6" y="0"/>
                  </a:lnTo>
                  <a:lnTo>
                    <a:pt x="39" y="1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5" name="Freeform 87"/>
            <p:cNvSpPr>
              <a:spLocks/>
            </p:cNvSpPr>
            <p:nvPr/>
          </p:nvSpPr>
          <p:spPr bwMode="auto">
            <a:xfrm>
              <a:off x="6083300" y="2797175"/>
              <a:ext cx="114300" cy="339725"/>
            </a:xfrm>
            <a:custGeom>
              <a:avLst/>
              <a:gdLst/>
              <a:ahLst/>
              <a:cxnLst>
                <a:cxn ang="0">
                  <a:pos x="0" y="0"/>
                </a:cxn>
                <a:cxn ang="0">
                  <a:pos x="71" y="213"/>
                </a:cxn>
                <a:cxn ang="0">
                  <a:pos x="0" y="0"/>
                </a:cxn>
              </a:cxnLst>
              <a:rect l="0" t="0" r="r" b="b"/>
              <a:pathLst>
                <a:path w="72" h="214">
                  <a:moveTo>
                    <a:pt x="0" y="0"/>
                  </a:moveTo>
                  <a:lnTo>
                    <a:pt x="71" y="213"/>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6" name="Freeform 88"/>
            <p:cNvSpPr>
              <a:spLocks/>
            </p:cNvSpPr>
            <p:nvPr/>
          </p:nvSpPr>
          <p:spPr bwMode="auto">
            <a:xfrm>
              <a:off x="6134100" y="3019425"/>
              <a:ext cx="63500" cy="117475"/>
            </a:xfrm>
            <a:custGeom>
              <a:avLst/>
              <a:gdLst/>
              <a:ahLst/>
              <a:cxnLst>
                <a:cxn ang="0">
                  <a:pos x="33" y="0"/>
                </a:cxn>
                <a:cxn ang="0">
                  <a:pos x="39" y="73"/>
                </a:cxn>
                <a:cxn ang="0">
                  <a:pos x="0" y="10"/>
                </a:cxn>
                <a:cxn ang="0">
                  <a:pos x="33" y="0"/>
                </a:cxn>
              </a:cxnLst>
              <a:rect l="0" t="0" r="r" b="b"/>
              <a:pathLst>
                <a:path w="40" h="74">
                  <a:moveTo>
                    <a:pt x="33" y="0"/>
                  </a:moveTo>
                  <a:lnTo>
                    <a:pt x="39" y="73"/>
                  </a:lnTo>
                  <a:lnTo>
                    <a:pt x="0" y="10"/>
                  </a:lnTo>
                  <a:lnTo>
                    <a:pt x="33"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7" name="Freeform 89"/>
            <p:cNvSpPr>
              <a:spLocks/>
            </p:cNvSpPr>
            <p:nvPr/>
          </p:nvSpPr>
          <p:spPr bwMode="auto">
            <a:xfrm>
              <a:off x="5972175" y="2797175"/>
              <a:ext cx="1588" cy="225425"/>
            </a:xfrm>
            <a:custGeom>
              <a:avLst/>
              <a:gdLst/>
              <a:ahLst/>
              <a:cxnLst>
                <a:cxn ang="0">
                  <a:pos x="0" y="0"/>
                </a:cxn>
                <a:cxn ang="0">
                  <a:pos x="0" y="141"/>
                </a:cxn>
                <a:cxn ang="0">
                  <a:pos x="0" y="0"/>
                </a:cxn>
              </a:cxnLst>
              <a:rect l="0" t="0" r="r" b="b"/>
              <a:pathLst>
                <a:path w="1" h="142">
                  <a:moveTo>
                    <a:pt x="0" y="0"/>
                  </a:moveTo>
                  <a:lnTo>
                    <a:pt x="0" y="141"/>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8" name="Freeform 90"/>
            <p:cNvSpPr>
              <a:spLocks/>
            </p:cNvSpPr>
            <p:nvPr/>
          </p:nvSpPr>
          <p:spPr bwMode="auto">
            <a:xfrm>
              <a:off x="5942013" y="2908300"/>
              <a:ext cx="58737" cy="114300"/>
            </a:xfrm>
            <a:custGeom>
              <a:avLst/>
              <a:gdLst/>
              <a:ahLst/>
              <a:cxnLst>
                <a:cxn ang="0">
                  <a:pos x="36" y="0"/>
                </a:cxn>
                <a:cxn ang="0">
                  <a:pos x="19" y="71"/>
                </a:cxn>
                <a:cxn ang="0">
                  <a:pos x="0" y="0"/>
                </a:cxn>
                <a:cxn ang="0">
                  <a:pos x="36" y="0"/>
                </a:cxn>
              </a:cxnLst>
              <a:rect l="0" t="0" r="r" b="b"/>
              <a:pathLst>
                <a:path w="37" h="72">
                  <a:moveTo>
                    <a:pt x="36" y="0"/>
                  </a:moveTo>
                  <a:lnTo>
                    <a:pt x="19" y="71"/>
                  </a:lnTo>
                  <a:lnTo>
                    <a:pt x="0" y="0"/>
                  </a:lnTo>
                  <a:lnTo>
                    <a:pt x="36"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59" name="Freeform 91"/>
            <p:cNvSpPr>
              <a:spLocks/>
            </p:cNvSpPr>
            <p:nvPr/>
          </p:nvSpPr>
          <p:spPr bwMode="auto">
            <a:xfrm>
              <a:off x="7659688" y="2797175"/>
              <a:ext cx="115887" cy="339725"/>
            </a:xfrm>
            <a:custGeom>
              <a:avLst/>
              <a:gdLst/>
              <a:ahLst/>
              <a:cxnLst>
                <a:cxn ang="0">
                  <a:pos x="72" y="0"/>
                </a:cxn>
                <a:cxn ang="0">
                  <a:pos x="0" y="213"/>
                </a:cxn>
                <a:cxn ang="0">
                  <a:pos x="72" y="0"/>
                </a:cxn>
              </a:cxnLst>
              <a:rect l="0" t="0" r="r" b="b"/>
              <a:pathLst>
                <a:path w="73" h="214">
                  <a:moveTo>
                    <a:pt x="72" y="0"/>
                  </a:moveTo>
                  <a:lnTo>
                    <a:pt x="0" y="213"/>
                  </a:lnTo>
                  <a:lnTo>
                    <a:pt x="72"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60" name="Freeform 92"/>
            <p:cNvSpPr>
              <a:spLocks/>
            </p:cNvSpPr>
            <p:nvPr/>
          </p:nvSpPr>
          <p:spPr bwMode="auto">
            <a:xfrm>
              <a:off x="7659688" y="3019425"/>
              <a:ext cx="63500" cy="117475"/>
            </a:xfrm>
            <a:custGeom>
              <a:avLst/>
              <a:gdLst/>
              <a:ahLst/>
              <a:cxnLst>
                <a:cxn ang="0">
                  <a:pos x="39" y="10"/>
                </a:cxn>
                <a:cxn ang="0">
                  <a:pos x="0" y="73"/>
                </a:cxn>
                <a:cxn ang="0">
                  <a:pos x="6" y="0"/>
                </a:cxn>
                <a:cxn ang="0">
                  <a:pos x="39" y="10"/>
                </a:cxn>
              </a:cxnLst>
              <a:rect l="0" t="0" r="r" b="b"/>
              <a:pathLst>
                <a:path w="40" h="74">
                  <a:moveTo>
                    <a:pt x="39" y="10"/>
                  </a:moveTo>
                  <a:lnTo>
                    <a:pt x="0" y="73"/>
                  </a:lnTo>
                  <a:lnTo>
                    <a:pt x="6" y="0"/>
                  </a:lnTo>
                  <a:lnTo>
                    <a:pt x="39" y="1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61" name="Freeform 93"/>
            <p:cNvSpPr>
              <a:spLocks/>
            </p:cNvSpPr>
            <p:nvPr/>
          </p:nvSpPr>
          <p:spPr bwMode="auto">
            <a:xfrm>
              <a:off x="7997825" y="2797175"/>
              <a:ext cx="112713" cy="339725"/>
            </a:xfrm>
            <a:custGeom>
              <a:avLst/>
              <a:gdLst/>
              <a:ahLst/>
              <a:cxnLst>
                <a:cxn ang="0">
                  <a:pos x="0" y="0"/>
                </a:cxn>
                <a:cxn ang="0">
                  <a:pos x="70" y="213"/>
                </a:cxn>
                <a:cxn ang="0">
                  <a:pos x="0" y="0"/>
                </a:cxn>
              </a:cxnLst>
              <a:rect l="0" t="0" r="r" b="b"/>
              <a:pathLst>
                <a:path w="71" h="214">
                  <a:moveTo>
                    <a:pt x="0" y="0"/>
                  </a:moveTo>
                  <a:lnTo>
                    <a:pt x="70" y="213"/>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62" name="Freeform 94"/>
            <p:cNvSpPr>
              <a:spLocks/>
            </p:cNvSpPr>
            <p:nvPr/>
          </p:nvSpPr>
          <p:spPr bwMode="auto">
            <a:xfrm>
              <a:off x="8048625" y="3019425"/>
              <a:ext cx="61913" cy="117475"/>
            </a:xfrm>
            <a:custGeom>
              <a:avLst/>
              <a:gdLst/>
              <a:ahLst/>
              <a:cxnLst>
                <a:cxn ang="0">
                  <a:pos x="33" y="0"/>
                </a:cxn>
                <a:cxn ang="0">
                  <a:pos x="38" y="73"/>
                </a:cxn>
                <a:cxn ang="0">
                  <a:pos x="0" y="10"/>
                </a:cxn>
                <a:cxn ang="0">
                  <a:pos x="33" y="0"/>
                </a:cxn>
              </a:cxnLst>
              <a:rect l="0" t="0" r="r" b="b"/>
              <a:pathLst>
                <a:path w="39" h="74">
                  <a:moveTo>
                    <a:pt x="33" y="0"/>
                  </a:moveTo>
                  <a:lnTo>
                    <a:pt x="38" y="73"/>
                  </a:lnTo>
                  <a:lnTo>
                    <a:pt x="0" y="10"/>
                  </a:lnTo>
                  <a:lnTo>
                    <a:pt x="33"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63" name="Freeform 95"/>
            <p:cNvSpPr>
              <a:spLocks/>
            </p:cNvSpPr>
            <p:nvPr/>
          </p:nvSpPr>
          <p:spPr bwMode="auto">
            <a:xfrm>
              <a:off x="7886700" y="2797175"/>
              <a:ext cx="1588" cy="225425"/>
            </a:xfrm>
            <a:custGeom>
              <a:avLst/>
              <a:gdLst/>
              <a:ahLst/>
              <a:cxnLst>
                <a:cxn ang="0">
                  <a:pos x="0" y="0"/>
                </a:cxn>
                <a:cxn ang="0">
                  <a:pos x="0" y="141"/>
                </a:cxn>
                <a:cxn ang="0">
                  <a:pos x="0" y="0"/>
                </a:cxn>
              </a:cxnLst>
              <a:rect l="0" t="0" r="r" b="b"/>
              <a:pathLst>
                <a:path w="1" h="142">
                  <a:moveTo>
                    <a:pt x="0" y="0"/>
                  </a:moveTo>
                  <a:lnTo>
                    <a:pt x="0" y="141"/>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64" name="Freeform 96"/>
            <p:cNvSpPr>
              <a:spLocks/>
            </p:cNvSpPr>
            <p:nvPr/>
          </p:nvSpPr>
          <p:spPr bwMode="auto">
            <a:xfrm>
              <a:off x="7856538" y="2908300"/>
              <a:ext cx="58737" cy="114300"/>
            </a:xfrm>
            <a:custGeom>
              <a:avLst/>
              <a:gdLst/>
              <a:ahLst/>
              <a:cxnLst>
                <a:cxn ang="0">
                  <a:pos x="36" y="0"/>
                </a:cxn>
                <a:cxn ang="0">
                  <a:pos x="19" y="71"/>
                </a:cxn>
                <a:cxn ang="0">
                  <a:pos x="0" y="0"/>
                </a:cxn>
                <a:cxn ang="0">
                  <a:pos x="36" y="0"/>
                </a:cxn>
              </a:cxnLst>
              <a:rect l="0" t="0" r="r" b="b"/>
              <a:pathLst>
                <a:path w="37" h="72">
                  <a:moveTo>
                    <a:pt x="36" y="0"/>
                  </a:moveTo>
                  <a:lnTo>
                    <a:pt x="19" y="71"/>
                  </a:lnTo>
                  <a:lnTo>
                    <a:pt x="0" y="0"/>
                  </a:lnTo>
                  <a:lnTo>
                    <a:pt x="36"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65" name="Freeform 97"/>
            <p:cNvSpPr>
              <a:spLocks/>
            </p:cNvSpPr>
            <p:nvPr/>
          </p:nvSpPr>
          <p:spPr bwMode="auto">
            <a:xfrm>
              <a:off x="1987550" y="3233738"/>
              <a:ext cx="57150" cy="28575"/>
            </a:xfrm>
            <a:custGeom>
              <a:avLst/>
              <a:gdLst/>
              <a:ahLst/>
              <a:cxnLst>
                <a:cxn ang="0">
                  <a:pos x="35" y="9"/>
                </a:cxn>
                <a:cxn ang="0">
                  <a:pos x="18" y="0"/>
                </a:cxn>
                <a:cxn ang="0">
                  <a:pos x="0" y="9"/>
                </a:cxn>
                <a:cxn ang="0">
                  <a:pos x="18" y="17"/>
                </a:cxn>
                <a:cxn ang="0">
                  <a:pos x="35" y="9"/>
                </a:cxn>
              </a:cxnLst>
              <a:rect l="0" t="0" r="r" b="b"/>
              <a:pathLst>
                <a:path w="36" h="18">
                  <a:moveTo>
                    <a:pt x="35" y="9"/>
                  </a:moveTo>
                  <a:lnTo>
                    <a:pt x="18" y="0"/>
                  </a:lnTo>
                  <a:lnTo>
                    <a:pt x="0" y="9"/>
                  </a:lnTo>
                  <a:lnTo>
                    <a:pt x="18" y="17"/>
                  </a:lnTo>
                  <a:lnTo>
                    <a:pt x="35" y="9"/>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66" name="Freeform 98"/>
            <p:cNvSpPr>
              <a:spLocks/>
            </p:cNvSpPr>
            <p:nvPr/>
          </p:nvSpPr>
          <p:spPr bwMode="auto">
            <a:xfrm>
              <a:off x="2112963" y="3233738"/>
              <a:ext cx="58737" cy="28575"/>
            </a:xfrm>
            <a:custGeom>
              <a:avLst/>
              <a:gdLst/>
              <a:ahLst/>
              <a:cxnLst>
                <a:cxn ang="0">
                  <a:pos x="36" y="9"/>
                </a:cxn>
                <a:cxn ang="0">
                  <a:pos x="17" y="0"/>
                </a:cxn>
                <a:cxn ang="0">
                  <a:pos x="0" y="9"/>
                </a:cxn>
                <a:cxn ang="0">
                  <a:pos x="17" y="17"/>
                </a:cxn>
                <a:cxn ang="0">
                  <a:pos x="36" y="9"/>
                </a:cxn>
              </a:cxnLst>
              <a:rect l="0" t="0" r="r" b="b"/>
              <a:pathLst>
                <a:path w="37" h="18">
                  <a:moveTo>
                    <a:pt x="36" y="9"/>
                  </a:moveTo>
                  <a:lnTo>
                    <a:pt x="17" y="0"/>
                  </a:lnTo>
                  <a:lnTo>
                    <a:pt x="0" y="9"/>
                  </a:lnTo>
                  <a:lnTo>
                    <a:pt x="17" y="17"/>
                  </a:lnTo>
                  <a:lnTo>
                    <a:pt x="36" y="9"/>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67" name="Freeform 99"/>
            <p:cNvSpPr>
              <a:spLocks/>
            </p:cNvSpPr>
            <p:nvPr/>
          </p:nvSpPr>
          <p:spPr bwMode="auto">
            <a:xfrm>
              <a:off x="2239963" y="3233738"/>
              <a:ext cx="58737" cy="28575"/>
            </a:xfrm>
            <a:custGeom>
              <a:avLst/>
              <a:gdLst/>
              <a:ahLst/>
              <a:cxnLst>
                <a:cxn ang="0">
                  <a:pos x="36" y="9"/>
                </a:cxn>
                <a:cxn ang="0">
                  <a:pos x="18" y="0"/>
                </a:cxn>
                <a:cxn ang="0">
                  <a:pos x="0" y="9"/>
                </a:cxn>
                <a:cxn ang="0">
                  <a:pos x="18" y="17"/>
                </a:cxn>
                <a:cxn ang="0">
                  <a:pos x="36" y="9"/>
                </a:cxn>
              </a:cxnLst>
              <a:rect l="0" t="0" r="r" b="b"/>
              <a:pathLst>
                <a:path w="37" h="18">
                  <a:moveTo>
                    <a:pt x="36" y="9"/>
                  </a:moveTo>
                  <a:lnTo>
                    <a:pt x="18" y="0"/>
                  </a:lnTo>
                  <a:lnTo>
                    <a:pt x="0" y="9"/>
                  </a:lnTo>
                  <a:lnTo>
                    <a:pt x="18" y="17"/>
                  </a:lnTo>
                  <a:lnTo>
                    <a:pt x="36" y="9"/>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68" name="Freeform 100"/>
            <p:cNvSpPr>
              <a:spLocks/>
            </p:cNvSpPr>
            <p:nvPr/>
          </p:nvSpPr>
          <p:spPr bwMode="auto">
            <a:xfrm>
              <a:off x="3887788" y="3233738"/>
              <a:ext cx="58737" cy="28575"/>
            </a:xfrm>
            <a:custGeom>
              <a:avLst/>
              <a:gdLst/>
              <a:ahLst/>
              <a:cxnLst>
                <a:cxn ang="0">
                  <a:pos x="36" y="9"/>
                </a:cxn>
                <a:cxn ang="0">
                  <a:pos x="18" y="0"/>
                </a:cxn>
                <a:cxn ang="0">
                  <a:pos x="0" y="9"/>
                </a:cxn>
                <a:cxn ang="0">
                  <a:pos x="18" y="17"/>
                </a:cxn>
                <a:cxn ang="0">
                  <a:pos x="36" y="9"/>
                </a:cxn>
              </a:cxnLst>
              <a:rect l="0" t="0" r="r" b="b"/>
              <a:pathLst>
                <a:path w="37" h="18">
                  <a:moveTo>
                    <a:pt x="36" y="9"/>
                  </a:moveTo>
                  <a:lnTo>
                    <a:pt x="18" y="0"/>
                  </a:lnTo>
                  <a:lnTo>
                    <a:pt x="0" y="9"/>
                  </a:lnTo>
                  <a:lnTo>
                    <a:pt x="18" y="17"/>
                  </a:lnTo>
                  <a:lnTo>
                    <a:pt x="36" y="9"/>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69" name="Freeform 101"/>
            <p:cNvSpPr>
              <a:spLocks/>
            </p:cNvSpPr>
            <p:nvPr/>
          </p:nvSpPr>
          <p:spPr bwMode="auto">
            <a:xfrm>
              <a:off x="4014788" y="3233738"/>
              <a:ext cx="55562" cy="28575"/>
            </a:xfrm>
            <a:custGeom>
              <a:avLst/>
              <a:gdLst/>
              <a:ahLst/>
              <a:cxnLst>
                <a:cxn ang="0">
                  <a:pos x="34" y="9"/>
                </a:cxn>
                <a:cxn ang="0">
                  <a:pos x="18" y="0"/>
                </a:cxn>
                <a:cxn ang="0">
                  <a:pos x="0" y="9"/>
                </a:cxn>
                <a:cxn ang="0">
                  <a:pos x="18" y="17"/>
                </a:cxn>
                <a:cxn ang="0">
                  <a:pos x="34" y="9"/>
                </a:cxn>
              </a:cxnLst>
              <a:rect l="0" t="0" r="r" b="b"/>
              <a:pathLst>
                <a:path w="35" h="18">
                  <a:moveTo>
                    <a:pt x="34" y="9"/>
                  </a:moveTo>
                  <a:lnTo>
                    <a:pt x="18" y="0"/>
                  </a:lnTo>
                  <a:lnTo>
                    <a:pt x="0" y="9"/>
                  </a:lnTo>
                  <a:lnTo>
                    <a:pt x="18" y="17"/>
                  </a:lnTo>
                  <a:lnTo>
                    <a:pt x="34" y="9"/>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70" name="Freeform 102"/>
            <p:cNvSpPr>
              <a:spLocks/>
            </p:cNvSpPr>
            <p:nvPr/>
          </p:nvSpPr>
          <p:spPr bwMode="auto">
            <a:xfrm>
              <a:off x="4140200" y="3233738"/>
              <a:ext cx="58738" cy="28575"/>
            </a:xfrm>
            <a:custGeom>
              <a:avLst/>
              <a:gdLst/>
              <a:ahLst/>
              <a:cxnLst>
                <a:cxn ang="0">
                  <a:pos x="36" y="9"/>
                </a:cxn>
                <a:cxn ang="0">
                  <a:pos x="18" y="0"/>
                </a:cxn>
                <a:cxn ang="0">
                  <a:pos x="0" y="9"/>
                </a:cxn>
                <a:cxn ang="0">
                  <a:pos x="18" y="17"/>
                </a:cxn>
                <a:cxn ang="0">
                  <a:pos x="36" y="9"/>
                </a:cxn>
              </a:cxnLst>
              <a:rect l="0" t="0" r="r" b="b"/>
              <a:pathLst>
                <a:path w="37" h="18">
                  <a:moveTo>
                    <a:pt x="36" y="9"/>
                  </a:moveTo>
                  <a:lnTo>
                    <a:pt x="18" y="0"/>
                  </a:lnTo>
                  <a:lnTo>
                    <a:pt x="0" y="9"/>
                  </a:lnTo>
                  <a:lnTo>
                    <a:pt x="18" y="17"/>
                  </a:lnTo>
                  <a:lnTo>
                    <a:pt x="36" y="9"/>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71" name="Freeform 103"/>
            <p:cNvSpPr>
              <a:spLocks/>
            </p:cNvSpPr>
            <p:nvPr/>
          </p:nvSpPr>
          <p:spPr bwMode="auto">
            <a:xfrm>
              <a:off x="5802313" y="3233738"/>
              <a:ext cx="57150" cy="28575"/>
            </a:xfrm>
            <a:custGeom>
              <a:avLst/>
              <a:gdLst/>
              <a:ahLst/>
              <a:cxnLst>
                <a:cxn ang="0">
                  <a:pos x="35" y="9"/>
                </a:cxn>
                <a:cxn ang="0">
                  <a:pos x="17" y="0"/>
                </a:cxn>
                <a:cxn ang="0">
                  <a:pos x="0" y="9"/>
                </a:cxn>
                <a:cxn ang="0">
                  <a:pos x="17" y="17"/>
                </a:cxn>
                <a:cxn ang="0">
                  <a:pos x="35" y="9"/>
                </a:cxn>
              </a:cxnLst>
              <a:rect l="0" t="0" r="r" b="b"/>
              <a:pathLst>
                <a:path w="36" h="18">
                  <a:moveTo>
                    <a:pt x="35" y="9"/>
                  </a:moveTo>
                  <a:lnTo>
                    <a:pt x="17" y="0"/>
                  </a:lnTo>
                  <a:lnTo>
                    <a:pt x="0" y="9"/>
                  </a:lnTo>
                  <a:lnTo>
                    <a:pt x="17" y="17"/>
                  </a:lnTo>
                  <a:lnTo>
                    <a:pt x="35" y="9"/>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72" name="Freeform 104"/>
            <p:cNvSpPr>
              <a:spLocks/>
            </p:cNvSpPr>
            <p:nvPr/>
          </p:nvSpPr>
          <p:spPr bwMode="auto">
            <a:xfrm>
              <a:off x="5927725" y="3233738"/>
              <a:ext cx="60325" cy="28575"/>
            </a:xfrm>
            <a:custGeom>
              <a:avLst/>
              <a:gdLst/>
              <a:ahLst/>
              <a:cxnLst>
                <a:cxn ang="0">
                  <a:pos x="37" y="9"/>
                </a:cxn>
                <a:cxn ang="0">
                  <a:pos x="18" y="0"/>
                </a:cxn>
                <a:cxn ang="0">
                  <a:pos x="0" y="9"/>
                </a:cxn>
                <a:cxn ang="0">
                  <a:pos x="18" y="17"/>
                </a:cxn>
                <a:cxn ang="0">
                  <a:pos x="37" y="9"/>
                </a:cxn>
              </a:cxnLst>
              <a:rect l="0" t="0" r="r" b="b"/>
              <a:pathLst>
                <a:path w="38" h="18">
                  <a:moveTo>
                    <a:pt x="37" y="9"/>
                  </a:moveTo>
                  <a:lnTo>
                    <a:pt x="18" y="0"/>
                  </a:lnTo>
                  <a:lnTo>
                    <a:pt x="0" y="9"/>
                  </a:lnTo>
                  <a:lnTo>
                    <a:pt x="18" y="17"/>
                  </a:lnTo>
                  <a:lnTo>
                    <a:pt x="37" y="9"/>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73" name="Freeform 105"/>
            <p:cNvSpPr>
              <a:spLocks/>
            </p:cNvSpPr>
            <p:nvPr/>
          </p:nvSpPr>
          <p:spPr bwMode="auto">
            <a:xfrm>
              <a:off x="6056313" y="3233738"/>
              <a:ext cx="57150" cy="28575"/>
            </a:xfrm>
            <a:custGeom>
              <a:avLst/>
              <a:gdLst/>
              <a:ahLst/>
              <a:cxnLst>
                <a:cxn ang="0">
                  <a:pos x="35" y="9"/>
                </a:cxn>
                <a:cxn ang="0">
                  <a:pos x="17" y="0"/>
                </a:cxn>
                <a:cxn ang="0">
                  <a:pos x="0" y="9"/>
                </a:cxn>
                <a:cxn ang="0">
                  <a:pos x="17" y="17"/>
                </a:cxn>
                <a:cxn ang="0">
                  <a:pos x="35" y="9"/>
                </a:cxn>
              </a:cxnLst>
              <a:rect l="0" t="0" r="r" b="b"/>
              <a:pathLst>
                <a:path w="36" h="18">
                  <a:moveTo>
                    <a:pt x="35" y="9"/>
                  </a:moveTo>
                  <a:lnTo>
                    <a:pt x="17" y="0"/>
                  </a:lnTo>
                  <a:lnTo>
                    <a:pt x="0" y="9"/>
                  </a:lnTo>
                  <a:lnTo>
                    <a:pt x="17" y="17"/>
                  </a:lnTo>
                  <a:lnTo>
                    <a:pt x="35" y="9"/>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74" name="Freeform 106"/>
            <p:cNvSpPr>
              <a:spLocks/>
            </p:cNvSpPr>
            <p:nvPr/>
          </p:nvSpPr>
          <p:spPr bwMode="auto">
            <a:xfrm>
              <a:off x="7731125" y="3233738"/>
              <a:ext cx="57150" cy="28575"/>
            </a:xfrm>
            <a:custGeom>
              <a:avLst/>
              <a:gdLst/>
              <a:ahLst/>
              <a:cxnLst>
                <a:cxn ang="0">
                  <a:pos x="35" y="9"/>
                </a:cxn>
                <a:cxn ang="0">
                  <a:pos x="17" y="0"/>
                </a:cxn>
                <a:cxn ang="0">
                  <a:pos x="0" y="9"/>
                </a:cxn>
                <a:cxn ang="0">
                  <a:pos x="17" y="17"/>
                </a:cxn>
                <a:cxn ang="0">
                  <a:pos x="35" y="9"/>
                </a:cxn>
              </a:cxnLst>
              <a:rect l="0" t="0" r="r" b="b"/>
              <a:pathLst>
                <a:path w="36" h="18">
                  <a:moveTo>
                    <a:pt x="35" y="9"/>
                  </a:moveTo>
                  <a:lnTo>
                    <a:pt x="17" y="0"/>
                  </a:lnTo>
                  <a:lnTo>
                    <a:pt x="0" y="9"/>
                  </a:lnTo>
                  <a:lnTo>
                    <a:pt x="17" y="17"/>
                  </a:lnTo>
                  <a:lnTo>
                    <a:pt x="35" y="9"/>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75" name="Freeform 107"/>
            <p:cNvSpPr>
              <a:spLocks/>
            </p:cNvSpPr>
            <p:nvPr/>
          </p:nvSpPr>
          <p:spPr bwMode="auto">
            <a:xfrm>
              <a:off x="7856538" y="3233738"/>
              <a:ext cx="58737" cy="28575"/>
            </a:xfrm>
            <a:custGeom>
              <a:avLst/>
              <a:gdLst/>
              <a:ahLst/>
              <a:cxnLst>
                <a:cxn ang="0">
                  <a:pos x="36" y="9"/>
                </a:cxn>
                <a:cxn ang="0">
                  <a:pos x="19" y="0"/>
                </a:cxn>
                <a:cxn ang="0">
                  <a:pos x="0" y="9"/>
                </a:cxn>
                <a:cxn ang="0">
                  <a:pos x="19" y="17"/>
                </a:cxn>
                <a:cxn ang="0">
                  <a:pos x="36" y="9"/>
                </a:cxn>
              </a:cxnLst>
              <a:rect l="0" t="0" r="r" b="b"/>
              <a:pathLst>
                <a:path w="37" h="18">
                  <a:moveTo>
                    <a:pt x="36" y="9"/>
                  </a:moveTo>
                  <a:lnTo>
                    <a:pt x="19" y="0"/>
                  </a:lnTo>
                  <a:lnTo>
                    <a:pt x="0" y="9"/>
                  </a:lnTo>
                  <a:lnTo>
                    <a:pt x="19" y="17"/>
                  </a:lnTo>
                  <a:lnTo>
                    <a:pt x="36" y="9"/>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76" name="Freeform 108"/>
            <p:cNvSpPr>
              <a:spLocks/>
            </p:cNvSpPr>
            <p:nvPr/>
          </p:nvSpPr>
          <p:spPr bwMode="auto">
            <a:xfrm>
              <a:off x="7983538" y="3233738"/>
              <a:ext cx="57150" cy="28575"/>
            </a:xfrm>
            <a:custGeom>
              <a:avLst/>
              <a:gdLst/>
              <a:ahLst/>
              <a:cxnLst>
                <a:cxn ang="0">
                  <a:pos x="35" y="9"/>
                </a:cxn>
                <a:cxn ang="0">
                  <a:pos x="17" y="0"/>
                </a:cxn>
                <a:cxn ang="0">
                  <a:pos x="0" y="9"/>
                </a:cxn>
                <a:cxn ang="0">
                  <a:pos x="17" y="17"/>
                </a:cxn>
                <a:cxn ang="0">
                  <a:pos x="35" y="9"/>
                </a:cxn>
              </a:cxnLst>
              <a:rect l="0" t="0" r="r" b="b"/>
              <a:pathLst>
                <a:path w="36" h="18">
                  <a:moveTo>
                    <a:pt x="35" y="9"/>
                  </a:moveTo>
                  <a:lnTo>
                    <a:pt x="17" y="0"/>
                  </a:lnTo>
                  <a:lnTo>
                    <a:pt x="0" y="9"/>
                  </a:lnTo>
                  <a:lnTo>
                    <a:pt x="17" y="17"/>
                  </a:lnTo>
                  <a:lnTo>
                    <a:pt x="35" y="9"/>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77" name="Freeform 109"/>
            <p:cNvSpPr>
              <a:spLocks/>
            </p:cNvSpPr>
            <p:nvPr/>
          </p:nvSpPr>
          <p:spPr bwMode="auto">
            <a:xfrm>
              <a:off x="6815138" y="2684463"/>
              <a:ext cx="58737" cy="30162"/>
            </a:xfrm>
            <a:custGeom>
              <a:avLst/>
              <a:gdLst/>
              <a:ahLst/>
              <a:cxnLst>
                <a:cxn ang="0">
                  <a:pos x="36" y="9"/>
                </a:cxn>
                <a:cxn ang="0">
                  <a:pos x="18" y="0"/>
                </a:cxn>
                <a:cxn ang="0">
                  <a:pos x="0" y="9"/>
                </a:cxn>
                <a:cxn ang="0">
                  <a:pos x="18" y="18"/>
                </a:cxn>
                <a:cxn ang="0">
                  <a:pos x="36" y="9"/>
                </a:cxn>
              </a:cxnLst>
              <a:rect l="0" t="0" r="r" b="b"/>
              <a:pathLst>
                <a:path w="37" h="19">
                  <a:moveTo>
                    <a:pt x="36" y="9"/>
                  </a:moveTo>
                  <a:lnTo>
                    <a:pt x="18" y="0"/>
                  </a:lnTo>
                  <a:lnTo>
                    <a:pt x="0" y="9"/>
                  </a:lnTo>
                  <a:lnTo>
                    <a:pt x="18" y="18"/>
                  </a:lnTo>
                  <a:lnTo>
                    <a:pt x="36" y="9"/>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78" name="Freeform 110"/>
            <p:cNvSpPr>
              <a:spLocks/>
            </p:cNvSpPr>
            <p:nvPr/>
          </p:nvSpPr>
          <p:spPr bwMode="auto">
            <a:xfrm>
              <a:off x="6942138" y="2684463"/>
              <a:ext cx="57150" cy="30162"/>
            </a:xfrm>
            <a:custGeom>
              <a:avLst/>
              <a:gdLst/>
              <a:ahLst/>
              <a:cxnLst>
                <a:cxn ang="0">
                  <a:pos x="35" y="9"/>
                </a:cxn>
                <a:cxn ang="0">
                  <a:pos x="18" y="0"/>
                </a:cxn>
                <a:cxn ang="0">
                  <a:pos x="0" y="9"/>
                </a:cxn>
                <a:cxn ang="0">
                  <a:pos x="18" y="18"/>
                </a:cxn>
                <a:cxn ang="0">
                  <a:pos x="35" y="9"/>
                </a:cxn>
              </a:cxnLst>
              <a:rect l="0" t="0" r="r" b="b"/>
              <a:pathLst>
                <a:path w="36" h="19">
                  <a:moveTo>
                    <a:pt x="35" y="9"/>
                  </a:moveTo>
                  <a:lnTo>
                    <a:pt x="18" y="0"/>
                  </a:lnTo>
                  <a:lnTo>
                    <a:pt x="0" y="9"/>
                  </a:lnTo>
                  <a:lnTo>
                    <a:pt x="18" y="18"/>
                  </a:lnTo>
                  <a:lnTo>
                    <a:pt x="35" y="9"/>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79" name="Freeform 111"/>
            <p:cNvSpPr>
              <a:spLocks/>
            </p:cNvSpPr>
            <p:nvPr/>
          </p:nvSpPr>
          <p:spPr bwMode="auto">
            <a:xfrm>
              <a:off x="7069138" y="2684463"/>
              <a:ext cx="58737" cy="30162"/>
            </a:xfrm>
            <a:custGeom>
              <a:avLst/>
              <a:gdLst/>
              <a:ahLst/>
              <a:cxnLst>
                <a:cxn ang="0">
                  <a:pos x="36" y="9"/>
                </a:cxn>
                <a:cxn ang="0">
                  <a:pos x="18" y="0"/>
                </a:cxn>
                <a:cxn ang="0">
                  <a:pos x="0" y="9"/>
                </a:cxn>
                <a:cxn ang="0">
                  <a:pos x="18" y="18"/>
                </a:cxn>
                <a:cxn ang="0">
                  <a:pos x="36" y="9"/>
                </a:cxn>
              </a:cxnLst>
              <a:rect l="0" t="0" r="r" b="b"/>
              <a:pathLst>
                <a:path w="37" h="19">
                  <a:moveTo>
                    <a:pt x="36" y="9"/>
                  </a:moveTo>
                  <a:lnTo>
                    <a:pt x="18" y="0"/>
                  </a:lnTo>
                  <a:lnTo>
                    <a:pt x="0" y="9"/>
                  </a:lnTo>
                  <a:lnTo>
                    <a:pt x="18" y="18"/>
                  </a:lnTo>
                  <a:lnTo>
                    <a:pt x="36" y="9"/>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80" name="Freeform 112"/>
            <p:cNvSpPr>
              <a:spLocks/>
            </p:cNvSpPr>
            <p:nvPr/>
          </p:nvSpPr>
          <p:spPr bwMode="auto">
            <a:xfrm>
              <a:off x="4803775" y="2025650"/>
              <a:ext cx="55563" cy="28575"/>
            </a:xfrm>
            <a:custGeom>
              <a:avLst/>
              <a:gdLst/>
              <a:ahLst/>
              <a:cxnLst>
                <a:cxn ang="0">
                  <a:pos x="34" y="8"/>
                </a:cxn>
                <a:cxn ang="0">
                  <a:pos x="17" y="0"/>
                </a:cxn>
                <a:cxn ang="0">
                  <a:pos x="0" y="8"/>
                </a:cxn>
                <a:cxn ang="0">
                  <a:pos x="17" y="17"/>
                </a:cxn>
                <a:cxn ang="0">
                  <a:pos x="34" y="8"/>
                </a:cxn>
              </a:cxnLst>
              <a:rect l="0" t="0" r="r" b="b"/>
              <a:pathLst>
                <a:path w="35" h="18">
                  <a:moveTo>
                    <a:pt x="34" y="8"/>
                  </a:moveTo>
                  <a:lnTo>
                    <a:pt x="17" y="0"/>
                  </a:lnTo>
                  <a:lnTo>
                    <a:pt x="0" y="8"/>
                  </a:lnTo>
                  <a:lnTo>
                    <a:pt x="17" y="17"/>
                  </a:lnTo>
                  <a:lnTo>
                    <a:pt x="34" y="8"/>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81" name="Freeform 113"/>
            <p:cNvSpPr>
              <a:spLocks/>
            </p:cNvSpPr>
            <p:nvPr/>
          </p:nvSpPr>
          <p:spPr bwMode="auto">
            <a:xfrm>
              <a:off x="4927600" y="2025650"/>
              <a:ext cx="60325" cy="28575"/>
            </a:xfrm>
            <a:custGeom>
              <a:avLst/>
              <a:gdLst/>
              <a:ahLst/>
              <a:cxnLst>
                <a:cxn ang="0">
                  <a:pos x="37" y="8"/>
                </a:cxn>
                <a:cxn ang="0">
                  <a:pos x="19" y="0"/>
                </a:cxn>
                <a:cxn ang="0">
                  <a:pos x="0" y="8"/>
                </a:cxn>
                <a:cxn ang="0">
                  <a:pos x="19" y="17"/>
                </a:cxn>
                <a:cxn ang="0">
                  <a:pos x="37" y="8"/>
                </a:cxn>
              </a:cxnLst>
              <a:rect l="0" t="0" r="r" b="b"/>
              <a:pathLst>
                <a:path w="38" h="18">
                  <a:moveTo>
                    <a:pt x="37" y="8"/>
                  </a:moveTo>
                  <a:lnTo>
                    <a:pt x="19" y="0"/>
                  </a:lnTo>
                  <a:lnTo>
                    <a:pt x="0" y="8"/>
                  </a:lnTo>
                  <a:lnTo>
                    <a:pt x="19" y="17"/>
                  </a:lnTo>
                  <a:lnTo>
                    <a:pt x="37" y="8"/>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82" name="Freeform 114"/>
            <p:cNvSpPr>
              <a:spLocks/>
            </p:cNvSpPr>
            <p:nvPr/>
          </p:nvSpPr>
          <p:spPr bwMode="auto">
            <a:xfrm>
              <a:off x="5056188" y="2025650"/>
              <a:ext cx="57150" cy="28575"/>
            </a:xfrm>
            <a:custGeom>
              <a:avLst/>
              <a:gdLst/>
              <a:ahLst/>
              <a:cxnLst>
                <a:cxn ang="0">
                  <a:pos x="35" y="8"/>
                </a:cxn>
                <a:cxn ang="0">
                  <a:pos x="17" y="0"/>
                </a:cxn>
                <a:cxn ang="0">
                  <a:pos x="0" y="8"/>
                </a:cxn>
                <a:cxn ang="0">
                  <a:pos x="17" y="17"/>
                </a:cxn>
                <a:cxn ang="0">
                  <a:pos x="35" y="8"/>
                </a:cxn>
              </a:cxnLst>
              <a:rect l="0" t="0" r="r" b="b"/>
              <a:pathLst>
                <a:path w="36" h="18">
                  <a:moveTo>
                    <a:pt x="35" y="8"/>
                  </a:moveTo>
                  <a:lnTo>
                    <a:pt x="17" y="0"/>
                  </a:lnTo>
                  <a:lnTo>
                    <a:pt x="0" y="8"/>
                  </a:lnTo>
                  <a:lnTo>
                    <a:pt x="17" y="17"/>
                  </a:lnTo>
                  <a:lnTo>
                    <a:pt x="35" y="8"/>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83" name="Freeform 115"/>
            <p:cNvSpPr>
              <a:spLocks/>
            </p:cNvSpPr>
            <p:nvPr/>
          </p:nvSpPr>
          <p:spPr bwMode="auto">
            <a:xfrm>
              <a:off x="2957513" y="2671763"/>
              <a:ext cx="58737" cy="28575"/>
            </a:xfrm>
            <a:custGeom>
              <a:avLst/>
              <a:gdLst/>
              <a:ahLst/>
              <a:cxnLst>
                <a:cxn ang="0">
                  <a:pos x="36" y="8"/>
                </a:cxn>
                <a:cxn ang="0">
                  <a:pos x="18" y="0"/>
                </a:cxn>
                <a:cxn ang="0">
                  <a:pos x="0" y="8"/>
                </a:cxn>
                <a:cxn ang="0">
                  <a:pos x="18" y="17"/>
                </a:cxn>
                <a:cxn ang="0">
                  <a:pos x="36" y="8"/>
                </a:cxn>
              </a:cxnLst>
              <a:rect l="0" t="0" r="r" b="b"/>
              <a:pathLst>
                <a:path w="37" h="18">
                  <a:moveTo>
                    <a:pt x="36" y="8"/>
                  </a:moveTo>
                  <a:lnTo>
                    <a:pt x="18" y="0"/>
                  </a:lnTo>
                  <a:lnTo>
                    <a:pt x="0" y="8"/>
                  </a:lnTo>
                  <a:lnTo>
                    <a:pt x="18" y="17"/>
                  </a:lnTo>
                  <a:lnTo>
                    <a:pt x="36" y="8"/>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84" name="Freeform 116"/>
            <p:cNvSpPr>
              <a:spLocks/>
            </p:cNvSpPr>
            <p:nvPr/>
          </p:nvSpPr>
          <p:spPr bwMode="auto">
            <a:xfrm>
              <a:off x="3086100" y="2671763"/>
              <a:ext cx="57150" cy="28575"/>
            </a:xfrm>
            <a:custGeom>
              <a:avLst/>
              <a:gdLst/>
              <a:ahLst/>
              <a:cxnLst>
                <a:cxn ang="0">
                  <a:pos x="35" y="8"/>
                </a:cxn>
                <a:cxn ang="0">
                  <a:pos x="17" y="0"/>
                </a:cxn>
                <a:cxn ang="0">
                  <a:pos x="0" y="8"/>
                </a:cxn>
                <a:cxn ang="0">
                  <a:pos x="17" y="17"/>
                </a:cxn>
                <a:cxn ang="0">
                  <a:pos x="35" y="8"/>
                </a:cxn>
              </a:cxnLst>
              <a:rect l="0" t="0" r="r" b="b"/>
              <a:pathLst>
                <a:path w="36" h="18">
                  <a:moveTo>
                    <a:pt x="35" y="8"/>
                  </a:moveTo>
                  <a:lnTo>
                    <a:pt x="17" y="0"/>
                  </a:lnTo>
                  <a:lnTo>
                    <a:pt x="0" y="8"/>
                  </a:lnTo>
                  <a:lnTo>
                    <a:pt x="17" y="17"/>
                  </a:lnTo>
                  <a:lnTo>
                    <a:pt x="35" y="8"/>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85" name="Freeform 117"/>
            <p:cNvSpPr>
              <a:spLocks/>
            </p:cNvSpPr>
            <p:nvPr/>
          </p:nvSpPr>
          <p:spPr bwMode="auto">
            <a:xfrm>
              <a:off x="3211513" y="2671763"/>
              <a:ext cx="58737" cy="28575"/>
            </a:xfrm>
            <a:custGeom>
              <a:avLst/>
              <a:gdLst/>
              <a:ahLst/>
              <a:cxnLst>
                <a:cxn ang="0">
                  <a:pos x="36" y="8"/>
                </a:cxn>
                <a:cxn ang="0">
                  <a:pos x="18" y="0"/>
                </a:cxn>
                <a:cxn ang="0">
                  <a:pos x="0" y="8"/>
                </a:cxn>
                <a:cxn ang="0">
                  <a:pos x="18" y="17"/>
                </a:cxn>
                <a:cxn ang="0">
                  <a:pos x="36" y="8"/>
                </a:cxn>
              </a:cxnLst>
              <a:rect l="0" t="0" r="r" b="b"/>
              <a:pathLst>
                <a:path w="37" h="18">
                  <a:moveTo>
                    <a:pt x="36" y="8"/>
                  </a:moveTo>
                  <a:lnTo>
                    <a:pt x="18" y="0"/>
                  </a:lnTo>
                  <a:lnTo>
                    <a:pt x="0" y="8"/>
                  </a:lnTo>
                  <a:lnTo>
                    <a:pt x="18" y="17"/>
                  </a:lnTo>
                  <a:lnTo>
                    <a:pt x="36" y="8"/>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86" name="Freeform 118"/>
            <p:cNvSpPr>
              <a:spLocks/>
            </p:cNvSpPr>
            <p:nvPr/>
          </p:nvSpPr>
          <p:spPr bwMode="auto">
            <a:xfrm>
              <a:off x="1704975" y="996950"/>
              <a:ext cx="1588" cy="1912938"/>
            </a:xfrm>
            <a:custGeom>
              <a:avLst/>
              <a:gdLst/>
              <a:ahLst/>
              <a:cxnLst>
                <a:cxn ang="0">
                  <a:pos x="0" y="0"/>
                </a:cxn>
                <a:cxn ang="0">
                  <a:pos x="0" y="1204"/>
                </a:cxn>
                <a:cxn ang="0">
                  <a:pos x="0" y="0"/>
                </a:cxn>
              </a:cxnLst>
              <a:rect l="0" t="0" r="r" b="b"/>
              <a:pathLst>
                <a:path w="1" h="1205">
                  <a:moveTo>
                    <a:pt x="0" y="0"/>
                  </a:moveTo>
                  <a:lnTo>
                    <a:pt x="0" y="1204"/>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87" name="Freeform 119"/>
            <p:cNvSpPr>
              <a:spLocks/>
            </p:cNvSpPr>
            <p:nvPr/>
          </p:nvSpPr>
          <p:spPr bwMode="auto">
            <a:xfrm>
              <a:off x="1719263" y="2881313"/>
              <a:ext cx="114300" cy="1587"/>
            </a:xfrm>
            <a:custGeom>
              <a:avLst/>
              <a:gdLst/>
              <a:ahLst/>
              <a:cxnLst>
                <a:cxn ang="0">
                  <a:pos x="0" y="0"/>
                </a:cxn>
                <a:cxn ang="0">
                  <a:pos x="71" y="0"/>
                </a:cxn>
                <a:cxn ang="0">
                  <a:pos x="0" y="0"/>
                </a:cxn>
              </a:cxnLst>
              <a:rect l="0" t="0" r="r" b="b"/>
              <a:pathLst>
                <a:path w="72" h="1">
                  <a:moveTo>
                    <a:pt x="0" y="0"/>
                  </a:moveTo>
                  <a:lnTo>
                    <a:pt x="71" y="0"/>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88" name="Freeform 120"/>
            <p:cNvSpPr>
              <a:spLocks/>
            </p:cNvSpPr>
            <p:nvPr/>
          </p:nvSpPr>
          <p:spPr bwMode="auto">
            <a:xfrm>
              <a:off x="1704975" y="1025525"/>
              <a:ext cx="142875" cy="1588"/>
            </a:xfrm>
            <a:custGeom>
              <a:avLst/>
              <a:gdLst/>
              <a:ahLst/>
              <a:cxnLst>
                <a:cxn ang="0">
                  <a:pos x="0" y="0"/>
                </a:cxn>
                <a:cxn ang="0">
                  <a:pos x="89" y="0"/>
                </a:cxn>
                <a:cxn ang="0">
                  <a:pos x="0" y="0"/>
                </a:cxn>
              </a:cxnLst>
              <a:rect l="0" t="0" r="r" b="b"/>
              <a:pathLst>
                <a:path w="90" h="1">
                  <a:moveTo>
                    <a:pt x="0" y="0"/>
                  </a:moveTo>
                  <a:lnTo>
                    <a:pt x="89" y="0"/>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89" name="Freeform 121"/>
            <p:cNvSpPr>
              <a:spLocks/>
            </p:cNvSpPr>
            <p:nvPr/>
          </p:nvSpPr>
          <p:spPr bwMode="auto">
            <a:xfrm>
              <a:off x="790575" y="2963863"/>
              <a:ext cx="7800975" cy="1587"/>
            </a:xfrm>
            <a:custGeom>
              <a:avLst/>
              <a:gdLst/>
              <a:ahLst/>
              <a:cxnLst>
                <a:cxn ang="0">
                  <a:pos x="0" y="0"/>
                </a:cxn>
                <a:cxn ang="0">
                  <a:pos x="4913" y="0"/>
                </a:cxn>
                <a:cxn ang="0">
                  <a:pos x="0" y="0"/>
                </a:cxn>
              </a:cxnLst>
              <a:rect l="0" t="0" r="r" b="b"/>
              <a:pathLst>
                <a:path w="4914" h="1">
                  <a:moveTo>
                    <a:pt x="0" y="0"/>
                  </a:moveTo>
                  <a:lnTo>
                    <a:pt x="4913" y="0"/>
                  </a:lnTo>
                  <a:lnTo>
                    <a:pt x="0" y="0"/>
                  </a:lnTo>
                </a:path>
              </a:pathLst>
            </a:custGeom>
            <a:noFill/>
            <a:ln w="12700" cap="rnd" cmpd="sng">
              <a:solidFill>
                <a:srgbClr val="000000"/>
              </a:solidFill>
              <a:prstDash val="solid"/>
              <a:round/>
              <a:headEnd type="none" w="sm" len="sm"/>
              <a:tailEnd type="none" w="sm" len="sm"/>
            </a:ln>
            <a:effectLst/>
          </p:spPr>
          <p:txBody>
            <a:bodyPr/>
            <a:lstStyle/>
            <a:p>
              <a:endParaRPr lang="en-US"/>
            </a:p>
          </p:txBody>
        </p:sp>
        <p:sp>
          <p:nvSpPr>
            <p:cNvPr id="90" name="Freeform 122"/>
            <p:cNvSpPr>
              <a:spLocks/>
            </p:cNvSpPr>
            <p:nvPr/>
          </p:nvSpPr>
          <p:spPr bwMode="auto">
            <a:xfrm>
              <a:off x="1927225" y="3341688"/>
              <a:ext cx="69850" cy="187325"/>
            </a:xfrm>
            <a:custGeom>
              <a:avLst/>
              <a:gdLst/>
              <a:ahLst/>
              <a:cxnLst>
                <a:cxn ang="0">
                  <a:pos x="9" y="0"/>
                </a:cxn>
                <a:cxn ang="0">
                  <a:pos x="19" y="11"/>
                </a:cxn>
                <a:cxn ang="0">
                  <a:pos x="43" y="62"/>
                </a:cxn>
                <a:cxn ang="0">
                  <a:pos x="9" y="108"/>
                </a:cxn>
                <a:cxn ang="0">
                  <a:pos x="0" y="117"/>
                </a:cxn>
                <a:cxn ang="0">
                  <a:pos x="9" y="0"/>
                </a:cxn>
              </a:cxnLst>
              <a:rect l="0" t="0" r="r" b="b"/>
              <a:pathLst>
                <a:path w="44" h="118">
                  <a:moveTo>
                    <a:pt x="9" y="0"/>
                  </a:moveTo>
                  <a:lnTo>
                    <a:pt x="19" y="11"/>
                  </a:lnTo>
                  <a:lnTo>
                    <a:pt x="43" y="62"/>
                  </a:lnTo>
                  <a:lnTo>
                    <a:pt x="9" y="108"/>
                  </a:lnTo>
                  <a:lnTo>
                    <a:pt x="0" y="117"/>
                  </a:lnTo>
                  <a:lnTo>
                    <a:pt x="9" y="0"/>
                  </a:lnTo>
                </a:path>
              </a:pathLst>
            </a:custGeom>
            <a:noFill/>
            <a:ln w="9525" cap="rnd">
              <a:noFill/>
              <a:round/>
              <a:headEnd type="none" w="sm" len="sm"/>
              <a:tailEnd type="none" w="sm" len="sm"/>
            </a:ln>
            <a:effectLst/>
          </p:spPr>
          <p:txBody>
            <a:bodyPr/>
            <a:lstStyle/>
            <a:p>
              <a:endParaRPr lang="en-US"/>
            </a:p>
          </p:txBody>
        </p:sp>
        <p:sp>
          <p:nvSpPr>
            <p:cNvPr id="91" name="Freeform 123"/>
            <p:cNvSpPr>
              <a:spLocks/>
            </p:cNvSpPr>
            <p:nvPr/>
          </p:nvSpPr>
          <p:spPr bwMode="auto">
            <a:xfrm>
              <a:off x="1927225" y="3433763"/>
              <a:ext cx="104775" cy="95250"/>
            </a:xfrm>
            <a:custGeom>
              <a:avLst/>
              <a:gdLst/>
              <a:ahLst/>
              <a:cxnLst>
                <a:cxn ang="0">
                  <a:pos x="65" y="26"/>
                </a:cxn>
                <a:cxn ang="0">
                  <a:pos x="0" y="59"/>
                </a:cxn>
                <a:cxn ang="0">
                  <a:pos x="42" y="0"/>
                </a:cxn>
                <a:cxn ang="0">
                  <a:pos x="65" y="26"/>
                </a:cxn>
              </a:cxnLst>
              <a:rect l="0" t="0" r="r" b="b"/>
              <a:pathLst>
                <a:path w="66" h="60">
                  <a:moveTo>
                    <a:pt x="65" y="26"/>
                  </a:moveTo>
                  <a:lnTo>
                    <a:pt x="0" y="59"/>
                  </a:lnTo>
                  <a:lnTo>
                    <a:pt x="42" y="0"/>
                  </a:lnTo>
                  <a:lnTo>
                    <a:pt x="65" y="26"/>
                  </a:lnTo>
                </a:path>
              </a:pathLst>
            </a:custGeom>
            <a:noFill/>
            <a:ln w="9525" cap="rnd">
              <a:noFill/>
              <a:round/>
              <a:headEnd type="none" w="sm" len="sm"/>
              <a:tailEnd type="none" w="sm" len="sm"/>
            </a:ln>
            <a:effectLst/>
          </p:spPr>
          <p:txBody>
            <a:bodyPr/>
            <a:lstStyle/>
            <a:p>
              <a:endParaRPr lang="en-US"/>
            </a:p>
          </p:txBody>
        </p:sp>
        <p:sp>
          <p:nvSpPr>
            <p:cNvPr id="92" name="Rectangle 124"/>
            <p:cNvSpPr>
              <a:spLocks noChangeArrowheads="1"/>
            </p:cNvSpPr>
            <p:nvPr/>
          </p:nvSpPr>
          <p:spPr bwMode="auto">
            <a:xfrm>
              <a:off x="681038" y="1633538"/>
              <a:ext cx="889000" cy="301625"/>
            </a:xfrm>
            <a:prstGeom prst="rect">
              <a:avLst/>
            </a:prstGeom>
            <a:noFill/>
            <a:ln w="9525">
              <a:noFill/>
              <a:miter lim="800000"/>
              <a:headEnd/>
              <a:tailEnd/>
            </a:ln>
            <a:effectLst/>
          </p:spPr>
          <p:txBody>
            <a:bodyPr wrap="none" lIns="90488" tIns="44450" rIns="90488" bIns="44450">
              <a:spAutoFit/>
            </a:bodyPr>
            <a:lstStyle/>
            <a:p>
              <a:r>
                <a:rPr lang="en-US" sz="1400" b="1">
                  <a:solidFill>
                    <a:schemeClr val="accent2"/>
                  </a:solidFill>
                  <a:latin typeface="Arial" pitchFamily="34" charset="0"/>
                </a:rPr>
                <a:t>Non-leaf</a:t>
              </a:r>
            </a:p>
          </p:txBody>
        </p:sp>
        <p:sp>
          <p:nvSpPr>
            <p:cNvPr id="93" name="Rectangle 125"/>
            <p:cNvSpPr>
              <a:spLocks noChangeArrowheads="1"/>
            </p:cNvSpPr>
            <p:nvPr/>
          </p:nvSpPr>
          <p:spPr bwMode="auto">
            <a:xfrm>
              <a:off x="714375" y="1887538"/>
              <a:ext cx="704850" cy="301625"/>
            </a:xfrm>
            <a:prstGeom prst="rect">
              <a:avLst/>
            </a:prstGeom>
            <a:noFill/>
            <a:ln w="9525">
              <a:noFill/>
              <a:miter lim="800000"/>
              <a:headEnd/>
              <a:tailEnd/>
            </a:ln>
            <a:effectLst/>
          </p:spPr>
          <p:txBody>
            <a:bodyPr wrap="none" lIns="90488" tIns="44450" rIns="90488" bIns="44450">
              <a:spAutoFit/>
            </a:bodyPr>
            <a:lstStyle/>
            <a:p>
              <a:r>
                <a:rPr lang="en-US" sz="1400" b="1">
                  <a:solidFill>
                    <a:schemeClr val="accent2"/>
                  </a:solidFill>
                  <a:latin typeface="Arial" pitchFamily="34" charset="0"/>
                </a:rPr>
                <a:t>Pages</a:t>
              </a:r>
            </a:p>
          </p:txBody>
        </p:sp>
        <p:sp>
          <p:nvSpPr>
            <p:cNvPr id="94" name="Rectangle 126"/>
            <p:cNvSpPr>
              <a:spLocks noChangeArrowheads="1"/>
            </p:cNvSpPr>
            <p:nvPr/>
          </p:nvSpPr>
          <p:spPr bwMode="auto">
            <a:xfrm>
              <a:off x="685800" y="3276600"/>
              <a:ext cx="2081213" cy="514350"/>
            </a:xfrm>
            <a:prstGeom prst="rect">
              <a:avLst/>
            </a:prstGeom>
            <a:noFill/>
            <a:ln w="9525">
              <a:noFill/>
              <a:miter lim="800000"/>
              <a:headEnd/>
              <a:tailEnd/>
            </a:ln>
            <a:effectLst/>
          </p:spPr>
          <p:txBody>
            <a:bodyPr wrap="none" lIns="90488" tIns="44450" rIns="90488" bIns="44450">
              <a:spAutoFit/>
            </a:bodyPr>
            <a:lstStyle/>
            <a:p>
              <a:r>
                <a:rPr lang="en-US" sz="1400" b="1">
                  <a:solidFill>
                    <a:schemeClr val="accent2"/>
                  </a:solidFill>
                  <a:latin typeface="Arial" pitchFamily="34" charset="0"/>
                </a:rPr>
                <a:t>Pages </a:t>
              </a:r>
            </a:p>
            <a:p>
              <a:r>
                <a:rPr lang="en-US" sz="1400" b="1">
                  <a:solidFill>
                    <a:schemeClr val="accent2"/>
                  </a:solidFill>
                  <a:latin typeface="Arial" pitchFamily="34" charset="0"/>
                </a:rPr>
                <a:t>(Sorted by search key)</a:t>
              </a:r>
            </a:p>
          </p:txBody>
        </p:sp>
        <p:sp>
          <p:nvSpPr>
            <p:cNvPr id="95" name="Rectangle 127"/>
            <p:cNvSpPr>
              <a:spLocks noChangeArrowheads="1"/>
            </p:cNvSpPr>
            <p:nvPr/>
          </p:nvSpPr>
          <p:spPr bwMode="auto">
            <a:xfrm>
              <a:off x="714375" y="3011488"/>
              <a:ext cx="546100" cy="301625"/>
            </a:xfrm>
            <a:prstGeom prst="rect">
              <a:avLst/>
            </a:prstGeom>
            <a:noFill/>
            <a:ln w="9525">
              <a:noFill/>
              <a:miter lim="800000"/>
              <a:headEnd/>
              <a:tailEnd/>
            </a:ln>
            <a:effectLst/>
          </p:spPr>
          <p:txBody>
            <a:bodyPr wrap="none" lIns="90488" tIns="44450" rIns="90488" bIns="44450">
              <a:spAutoFit/>
            </a:bodyPr>
            <a:lstStyle/>
            <a:p>
              <a:r>
                <a:rPr lang="en-US" sz="1400" b="1">
                  <a:solidFill>
                    <a:schemeClr val="accent2"/>
                  </a:solidFill>
                  <a:latin typeface="Arial" pitchFamily="34" charset="0"/>
                </a:rPr>
                <a:t>Leaf</a:t>
              </a:r>
            </a:p>
          </p:txBody>
        </p:sp>
        <p:sp>
          <p:nvSpPr>
            <p:cNvPr id="96" name="Line 128"/>
            <p:cNvSpPr>
              <a:spLocks noChangeShapeType="1"/>
            </p:cNvSpPr>
            <p:nvPr/>
          </p:nvSpPr>
          <p:spPr bwMode="auto">
            <a:xfrm>
              <a:off x="2857500" y="3246438"/>
              <a:ext cx="457200" cy="0"/>
            </a:xfrm>
            <a:prstGeom prst="line">
              <a:avLst/>
            </a:prstGeom>
            <a:noFill/>
            <a:ln w="12700">
              <a:solidFill>
                <a:schemeClr val="tx1"/>
              </a:solidFill>
              <a:round/>
              <a:headEnd type="stealth" w="med" len="med"/>
              <a:tailEnd type="stealth" w="med" len="med"/>
            </a:ln>
            <a:effectLst/>
          </p:spPr>
          <p:txBody>
            <a:bodyPr/>
            <a:lstStyle/>
            <a:p>
              <a:endParaRPr lang="en-US"/>
            </a:p>
          </p:txBody>
        </p:sp>
        <p:sp>
          <p:nvSpPr>
            <p:cNvPr id="97" name="Line 129"/>
            <p:cNvSpPr>
              <a:spLocks noChangeShapeType="1"/>
            </p:cNvSpPr>
            <p:nvPr/>
          </p:nvSpPr>
          <p:spPr bwMode="auto">
            <a:xfrm>
              <a:off x="4762500" y="3246438"/>
              <a:ext cx="457200" cy="0"/>
            </a:xfrm>
            <a:prstGeom prst="line">
              <a:avLst/>
            </a:prstGeom>
            <a:noFill/>
            <a:ln w="12700">
              <a:solidFill>
                <a:schemeClr val="tx1"/>
              </a:solidFill>
              <a:round/>
              <a:headEnd type="stealth" w="med" len="med"/>
              <a:tailEnd type="stealth" w="med" len="med"/>
            </a:ln>
            <a:effectLst/>
          </p:spPr>
          <p:txBody>
            <a:bodyPr/>
            <a:lstStyle/>
            <a:p>
              <a:endParaRPr lang="en-US"/>
            </a:p>
          </p:txBody>
        </p:sp>
        <p:sp>
          <p:nvSpPr>
            <p:cNvPr id="98" name="Line 130"/>
            <p:cNvSpPr>
              <a:spLocks noChangeShapeType="1"/>
            </p:cNvSpPr>
            <p:nvPr/>
          </p:nvSpPr>
          <p:spPr bwMode="auto">
            <a:xfrm>
              <a:off x="6667500" y="3246438"/>
              <a:ext cx="457200" cy="0"/>
            </a:xfrm>
            <a:prstGeom prst="line">
              <a:avLst/>
            </a:prstGeom>
            <a:noFill/>
            <a:ln w="12700">
              <a:solidFill>
                <a:schemeClr val="tx1"/>
              </a:solidFill>
              <a:round/>
              <a:headEnd type="stealth" w="med" len="med"/>
              <a:tailEnd type="stealth" w="med" len="med"/>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ox(in)">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pPr algn="l"/>
            <a:r>
              <a:rPr lang="en-US" dirty="0" smtClean="0"/>
              <a:t>Schema Variability</a:t>
            </a:r>
            <a:endParaRPr lang="en-US" dirty="0"/>
          </a:p>
        </p:txBody>
      </p:sp>
      <p:sp>
        <p:nvSpPr>
          <p:cNvPr id="8" name="Content Placeholder 7"/>
          <p:cNvSpPr>
            <a:spLocks noGrp="1"/>
          </p:cNvSpPr>
          <p:nvPr>
            <p:ph idx="1"/>
          </p:nvPr>
        </p:nvSpPr>
        <p:spPr>
          <a:xfrm>
            <a:off x="457200" y="1066800"/>
            <a:ext cx="3124200" cy="5181600"/>
          </a:xfrm>
        </p:spPr>
        <p:txBody>
          <a:bodyPr>
            <a:normAutofit fontScale="70000" lnSpcReduction="20000"/>
          </a:bodyPr>
          <a:lstStyle/>
          <a:p>
            <a:r>
              <a:rPr lang="en-US" dirty="0" smtClean="0"/>
              <a:t>Structured data conforms to rigid schemas.</a:t>
            </a:r>
          </a:p>
          <a:p>
            <a:pPr lvl="1"/>
            <a:r>
              <a:rPr lang="en-US" dirty="0" smtClean="0"/>
              <a:t>Relational data </a:t>
            </a:r>
          </a:p>
          <a:p>
            <a:r>
              <a:rPr lang="en-US" dirty="0" smtClean="0"/>
              <a:t>Unstructured data – the other extreme.</a:t>
            </a:r>
          </a:p>
          <a:p>
            <a:pPr lvl="1"/>
            <a:r>
              <a:rPr lang="en-US" dirty="0" err="1" smtClean="0"/>
              <a:t>Eg</a:t>
            </a:r>
            <a:r>
              <a:rPr lang="en-US" dirty="0" smtClean="0"/>
              <a:t>. Free text</a:t>
            </a:r>
          </a:p>
          <a:p>
            <a:r>
              <a:rPr lang="en-US" dirty="0" smtClean="0"/>
              <a:t>Certain types of data are </a:t>
            </a:r>
            <a:r>
              <a:rPr lang="en-US" dirty="0" err="1" smtClean="0"/>
              <a:t>inbetween</a:t>
            </a:r>
            <a:endParaRPr lang="en-US" dirty="0" smtClean="0"/>
          </a:p>
          <a:p>
            <a:pPr lvl="1"/>
            <a:r>
              <a:rPr lang="en-US" dirty="0" smtClean="0"/>
              <a:t>Semi-structured</a:t>
            </a:r>
          </a:p>
          <a:p>
            <a:pPr lvl="1"/>
            <a:r>
              <a:rPr lang="en-US" dirty="0" smtClean="0"/>
              <a:t>Schema variability across instances as well as time.</a:t>
            </a:r>
          </a:p>
          <a:p>
            <a:pPr lvl="1"/>
            <a:r>
              <a:rPr lang="en-US" dirty="0" err="1" smtClean="0"/>
              <a:t>Eg</a:t>
            </a:r>
            <a:r>
              <a:rPr lang="en-US" dirty="0" smtClean="0"/>
              <a:t>. E-catalogs</a:t>
            </a:r>
          </a:p>
          <a:p>
            <a:r>
              <a:rPr lang="en-US" dirty="0" smtClean="0"/>
              <a:t>XML supports a very flexible “schema”</a:t>
            </a:r>
            <a:endParaRPr lang="en-US" dirty="0"/>
          </a:p>
        </p:txBody>
      </p:sp>
      <p:sp>
        <p:nvSpPr>
          <p:cNvPr id="6" name="Footer Placeholder 5"/>
          <p:cNvSpPr>
            <a:spLocks noGrp="1"/>
          </p:cNvSpPr>
          <p:nvPr>
            <p:ph type="ftr" sz="quarter" idx="11"/>
          </p:nvPr>
        </p:nvSpPr>
        <p:spPr/>
        <p:txBody>
          <a:bodyPr/>
          <a:lstStyle/>
          <a:p>
            <a:pPr>
              <a:defRPr/>
            </a:pPr>
            <a:r>
              <a:rPr lang="en-US" smtClean="0"/>
              <a:t>Lipyeow Lim -- University of Hawaii at Manoa</a:t>
            </a:r>
            <a:endParaRPr lang="en-US"/>
          </a:p>
        </p:txBody>
      </p:sp>
      <p:sp>
        <p:nvSpPr>
          <p:cNvPr id="7" name="Slide Number Placeholder 6"/>
          <p:cNvSpPr>
            <a:spLocks noGrp="1"/>
          </p:cNvSpPr>
          <p:nvPr>
            <p:ph type="sldNum" sz="quarter" idx="12"/>
          </p:nvPr>
        </p:nvSpPr>
        <p:spPr/>
        <p:txBody>
          <a:bodyPr/>
          <a:lstStyle/>
          <a:p>
            <a:fld id="{1BDB7EF0-4897-40F7-A6FC-DB18DDECB4CD}" type="slidenum">
              <a:rPr lang="en-US" smtClean="0"/>
              <a:pPr/>
              <a:t>2</a:t>
            </a:fld>
            <a:endParaRPr lang="en-US"/>
          </a:p>
        </p:txBody>
      </p:sp>
      <p:pic>
        <p:nvPicPr>
          <p:cNvPr id="9" name="Picture 6" descr="newegg"/>
          <p:cNvPicPr>
            <a:picLocks noChangeAspect="1" noChangeArrowheads="1"/>
          </p:cNvPicPr>
          <p:nvPr/>
        </p:nvPicPr>
        <p:blipFill>
          <a:blip r:embed="rId3" cstate="print"/>
          <a:srcRect/>
          <a:stretch>
            <a:fillRect/>
          </a:stretch>
        </p:blipFill>
        <p:spPr bwMode="auto">
          <a:xfrm>
            <a:off x="3581400" y="1371600"/>
            <a:ext cx="5251450" cy="4622800"/>
          </a:xfrm>
          <a:prstGeom prst="rect">
            <a:avLst/>
          </a:prstGeom>
          <a:noFill/>
        </p:spPr>
      </p:pic>
      <p:sp>
        <p:nvSpPr>
          <p:cNvPr id="10" name="Rectangle 7"/>
          <p:cNvSpPr>
            <a:spLocks noChangeArrowheads="1"/>
          </p:cNvSpPr>
          <p:nvPr/>
        </p:nvSpPr>
        <p:spPr bwMode="auto">
          <a:xfrm>
            <a:off x="5181600" y="3429000"/>
            <a:ext cx="3657600" cy="2819400"/>
          </a:xfrm>
          <a:prstGeom prst="rect">
            <a:avLst/>
          </a:prstGeom>
          <a:solidFill>
            <a:srgbClr val="CCFFFF"/>
          </a:solidFill>
          <a:ln w="9525">
            <a:solidFill>
              <a:schemeClr val="tx1"/>
            </a:solidFill>
            <a:miter lim="800000"/>
            <a:headEnd/>
            <a:tailEnd/>
          </a:ln>
          <a:effectLst/>
        </p:spPr>
        <p:txBody>
          <a:bodyPr/>
          <a:lstStyle/>
          <a:p>
            <a:pPr marL="228600" indent="-228600">
              <a:lnSpc>
                <a:spcPct val="80000"/>
              </a:lnSpc>
              <a:spcBef>
                <a:spcPct val="35000"/>
              </a:spcBef>
              <a:spcAft>
                <a:spcPct val="15000"/>
              </a:spcAft>
              <a:buClr>
                <a:schemeClr val="accent2"/>
              </a:buClr>
              <a:buFont typeface="Wingdings" pitchFamily="2" charset="2"/>
              <a:buChar char="§"/>
            </a:pPr>
            <a:r>
              <a:rPr lang="en-US" sz="1400" b="1">
                <a:solidFill>
                  <a:srgbClr val="000000"/>
                </a:solidFill>
                <a:latin typeface="Arial" pitchFamily="34" charset="0"/>
                <a:cs typeface="Arial" pitchFamily="34" charset="0"/>
              </a:rPr>
              <a:t>Model</a:t>
            </a:r>
          </a:p>
          <a:p>
            <a:pPr marL="465138" lvl="1" indent="-234950">
              <a:lnSpc>
                <a:spcPct val="80000"/>
              </a:lnSpc>
              <a:spcBef>
                <a:spcPct val="25000"/>
              </a:spcBef>
              <a:spcAft>
                <a:spcPct val="15000"/>
              </a:spcAft>
              <a:buClr>
                <a:schemeClr val="accent2"/>
              </a:buClr>
              <a:buFont typeface="Arial" pitchFamily="34" charset="0"/>
              <a:buChar char="–"/>
            </a:pPr>
            <a:r>
              <a:rPr lang="en-US" sz="1400">
                <a:solidFill>
                  <a:srgbClr val="000000"/>
                </a:solidFill>
                <a:latin typeface="Arial" pitchFamily="34" charset="0"/>
                <a:cs typeface="Arial" pitchFamily="34" charset="0"/>
              </a:rPr>
              <a:t>Brand = ViewSonic</a:t>
            </a:r>
          </a:p>
          <a:p>
            <a:pPr marL="465138" lvl="1" indent="-234950">
              <a:lnSpc>
                <a:spcPct val="80000"/>
              </a:lnSpc>
              <a:spcBef>
                <a:spcPct val="25000"/>
              </a:spcBef>
              <a:spcAft>
                <a:spcPct val="15000"/>
              </a:spcAft>
              <a:buClr>
                <a:schemeClr val="accent2"/>
              </a:buClr>
              <a:buFont typeface="Arial" pitchFamily="34" charset="0"/>
              <a:buChar char="–"/>
            </a:pPr>
            <a:r>
              <a:rPr lang="en-US" sz="1400">
                <a:solidFill>
                  <a:srgbClr val="000000"/>
                </a:solidFill>
                <a:latin typeface="Arial" pitchFamily="34" charset="0"/>
                <a:cs typeface="Arial" pitchFamily="34" charset="0"/>
              </a:rPr>
              <a:t>Model = PJ551D </a:t>
            </a:r>
          </a:p>
          <a:p>
            <a:pPr marL="465138" lvl="1" indent="-234950">
              <a:lnSpc>
                <a:spcPct val="80000"/>
              </a:lnSpc>
              <a:spcBef>
                <a:spcPct val="25000"/>
              </a:spcBef>
              <a:spcAft>
                <a:spcPct val="15000"/>
              </a:spcAft>
              <a:buClr>
                <a:schemeClr val="accent2"/>
              </a:buClr>
              <a:buFont typeface="Arial" pitchFamily="34" charset="0"/>
              <a:buChar char="–"/>
            </a:pPr>
            <a:r>
              <a:rPr lang="en-US" sz="1400">
                <a:solidFill>
                  <a:srgbClr val="000000"/>
                </a:solidFill>
                <a:latin typeface="Arial" pitchFamily="34" charset="0"/>
                <a:cs typeface="Arial" pitchFamily="34" charset="0"/>
              </a:rPr>
              <a:t>Cabinet Color = Black</a:t>
            </a:r>
          </a:p>
          <a:p>
            <a:pPr marL="465138" lvl="1" indent="-234950">
              <a:lnSpc>
                <a:spcPct val="80000"/>
              </a:lnSpc>
              <a:spcBef>
                <a:spcPct val="25000"/>
              </a:spcBef>
              <a:spcAft>
                <a:spcPct val="15000"/>
              </a:spcAft>
              <a:buClr>
                <a:schemeClr val="accent2"/>
              </a:buClr>
              <a:buFont typeface="Arial" pitchFamily="34" charset="0"/>
              <a:buChar char="–"/>
            </a:pPr>
            <a:r>
              <a:rPr lang="en-US" sz="1400">
                <a:solidFill>
                  <a:srgbClr val="000000"/>
                </a:solidFill>
                <a:latin typeface="Arial" pitchFamily="34" charset="0"/>
                <a:cs typeface="Arial" pitchFamily="34" charset="0"/>
              </a:rPr>
              <a:t>Type = DLP </a:t>
            </a:r>
          </a:p>
          <a:p>
            <a:pPr marL="228600" indent="-228600">
              <a:lnSpc>
                <a:spcPct val="80000"/>
              </a:lnSpc>
              <a:spcBef>
                <a:spcPct val="35000"/>
              </a:spcBef>
              <a:spcAft>
                <a:spcPct val="15000"/>
              </a:spcAft>
              <a:buClr>
                <a:schemeClr val="accent2"/>
              </a:buClr>
              <a:buFont typeface="Wingdings" pitchFamily="2" charset="2"/>
              <a:buChar char="§"/>
            </a:pPr>
            <a:r>
              <a:rPr lang="en-US" sz="1400" b="1">
                <a:solidFill>
                  <a:srgbClr val="000000"/>
                </a:solidFill>
                <a:latin typeface="Arial" pitchFamily="34" charset="0"/>
                <a:cs typeface="Arial" pitchFamily="34" charset="0"/>
              </a:rPr>
              <a:t>Display</a:t>
            </a:r>
          </a:p>
          <a:p>
            <a:pPr marL="465138" lvl="1" indent="-234950">
              <a:lnSpc>
                <a:spcPct val="80000"/>
              </a:lnSpc>
              <a:spcBef>
                <a:spcPct val="25000"/>
              </a:spcBef>
              <a:spcAft>
                <a:spcPct val="15000"/>
              </a:spcAft>
              <a:buClr>
                <a:schemeClr val="accent2"/>
              </a:buClr>
              <a:buFont typeface="Arial" pitchFamily="34" charset="0"/>
              <a:buChar char="–"/>
            </a:pPr>
            <a:r>
              <a:rPr lang="en-US" sz="1400">
                <a:solidFill>
                  <a:srgbClr val="000000"/>
                </a:solidFill>
                <a:latin typeface="Arial" pitchFamily="34" charset="0"/>
                <a:cs typeface="Arial" pitchFamily="34" charset="0"/>
              </a:rPr>
              <a:t>Panel = 0.55" DMD</a:t>
            </a:r>
          </a:p>
          <a:p>
            <a:pPr marL="465138" lvl="1" indent="-234950">
              <a:lnSpc>
                <a:spcPct val="80000"/>
              </a:lnSpc>
              <a:spcBef>
                <a:spcPct val="25000"/>
              </a:spcBef>
              <a:spcAft>
                <a:spcPct val="15000"/>
              </a:spcAft>
              <a:buClr>
                <a:schemeClr val="accent2"/>
              </a:buClr>
              <a:buFont typeface="Arial" pitchFamily="34" charset="0"/>
              <a:buChar char="–"/>
            </a:pPr>
            <a:r>
              <a:rPr lang="en-US" sz="1400">
                <a:solidFill>
                  <a:srgbClr val="000000"/>
                </a:solidFill>
                <a:latin typeface="Arial" pitchFamily="34" charset="0"/>
                <a:cs typeface="Arial" pitchFamily="34" charset="0"/>
              </a:rPr>
              <a:t>Lens = Manual zoom/focus</a:t>
            </a:r>
          </a:p>
          <a:p>
            <a:pPr marL="465138" lvl="1" indent="-234950">
              <a:lnSpc>
                <a:spcPct val="80000"/>
              </a:lnSpc>
              <a:spcBef>
                <a:spcPct val="25000"/>
              </a:spcBef>
              <a:spcAft>
                <a:spcPct val="15000"/>
              </a:spcAft>
              <a:buClr>
                <a:schemeClr val="accent2"/>
              </a:buClr>
              <a:buFont typeface="Arial" pitchFamily="34" charset="0"/>
              <a:buChar char="–"/>
            </a:pPr>
            <a:r>
              <a:rPr lang="en-US" sz="1400">
                <a:solidFill>
                  <a:srgbClr val="000000"/>
                </a:solidFill>
                <a:latin typeface="Arial" pitchFamily="34" charset="0"/>
                <a:cs typeface="Arial" pitchFamily="34" charset="0"/>
              </a:rPr>
              <a:t>Lamp =180W, 3,500 hours normal, up to 4,000 eco mode </a:t>
            </a:r>
          </a:p>
          <a:p>
            <a:pPr marL="465138" lvl="1" indent="-234950">
              <a:lnSpc>
                <a:spcPct val="80000"/>
              </a:lnSpc>
              <a:spcBef>
                <a:spcPct val="25000"/>
              </a:spcBef>
              <a:spcAft>
                <a:spcPct val="15000"/>
              </a:spcAft>
              <a:buClr>
                <a:schemeClr val="accent2"/>
              </a:buClr>
              <a:buFont typeface="Arial" pitchFamily="34" charset="0"/>
              <a:buChar char="–"/>
            </a:pPr>
            <a:r>
              <a:rPr lang="en-US" sz="1400">
                <a:solidFill>
                  <a:srgbClr val="000000"/>
                </a:solidFill>
                <a:latin typeface="Arial" pitchFamily="34" charset="0"/>
                <a:cs typeface="Arial" pitchFamily="34" charset="0"/>
              </a:rPr>
              <a:t>Aspect Ratio = 4:3 (native), 16:9 </a:t>
            </a:r>
          </a:p>
        </p:txBody>
      </p:sp>
      <p:sp>
        <p:nvSpPr>
          <p:cNvPr id="11" name="Rectangle 5"/>
          <p:cNvSpPr txBox="1">
            <a:spLocks noChangeArrowheads="1"/>
          </p:cNvSpPr>
          <p:nvPr/>
        </p:nvSpPr>
        <p:spPr>
          <a:xfrm>
            <a:off x="5181600" y="533400"/>
            <a:ext cx="3657600" cy="2743200"/>
          </a:xfrm>
          <a:prstGeom prst="rect">
            <a:avLst/>
          </a:prstGeom>
          <a:solidFill>
            <a:srgbClr val="FFCC99"/>
          </a:solidFill>
          <a:ln>
            <a:solidFill>
              <a:schemeClr val="tx1"/>
            </a:solidFill>
          </a:ln>
        </p:spPr>
        <p:txBody>
          <a:bodyPr/>
          <a:lstStyle/>
          <a:p>
            <a:pPr marL="342900" marR="0" lvl="0" indent="-342900" algn="l" defTabSz="914400" rtl="0" eaLnBrk="1" fontAlgn="base" latinLnBrk="0" hangingPunct="1">
              <a:lnSpc>
                <a:spcPct val="80000"/>
              </a:lnSpc>
              <a:spcBef>
                <a:spcPct val="20000"/>
              </a:spcBef>
              <a:spcAft>
                <a:spcPct val="0"/>
              </a:spcAft>
              <a:buClrTx/>
              <a:buSzTx/>
              <a:buFont typeface="Arial" charset="0"/>
              <a:buChar char="•"/>
              <a:tabLst/>
              <a:defRPr/>
            </a:pPr>
            <a:r>
              <a:rPr kumimoji="0" lang="en-US" sz="1600" b="1" i="0" u="none" strike="noStrike" kern="1200" cap="none" spc="0" normalizeH="0" baseline="0" noProof="0" dirty="0" smtClean="0">
                <a:ln>
                  <a:noFill/>
                </a:ln>
                <a:solidFill>
                  <a:srgbClr val="000000"/>
                </a:solidFill>
                <a:effectLst/>
                <a:uLnTx/>
                <a:uFillTx/>
                <a:latin typeface="+mn-lt"/>
                <a:ea typeface="+mn-ea"/>
                <a:cs typeface="+mn-cs"/>
              </a:rPr>
              <a:t>Model</a:t>
            </a:r>
          </a:p>
          <a:p>
            <a:pPr marL="465138" marR="0" lvl="1" indent="-234950" algn="l" defTabSz="914400" rtl="0" eaLnBrk="1" fontAlgn="base" latinLnBrk="0" hangingPunct="1">
              <a:lnSpc>
                <a:spcPct val="80000"/>
              </a:lnSpc>
              <a:spcBef>
                <a:spcPct val="20000"/>
              </a:spcBef>
              <a:spcAft>
                <a:spcPct val="0"/>
              </a:spcAft>
              <a:buClrTx/>
              <a:buSzTx/>
              <a:buFont typeface="Arial" charset="0"/>
              <a:buChar char="–"/>
              <a:tabLst/>
              <a:defRPr/>
            </a:pPr>
            <a:r>
              <a:rPr kumimoji="0" lang="en-US" sz="1600" b="0" i="0" u="none" strike="noStrike" kern="1200" cap="none" spc="0" normalizeH="0" baseline="0" noProof="0" dirty="0" smtClean="0">
                <a:ln>
                  <a:noFill/>
                </a:ln>
                <a:solidFill>
                  <a:srgbClr val="000000"/>
                </a:solidFill>
                <a:effectLst/>
                <a:uLnTx/>
                <a:uFillTx/>
                <a:latin typeface="+mn-lt"/>
                <a:ea typeface="+mn-ea"/>
                <a:cs typeface="+mn-cs"/>
              </a:rPr>
              <a:t>Brand = TOSHIBA</a:t>
            </a:r>
          </a:p>
          <a:p>
            <a:pPr marL="465138" marR="0" lvl="1" indent="-234950" algn="l" defTabSz="914400" rtl="0" eaLnBrk="1" fontAlgn="base" latinLnBrk="0" hangingPunct="1">
              <a:lnSpc>
                <a:spcPct val="80000"/>
              </a:lnSpc>
              <a:spcBef>
                <a:spcPct val="20000"/>
              </a:spcBef>
              <a:spcAft>
                <a:spcPct val="0"/>
              </a:spcAft>
              <a:buClrTx/>
              <a:buSzTx/>
              <a:buFont typeface="Arial" charset="0"/>
              <a:buChar char="–"/>
              <a:tabLst/>
              <a:defRPr/>
            </a:pPr>
            <a:r>
              <a:rPr kumimoji="0" lang="en-US" sz="1600" b="0" i="0" u="none" strike="noStrike" kern="1200" cap="none" spc="0" normalizeH="0" baseline="0" noProof="0" dirty="0" smtClean="0">
                <a:ln>
                  <a:noFill/>
                </a:ln>
                <a:solidFill>
                  <a:srgbClr val="000000"/>
                </a:solidFill>
                <a:effectLst/>
                <a:uLnTx/>
                <a:uFillTx/>
                <a:latin typeface="+mn-lt"/>
                <a:ea typeface="+mn-ea"/>
                <a:cs typeface="+mn-cs"/>
              </a:rPr>
              <a:t>Series = REGZA</a:t>
            </a:r>
          </a:p>
          <a:p>
            <a:pPr marL="465138" marR="0" lvl="1" indent="-234950" algn="l" defTabSz="914400" rtl="0" eaLnBrk="1" fontAlgn="base" latinLnBrk="0" hangingPunct="1">
              <a:lnSpc>
                <a:spcPct val="80000"/>
              </a:lnSpc>
              <a:spcBef>
                <a:spcPct val="20000"/>
              </a:spcBef>
              <a:spcAft>
                <a:spcPct val="0"/>
              </a:spcAft>
              <a:buClrTx/>
              <a:buSzTx/>
              <a:buFont typeface="Arial" charset="0"/>
              <a:buChar char="–"/>
              <a:tabLst/>
              <a:defRPr/>
            </a:pPr>
            <a:r>
              <a:rPr kumimoji="0" lang="en-US" sz="1600" b="0" i="0" u="none" strike="noStrike" kern="1200" cap="none" spc="0" normalizeH="0" baseline="0" noProof="0" dirty="0" smtClean="0">
                <a:ln>
                  <a:noFill/>
                </a:ln>
                <a:solidFill>
                  <a:srgbClr val="000000"/>
                </a:solidFill>
                <a:effectLst/>
                <a:uLnTx/>
                <a:uFillTx/>
                <a:latin typeface="+mn-lt"/>
                <a:ea typeface="+mn-ea"/>
                <a:cs typeface="+mn-cs"/>
              </a:rPr>
              <a:t>Model = 52HL167</a:t>
            </a:r>
          </a:p>
          <a:p>
            <a:pPr marL="465138" marR="0" lvl="1" indent="-234950" algn="l" defTabSz="914400" rtl="0" eaLnBrk="1" fontAlgn="base" latinLnBrk="0" hangingPunct="1">
              <a:lnSpc>
                <a:spcPct val="80000"/>
              </a:lnSpc>
              <a:spcBef>
                <a:spcPct val="20000"/>
              </a:spcBef>
              <a:spcAft>
                <a:spcPct val="0"/>
              </a:spcAft>
              <a:buClrTx/>
              <a:buSzTx/>
              <a:buFont typeface="Arial" charset="0"/>
              <a:buChar char="–"/>
              <a:tabLst/>
              <a:defRPr/>
            </a:pPr>
            <a:r>
              <a:rPr kumimoji="0" lang="en-US" sz="1600" b="0" i="0" u="none" strike="noStrike" kern="1200" cap="none" spc="0" normalizeH="0" baseline="0" noProof="0" dirty="0" smtClean="0">
                <a:ln>
                  <a:noFill/>
                </a:ln>
                <a:solidFill>
                  <a:srgbClr val="000000"/>
                </a:solidFill>
                <a:effectLst/>
                <a:uLnTx/>
                <a:uFillTx/>
                <a:latin typeface="+mn-lt"/>
                <a:ea typeface="+mn-ea"/>
                <a:cs typeface="+mn-cs"/>
              </a:rPr>
              <a:t>Cabinet Color = Black</a:t>
            </a:r>
          </a:p>
          <a:p>
            <a:pPr marL="342900" marR="0" lvl="0" indent="-342900" algn="l" defTabSz="914400" rtl="0" eaLnBrk="1" fontAlgn="base" latinLnBrk="0" hangingPunct="1">
              <a:lnSpc>
                <a:spcPct val="80000"/>
              </a:lnSpc>
              <a:spcBef>
                <a:spcPct val="20000"/>
              </a:spcBef>
              <a:spcAft>
                <a:spcPct val="0"/>
              </a:spcAft>
              <a:buClrTx/>
              <a:buSzTx/>
              <a:buFont typeface="Arial" charset="0"/>
              <a:buChar char="•"/>
              <a:tabLst/>
              <a:defRPr/>
            </a:pPr>
            <a:r>
              <a:rPr kumimoji="0" lang="en-US" sz="1600" b="1" i="0" u="none" strike="noStrike" kern="1200" cap="none" spc="0" normalizeH="0" baseline="0" noProof="0" dirty="0" smtClean="0">
                <a:ln>
                  <a:noFill/>
                </a:ln>
                <a:solidFill>
                  <a:srgbClr val="000000"/>
                </a:solidFill>
                <a:effectLst/>
                <a:uLnTx/>
                <a:uFillTx/>
                <a:latin typeface="+mn-lt"/>
                <a:ea typeface="+mn-ea"/>
                <a:cs typeface="+mn-cs"/>
              </a:rPr>
              <a:t>Display</a:t>
            </a:r>
          </a:p>
          <a:p>
            <a:pPr marL="465138" marR="0" lvl="1" indent="-234950" algn="l" defTabSz="914400" rtl="0" eaLnBrk="1" fontAlgn="base" latinLnBrk="0" hangingPunct="1">
              <a:lnSpc>
                <a:spcPct val="80000"/>
              </a:lnSpc>
              <a:spcBef>
                <a:spcPct val="20000"/>
              </a:spcBef>
              <a:spcAft>
                <a:spcPct val="0"/>
              </a:spcAft>
              <a:buClrTx/>
              <a:buSzTx/>
              <a:buFont typeface="Arial" charset="0"/>
              <a:buChar char="–"/>
              <a:tabLst/>
              <a:defRPr/>
            </a:pPr>
            <a:r>
              <a:rPr kumimoji="0" lang="en-US" sz="1600" b="0" i="0" u="none" strike="noStrike" kern="1200" cap="none" spc="0" normalizeH="0" baseline="0" noProof="0" dirty="0" smtClean="0">
                <a:ln>
                  <a:noFill/>
                </a:ln>
                <a:solidFill>
                  <a:srgbClr val="000000"/>
                </a:solidFill>
                <a:effectLst/>
                <a:uLnTx/>
                <a:uFillTx/>
                <a:latin typeface="+mn-lt"/>
                <a:ea typeface="+mn-ea"/>
                <a:cs typeface="+mn-cs"/>
              </a:rPr>
              <a:t>Screen Size = 52“</a:t>
            </a:r>
          </a:p>
          <a:p>
            <a:pPr marL="465138" marR="0" lvl="1" indent="-234950" algn="l" defTabSz="914400" rtl="0" eaLnBrk="1" fontAlgn="base" latinLnBrk="0" hangingPunct="1">
              <a:lnSpc>
                <a:spcPct val="80000"/>
              </a:lnSpc>
              <a:spcBef>
                <a:spcPct val="20000"/>
              </a:spcBef>
              <a:spcAft>
                <a:spcPct val="0"/>
              </a:spcAft>
              <a:buClrTx/>
              <a:buSzTx/>
              <a:buFont typeface="Arial" charset="0"/>
              <a:buChar char="–"/>
              <a:tabLst/>
              <a:defRPr/>
            </a:pPr>
            <a:r>
              <a:rPr kumimoji="0" lang="en-US" sz="1600" b="0" i="0" u="none" strike="noStrike" kern="1200" cap="none" spc="0" normalizeH="0" baseline="0" noProof="0" dirty="0" smtClean="0">
                <a:ln>
                  <a:noFill/>
                </a:ln>
                <a:solidFill>
                  <a:srgbClr val="000000"/>
                </a:solidFill>
                <a:effectLst/>
                <a:uLnTx/>
                <a:uFillTx/>
                <a:latin typeface="+mn-lt"/>
                <a:ea typeface="+mn-ea"/>
                <a:cs typeface="+mn-cs"/>
              </a:rPr>
              <a:t>Recommended Resolution = 1920 x 1080</a:t>
            </a:r>
          </a:p>
          <a:p>
            <a:pPr marL="465138" marR="0" lvl="1" indent="-234950" algn="l" defTabSz="914400" rtl="0" eaLnBrk="1" fontAlgn="base" latinLnBrk="0" hangingPunct="1">
              <a:lnSpc>
                <a:spcPct val="80000"/>
              </a:lnSpc>
              <a:spcBef>
                <a:spcPct val="20000"/>
              </a:spcBef>
              <a:spcAft>
                <a:spcPct val="0"/>
              </a:spcAft>
              <a:buClrTx/>
              <a:buSzTx/>
              <a:buFont typeface="Arial" charset="0"/>
              <a:buChar char="–"/>
              <a:tabLst/>
              <a:defRPr/>
            </a:pPr>
            <a:r>
              <a:rPr kumimoji="0" lang="en-US" sz="1600" b="0" i="0" u="none" strike="noStrike" kern="1200" cap="none" spc="0" normalizeH="0" baseline="0" noProof="0" dirty="0" smtClean="0">
                <a:ln>
                  <a:noFill/>
                </a:ln>
                <a:solidFill>
                  <a:srgbClr val="000000"/>
                </a:solidFill>
                <a:effectLst/>
                <a:uLnTx/>
                <a:uFillTx/>
                <a:latin typeface="+mn-lt"/>
                <a:ea typeface="+mn-ea"/>
                <a:cs typeface="+mn-cs"/>
              </a:rPr>
              <a:t>Aspect Ratio =16:9</a:t>
            </a:r>
          </a:p>
          <a:p>
            <a:pPr marL="465138" marR="0" lvl="1" indent="-234950" algn="l" defTabSz="914400" rtl="0" eaLnBrk="1" fontAlgn="base" latinLnBrk="0" hangingPunct="1">
              <a:lnSpc>
                <a:spcPct val="80000"/>
              </a:lnSpc>
              <a:spcBef>
                <a:spcPct val="20000"/>
              </a:spcBef>
              <a:spcAft>
                <a:spcPct val="0"/>
              </a:spcAft>
              <a:buClrTx/>
              <a:buSzTx/>
              <a:buFont typeface="Arial" charset="0"/>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1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 typeface="Arial" charset="0"/>
              <a:buChar char="•"/>
              <a:tabLst/>
              <a:defRPr/>
            </a:pPr>
            <a:endParaRPr kumimoji="0" lang="en-US" sz="1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80000"/>
              </a:lnSpc>
              <a:spcBef>
                <a:spcPct val="20000"/>
              </a:spcBef>
              <a:spcAft>
                <a:spcPct val="0"/>
              </a:spcAft>
              <a:buClrTx/>
              <a:buSzTx/>
              <a:buFont typeface="Arial" charset="0"/>
              <a:buChar char="•"/>
              <a:tabLst/>
              <a:defRPr/>
            </a:pPr>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AutoShape 8"/>
          <p:cNvSpPr>
            <a:spLocks noChangeArrowheads="1"/>
          </p:cNvSpPr>
          <p:nvPr/>
        </p:nvSpPr>
        <p:spPr bwMode="auto">
          <a:xfrm>
            <a:off x="7543800" y="685800"/>
            <a:ext cx="1143000" cy="457200"/>
          </a:xfrm>
          <a:prstGeom prst="wedgeRoundRectCallout">
            <a:avLst>
              <a:gd name="adj1" fmla="val -52500"/>
              <a:gd name="adj2" fmla="val 109722"/>
              <a:gd name="adj3" fmla="val 16667"/>
            </a:avLst>
          </a:prstGeom>
          <a:solidFill>
            <a:srgbClr val="FF9966"/>
          </a:solidFill>
          <a:ln w="9525">
            <a:solidFill>
              <a:schemeClr val="tx1"/>
            </a:solidFill>
            <a:miter lim="800000"/>
            <a:headEnd/>
            <a:tailEnd/>
          </a:ln>
          <a:effectLst/>
        </p:spPr>
        <p:txBody>
          <a:bodyPr/>
          <a:lstStyle/>
          <a:p>
            <a:pPr algn="ctr"/>
            <a:r>
              <a:rPr lang="en-US"/>
              <a:t>LCDTV</a:t>
            </a:r>
          </a:p>
        </p:txBody>
      </p:sp>
      <p:sp>
        <p:nvSpPr>
          <p:cNvPr id="13" name="AutoShape 9"/>
          <p:cNvSpPr>
            <a:spLocks noChangeArrowheads="1"/>
          </p:cNvSpPr>
          <p:nvPr/>
        </p:nvSpPr>
        <p:spPr bwMode="auto">
          <a:xfrm>
            <a:off x="7467600" y="3581400"/>
            <a:ext cx="1295400" cy="457200"/>
          </a:xfrm>
          <a:prstGeom prst="wedgeRoundRectCallout">
            <a:avLst>
              <a:gd name="adj1" fmla="val -53921"/>
              <a:gd name="adj2" fmla="val 67361"/>
              <a:gd name="adj3" fmla="val 16667"/>
            </a:avLst>
          </a:prstGeom>
          <a:solidFill>
            <a:srgbClr val="99FFCC"/>
          </a:solidFill>
          <a:ln w="9525">
            <a:solidFill>
              <a:schemeClr val="tx1"/>
            </a:solidFill>
            <a:miter lim="800000"/>
            <a:headEnd/>
            <a:tailEnd/>
          </a:ln>
          <a:effectLst/>
        </p:spPr>
        <p:txBody>
          <a:bodyPr/>
          <a:lstStyle/>
          <a:p>
            <a:pPr algn="ctr"/>
            <a:r>
              <a:rPr lang="en-US"/>
              <a:t>Projector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err="1" smtClean="0"/>
              <a:t>eXtended</a:t>
            </a:r>
            <a:r>
              <a:rPr lang="en-US" dirty="0" smtClean="0"/>
              <a:t> Markup Language (XML)</a:t>
            </a:r>
            <a:endParaRPr lang="en-US" dirty="0"/>
          </a:p>
        </p:txBody>
      </p:sp>
      <p:sp>
        <p:nvSpPr>
          <p:cNvPr id="7" name="Content Placeholder 6"/>
          <p:cNvSpPr>
            <a:spLocks noGrp="1"/>
          </p:cNvSpPr>
          <p:nvPr>
            <p:ph sz="half" idx="1"/>
          </p:nvPr>
        </p:nvSpPr>
        <p:spPr>
          <a:xfrm>
            <a:off x="457200" y="1066800"/>
            <a:ext cx="4038600" cy="5059363"/>
          </a:xfrm>
        </p:spPr>
        <p:txBody>
          <a:bodyPr>
            <a:noAutofit/>
          </a:bodyPr>
          <a:lstStyle/>
          <a:p>
            <a:r>
              <a:rPr lang="en-US" sz="2400" dirty="0" smtClean="0"/>
              <a:t>Design goals: </a:t>
            </a:r>
          </a:p>
          <a:p>
            <a:pPr lvl="1"/>
            <a:r>
              <a:rPr lang="en-US" sz="2000" dirty="0" smtClean="0"/>
              <a:t>straightforwardly usable over the Internet.</a:t>
            </a:r>
          </a:p>
          <a:p>
            <a:pPr lvl="1"/>
            <a:r>
              <a:rPr lang="en-US" sz="2000" dirty="0" smtClean="0"/>
              <a:t>support a wide variety of applications.</a:t>
            </a:r>
          </a:p>
          <a:p>
            <a:pPr lvl="1"/>
            <a:r>
              <a:rPr lang="en-US" sz="2000" dirty="0" smtClean="0"/>
              <a:t>compatible with SGML.</a:t>
            </a:r>
          </a:p>
          <a:p>
            <a:pPr lvl="1"/>
            <a:r>
              <a:rPr lang="en-US" sz="2000" dirty="0" smtClean="0"/>
              <a:t>easy to write programs which process XML docs.</a:t>
            </a:r>
          </a:p>
          <a:p>
            <a:pPr lvl="1"/>
            <a:r>
              <a:rPr lang="en-US" sz="2000" dirty="0" smtClean="0"/>
              <a:t>optional features in XML  kept to the absolute minimum.</a:t>
            </a:r>
          </a:p>
          <a:p>
            <a:pPr lvl="1"/>
            <a:r>
              <a:rPr lang="en-US" sz="2000" dirty="0" smtClean="0"/>
              <a:t>human-legible and reasonably clear.</a:t>
            </a:r>
          </a:p>
          <a:p>
            <a:pPr lvl="1"/>
            <a:r>
              <a:rPr lang="en-US" sz="2000" dirty="0" smtClean="0"/>
              <a:t>easy to create.</a:t>
            </a:r>
          </a:p>
          <a:p>
            <a:pPr lvl="1"/>
            <a:r>
              <a:rPr lang="en-US" sz="2000" dirty="0" smtClean="0"/>
              <a:t>Terseness in XML markup is of minimal importance.</a:t>
            </a:r>
          </a:p>
          <a:p>
            <a:endParaRPr lang="en-US" dirty="0"/>
          </a:p>
        </p:txBody>
      </p:sp>
      <p:sp>
        <p:nvSpPr>
          <p:cNvPr id="8" name="Content Placeholder 7"/>
          <p:cNvSpPr>
            <a:spLocks noGrp="1"/>
          </p:cNvSpPr>
          <p:nvPr>
            <p:ph sz="half" idx="2"/>
          </p:nvPr>
        </p:nvSpPr>
        <p:spPr>
          <a:xfrm>
            <a:off x="4648200" y="1066800"/>
            <a:ext cx="4038600" cy="5105400"/>
          </a:xfrm>
          <a:solidFill>
            <a:schemeClr val="accent6">
              <a:lumMod val="40000"/>
              <a:lumOff val="60000"/>
            </a:schemeClr>
          </a:solidFill>
          <a:ln>
            <a:solidFill>
              <a:schemeClr val="accent6">
                <a:lumMod val="75000"/>
              </a:schemeClr>
            </a:solidFill>
          </a:ln>
        </p:spPr>
        <p:txBody>
          <a:bodyPr>
            <a:normAutofit fontScale="47500" lnSpcReduction="20000"/>
          </a:bodyPr>
          <a:lstStyle/>
          <a:p>
            <a:pPr>
              <a:buNone/>
            </a:pPr>
            <a:r>
              <a:rPr lang="en-US" dirty="0" smtClean="0">
                <a:latin typeface="Arial Narrow" pitchFamily="34" charset="0"/>
              </a:rPr>
              <a:t>&lt;item </a:t>
            </a:r>
            <a:r>
              <a:rPr lang="en-US" dirty="0" err="1" smtClean="0">
                <a:latin typeface="Arial Narrow" pitchFamily="34" charset="0"/>
              </a:rPr>
              <a:t>rdf:about</a:t>
            </a:r>
            <a:r>
              <a:rPr lang="en-US" dirty="0" smtClean="0">
                <a:latin typeface="Arial Narrow" pitchFamily="34" charset="0"/>
              </a:rPr>
              <a:t>="http://news.slashdot.org/story/09/11/17/2245241/Hackers-Broke-Into-Brazil-Grid-Last-Thursday?from=rss"&gt; </a:t>
            </a:r>
          </a:p>
          <a:p>
            <a:pPr>
              <a:buNone/>
            </a:pPr>
            <a:r>
              <a:rPr lang="en-US" dirty="0" smtClean="0">
                <a:latin typeface="Arial Narrow" pitchFamily="34" charset="0"/>
              </a:rPr>
              <a:t>  &lt;title&gt;Hackers Broke Into Brazil Grid Last Thursday&lt;/title&gt;</a:t>
            </a:r>
          </a:p>
          <a:p>
            <a:pPr>
              <a:buNone/>
            </a:pPr>
            <a:r>
              <a:rPr lang="en-US" dirty="0" smtClean="0">
                <a:latin typeface="Arial Narrow" pitchFamily="34" charset="0"/>
              </a:rPr>
              <a:t>  &lt;link&gt; http://rss.slashdot.org/~r/Slashdot/slashdot/~3/JcTR_BoVsgI/Hackers-Broke-Into-Brazil-Grid-Last-Thursday&lt;/link&gt; </a:t>
            </a:r>
          </a:p>
          <a:p>
            <a:pPr>
              <a:buNone/>
            </a:pPr>
            <a:r>
              <a:rPr lang="en-US" dirty="0" smtClean="0">
                <a:latin typeface="Arial Narrow" pitchFamily="34" charset="0"/>
              </a:rPr>
              <a:t>  &lt;description&gt;An anonymous reader writes "A week ago, 60 Minutes had a story (we picked it up too) claiming that hackers had caused power outages in Brazil. While this assertion is now believed to be in error, hackers were inspired by the story actually to do what was claimed.…”</a:t>
            </a:r>
          </a:p>
          <a:p>
            <a:pPr>
              <a:buNone/>
            </a:pPr>
            <a:r>
              <a:rPr lang="en-US" dirty="0" smtClean="0">
                <a:latin typeface="Arial Narrow" pitchFamily="34" charset="0"/>
              </a:rPr>
              <a:t>  &lt;/description&gt; </a:t>
            </a:r>
          </a:p>
          <a:p>
            <a:pPr>
              <a:buNone/>
            </a:pPr>
            <a:r>
              <a:rPr lang="en-US" dirty="0" smtClean="0">
                <a:latin typeface="Arial Narrow" pitchFamily="34" charset="0"/>
              </a:rPr>
              <a:t>  &lt;</a:t>
            </a:r>
            <a:r>
              <a:rPr lang="en-US" dirty="0" err="1" smtClean="0">
                <a:latin typeface="Arial Narrow" pitchFamily="34" charset="0"/>
              </a:rPr>
              <a:t>dc:creator</a:t>
            </a:r>
            <a:r>
              <a:rPr lang="en-US" dirty="0" smtClean="0">
                <a:latin typeface="Arial Narrow" pitchFamily="34" charset="0"/>
              </a:rPr>
              <a:t>&gt;</a:t>
            </a:r>
            <a:r>
              <a:rPr lang="en-US" dirty="0" err="1" smtClean="0">
                <a:latin typeface="Arial Narrow" pitchFamily="34" charset="0"/>
              </a:rPr>
              <a:t>kdawson</a:t>
            </a:r>
            <a:r>
              <a:rPr lang="en-US" dirty="0" smtClean="0">
                <a:latin typeface="Arial Narrow" pitchFamily="34" charset="0"/>
              </a:rPr>
              <a:t>&lt;/</a:t>
            </a:r>
            <a:r>
              <a:rPr lang="en-US" dirty="0" err="1" smtClean="0">
                <a:latin typeface="Arial Narrow" pitchFamily="34" charset="0"/>
              </a:rPr>
              <a:t>dc:creator</a:t>
            </a:r>
            <a:r>
              <a:rPr lang="en-US" dirty="0" smtClean="0">
                <a:latin typeface="Arial Narrow" pitchFamily="34" charset="0"/>
              </a:rPr>
              <a:t>&gt; </a:t>
            </a:r>
          </a:p>
          <a:p>
            <a:pPr>
              <a:buNone/>
            </a:pPr>
            <a:r>
              <a:rPr lang="en-US" dirty="0" smtClean="0">
                <a:latin typeface="Arial Narrow" pitchFamily="34" charset="0"/>
              </a:rPr>
              <a:t>  &lt;</a:t>
            </a:r>
            <a:r>
              <a:rPr lang="en-US" dirty="0" err="1" smtClean="0">
                <a:latin typeface="Arial Narrow" pitchFamily="34" charset="0"/>
              </a:rPr>
              <a:t>dc:date</a:t>
            </a:r>
            <a:r>
              <a:rPr lang="en-US" dirty="0" smtClean="0">
                <a:latin typeface="Arial Narrow" pitchFamily="34" charset="0"/>
              </a:rPr>
              <a:t>&gt;2009-11-17T23:41:00+00:00&lt;/</a:t>
            </a:r>
            <a:r>
              <a:rPr lang="en-US" dirty="0" err="1" smtClean="0">
                <a:latin typeface="Arial Narrow" pitchFamily="34" charset="0"/>
              </a:rPr>
              <a:t>dc:date</a:t>
            </a:r>
            <a:r>
              <a:rPr lang="en-US" dirty="0" smtClean="0">
                <a:latin typeface="Arial Narrow" pitchFamily="34" charset="0"/>
              </a:rPr>
              <a:t>&gt; </a:t>
            </a:r>
          </a:p>
          <a:p>
            <a:pPr>
              <a:buNone/>
            </a:pPr>
            <a:r>
              <a:rPr lang="en-US" dirty="0" smtClean="0">
                <a:latin typeface="Arial Narrow" pitchFamily="34" charset="0"/>
              </a:rPr>
              <a:t>  &lt;</a:t>
            </a:r>
            <a:r>
              <a:rPr lang="en-US" dirty="0" err="1" smtClean="0">
                <a:latin typeface="Arial Narrow" pitchFamily="34" charset="0"/>
              </a:rPr>
              <a:t>dc:subject</a:t>
            </a:r>
            <a:r>
              <a:rPr lang="en-US" dirty="0" smtClean="0">
                <a:latin typeface="Arial Narrow" pitchFamily="34" charset="0"/>
              </a:rPr>
              <a:t>&gt;security&lt;/</a:t>
            </a:r>
            <a:r>
              <a:rPr lang="en-US" dirty="0" err="1" smtClean="0">
                <a:latin typeface="Arial Narrow" pitchFamily="34" charset="0"/>
              </a:rPr>
              <a:t>dc:subject</a:t>
            </a:r>
            <a:r>
              <a:rPr lang="en-US" dirty="0" smtClean="0">
                <a:latin typeface="Arial Narrow" pitchFamily="34" charset="0"/>
              </a:rPr>
              <a:t>&gt;</a:t>
            </a:r>
          </a:p>
          <a:p>
            <a:pPr>
              <a:buNone/>
            </a:pPr>
            <a:r>
              <a:rPr lang="en-US" dirty="0" smtClean="0">
                <a:latin typeface="Arial Narrow" pitchFamily="34" charset="0"/>
              </a:rPr>
              <a:t>  &lt;</a:t>
            </a:r>
            <a:r>
              <a:rPr lang="en-US" dirty="0" err="1" smtClean="0">
                <a:latin typeface="Arial Narrow" pitchFamily="34" charset="0"/>
              </a:rPr>
              <a:t>slash:department</a:t>
            </a:r>
            <a:r>
              <a:rPr lang="en-US" dirty="0" smtClean="0">
                <a:latin typeface="Arial Narrow" pitchFamily="34" charset="0"/>
              </a:rPr>
              <a:t>&gt;wolf-no-really-this-time-</a:t>
            </a:r>
            <a:r>
              <a:rPr lang="en-US" dirty="0" err="1" smtClean="0">
                <a:latin typeface="Arial Narrow" pitchFamily="34" charset="0"/>
              </a:rPr>
              <a:t>i</a:t>
            </a:r>
            <a:r>
              <a:rPr lang="en-US" dirty="0" smtClean="0">
                <a:latin typeface="Arial Narrow" pitchFamily="34" charset="0"/>
              </a:rPr>
              <a:t>-mean-it&lt;/</a:t>
            </a:r>
            <a:r>
              <a:rPr lang="en-US" dirty="0" err="1" smtClean="0">
                <a:latin typeface="Arial Narrow" pitchFamily="34" charset="0"/>
              </a:rPr>
              <a:t>slash:department</a:t>
            </a:r>
            <a:r>
              <a:rPr lang="en-US" dirty="0" smtClean="0">
                <a:latin typeface="Arial Narrow" pitchFamily="34" charset="0"/>
              </a:rPr>
              <a:t>&gt;</a:t>
            </a:r>
          </a:p>
          <a:p>
            <a:pPr>
              <a:buNone/>
            </a:pPr>
            <a:r>
              <a:rPr lang="en-US" dirty="0" smtClean="0">
                <a:latin typeface="Arial Narrow" pitchFamily="34" charset="0"/>
              </a:rPr>
              <a:t>  &lt;</a:t>
            </a:r>
            <a:r>
              <a:rPr lang="en-US" dirty="0" err="1" smtClean="0">
                <a:latin typeface="Arial Narrow" pitchFamily="34" charset="0"/>
              </a:rPr>
              <a:t>slash:section</a:t>
            </a:r>
            <a:r>
              <a:rPr lang="en-US" dirty="0" smtClean="0">
                <a:latin typeface="Arial Narrow" pitchFamily="34" charset="0"/>
              </a:rPr>
              <a:t>&gt;news&lt;/</a:t>
            </a:r>
            <a:r>
              <a:rPr lang="en-US" dirty="0" err="1" smtClean="0">
                <a:latin typeface="Arial Narrow" pitchFamily="34" charset="0"/>
              </a:rPr>
              <a:t>slash:section</a:t>
            </a:r>
            <a:r>
              <a:rPr lang="en-US" dirty="0" smtClean="0">
                <a:latin typeface="Arial Narrow" pitchFamily="34" charset="0"/>
              </a:rPr>
              <a:t>&gt; </a:t>
            </a:r>
          </a:p>
          <a:p>
            <a:pPr>
              <a:buNone/>
            </a:pPr>
            <a:r>
              <a:rPr lang="en-US" dirty="0" smtClean="0">
                <a:latin typeface="Arial Narrow" pitchFamily="34" charset="0"/>
              </a:rPr>
              <a:t>  &lt;</a:t>
            </a:r>
            <a:r>
              <a:rPr lang="en-US" dirty="0" err="1" smtClean="0">
                <a:latin typeface="Arial Narrow" pitchFamily="34" charset="0"/>
              </a:rPr>
              <a:t>slash:comments</a:t>
            </a:r>
            <a:r>
              <a:rPr lang="en-US" dirty="0" smtClean="0">
                <a:latin typeface="Arial Narrow" pitchFamily="34" charset="0"/>
              </a:rPr>
              <a:t>&gt;38&lt;/</a:t>
            </a:r>
            <a:r>
              <a:rPr lang="en-US" dirty="0" err="1" smtClean="0">
                <a:latin typeface="Arial Narrow" pitchFamily="34" charset="0"/>
              </a:rPr>
              <a:t>slash:comments</a:t>
            </a:r>
            <a:r>
              <a:rPr lang="en-US" dirty="0" smtClean="0">
                <a:latin typeface="Arial Narrow" pitchFamily="34" charset="0"/>
              </a:rPr>
              <a:t>&gt; </a:t>
            </a:r>
          </a:p>
          <a:p>
            <a:pPr>
              <a:buNone/>
            </a:pPr>
            <a:r>
              <a:rPr lang="en-US" dirty="0" smtClean="0">
                <a:latin typeface="Arial Narrow" pitchFamily="34" charset="0"/>
              </a:rPr>
              <a:t>  &lt;</a:t>
            </a:r>
            <a:r>
              <a:rPr lang="en-US" dirty="0" err="1" smtClean="0">
                <a:latin typeface="Arial Narrow" pitchFamily="34" charset="0"/>
              </a:rPr>
              <a:t>slash:hit_parade</a:t>
            </a:r>
            <a:r>
              <a:rPr lang="en-US" dirty="0" smtClean="0">
                <a:latin typeface="Arial Narrow" pitchFamily="34" charset="0"/>
              </a:rPr>
              <a:t>&gt;38,37,32,22,9,2,0&lt;/</a:t>
            </a:r>
            <a:r>
              <a:rPr lang="en-US" dirty="0" err="1" smtClean="0">
                <a:latin typeface="Arial Narrow" pitchFamily="34" charset="0"/>
              </a:rPr>
              <a:t>slash:hit_parade</a:t>
            </a:r>
            <a:r>
              <a:rPr lang="en-US" dirty="0" smtClean="0">
                <a:latin typeface="Arial Narrow" pitchFamily="34" charset="0"/>
              </a:rPr>
              <a:t>&gt; </a:t>
            </a:r>
          </a:p>
          <a:p>
            <a:pPr>
              <a:buNone/>
            </a:pPr>
            <a:r>
              <a:rPr lang="en-US" dirty="0" smtClean="0">
                <a:latin typeface="Arial Narrow" pitchFamily="34" charset="0"/>
              </a:rPr>
              <a:t>  &lt;</a:t>
            </a:r>
            <a:r>
              <a:rPr lang="en-US" dirty="0" err="1" smtClean="0">
                <a:latin typeface="Arial Narrow" pitchFamily="34" charset="0"/>
              </a:rPr>
              <a:t>feedburner:origLink</a:t>
            </a:r>
            <a:r>
              <a:rPr lang="en-US" dirty="0" smtClean="0">
                <a:latin typeface="Arial Narrow" pitchFamily="34" charset="0"/>
              </a:rPr>
              <a:t>&gt; http://news.slashdot.org/story/09/11/17/2245241/Hackers-Broke-Into-Brazil-Grid-Last-Thursday?from=rss&lt;/feedburner:origLink&gt;</a:t>
            </a:r>
          </a:p>
          <a:p>
            <a:pPr>
              <a:buNone/>
            </a:pPr>
            <a:r>
              <a:rPr lang="en-US" dirty="0" smtClean="0">
                <a:latin typeface="Arial Narrow" pitchFamily="34" charset="0"/>
              </a:rPr>
              <a:t>&lt;/item&gt; </a:t>
            </a:r>
            <a:endParaRPr lang="en-US" dirty="0">
              <a:latin typeface="Arial Narrow" pitchFamily="34" charset="0"/>
            </a:endParaRPr>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805FC3F4-3B6C-4222-B567-6C87F5E3AE87}" type="slidenum">
              <a:rPr 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Examples</a:t>
            </a:r>
            <a:endParaRPr lang="en-US" dirty="0"/>
          </a:p>
        </p:txBody>
      </p:sp>
      <p:sp>
        <p:nvSpPr>
          <p:cNvPr id="8" name="Content Placeholder 7"/>
          <p:cNvSpPr>
            <a:spLocks noGrp="1"/>
          </p:cNvSpPr>
          <p:nvPr>
            <p:ph idx="1"/>
          </p:nvPr>
        </p:nvSpPr>
        <p:spPr>
          <a:xfrm>
            <a:off x="457200" y="1143000"/>
            <a:ext cx="8229600" cy="4983163"/>
          </a:xfrm>
        </p:spPr>
        <p:txBody>
          <a:bodyPr>
            <a:normAutofit fontScale="85000" lnSpcReduction="20000"/>
          </a:bodyPr>
          <a:lstStyle/>
          <a:p>
            <a:r>
              <a:rPr lang="en-US" dirty="0" smtClean="0"/>
              <a:t>Internet:</a:t>
            </a:r>
          </a:p>
          <a:p>
            <a:pPr lvl="1"/>
            <a:r>
              <a:rPr lang="en-US" dirty="0" smtClean="0"/>
              <a:t>RSS, Atom</a:t>
            </a:r>
          </a:p>
          <a:p>
            <a:pPr lvl="1"/>
            <a:r>
              <a:rPr lang="en-US" dirty="0" smtClean="0"/>
              <a:t>XHTML</a:t>
            </a:r>
          </a:p>
          <a:p>
            <a:pPr lvl="1"/>
            <a:r>
              <a:rPr lang="en-US" dirty="0" err="1" smtClean="0"/>
              <a:t>Webservice</a:t>
            </a:r>
            <a:r>
              <a:rPr lang="en-US" dirty="0" smtClean="0"/>
              <a:t> formats: SOAP, WSDL</a:t>
            </a:r>
          </a:p>
          <a:p>
            <a:r>
              <a:rPr lang="en-US" dirty="0" smtClean="0"/>
              <a:t>File formats: </a:t>
            </a:r>
          </a:p>
          <a:p>
            <a:pPr lvl="1"/>
            <a:r>
              <a:rPr lang="en-US" dirty="0" smtClean="0"/>
              <a:t>Microsoft Office, Open Office, Apple’s </a:t>
            </a:r>
            <a:r>
              <a:rPr lang="en-US" dirty="0" err="1" smtClean="0"/>
              <a:t>iWork</a:t>
            </a:r>
            <a:endParaRPr lang="en-US" dirty="0" smtClean="0"/>
          </a:p>
          <a:p>
            <a:r>
              <a:rPr lang="en-US" dirty="0" smtClean="0"/>
              <a:t>Industrial</a:t>
            </a:r>
          </a:p>
          <a:p>
            <a:pPr lvl="1"/>
            <a:r>
              <a:rPr lang="en-US" dirty="0" smtClean="0"/>
              <a:t>Insurance: ACORD</a:t>
            </a:r>
          </a:p>
          <a:p>
            <a:pPr lvl="1"/>
            <a:r>
              <a:rPr lang="en-US" dirty="0" smtClean="0"/>
              <a:t>Clinical trials: </a:t>
            </a:r>
            <a:r>
              <a:rPr lang="en-US" dirty="0" err="1" smtClean="0"/>
              <a:t>cdisc</a:t>
            </a:r>
            <a:endParaRPr lang="en-US" dirty="0" smtClean="0"/>
          </a:p>
          <a:p>
            <a:pPr lvl="1"/>
            <a:r>
              <a:rPr lang="en-US" dirty="0" smtClean="0"/>
              <a:t>Financial: FIX, </a:t>
            </a:r>
            <a:r>
              <a:rPr lang="en-US" dirty="0" err="1" smtClean="0"/>
              <a:t>FpML</a:t>
            </a:r>
            <a:endParaRPr lang="en-US" dirty="0" smtClean="0"/>
          </a:p>
          <a:p>
            <a:pPr lvl="1"/>
            <a:r>
              <a:rPr lang="en-US" dirty="0" smtClean="0"/>
              <a:t>Mortgages: MISMO</a:t>
            </a:r>
          </a:p>
          <a:p>
            <a:r>
              <a:rPr lang="en-US" dirty="0" smtClean="0"/>
              <a:t>Many applications use XML as a data format for persistence or for data exchange</a:t>
            </a:r>
            <a:endParaRPr lang="en-US" dirty="0"/>
          </a:p>
        </p:txBody>
      </p:sp>
      <p:sp>
        <p:nvSpPr>
          <p:cNvPr id="6" name="Footer Placeholder 5"/>
          <p:cNvSpPr>
            <a:spLocks noGrp="1"/>
          </p:cNvSpPr>
          <p:nvPr>
            <p:ph type="ftr" sz="quarter" idx="11"/>
          </p:nvPr>
        </p:nvSpPr>
        <p:spPr/>
        <p:txBody>
          <a:bodyPr/>
          <a:lstStyle/>
          <a:p>
            <a:pPr>
              <a:defRPr/>
            </a:pPr>
            <a:r>
              <a:rPr lang="en-US" smtClean="0"/>
              <a:t>Lipyeow Lim -- University of Hawaii at Manoa</a:t>
            </a:r>
            <a:endParaRPr lang="en-US"/>
          </a:p>
        </p:txBody>
      </p:sp>
      <p:sp>
        <p:nvSpPr>
          <p:cNvPr id="7" name="Slide Number Placeholder 6"/>
          <p:cNvSpPr>
            <a:spLocks noGrp="1"/>
          </p:cNvSpPr>
          <p:nvPr>
            <p:ph type="sldNum" sz="quarter" idx="12"/>
          </p:nvPr>
        </p:nvSpPr>
        <p:spPr/>
        <p:txBody>
          <a:bodyPr/>
          <a:lstStyle/>
          <a:p>
            <a:fld id="{1BDB7EF0-4897-40F7-A6FC-DB18DDECB4CD}"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74638"/>
            <a:ext cx="8229600" cy="563562"/>
          </a:xfrm>
        </p:spPr>
        <p:txBody>
          <a:bodyPr/>
          <a:lstStyle/>
          <a:p>
            <a:r>
              <a:rPr lang="en-US" dirty="0" smtClean="0"/>
              <a:t>XML Data Model</a:t>
            </a:r>
          </a:p>
        </p:txBody>
      </p:sp>
      <p:sp>
        <p:nvSpPr>
          <p:cNvPr id="14339" name="Content Placeholder 2"/>
          <p:cNvSpPr>
            <a:spLocks noGrp="1"/>
          </p:cNvSpPr>
          <p:nvPr>
            <p:ph idx="1"/>
          </p:nvPr>
        </p:nvSpPr>
        <p:spPr>
          <a:xfrm>
            <a:off x="457200" y="1066800"/>
            <a:ext cx="3733800" cy="5059363"/>
          </a:xfrm>
          <a:solidFill>
            <a:schemeClr val="accent6">
              <a:lumMod val="60000"/>
              <a:lumOff val="40000"/>
            </a:schemeClr>
          </a:solidFill>
          <a:ln>
            <a:solidFill>
              <a:schemeClr val="accent6">
                <a:lumMod val="50000"/>
              </a:schemeClr>
            </a:solidFill>
          </a:ln>
        </p:spPr>
        <p:txBody>
          <a:bodyPr>
            <a:normAutofit fontScale="55000" lnSpcReduction="20000"/>
          </a:bodyPr>
          <a:lstStyle/>
          <a:p>
            <a:pPr>
              <a:buNone/>
            </a:pPr>
            <a:r>
              <a:rPr lang="en-US" dirty="0" smtClean="0">
                <a:latin typeface="Arial Narrow" pitchFamily="34" charset="0"/>
              </a:rPr>
              <a:t>&lt;</a:t>
            </a:r>
            <a:r>
              <a:rPr lang="en-US" b="1" dirty="0" err="1" smtClean="0">
                <a:latin typeface="Arial Narrow" pitchFamily="34" charset="0"/>
              </a:rPr>
              <a:t>dblp</a:t>
            </a:r>
            <a:r>
              <a:rPr lang="en-US" dirty="0" smtClean="0">
                <a:latin typeface="Arial Narrow" pitchFamily="34" charset="0"/>
              </a:rPr>
              <a:t>&gt;</a:t>
            </a:r>
          </a:p>
          <a:p>
            <a:pPr>
              <a:buNone/>
            </a:pPr>
            <a:r>
              <a:rPr lang="en-US" dirty="0" smtClean="0">
                <a:latin typeface="Arial Narrow" pitchFamily="34" charset="0"/>
              </a:rPr>
              <a:t>  &lt;</a:t>
            </a:r>
            <a:r>
              <a:rPr lang="en-US" b="1" dirty="0" err="1" smtClean="0">
                <a:latin typeface="Arial Narrow" pitchFamily="34" charset="0"/>
              </a:rPr>
              <a:t>inproceedings</a:t>
            </a:r>
            <a:r>
              <a:rPr lang="en-US" dirty="0" smtClean="0">
                <a:latin typeface="Arial Narrow" pitchFamily="34" charset="0"/>
              </a:rPr>
              <a:t> key="conf/</a:t>
            </a:r>
            <a:r>
              <a:rPr lang="en-US" dirty="0" err="1" smtClean="0">
                <a:latin typeface="Arial Narrow" pitchFamily="34" charset="0"/>
              </a:rPr>
              <a:t>cikm</a:t>
            </a:r>
            <a:r>
              <a:rPr lang="en-US" dirty="0" smtClean="0">
                <a:latin typeface="Arial Narrow" pitchFamily="34" charset="0"/>
              </a:rPr>
              <a:t>/HassanzadehKLMW09" &gt;</a:t>
            </a:r>
          </a:p>
          <a:p>
            <a:pPr>
              <a:buNone/>
            </a:pPr>
            <a:r>
              <a:rPr lang="en-US" dirty="0" smtClean="0">
                <a:latin typeface="Arial Narrow" pitchFamily="34" charset="0"/>
              </a:rPr>
              <a:t>    &lt;</a:t>
            </a:r>
            <a:r>
              <a:rPr lang="en-US" b="1" dirty="0" smtClean="0">
                <a:latin typeface="Arial Narrow" pitchFamily="34" charset="0"/>
              </a:rPr>
              <a:t>author</a:t>
            </a:r>
            <a:r>
              <a:rPr lang="en-US" dirty="0" smtClean="0">
                <a:latin typeface="Arial Narrow" pitchFamily="34" charset="0"/>
              </a:rPr>
              <a:t>&gt;</a:t>
            </a:r>
            <a:r>
              <a:rPr lang="en-US" dirty="0" err="1" smtClean="0">
                <a:latin typeface="Arial Narrow" pitchFamily="34" charset="0"/>
              </a:rPr>
              <a:t>Oktie</a:t>
            </a:r>
            <a:r>
              <a:rPr lang="en-US" dirty="0" smtClean="0">
                <a:latin typeface="Arial Narrow" pitchFamily="34" charset="0"/>
              </a:rPr>
              <a:t> </a:t>
            </a:r>
            <a:r>
              <a:rPr lang="en-US" dirty="0" err="1" smtClean="0">
                <a:latin typeface="Arial Narrow" pitchFamily="34" charset="0"/>
              </a:rPr>
              <a:t>Hassanzadeh</a:t>
            </a:r>
            <a:r>
              <a:rPr lang="en-US" dirty="0" smtClean="0">
                <a:latin typeface="Arial Narrow" pitchFamily="34" charset="0"/>
              </a:rPr>
              <a:t>&lt;/</a:t>
            </a:r>
            <a:r>
              <a:rPr lang="en-US" b="1" dirty="0" smtClean="0">
                <a:latin typeface="Arial Narrow" pitchFamily="34" charset="0"/>
              </a:rPr>
              <a:t>author</a:t>
            </a:r>
            <a:r>
              <a:rPr lang="en-US" dirty="0" smtClean="0">
                <a:latin typeface="Arial Narrow" pitchFamily="34" charset="0"/>
              </a:rPr>
              <a:t>&gt;</a:t>
            </a:r>
          </a:p>
          <a:p>
            <a:pPr>
              <a:buNone/>
            </a:pPr>
            <a:r>
              <a:rPr lang="en-US" dirty="0" smtClean="0">
                <a:latin typeface="Arial Narrow" pitchFamily="34" charset="0"/>
              </a:rPr>
              <a:t>    &lt;</a:t>
            </a:r>
            <a:r>
              <a:rPr lang="en-US" b="1" dirty="0" smtClean="0">
                <a:latin typeface="Arial Narrow" pitchFamily="34" charset="0"/>
              </a:rPr>
              <a:t>author</a:t>
            </a:r>
            <a:r>
              <a:rPr lang="en-US" dirty="0" smtClean="0">
                <a:latin typeface="Arial Narrow" pitchFamily="34" charset="0"/>
              </a:rPr>
              <a:t>&gt;</a:t>
            </a:r>
            <a:r>
              <a:rPr lang="en-US" dirty="0" err="1" smtClean="0">
                <a:latin typeface="Arial Narrow" pitchFamily="34" charset="0"/>
              </a:rPr>
              <a:t>Anastasios</a:t>
            </a:r>
            <a:r>
              <a:rPr lang="en-US" dirty="0" smtClean="0">
                <a:latin typeface="Arial Narrow" pitchFamily="34" charset="0"/>
              </a:rPr>
              <a:t> </a:t>
            </a:r>
            <a:r>
              <a:rPr lang="en-US" dirty="0" err="1" smtClean="0">
                <a:latin typeface="Arial Narrow" pitchFamily="34" charset="0"/>
              </a:rPr>
              <a:t>Kementsietsidis</a:t>
            </a:r>
            <a:r>
              <a:rPr lang="en-US" dirty="0" smtClean="0">
                <a:latin typeface="Arial Narrow" pitchFamily="34" charset="0"/>
              </a:rPr>
              <a:t>&lt;/</a:t>
            </a:r>
            <a:r>
              <a:rPr lang="en-US" b="1" dirty="0" smtClean="0">
                <a:latin typeface="Arial Narrow" pitchFamily="34" charset="0"/>
              </a:rPr>
              <a:t>author</a:t>
            </a:r>
            <a:r>
              <a:rPr lang="en-US" dirty="0" smtClean="0">
                <a:latin typeface="Arial Narrow" pitchFamily="34" charset="0"/>
              </a:rPr>
              <a:t>&gt;</a:t>
            </a:r>
          </a:p>
          <a:p>
            <a:pPr>
              <a:buNone/>
            </a:pPr>
            <a:r>
              <a:rPr lang="en-US" dirty="0" smtClean="0">
                <a:latin typeface="Arial Narrow" pitchFamily="34" charset="0"/>
              </a:rPr>
              <a:t>    &lt;</a:t>
            </a:r>
            <a:r>
              <a:rPr lang="en-US" b="1" dirty="0" smtClean="0">
                <a:latin typeface="Arial Narrow" pitchFamily="34" charset="0"/>
              </a:rPr>
              <a:t>author</a:t>
            </a:r>
            <a:r>
              <a:rPr lang="en-US" dirty="0" smtClean="0">
                <a:latin typeface="Arial Narrow" pitchFamily="34" charset="0"/>
              </a:rPr>
              <a:t>&gt;</a:t>
            </a:r>
            <a:r>
              <a:rPr lang="en-US" dirty="0" err="1" smtClean="0">
                <a:latin typeface="Arial Narrow" pitchFamily="34" charset="0"/>
              </a:rPr>
              <a:t>Lipyeow</a:t>
            </a:r>
            <a:r>
              <a:rPr lang="en-US" dirty="0" smtClean="0">
                <a:latin typeface="Arial Narrow" pitchFamily="34" charset="0"/>
              </a:rPr>
              <a:t> Lim&lt;/</a:t>
            </a:r>
            <a:r>
              <a:rPr lang="en-US" b="1" dirty="0" smtClean="0">
                <a:latin typeface="Arial Narrow" pitchFamily="34" charset="0"/>
              </a:rPr>
              <a:t>author</a:t>
            </a:r>
            <a:r>
              <a:rPr lang="en-US" dirty="0" smtClean="0">
                <a:latin typeface="Arial Narrow" pitchFamily="34" charset="0"/>
              </a:rPr>
              <a:t>&gt;</a:t>
            </a:r>
          </a:p>
          <a:p>
            <a:pPr>
              <a:buNone/>
            </a:pPr>
            <a:r>
              <a:rPr lang="en-US" dirty="0" smtClean="0">
                <a:latin typeface="Arial Narrow" pitchFamily="34" charset="0"/>
              </a:rPr>
              <a:t>    &lt;</a:t>
            </a:r>
            <a:r>
              <a:rPr lang="en-US" b="1" dirty="0" smtClean="0">
                <a:latin typeface="Arial Narrow" pitchFamily="34" charset="0"/>
              </a:rPr>
              <a:t>author</a:t>
            </a:r>
            <a:r>
              <a:rPr lang="en-US" dirty="0" smtClean="0">
                <a:latin typeface="Arial Narrow" pitchFamily="34" charset="0"/>
              </a:rPr>
              <a:t>&gt;Renée J. Miller&lt;/</a:t>
            </a:r>
            <a:r>
              <a:rPr lang="en-US" b="1" dirty="0" smtClean="0">
                <a:latin typeface="Arial Narrow" pitchFamily="34" charset="0"/>
              </a:rPr>
              <a:t>author</a:t>
            </a:r>
            <a:r>
              <a:rPr lang="en-US" dirty="0" smtClean="0">
                <a:latin typeface="Arial Narrow" pitchFamily="34" charset="0"/>
              </a:rPr>
              <a:t>&gt;</a:t>
            </a:r>
          </a:p>
          <a:p>
            <a:pPr>
              <a:buNone/>
            </a:pPr>
            <a:r>
              <a:rPr lang="en-US" dirty="0" smtClean="0">
                <a:latin typeface="Arial Narrow" pitchFamily="34" charset="0"/>
              </a:rPr>
              <a:t>    &lt;</a:t>
            </a:r>
            <a:r>
              <a:rPr lang="en-US" b="1" dirty="0" smtClean="0">
                <a:latin typeface="Arial Narrow" pitchFamily="34" charset="0"/>
              </a:rPr>
              <a:t>author</a:t>
            </a:r>
            <a:r>
              <a:rPr lang="en-US" dirty="0" smtClean="0">
                <a:latin typeface="Arial Narrow" pitchFamily="34" charset="0"/>
              </a:rPr>
              <a:t>&gt;Min Wang&lt;/</a:t>
            </a:r>
            <a:r>
              <a:rPr lang="en-US" b="1" dirty="0" smtClean="0">
                <a:latin typeface="Arial Narrow" pitchFamily="34" charset="0"/>
              </a:rPr>
              <a:t>author</a:t>
            </a:r>
            <a:r>
              <a:rPr lang="en-US" dirty="0" smtClean="0">
                <a:latin typeface="Arial Narrow" pitchFamily="34" charset="0"/>
              </a:rPr>
              <a:t>&gt;</a:t>
            </a:r>
          </a:p>
          <a:p>
            <a:pPr>
              <a:buNone/>
            </a:pPr>
            <a:r>
              <a:rPr lang="en-US" dirty="0" smtClean="0">
                <a:latin typeface="Arial Narrow" pitchFamily="34" charset="0"/>
              </a:rPr>
              <a:t>    &lt;</a:t>
            </a:r>
            <a:r>
              <a:rPr lang="en-US" b="1" dirty="0" smtClean="0">
                <a:latin typeface="Arial Narrow" pitchFamily="34" charset="0"/>
              </a:rPr>
              <a:t>title</a:t>
            </a:r>
            <a:r>
              <a:rPr lang="en-US" dirty="0" smtClean="0">
                <a:latin typeface="Arial Narrow" pitchFamily="34" charset="0"/>
              </a:rPr>
              <a:t>&gt;</a:t>
            </a:r>
          </a:p>
          <a:p>
            <a:pPr>
              <a:buNone/>
            </a:pPr>
            <a:r>
              <a:rPr lang="en-US" dirty="0" smtClean="0">
                <a:latin typeface="Arial Narrow" pitchFamily="34" charset="0"/>
              </a:rPr>
              <a:t>        A framework for semantic link discovery over relational data.&lt;/</a:t>
            </a:r>
            <a:r>
              <a:rPr lang="en-US" b="1" dirty="0" smtClean="0">
                <a:latin typeface="Arial Narrow" pitchFamily="34" charset="0"/>
              </a:rPr>
              <a:t>title</a:t>
            </a:r>
            <a:r>
              <a:rPr lang="en-US" dirty="0" smtClean="0">
                <a:latin typeface="Arial Narrow" pitchFamily="34" charset="0"/>
              </a:rPr>
              <a:t>&gt;</a:t>
            </a:r>
          </a:p>
          <a:p>
            <a:pPr>
              <a:buNone/>
            </a:pPr>
            <a:r>
              <a:rPr lang="en-US" dirty="0" smtClean="0">
                <a:latin typeface="Arial Narrow" pitchFamily="34" charset="0"/>
              </a:rPr>
              <a:t>    &lt;</a:t>
            </a:r>
            <a:r>
              <a:rPr lang="en-US" b="1" dirty="0" smtClean="0">
                <a:latin typeface="Arial Narrow" pitchFamily="34" charset="0"/>
              </a:rPr>
              <a:t>pages</a:t>
            </a:r>
            <a:r>
              <a:rPr lang="en-US" dirty="0" smtClean="0">
                <a:latin typeface="Arial Narrow" pitchFamily="34" charset="0"/>
              </a:rPr>
              <a:t>&gt;1027-1036&lt;/</a:t>
            </a:r>
            <a:r>
              <a:rPr lang="en-US" b="1" dirty="0" smtClean="0">
                <a:latin typeface="Arial Narrow" pitchFamily="34" charset="0"/>
              </a:rPr>
              <a:t>pages</a:t>
            </a:r>
            <a:r>
              <a:rPr lang="en-US" dirty="0" smtClean="0">
                <a:latin typeface="Arial Narrow" pitchFamily="34" charset="0"/>
              </a:rPr>
              <a:t>&gt;</a:t>
            </a:r>
          </a:p>
          <a:p>
            <a:pPr>
              <a:buNone/>
            </a:pPr>
            <a:r>
              <a:rPr lang="en-US" dirty="0" smtClean="0">
                <a:latin typeface="Arial Narrow" pitchFamily="34" charset="0"/>
              </a:rPr>
              <a:t>    &lt;</a:t>
            </a:r>
            <a:r>
              <a:rPr lang="en-US" b="1" dirty="0" smtClean="0">
                <a:latin typeface="Arial Narrow" pitchFamily="34" charset="0"/>
              </a:rPr>
              <a:t>year</a:t>
            </a:r>
            <a:r>
              <a:rPr lang="en-US" dirty="0" smtClean="0">
                <a:latin typeface="Arial Narrow" pitchFamily="34" charset="0"/>
              </a:rPr>
              <a:t>&gt;2009&lt;/</a:t>
            </a:r>
            <a:r>
              <a:rPr lang="en-US" b="1" dirty="0" smtClean="0">
                <a:latin typeface="Arial Narrow" pitchFamily="34" charset="0"/>
              </a:rPr>
              <a:t>year</a:t>
            </a:r>
            <a:r>
              <a:rPr lang="en-US" dirty="0" smtClean="0">
                <a:latin typeface="Arial Narrow" pitchFamily="34" charset="0"/>
              </a:rPr>
              <a:t>&gt;</a:t>
            </a:r>
          </a:p>
          <a:p>
            <a:pPr>
              <a:buNone/>
            </a:pPr>
            <a:r>
              <a:rPr lang="en-US" dirty="0" smtClean="0">
                <a:latin typeface="Arial Narrow" pitchFamily="34" charset="0"/>
              </a:rPr>
              <a:t>    &lt;</a:t>
            </a:r>
            <a:r>
              <a:rPr lang="en-US" b="1" dirty="0" err="1" smtClean="0">
                <a:latin typeface="Arial Narrow" pitchFamily="34" charset="0"/>
              </a:rPr>
              <a:t>booktitle</a:t>
            </a:r>
            <a:r>
              <a:rPr lang="en-US" dirty="0" smtClean="0">
                <a:latin typeface="Arial Narrow" pitchFamily="34" charset="0"/>
              </a:rPr>
              <a:t>&gt;CIKM&lt;/</a:t>
            </a:r>
            <a:r>
              <a:rPr lang="en-US" b="1" dirty="0" err="1" smtClean="0">
                <a:latin typeface="Arial Narrow" pitchFamily="34" charset="0"/>
              </a:rPr>
              <a:t>booktitle</a:t>
            </a:r>
            <a:r>
              <a:rPr lang="en-US" dirty="0" smtClean="0">
                <a:latin typeface="Arial Narrow" pitchFamily="34" charset="0"/>
              </a:rPr>
              <a:t>&gt;</a:t>
            </a:r>
          </a:p>
          <a:p>
            <a:pPr>
              <a:buNone/>
            </a:pPr>
            <a:r>
              <a:rPr lang="en-US" dirty="0" smtClean="0">
                <a:latin typeface="Arial Narrow" pitchFamily="34" charset="0"/>
              </a:rPr>
              <a:t>  &lt;/</a:t>
            </a:r>
            <a:r>
              <a:rPr lang="en-US" b="1" dirty="0" err="1" smtClean="0">
                <a:latin typeface="Arial Narrow" pitchFamily="34" charset="0"/>
              </a:rPr>
              <a:t>inproceedings</a:t>
            </a:r>
            <a:r>
              <a:rPr lang="en-US" dirty="0" smtClean="0">
                <a:latin typeface="Arial Narrow" pitchFamily="34" charset="0"/>
              </a:rPr>
              <a:t>&gt;</a:t>
            </a:r>
          </a:p>
          <a:p>
            <a:pPr>
              <a:buNone/>
            </a:pPr>
            <a:r>
              <a:rPr lang="en-US" dirty="0" smtClean="0">
                <a:latin typeface="Arial Narrow" pitchFamily="34" charset="0"/>
              </a:rPr>
              <a:t>&lt;/</a:t>
            </a:r>
            <a:r>
              <a:rPr lang="en-US" b="1" dirty="0" err="1" smtClean="0">
                <a:latin typeface="Arial Narrow" pitchFamily="34" charset="0"/>
              </a:rPr>
              <a:t>dblp</a:t>
            </a:r>
            <a:r>
              <a:rPr lang="en-US" dirty="0" smtClean="0">
                <a:latin typeface="Arial Narrow" pitchFamily="34" charset="0"/>
              </a:rPr>
              <a:t>&gt;</a:t>
            </a:r>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9C30F0D2-1F48-403C-B2E9-1CCB8289E0A6}" type="slidenum">
              <a:rPr lang="en-US"/>
              <a:pPr/>
              <a:t>5</a:t>
            </a:fld>
            <a:endParaRPr lang="en-US"/>
          </a:p>
        </p:txBody>
      </p:sp>
      <p:grpSp>
        <p:nvGrpSpPr>
          <p:cNvPr id="2" name="Group 101"/>
          <p:cNvGrpSpPr/>
          <p:nvPr/>
        </p:nvGrpSpPr>
        <p:grpSpPr>
          <a:xfrm>
            <a:off x="4114800" y="1524000"/>
            <a:ext cx="5029200" cy="3950732"/>
            <a:chOff x="4114800" y="1066800"/>
            <a:chExt cx="5029200" cy="3950732"/>
          </a:xfrm>
        </p:grpSpPr>
        <p:sp>
          <p:nvSpPr>
            <p:cNvPr id="7" name="TextBox 6"/>
            <p:cNvSpPr txBox="1"/>
            <p:nvPr/>
          </p:nvSpPr>
          <p:spPr>
            <a:xfrm>
              <a:off x="6400800" y="1066800"/>
              <a:ext cx="671979" cy="369332"/>
            </a:xfrm>
            <a:prstGeom prst="rect">
              <a:avLst/>
            </a:prstGeom>
            <a:noFill/>
          </p:spPr>
          <p:txBody>
            <a:bodyPr wrap="none" rtlCol="0">
              <a:spAutoFit/>
            </a:bodyPr>
            <a:lstStyle/>
            <a:p>
              <a:r>
                <a:rPr lang="en-US" b="1" dirty="0" err="1" smtClean="0"/>
                <a:t>dblp</a:t>
              </a:r>
              <a:endParaRPr lang="en-US" b="1" dirty="0"/>
            </a:p>
          </p:txBody>
        </p:sp>
        <p:sp>
          <p:nvSpPr>
            <p:cNvPr id="8" name="TextBox 7"/>
            <p:cNvSpPr txBox="1"/>
            <p:nvPr/>
          </p:nvSpPr>
          <p:spPr>
            <a:xfrm>
              <a:off x="5867400" y="1600200"/>
              <a:ext cx="1762021" cy="369332"/>
            </a:xfrm>
            <a:prstGeom prst="rect">
              <a:avLst/>
            </a:prstGeom>
            <a:noFill/>
          </p:spPr>
          <p:txBody>
            <a:bodyPr wrap="none" rtlCol="0">
              <a:spAutoFit/>
            </a:bodyPr>
            <a:lstStyle/>
            <a:p>
              <a:r>
                <a:rPr lang="en-US" b="1" dirty="0" err="1" smtClean="0"/>
                <a:t>inproceedings</a:t>
              </a:r>
              <a:endParaRPr lang="en-US" b="1" dirty="0"/>
            </a:p>
          </p:txBody>
        </p:sp>
        <p:sp>
          <p:nvSpPr>
            <p:cNvPr id="9" name="TextBox 8"/>
            <p:cNvSpPr txBox="1"/>
            <p:nvPr/>
          </p:nvSpPr>
          <p:spPr>
            <a:xfrm>
              <a:off x="5181600" y="2895600"/>
              <a:ext cx="902811" cy="369332"/>
            </a:xfrm>
            <a:prstGeom prst="rect">
              <a:avLst/>
            </a:prstGeom>
            <a:noFill/>
          </p:spPr>
          <p:txBody>
            <a:bodyPr wrap="none" rtlCol="0">
              <a:spAutoFit/>
            </a:bodyPr>
            <a:lstStyle/>
            <a:p>
              <a:r>
                <a:rPr lang="en-US" b="1" dirty="0" smtClean="0"/>
                <a:t>author</a:t>
              </a:r>
              <a:endParaRPr lang="en-US" b="1" dirty="0"/>
            </a:p>
          </p:txBody>
        </p:sp>
        <p:sp>
          <p:nvSpPr>
            <p:cNvPr id="10" name="TextBox 9"/>
            <p:cNvSpPr txBox="1"/>
            <p:nvPr/>
          </p:nvSpPr>
          <p:spPr>
            <a:xfrm>
              <a:off x="7010400" y="3581400"/>
              <a:ext cx="595035" cy="369332"/>
            </a:xfrm>
            <a:prstGeom prst="rect">
              <a:avLst/>
            </a:prstGeom>
            <a:noFill/>
          </p:spPr>
          <p:txBody>
            <a:bodyPr wrap="none" rtlCol="0">
              <a:spAutoFit/>
            </a:bodyPr>
            <a:lstStyle/>
            <a:p>
              <a:r>
                <a:rPr lang="en-US" b="1" dirty="0" smtClean="0"/>
                <a:t>title</a:t>
              </a:r>
              <a:endParaRPr lang="en-US" b="1" dirty="0"/>
            </a:p>
          </p:txBody>
        </p:sp>
        <p:sp>
          <p:nvSpPr>
            <p:cNvPr id="11" name="TextBox 10"/>
            <p:cNvSpPr txBox="1"/>
            <p:nvPr/>
          </p:nvSpPr>
          <p:spPr>
            <a:xfrm>
              <a:off x="7239000" y="3124200"/>
              <a:ext cx="851515" cy="369332"/>
            </a:xfrm>
            <a:prstGeom prst="rect">
              <a:avLst/>
            </a:prstGeom>
            <a:noFill/>
          </p:spPr>
          <p:txBody>
            <a:bodyPr wrap="none" rtlCol="0">
              <a:spAutoFit/>
            </a:bodyPr>
            <a:lstStyle/>
            <a:p>
              <a:r>
                <a:rPr lang="en-US" b="1" dirty="0" smtClean="0"/>
                <a:t>pages</a:t>
              </a:r>
              <a:endParaRPr lang="en-US" b="1" dirty="0"/>
            </a:p>
          </p:txBody>
        </p:sp>
        <p:sp>
          <p:nvSpPr>
            <p:cNvPr id="12" name="TextBox 11"/>
            <p:cNvSpPr txBox="1"/>
            <p:nvPr/>
          </p:nvSpPr>
          <p:spPr>
            <a:xfrm>
              <a:off x="7543800" y="2667000"/>
              <a:ext cx="659155" cy="369332"/>
            </a:xfrm>
            <a:prstGeom prst="rect">
              <a:avLst/>
            </a:prstGeom>
            <a:noFill/>
          </p:spPr>
          <p:txBody>
            <a:bodyPr wrap="none" rtlCol="0">
              <a:spAutoFit/>
            </a:bodyPr>
            <a:lstStyle/>
            <a:p>
              <a:r>
                <a:rPr lang="en-US" b="1" dirty="0" smtClean="0"/>
                <a:t>year</a:t>
              </a:r>
              <a:endParaRPr lang="en-US" b="1" dirty="0"/>
            </a:p>
          </p:txBody>
        </p:sp>
        <p:sp>
          <p:nvSpPr>
            <p:cNvPr id="13" name="TextBox 12"/>
            <p:cNvSpPr txBox="1"/>
            <p:nvPr/>
          </p:nvSpPr>
          <p:spPr>
            <a:xfrm>
              <a:off x="7696200" y="2133600"/>
              <a:ext cx="1146468" cy="369332"/>
            </a:xfrm>
            <a:prstGeom prst="rect">
              <a:avLst/>
            </a:prstGeom>
            <a:noFill/>
          </p:spPr>
          <p:txBody>
            <a:bodyPr wrap="none" rtlCol="0">
              <a:spAutoFit/>
            </a:bodyPr>
            <a:lstStyle/>
            <a:p>
              <a:r>
                <a:rPr lang="en-US" b="1" dirty="0" err="1" smtClean="0"/>
                <a:t>booktitle</a:t>
              </a:r>
              <a:endParaRPr lang="en-US" b="1" dirty="0"/>
            </a:p>
          </p:txBody>
        </p:sp>
        <p:sp>
          <p:nvSpPr>
            <p:cNvPr id="15" name="TextBox 14"/>
            <p:cNvSpPr txBox="1"/>
            <p:nvPr/>
          </p:nvSpPr>
          <p:spPr>
            <a:xfrm>
              <a:off x="4876800" y="2514600"/>
              <a:ext cx="902811" cy="369332"/>
            </a:xfrm>
            <a:prstGeom prst="rect">
              <a:avLst/>
            </a:prstGeom>
            <a:noFill/>
          </p:spPr>
          <p:txBody>
            <a:bodyPr wrap="none" rtlCol="0">
              <a:spAutoFit/>
            </a:bodyPr>
            <a:lstStyle/>
            <a:p>
              <a:r>
                <a:rPr lang="en-US" b="1" dirty="0" smtClean="0"/>
                <a:t>author</a:t>
              </a:r>
              <a:endParaRPr lang="en-US" b="1" dirty="0"/>
            </a:p>
          </p:txBody>
        </p:sp>
        <p:sp>
          <p:nvSpPr>
            <p:cNvPr id="16" name="TextBox 15"/>
            <p:cNvSpPr txBox="1"/>
            <p:nvPr/>
          </p:nvSpPr>
          <p:spPr>
            <a:xfrm>
              <a:off x="5562600" y="3276600"/>
              <a:ext cx="902811" cy="369332"/>
            </a:xfrm>
            <a:prstGeom prst="rect">
              <a:avLst/>
            </a:prstGeom>
            <a:noFill/>
          </p:spPr>
          <p:txBody>
            <a:bodyPr wrap="none" rtlCol="0">
              <a:spAutoFit/>
            </a:bodyPr>
            <a:lstStyle/>
            <a:p>
              <a:r>
                <a:rPr lang="en-US" b="1" dirty="0" smtClean="0"/>
                <a:t>author</a:t>
              </a:r>
              <a:endParaRPr lang="en-US" b="1" dirty="0"/>
            </a:p>
          </p:txBody>
        </p:sp>
        <p:sp>
          <p:nvSpPr>
            <p:cNvPr id="17" name="TextBox 16"/>
            <p:cNvSpPr txBox="1"/>
            <p:nvPr/>
          </p:nvSpPr>
          <p:spPr>
            <a:xfrm>
              <a:off x="5943600" y="3733800"/>
              <a:ext cx="902811" cy="369332"/>
            </a:xfrm>
            <a:prstGeom prst="rect">
              <a:avLst/>
            </a:prstGeom>
            <a:noFill/>
          </p:spPr>
          <p:txBody>
            <a:bodyPr wrap="none" rtlCol="0">
              <a:spAutoFit/>
            </a:bodyPr>
            <a:lstStyle/>
            <a:p>
              <a:r>
                <a:rPr lang="en-US" b="1" dirty="0" smtClean="0"/>
                <a:t>author</a:t>
              </a:r>
              <a:endParaRPr lang="en-US" b="1" dirty="0"/>
            </a:p>
          </p:txBody>
        </p:sp>
        <p:sp>
          <p:nvSpPr>
            <p:cNvPr id="18" name="TextBox 17"/>
            <p:cNvSpPr txBox="1"/>
            <p:nvPr/>
          </p:nvSpPr>
          <p:spPr>
            <a:xfrm>
              <a:off x="6477000" y="4114800"/>
              <a:ext cx="902811" cy="369332"/>
            </a:xfrm>
            <a:prstGeom prst="rect">
              <a:avLst/>
            </a:prstGeom>
            <a:noFill/>
          </p:spPr>
          <p:txBody>
            <a:bodyPr wrap="none" rtlCol="0">
              <a:spAutoFit/>
            </a:bodyPr>
            <a:lstStyle/>
            <a:p>
              <a:r>
                <a:rPr lang="en-US" b="1" dirty="0" smtClean="0"/>
                <a:t>author</a:t>
              </a:r>
              <a:endParaRPr lang="en-US" b="1" dirty="0"/>
            </a:p>
          </p:txBody>
        </p:sp>
        <p:cxnSp>
          <p:nvCxnSpPr>
            <p:cNvPr id="20" name="Straight Connector 19"/>
            <p:cNvCxnSpPr>
              <a:stCxn id="7" idx="2"/>
              <a:endCxn id="8" idx="0"/>
            </p:cNvCxnSpPr>
            <p:nvPr/>
          </p:nvCxnSpPr>
          <p:spPr>
            <a:xfrm rot="16200000" flipH="1">
              <a:off x="6660566" y="1512355"/>
              <a:ext cx="164068" cy="116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8" idx="2"/>
            </p:cNvCxnSpPr>
            <p:nvPr/>
          </p:nvCxnSpPr>
          <p:spPr>
            <a:xfrm rot="5400000">
              <a:off x="5654374" y="1496763"/>
              <a:ext cx="621269" cy="15668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8" idx="2"/>
              <a:endCxn id="9" idx="0"/>
            </p:cNvCxnSpPr>
            <p:nvPr/>
          </p:nvCxnSpPr>
          <p:spPr>
            <a:xfrm rot="5400000">
              <a:off x="5727675" y="1874864"/>
              <a:ext cx="926068" cy="11154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8" idx="2"/>
              <a:endCxn id="16" idx="0"/>
            </p:cNvCxnSpPr>
            <p:nvPr/>
          </p:nvCxnSpPr>
          <p:spPr>
            <a:xfrm rot="5400000">
              <a:off x="5727675" y="2255864"/>
              <a:ext cx="1307068" cy="7344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8" idx="2"/>
              <a:endCxn id="17" idx="0"/>
            </p:cNvCxnSpPr>
            <p:nvPr/>
          </p:nvCxnSpPr>
          <p:spPr>
            <a:xfrm rot="5400000">
              <a:off x="5689575" y="2674964"/>
              <a:ext cx="1764268" cy="3534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8" idx="2"/>
              <a:endCxn id="18" idx="0"/>
            </p:cNvCxnSpPr>
            <p:nvPr/>
          </p:nvCxnSpPr>
          <p:spPr>
            <a:xfrm rot="16200000" flipH="1">
              <a:off x="5765774" y="2952168"/>
              <a:ext cx="2145268" cy="1799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8" idx="2"/>
              <a:endCxn id="10" idx="0"/>
            </p:cNvCxnSpPr>
            <p:nvPr/>
          </p:nvCxnSpPr>
          <p:spPr>
            <a:xfrm rot="16200000" flipH="1">
              <a:off x="6222230" y="2495712"/>
              <a:ext cx="1611868" cy="5595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8" idx="2"/>
              <a:endCxn id="11" idx="0"/>
            </p:cNvCxnSpPr>
            <p:nvPr/>
          </p:nvCxnSpPr>
          <p:spPr>
            <a:xfrm rot="16200000" flipH="1">
              <a:off x="6629250" y="2088692"/>
              <a:ext cx="1154668" cy="9163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8" idx="2"/>
              <a:endCxn id="12" idx="0"/>
            </p:cNvCxnSpPr>
            <p:nvPr/>
          </p:nvCxnSpPr>
          <p:spPr>
            <a:xfrm rot="16200000" flipH="1">
              <a:off x="6962160" y="1755782"/>
              <a:ext cx="697468" cy="11249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8" idx="2"/>
              <a:endCxn id="13" idx="0"/>
            </p:cNvCxnSpPr>
            <p:nvPr/>
          </p:nvCxnSpPr>
          <p:spPr>
            <a:xfrm rot="16200000" flipH="1">
              <a:off x="7426888" y="1291054"/>
              <a:ext cx="164068" cy="152102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191000" y="2971800"/>
              <a:ext cx="954107" cy="369332"/>
            </a:xfrm>
            <a:prstGeom prst="rect">
              <a:avLst/>
            </a:prstGeom>
            <a:noFill/>
          </p:spPr>
          <p:txBody>
            <a:bodyPr wrap="none" rtlCol="0">
              <a:spAutoFit/>
            </a:bodyPr>
            <a:lstStyle/>
            <a:p>
              <a:r>
                <a:rPr lang="en-US" dirty="0" err="1" smtClean="0"/>
                <a:t>Oktie</a:t>
              </a:r>
              <a:r>
                <a:rPr lang="en-US" dirty="0" smtClean="0"/>
                <a:t>…</a:t>
              </a:r>
              <a:endParaRPr lang="en-US" dirty="0"/>
            </a:p>
          </p:txBody>
        </p:sp>
        <p:sp>
          <p:nvSpPr>
            <p:cNvPr id="53" name="TextBox 52"/>
            <p:cNvSpPr txBox="1"/>
            <p:nvPr/>
          </p:nvSpPr>
          <p:spPr>
            <a:xfrm>
              <a:off x="7315200" y="4495800"/>
              <a:ext cx="1697965" cy="369332"/>
            </a:xfrm>
            <a:prstGeom prst="rect">
              <a:avLst/>
            </a:prstGeom>
            <a:noFill/>
          </p:spPr>
          <p:txBody>
            <a:bodyPr wrap="none" rtlCol="0">
              <a:spAutoFit/>
            </a:bodyPr>
            <a:lstStyle/>
            <a:p>
              <a:r>
                <a:rPr lang="en-US" dirty="0" smtClean="0"/>
                <a:t>A framework…</a:t>
              </a:r>
              <a:endParaRPr lang="en-US" dirty="0"/>
            </a:p>
          </p:txBody>
        </p:sp>
        <p:sp>
          <p:nvSpPr>
            <p:cNvPr id="54" name="TextBox 53"/>
            <p:cNvSpPr txBox="1"/>
            <p:nvPr/>
          </p:nvSpPr>
          <p:spPr>
            <a:xfrm>
              <a:off x="4724400" y="1905000"/>
              <a:ext cx="793807" cy="369332"/>
            </a:xfrm>
            <a:prstGeom prst="rect">
              <a:avLst/>
            </a:prstGeom>
            <a:noFill/>
          </p:spPr>
          <p:txBody>
            <a:bodyPr wrap="none" rtlCol="0">
              <a:spAutoFit/>
            </a:bodyPr>
            <a:lstStyle/>
            <a:p>
              <a:r>
                <a:rPr lang="en-US" b="1" dirty="0" smtClean="0"/>
                <a:t>@key</a:t>
              </a:r>
              <a:endParaRPr lang="en-US" b="1" dirty="0"/>
            </a:p>
          </p:txBody>
        </p:sp>
        <p:cxnSp>
          <p:nvCxnSpPr>
            <p:cNvPr id="56" name="Straight Connector 55"/>
            <p:cNvCxnSpPr>
              <a:stCxn id="8" idx="2"/>
              <a:endCxn id="54" idx="3"/>
            </p:cNvCxnSpPr>
            <p:nvPr/>
          </p:nvCxnSpPr>
          <p:spPr>
            <a:xfrm rot="5400000">
              <a:off x="6073242" y="1414497"/>
              <a:ext cx="120134" cy="12302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4114800" y="2438400"/>
              <a:ext cx="851515" cy="369332"/>
            </a:xfrm>
            <a:prstGeom prst="rect">
              <a:avLst/>
            </a:prstGeom>
            <a:noFill/>
          </p:spPr>
          <p:txBody>
            <a:bodyPr wrap="none" rtlCol="0">
              <a:spAutoFit/>
            </a:bodyPr>
            <a:lstStyle/>
            <a:p>
              <a:r>
                <a:rPr lang="en-US" dirty="0" smtClean="0"/>
                <a:t>conf…</a:t>
              </a:r>
              <a:endParaRPr lang="en-US" dirty="0"/>
            </a:p>
          </p:txBody>
        </p:sp>
        <p:sp>
          <p:nvSpPr>
            <p:cNvPr id="61" name="TextBox 60"/>
            <p:cNvSpPr txBox="1"/>
            <p:nvPr/>
          </p:nvSpPr>
          <p:spPr>
            <a:xfrm>
              <a:off x="4495800" y="3352800"/>
              <a:ext cx="1005403" cy="369332"/>
            </a:xfrm>
            <a:prstGeom prst="rect">
              <a:avLst/>
            </a:prstGeom>
            <a:noFill/>
          </p:spPr>
          <p:txBody>
            <a:bodyPr wrap="none" rtlCol="0">
              <a:spAutoFit/>
            </a:bodyPr>
            <a:lstStyle/>
            <a:p>
              <a:r>
                <a:rPr lang="en-US" dirty="0" err="1" smtClean="0"/>
                <a:t>Anast</a:t>
              </a:r>
              <a:r>
                <a:rPr lang="en-US" dirty="0" smtClean="0"/>
                <a:t>…</a:t>
              </a:r>
              <a:endParaRPr lang="en-US" dirty="0"/>
            </a:p>
          </p:txBody>
        </p:sp>
        <p:sp>
          <p:nvSpPr>
            <p:cNvPr id="62" name="TextBox 61"/>
            <p:cNvSpPr txBox="1"/>
            <p:nvPr/>
          </p:nvSpPr>
          <p:spPr>
            <a:xfrm>
              <a:off x="4648200" y="3810000"/>
              <a:ext cx="1261884" cy="369332"/>
            </a:xfrm>
            <a:prstGeom prst="rect">
              <a:avLst/>
            </a:prstGeom>
            <a:noFill/>
          </p:spPr>
          <p:txBody>
            <a:bodyPr wrap="none" rtlCol="0">
              <a:spAutoFit/>
            </a:bodyPr>
            <a:lstStyle/>
            <a:p>
              <a:r>
                <a:rPr lang="en-US" dirty="0" err="1" smtClean="0"/>
                <a:t>Lipyeow</a:t>
              </a:r>
              <a:r>
                <a:rPr lang="en-US" dirty="0" smtClean="0"/>
                <a:t>…</a:t>
              </a:r>
              <a:endParaRPr lang="en-US" dirty="0"/>
            </a:p>
          </p:txBody>
        </p:sp>
        <p:sp>
          <p:nvSpPr>
            <p:cNvPr id="63" name="TextBox 62"/>
            <p:cNvSpPr txBox="1"/>
            <p:nvPr/>
          </p:nvSpPr>
          <p:spPr>
            <a:xfrm>
              <a:off x="5181600" y="4267200"/>
              <a:ext cx="1095172" cy="369332"/>
            </a:xfrm>
            <a:prstGeom prst="rect">
              <a:avLst/>
            </a:prstGeom>
            <a:noFill/>
          </p:spPr>
          <p:txBody>
            <a:bodyPr wrap="none" rtlCol="0">
              <a:spAutoFit/>
            </a:bodyPr>
            <a:lstStyle/>
            <a:p>
              <a:r>
                <a:rPr lang="en-US" dirty="0" smtClean="0"/>
                <a:t>Renee…</a:t>
              </a:r>
              <a:endParaRPr lang="en-US" dirty="0"/>
            </a:p>
          </p:txBody>
        </p:sp>
        <p:sp>
          <p:nvSpPr>
            <p:cNvPr id="64" name="TextBox 63"/>
            <p:cNvSpPr txBox="1"/>
            <p:nvPr/>
          </p:nvSpPr>
          <p:spPr>
            <a:xfrm>
              <a:off x="6248400" y="4648200"/>
              <a:ext cx="787395" cy="369332"/>
            </a:xfrm>
            <a:prstGeom prst="rect">
              <a:avLst/>
            </a:prstGeom>
            <a:noFill/>
          </p:spPr>
          <p:txBody>
            <a:bodyPr wrap="none" rtlCol="0">
              <a:spAutoFit/>
            </a:bodyPr>
            <a:lstStyle/>
            <a:p>
              <a:r>
                <a:rPr lang="en-US" dirty="0" smtClean="0"/>
                <a:t>Min…</a:t>
              </a:r>
              <a:endParaRPr lang="en-US" dirty="0"/>
            </a:p>
          </p:txBody>
        </p:sp>
        <p:sp>
          <p:nvSpPr>
            <p:cNvPr id="65" name="TextBox 64"/>
            <p:cNvSpPr txBox="1"/>
            <p:nvPr/>
          </p:nvSpPr>
          <p:spPr>
            <a:xfrm>
              <a:off x="7772400" y="3810000"/>
              <a:ext cx="902811" cy="369332"/>
            </a:xfrm>
            <a:prstGeom prst="rect">
              <a:avLst/>
            </a:prstGeom>
            <a:noFill/>
          </p:spPr>
          <p:txBody>
            <a:bodyPr wrap="none" rtlCol="0">
              <a:spAutoFit/>
            </a:bodyPr>
            <a:lstStyle/>
            <a:p>
              <a:r>
                <a:rPr lang="en-US" dirty="0" smtClean="0"/>
                <a:t>1027-..</a:t>
              </a:r>
              <a:endParaRPr lang="en-US" dirty="0"/>
            </a:p>
          </p:txBody>
        </p:sp>
        <p:sp>
          <p:nvSpPr>
            <p:cNvPr id="66" name="TextBox 65"/>
            <p:cNvSpPr txBox="1"/>
            <p:nvPr/>
          </p:nvSpPr>
          <p:spPr>
            <a:xfrm>
              <a:off x="8077200" y="3200400"/>
              <a:ext cx="697627" cy="369332"/>
            </a:xfrm>
            <a:prstGeom prst="rect">
              <a:avLst/>
            </a:prstGeom>
            <a:noFill/>
          </p:spPr>
          <p:txBody>
            <a:bodyPr wrap="none" rtlCol="0">
              <a:spAutoFit/>
            </a:bodyPr>
            <a:lstStyle/>
            <a:p>
              <a:r>
                <a:rPr lang="en-US" dirty="0" smtClean="0"/>
                <a:t>2009</a:t>
              </a:r>
              <a:endParaRPr lang="en-US" dirty="0"/>
            </a:p>
          </p:txBody>
        </p:sp>
        <p:sp>
          <p:nvSpPr>
            <p:cNvPr id="67" name="TextBox 66"/>
            <p:cNvSpPr txBox="1"/>
            <p:nvPr/>
          </p:nvSpPr>
          <p:spPr>
            <a:xfrm>
              <a:off x="8382253" y="2590800"/>
              <a:ext cx="761747" cy="369332"/>
            </a:xfrm>
            <a:prstGeom prst="rect">
              <a:avLst/>
            </a:prstGeom>
            <a:noFill/>
          </p:spPr>
          <p:txBody>
            <a:bodyPr wrap="none" rtlCol="0">
              <a:spAutoFit/>
            </a:bodyPr>
            <a:lstStyle/>
            <a:p>
              <a:r>
                <a:rPr lang="en-US" dirty="0" smtClean="0"/>
                <a:t>CIKM</a:t>
              </a:r>
              <a:endParaRPr lang="en-US" dirty="0"/>
            </a:p>
          </p:txBody>
        </p:sp>
        <p:cxnSp>
          <p:nvCxnSpPr>
            <p:cNvPr id="68" name="Straight Connector 67"/>
            <p:cNvCxnSpPr>
              <a:stCxn id="54" idx="2"/>
              <a:endCxn id="59" idx="0"/>
            </p:cNvCxnSpPr>
            <p:nvPr/>
          </p:nvCxnSpPr>
          <p:spPr>
            <a:xfrm rot="5400000">
              <a:off x="4748897" y="2065993"/>
              <a:ext cx="164068" cy="5807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5" idx="2"/>
              <a:endCxn id="51" idx="0"/>
            </p:cNvCxnSpPr>
            <p:nvPr/>
          </p:nvCxnSpPr>
          <p:spPr>
            <a:xfrm rot="5400000">
              <a:off x="4954196" y="2597790"/>
              <a:ext cx="87868" cy="660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9" idx="2"/>
              <a:endCxn id="61" idx="0"/>
            </p:cNvCxnSpPr>
            <p:nvPr/>
          </p:nvCxnSpPr>
          <p:spPr>
            <a:xfrm rot="5400000">
              <a:off x="5271820" y="2991614"/>
              <a:ext cx="87868" cy="6345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16" idx="2"/>
              <a:endCxn id="62" idx="0"/>
            </p:cNvCxnSpPr>
            <p:nvPr/>
          </p:nvCxnSpPr>
          <p:spPr>
            <a:xfrm rot="5400000">
              <a:off x="5564540" y="3360534"/>
              <a:ext cx="164068" cy="7348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17" idx="2"/>
              <a:endCxn id="63" idx="0"/>
            </p:cNvCxnSpPr>
            <p:nvPr/>
          </p:nvCxnSpPr>
          <p:spPr>
            <a:xfrm rot="5400000">
              <a:off x="5980062" y="3852256"/>
              <a:ext cx="164068" cy="6658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18" idx="2"/>
              <a:endCxn id="64" idx="0"/>
            </p:cNvCxnSpPr>
            <p:nvPr/>
          </p:nvCxnSpPr>
          <p:spPr>
            <a:xfrm rot="5400000">
              <a:off x="6703218" y="4423012"/>
              <a:ext cx="164068" cy="2863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10" idx="2"/>
              <a:endCxn id="53" idx="0"/>
            </p:cNvCxnSpPr>
            <p:nvPr/>
          </p:nvCxnSpPr>
          <p:spPr>
            <a:xfrm rot="16200000" flipH="1">
              <a:off x="7463516" y="3795133"/>
              <a:ext cx="545068" cy="8562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11" idx="2"/>
              <a:endCxn id="65" idx="0"/>
            </p:cNvCxnSpPr>
            <p:nvPr/>
          </p:nvCxnSpPr>
          <p:spPr>
            <a:xfrm rot="16200000" flipH="1">
              <a:off x="7786048" y="3372242"/>
              <a:ext cx="316468" cy="5590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12" idx="2"/>
              <a:endCxn id="66" idx="0"/>
            </p:cNvCxnSpPr>
            <p:nvPr/>
          </p:nvCxnSpPr>
          <p:spPr>
            <a:xfrm rot="16200000" flipH="1">
              <a:off x="8067662" y="2842048"/>
              <a:ext cx="164068" cy="5526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13" idx="2"/>
              <a:endCxn id="67" idx="0"/>
            </p:cNvCxnSpPr>
            <p:nvPr/>
          </p:nvCxnSpPr>
          <p:spPr>
            <a:xfrm rot="16200000" flipH="1">
              <a:off x="8472346" y="2300019"/>
              <a:ext cx="87868" cy="493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3" name="Rounded Rectangular Callout 102"/>
          <p:cNvSpPr/>
          <p:nvPr/>
        </p:nvSpPr>
        <p:spPr>
          <a:xfrm>
            <a:off x="6324600" y="838200"/>
            <a:ext cx="2514600" cy="457200"/>
          </a:xfrm>
          <a:prstGeom prst="wedgeRoundRectCallout">
            <a:avLst>
              <a:gd name="adj1" fmla="val -13239"/>
              <a:gd name="adj2" fmla="val 228184"/>
              <a:gd name="adj3" fmla="val 16667"/>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Tags or element names</a:t>
            </a:r>
            <a:endParaRPr lang="en-US" dirty="0">
              <a:solidFill>
                <a:schemeClr val="tx1"/>
              </a:solidFill>
            </a:endParaRPr>
          </a:p>
        </p:txBody>
      </p:sp>
      <p:sp>
        <p:nvSpPr>
          <p:cNvPr id="104" name="Rounded Rectangular Callout 103"/>
          <p:cNvSpPr/>
          <p:nvPr/>
        </p:nvSpPr>
        <p:spPr>
          <a:xfrm>
            <a:off x="4419600" y="1752600"/>
            <a:ext cx="1219200" cy="381000"/>
          </a:xfrm>
          <a:prstGeom prst="wedgeRoundRectCallout">
            <a:avLst>
              <a:gd name="adj1" fmla="val 8946"/>
              <a:gd name="adj2" fmla="val 126030"/>
              <a:gd name="adj3" fmla="val 16667"/>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attributes</a:t>
            </a:r>
            <a:endParaRPr lang="en-US" dirty="0">
              <a:solidFill>
                <a:schemeClr val="tx1"/>
              </a:solidFill>
            </a:endParaRPr>
          </a:p>
        </p:txBody>
      </p:sp>
      <p:sp>
        <p:nvSpPr>
          <p:cNvPr id="105" name="Rounded Rectangular Callout 104"/>
          <p:cNvSpPr/>
          <p:nvPr/>
        </p:nvSpPr>
        <p:spPr>
          <a:xfrm>
            <a:off x="4953000" y="5486400"/>
            <a:ext cx="1371600" cy="609600"/>
          </a:xfrm>
          <a:prstGeom prst="wedgeRoundRectCallout">
            <a:avLst>
              <a:gd name="adj1" fmla="val 3677"/>
              <a:gd name="adj2" fmla="val -120147"/>
              <a:gd name="adj3" fmla="val 16667"/>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 values</a:t>
            </a:r>
            <a:endParaRPr lang="en-US" dirty="0">
              <a:solidFill>
                <a:schemeClr val="tx1"/>
              </a:solidFill>
            </a:endParaRPr>
          </a:p>
        </p:txBody>
      </p:sp>
      <p:sp>
        <p:nvSpPr>
          <p:cNvPr id="106" name="Rounded Rectangular Callout 105"/>
          <p:cNvSpPr/>
          <p:nvPr/>
        </p:nvSpPr>
        <p:spPr>
          <a:xfrm>
            <a:off x="7620000" y="1524000"/>
            <a:ext cx="1371600" cy="838200"/>
          </a:xfrm>
          <a:prstGeom prst="wedgeRoundRectCallout">
            <a:avLst>
              <a:gd name="adj1" fmla="val -59313"/>
              <a:gd name="adj2" fmla="val 102928"/>
              <a:gd name="adj3" fmla="val 16667"/>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Parent-child relationship</a:t>
            </a:r>
            <a:endParaRPr lang="en-US" dirty="0">
              <a:solidFill>
                <a:schemeClr val="tx1"/>
              </a:solidFill>
            </a:endParaRPr>
          </a:p>
        </p:txBody>
      </p:sp>
      <p:sp>
        <p:nvSpPr>
          <p:cNvPr id="107" name="TextBox 106"/>
          <p:cNvSpPr txBox="1"/>
          <p:nvPr/>
        </p:nvSpPr>
        <p:spPr>
          <a:xfrm>
            <a:off x="381000" y="773668"/>
            <a:ext cx="1766253" cy="369332"/>
          </a:xfrm>
          <a:prstGeom prst="rect">
            <a:avLst/>
          </a:prstGeom>
          <a:noFill/>
        </p:spPr>
        <p:txBody>
          <a:bodyPr wrap="none" rtlCol="0">
            <a:spAutoFit/>
          </a:bodyPr>
          <a:lstStyle/>
          <a:p>
            <a:r>
              <a:rPr lang="en-US" dirty="0" smtClean="0"/>
              <a:t>XML Document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Processing XML</a:t>
            </a: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r>
              <a:rPr lang="en-US" dirty="0" smtClean="0"/>
              <a:t>Parsing</a:t>
            </a:r>
          </a:p>
          <a:p>
            <a:pPr lvl="1"/>
            <a:r>
              <a:rPr lang="en-US" dirty="0" smtClean="0"/>
              <a:t>Event-based </a:t>
            </a:r>
          </a:p>
          <a:p>
            <a:pPr lvl="2"/>
            <a:r>
              <a:rPr lang="en-US" dirty="0" smtClean="0"/>
              <a:t>Simple API for XML (SAX) : programmers write callback functions for parsing events </a:t>
            </a:r>
            <a:r>
              <a:rPr lang="en-US" dirty="0" err="1" smtClean="0"/>
              <a:t>eg</a:t>
            </a:r>
            <a:r>
              <a:rPr lang="en-US" dirty="0" smtClean="0"/>
              <a:t>. when an opening “&lt;author&gt;” is encountered.</a:t>
            </a:r>
          </a:p>
          <a:p>
            <a:pPr lvl="2"/>
            <a:r>
              <a:rPr lang="en-US" dirty="0" smtClean="0"/>
              <a:t>The XML tree is never materialized</a:t>
            </a:r>
          </a:p>
          <a:p>
            <a:pPr lvl="1"/>
            <a:r>
              <a:rPr lang="en-US" dirty="0" smtClean="0"/>
              <a:t>Document Object Model (DOM)</a:t>
            </a:r>
          </a:p>
          <a:p>
            <a:pPr lvl="2"/>
            <a:r>
              <a:rPr lang="en-US" dirty="0" smtClean="0"/>
              <a:t>The XML tree is materialized in memory</a:t>
            </a:r>
          </a:p>
          <a:p>
            <a:r>
              <a:rPr lang="en-US" dirty="0" smtClean="0"/>
              <a:t>XML Query Languages</a:t>
            </a:r>
          </a:p>
          <a:p>
            <a:pPr lvl="1"/>
            <a:r>
              <a:rPr lang="en-US" dirty="0" err="1" smtClean="0"/>
              <a:t>XPath</a:t>
            </a:r>
            <a:r>
              <a:rPr lang="en-US" dirty="0" smtClean="0"/>
              <a:t> : path navigation language</a:t>
            </a:r>
          </a:p>
          <a:p>
            <a:pPr lvl="1"/>
            <a:r>
              <a:rPr lang="en-US" dirty="0" err="1" smtClean="0"/>
              <a:t>XQuery</a:t>
            </a:r>
            <a:endParaRPr lang="en-US" dirty="0" smtClean="0"/>
          </a:p>
          <a:p>
            <a:pPr lvl="1"/>
            <a:r>
              <a:rPr lang="en-US" dirty="0" smtClean="0"/>
              <a:t>XSLT : transformation language (often used in CSS)</a:t>
            </a:r>
            <a:endParaRPr lang="en-US" dirty="0"/>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805FC3F4-3B6C-4222-B567-6C87F5E3AE87}"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dirty="0" err="1" smtClean="0"/>
              <a:t>XPath</a:t>
            </a:r>
            <a:endParaRPr lang="en-US" dirty="0"/>
          </a:p>
        </p:txBody>
      </p:sp>
      <p:sp>
        <p:nvSpPr>
          <p:cNvPr id="3" name="Content Placeholder 2"/>
          <p:cNvSpPr>
            <a:spLocks noGrp="1"/>
          </p:cNvSpPr>
          <p:nvPr>
            <p:ph idx="1"/>
          </p:nvPr>
        </p:nvSpPr>
        <p:spPr>
          <a:xfrm>
            <a:off x="457200" y="1143000"/>
            <a:ext cx="3733800" cy="5257800"/>
          </a:xfrm>
        </p:spPr>
        <p:txBody>
          <a:bodyPr>
            <a:normAutofit fontScale="70000" lnSpcReduction="20000"/>
          </a:bodyPr>
          <a:lstStyle/>
          <a:p>
            <a:r>
              <a:rPr lang="en-US" dirty="0" smtClean="0"/>
              <a:t>Looks like </a:t>
            </a:r>
            <a:r>
              <a:rPr lang="en-US" b="1" dirty="0" smtClean="0">
                <a:solidFill>
                  <a:schemeClr val="accent2">
                    <a:lumMod val="75000"/>
                  </a:schemeClr>
                </a:solidFill>
              </a:rPr>
              <a:t>paths</a:t>
            </a:r>
            <a:r>
              <a:rPr lang="en-US" b="1" dirty="0" smtClean="0"/>
              <a:t> </a:t>
            </a:r>
            <a:r>
              <a:rPr lang="en-US" dirty="0" smtClean="0"/>
              <a:t>used in </a:t>
            </a:r>
            <a:r>
              <a:rPr lang="en-US" dirty="0" err="1" smtClean="0"/>
              <a:t>Filesystem</a:t>
            </a:r>
            <a:r>
              <a:rPr lang="en-US" dirty="0" smtClean="0"/>
              <a:t> directories.</a:t>
            </a:r>
          </a:p>
          <a:p>
            <a:pPr lvl="1"/>
            <a:r>
              <a:rPr lang="en-US" dirty="0" smtClean="0"/>
              <a:t>Relative </a:t>
            </a:r>
            <a:r>
              <a:rPr lang="en-US" dirty="0" err="1" smtClean="0"/>
              <a:t>vs</a:t>
            </a:r>
            <a:r>
              <a:rPr lang="en-US" dirty="0" smtClean="0"/>
              <a:t> absolute</a:t>
            </a:r>
          </a:p>
          <a:p>
            <a:r>
              <a:rPr lang="en-US" dirty="0" smtClean="0"/>
              <a:t>Examples:</a:t>
            </a:r>
          </a:p>
          <a:p>
            <a:pPr lvl="1"/>
            <a:r>
              <a:rPr lang="en-US" dirty="0" smtClean="0"/>
              <a:t>/</a:t>
            </a:r>
            <a:r>
              <a:rPr lang="en-US" dirty="0" err="1" smtClean="0"/>
              <a:t>dblp</a:t>
            </a:r>
            <a:r>
              <a:rPr lang="en-US" dirty="0" smtClean="0"/>
              <a:t>/</a:t>
            </a:r>
            <a:r>
              <a:rPr lang="en-US" dirty="0" err="1" smtClean="0"/>
              <a:t>inproceedings</a:t>
            </a:r>
            <a:r>
              <a:rPr lang="en-US" dirty="0" smtClean="0"/>
              <a:t>/author</a:t>
            </a:r>
          </a:p>
          <a:p>
            <a:pPr lvl="1"/>
            <a:r>
              <a:rPr lang="en-US" dirty="0" smtClean="0"/>
              <a:t>//author</a:t>
            </a:r>
          </a:p>
          <a:p>
            <a:pPr lvl="1"/>
            <a:r>
              <a:rPr lang="en-US" dirty="0" smtClean="0"/>
              <a:t>//</a:t>
            </a:r>
            <a:r>
              <a:rPr lang="en-US" dirty="0" err="1" smtClean="0"/>
              <a:t>inproceedings</a:t>
            </a:r>
            <a:r>
              <a:rPr lang="en-US" dirty="0" smtClean="0"/>
              <a:t>[year=2009 and </a:t>
            </a:r>
            <a:r>
              <a:rPr lang="en-US" dirty="0" err="1" smtClean="0"/>
              <a:t>booktitle</a:t>
            </a:r>
            <a:r>
              <a:rPr lang="en-US" dirty="0" smtClean="0"/>
              <a:t>=CIKM]/title</a:t>
            </a:r>
          </a:p>
          <a:p>
            <a:r>
              <a:rPr lang="en-US" dirty="0" smtClean="0"/>
              <a:t>Results are </a:t>
            </a:r>
            <a:r>
              <a:rPr lang="en-US" b="1" dirty="0" smtClean="0">
                <a:solidFill>
                  <a:schemeClr val="accent2">
                    <a:lumMod val="75000"/>
                  </a:schemeClr>
                </a:solidFill>
              </a:rPr>
              <a:t>sequences </a:t>
            </a:r>
            <a:r>
              <a:rPr lang="en-US" dirty="0" smtClean="0"/>
              <a:t>of nodes.</a:t>
            </a:r>
          </a:p>
          <a:p>
            <a:r>
              <a:rPr lang="en-US" dirty="0" smtClean="0"/>
              <a:t>Think of a </a:t>
            </a:r>
            <a:r>
              <a:rPr lang="en-US" b="1" dirty="0" smtClean="0">
                <a:solidFill>
                  <a:schemeClr val="accent2">
                    <a:lumMod val="75000"/>
                  </a:schemeClr>
                </a:solidFill>
              </a:rPr>
              <a:t>node</a:t>
            </a:r>
            <a:r>
              <a:rPr lang="en-US" dirty="0" smtClean="0"/>
              <a:t> as the XML fragment for the </a:t>
            </a:r>
            <a:r>
              <a:rPr lang="en-US" dirty="0" err="1" smtClean="0"/>
              <a:t>subtree</a:t>
            </a:r>
            <a:r>
              <a:rPr lang="en-US" dirty="0" smtClean="0"/>
              <a:t> rooted at that node. </a:t>
            </a:r>
            <a:endParaRPr lang="en-US" dirty="0"/>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805FC3F4-3B6C-4222-B567-6C87F5E3AE87}" type="slidenum">
              <a:rPr lang="en-US" smtClean="0"/>
              <a:pPr/>
              <a:t>7</a:t>
            </a:fld>
            <a:endParaRPr lang="en-US"/>
          </a:p>
        </p:txBody>
      </p:sp>
      <p:grpSp>
        <p:nvGrpSpPr>
          <p:cNvPr id="7" name="Group 6"/>
          <p:cNvGrpSpPr/>
          <p:nvPr/>
        </p:nvGrpSpPr>
        <p:grpSpPr>
          <a:xfrm>
            <a:off x="4114800" y="1524000"/>
            <a:ext cx="5029200" cy="3950732"/>
            <a:chOff x="4114800" y="1066800"/>
            <a:chExt cx="5029200" cy="3950732"/>
          </a:xfrm>
        </p:grpSpPr>
        <p:sp>
          <p:nvSpPr>
            <p:cNvPr id="8" name="TextBox 7"/>
            <p:cNvSpPr txBox="1"/>
            <p:nvPr/>
          </p:nvSpPr>
          <p:spPr>
            <a:xfrm>
              <a:off x="6400800" y="1066800"/>
              <a:ext cx="671979" cy="369332"/>
            </a:xfrm>
            <a:prstGeom prst="rect">
              <a:avLst/>
            </a:prstGeom>
            <a:noFill/>
          </p:spPr>
          <p:txBody>
            <a:bodyPr wrap="none" rtlCol="0">
              <a:spAutoFit/>
            </a:bodyPr>
            <a:lstStyle/>
            <a:p>
              <a:r>
                <a:rPr lang="en-US" b="1" dirty="0" err="1" smtClean="0"/>
                <a:t>dblp</a:t>
              </a:r>
              <a:endParaRPr lang="en-US" b="1" dirty="0"/>
            </a:p>
          </p:txBody>
        </p:sp>
        <p:sp>
          <p:nvSpPr>
            <p:cNvPr id="9" name="TextBox 8"/>
            <p:cNvSpPr txBox="1"/>
            <p:nvPr/>
          </p:nvSpPr>
          <p:spPr>
            <a:xfrm>
              <a:off x="5867400" y="1600200"/>
              <a:ext cx="1762021" cy="369332"/>
            </a:xfrm>
            <a:prstGeom prst="rect">
              <a:avLst/>
            </a:prstGeom>
            <a:noFill/>
          </p:spPr>
          <p:txBody>
            <a:bodyPr wrap="none" rtlCol="0">
              <a:spAutoFit/>
            </a:bodyPr>
            <a:lstStyle/>
            <a:p>
              <a:r>
                <a:rPr lang="en-US" b="1" dirty="0" err="1" smtClean="0"/>
                <a:t>inproceedings</a:t>
              </a:r>
              <a:endParaRPr lang="en-US" b="1" dirty="0"/>
            </a:p>
          </p:txBody>
        </p:sp>
        <p:sp>
          <p:nvSpPr>
            <p:cNvPr id="10" name="TextBox 9"/>
            <p:cNvSpPr txBox="1"/>
            <p:nvPr/>
          </p:nvSpPr>
          <p:spPr>
            <a:xfrm>
              <a:off x="5181600" y="2895600"/>
              <a:ext cx="902811" cy="369332"/>
            </a:xfrm>
            <a:prstGeom prst="rect">
              <a:avLst/>
            </a:prstGeom>
            <a:noFill/>
          </p:spPr>
          <p:txBody>
            <a:bodyPr wrap="none" rtlCol="0">
              <a:spAutoFit/>
            </a:bodyPr>
            <a:lstStyle/>
            <a:p>
              <a:r>
                <a:rPr lang="en-US" b="1" dirty="0" smtClean="0"/>
                <a:t>author</a:t>
              </a:r>
              <a:endParaRPr lang="en-US" b="1" dirty="0"/>
            </a:p>
          </p:txBody>
        </p:sp>
        <p:sp>
          <p:nvSpPr>
            <p:cNvPr id="11" name="TextBox 10"/>
            <p:cNvSpPr txBox="1"/>
            <p:nvPr/>
          </p:nvSpPr>
          <p:spPr>
            <a:xfrm>
              <a:off x="7010400" y="3581400"/>
              <a:ext cx="595035" cy="369332"/>
            </a:xfrm>
            <a:prstGeom prst="rect">
              <a:avLst/>
            </a:prstGeom>
            <a:noFill/>
          </p:spPr>
          <p:txBody>
            <a:bodyPr wrap="none" rtlCol="0">
              <a:spAutoFit/>
            </a:bodyPr>
            <a:lstStyle/>
            <a:p>
              <a:r>
                <a:rPr lang="en-US" b="1" dirty="0" smtClean="0"/>
                <a:t>title</a:t>
              </a:r>
              <a:endParaRPr lang="en-US" b="1" dirty="0"/>
            </a:p>
          </p:txBody>
        </p:sp>
        <p:sp>
          <p:nvSpPr>
            <p:cNvPr id="12" name="TextBox 11"/>
            <p:cNvSpPr txBox="1"/>
            <p:nvPr/>
          </p:nvSpPr>
          <p:spPr>
            <a:xfrm>
              <a:off x="7239000" y="3124200"/>
              <a:ext cx="851515" cy="369332"/>
            </a:xfrm>
            <a:prstGeom prst="rect">
              <a:avLst/>
            </a:prstGeom>
            <a:noFill/>
          </p:spPr>
          <p:txBody>
            <a:bodyPr wrap="none" rtlCol="0">
              <a:spAutoFit/>
            </a:bodyPr>
            <a:lstStyle/>
            <a:p>
              <a:r>
                <a:rPr lang="en-US" b="1" dirty="0" smtClean="0"/>
                <a:t>pages</a:t>
              </a:r>
              <a:endParaRPr lang="en-US" b="1" dirty="0"/>
            </a:p>
          </p:txBody>
        </p:sp>
        <p:sp>
          <p:nvSpPr>
            <p:cNvPr id="13" name="TextBox 12"/>
            <p:cNvSpPr txBox="1"/>
            <p:nvPr/>
          </p:nvSpPr>
          <p:spPr>
            <a:xfrm>
              <a:off x="7543800" y="2667000"/>
              <a:ext cx="659155" cy="369332"/>
            </a:xfrm>
            <a:prstGeom prst="rect">
              <a:avLst/>
            </a:prstGeom>
            <a:noFill/>
          </p:spPr>
          <p:txBody>
            <a:bodyPr wrap="none" rtlCol="0">
              <a:spAutoFit/>
            </a:bodyPr>
            <a:lstStyle/>
            <a:p>
              <a:r>
                <a:rPr lang="en-US" b="1" dirty="0" smtClean="0"/>
                <a:t>year</a:t>
              </a:r>
              <a:endParaRPr lang="en-US" b="1" dirty="0"/>
            </a:p>
          </p:txBody>
        </p:sp>
        <p:sp>
          <p:nvSpPr>
            <p:cNvPr id="14" name="TextBox 13"/>
            <p:cNvSpPr txBox="1"/>
            <p:nvPr/>
          </p:nvSpPr>
          <p:spPr>
            <a:xfrm>
              <a:off x="7696200" y="2133600"/>
              <a:ext cx="1146468" cy="369332"/>
            </a:xfrm>
            <a:prstGeom prst="rect">
              <a:avLst/>
            </a:prstGeom>
            <a:noFill/>
          </p:spPr>
          <p:txBody>
            <a:bodyPr wrap="none" rtlCol="0">
              <a:spAutoFit/>
            </a:bodyPr>
            <a:lstStyle/>
            <a:p>
              <a:r>
                <a:rPr lang="en-US" b="1" dirty="0" err="1" smtClean="0"/>
                <a:t>booktitle</a:t>
              </a:r>
              <a:endParaRPr lang="en-US" b="1" dirty="0"/>
            </a:p>
          </p:txBody>
        </p:sp>
        <p:sp>
          <p:nvSpPr>
            <p:cNvPr id="15" name="TextBox 14"/>
            <p:cNvSpPr txBox="1"/>
            <p:nvPr/>
          </p:nvSpPr>
          <p:spPr>
            <a:xfrm>
              <a:off x="4876800" y="2514600"/>
              <a:ext cx="902811" cy="369332"/>
            </a:xfrm>
            <a:prstGeom prst="rect">
              <a:avLst/>
            </a:prstGeom>
            <a:noFill/>
          </p:spPr>
          <p:txBody>
            <a:bodyPr wrap="none" rtlCol="0">
              <a:spAutoFit/>
            </a:bodyPr>
            <a:lstStyle/>
            <a:p>
              <a:r>
                <a:rPr lang="en-US" b="1" dirty="0" smtClean="0"/>
                <a:t>author</a:t>
              </a:r>
              <a:endParaRPr lang="en-US" b="1" dirty="0"/>
            </a:p>
          </p:txBody>
        </p:sp>
        <p:sp>
          <p:nvSpPr>
            <p:cNvPr id="16" name="TextBox 15"/>
            <p:cNvSpPr txBox="1"/>
            <p:nvPr/>
          </p:nvSpPr>
          <p:spPr>
            <a:xfrm>
              <a:off x="5562600" y="3276600"/>
              <a:ext cx="902811" cy="369332"/>
            </a:xfrm>
            <a:prstGeom prst="rect">
              <a:avLst/>
            </a:prstGeom>
            <a:noFill/>
          </p:spPr>
          <p:txBody>
            <a:bodyPr wrap="none" rtlCol="0">
              <a:spAutoFit/>
            </a:bodyPr>
            <a:lstStyle/>
            <a:p>
              <a:r>
                <a:rPr lang="en-US" b="1" dirty="0" smtClean="0"/>
                <a:t>author</a:t>
              </a:r>
              <a:endParaRPr lang="en-US" b="1" dirty="0"/>
            </a:p>
          </p:txBody>
        </p:sp>
        <p:sp>
          <p:nvSpPr>
            <p:cNvPr id="17" name="TextBox 16"/>
            <p:cNvSpPr txBox="1"/>
            <p:nvPr/>
          </p:nvSpPr>
          <p:spPr>
            <a:xfrm>
              <a:off x="5943600" y="3733800"/>
              <a:ext cx="902811" cy="369332"/>
            </a:xfrm>
            <a:prstGeom prst="rect">
              <a:avLst/>
            </a:prstGeom>
            <a:noFill/>
          </p:spPr>
          <p:txBody>
            <a:bodyPr wrap="none" rtlCol="0">
              <a:spAutoFit/>
            </a:bodyPr>
            <a:lstStyle/>
            <a:p>
              <a:r>
                <a:rPr lang="en-US" b="1" dirty="0" smtClean="0"/>
                <a:t>author</a:t>
              </a:r>
              <a:endParaRPr lang="en-US" b="1" dirty="0"/>
            </a:p>
          </p:txBody>
        </p:sp>
        <p:sp>
          <p:nvSpPr>
            <p:cNvPr id="18" name="TextBox 17"/>
            <p:cNvSpPr txBox="1"/>
            <p:nvPr/>
          </p:nvSpPr>
          <p:spPr>
            <a:xfrm>
              <a:off x="6477000" y="4114800"/>
              <a:ext cx="902811" cy="369332"/>
            </a:xfrm>
            <a:prstGeom prst="rect">
              <a:avLst/>
            </a:prstGeom>
            <a:noFill/>
          </p:spPr>
          <p:txBody>
            <a:bodyPr wrap="none" rtlCol="0">
              <a:spAutoFit/>
            </a:bodyPr>
            <a:lstStyle/>
            <a:p>
              <a:r>
                <a:rPr lang="en-US" b="1" dirty="0" smtClean="0"/>
                <a:t>author</a:t>
              </a:r>
              <a:endParaRPr lang="en-US" b="1" dirty="0"/>
            </a:p>
          </p:txBody>
        </p:sp>
        <p:cxnSp>
          <p:nvCxnSpPr>
            <p:cNvPr id="19" name="Straight Connector 18"/>
            <p:cNvCxnSpPr>
              <a:stCxn id="8" idx="2"/>
              <a:endCxn id="9" idx="0"/>
            </p:cNvCxnSpPr>
            <p:nvPr/>
          </p:nvCxnSpPr>
          <p:spPr>
            <a:xfrm rot="16200000" flipH="1">
              <a:off x="6660566" y="1512355"/>
              <a:ext cx="164068" cy="116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 idx="2"/>
            </p:cNvCxnSpPr>
            <p:nvPr/>
          </p:nvCxnSpPr>
          <p:spPr>
            <a:xfrm rot="5400000">
              <a:off x="5654374" y="1496763"/>
              <a:ext cx="621269" cy="15668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9" idx="2"/>
              <a:endCxn id="10" idx="0"/>
            </p:cNvCxnSpPr>
            <p:nvPr/>
          </p:nvCxnSpPr>
          <p:spPr>
            <a:xfrm rot="5400000">
              <a:off x="5727675" y="1874864"/>
              <a:ext cx="926068" cy="11154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 idx="2"/>
              <a:endCxn id="16" idx="0"/>
            </p:cNvCxnSpPr>
            <p:nvPr/>
          </p:nvCxnSpPr>
          <p:spPr>
            <a:xfrm rot="5400000">
              <a:off x="5727675" y="2255864"/>
              <a:ext cx="1307068" cy="7344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2"/>
              <a:endCxn id="17" idx="0"/>
            </p:cNvCxnSpPr>
            <p:nvPr/>
          </p:nvCxnSpPr>
          <p:spPr>
            <a:xfrm rot="5400000">
              <a:off x="5689575" y="2674964"/>
              <a:ext cx="1764268" cy="3534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2"/>
              <a:endCxn id="18" idx="0"/>
            </p:cNvCxnSpPr>
            <p:nvPr/>
          </p:nvCxnSpPr>
          <p:spPr>
            <a:xfrm rot="16200000" flipH="1">
              <a:off x="5765774" y="2952168"/>
              <a:ext cx="2145268" cy="1799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9" idx="2"/>
              <a:endCxn id="11" idx="0"/>
            </p:cNvCxnSpPr>
            <p:nvPr/>
          </p:nvCxnSpPr>
          <p:spPr>
            <a:xfrm rot="16200000" flipH="1">
              <a:off x="6222230" y="2495712"/>
              <a:ext cx="1611868" cy="5595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9" idx="2"/>
              <a:endCxn id="12" idx="0"/>
            </p:cNvCxnSpPr>
            <p:nvPr/>
          </p:nvCxnSpPr>
          <p:spPr>
            <a:xfrm rot="16200000" flipH="1">
              <a:off x="6629250" y="2088692"/>
              <a:ext cx="1154668" cy="9163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9" idx="2"/>
              <a:endCxn id="13" idx="0"/>
            </p:cNvCxnSpPr>
            <p:nvPr/>
          </p:nvCxnSpPr>
          <p:spPr>
            <a:xfrm rot="16200000" flipH="1">
              <a:off x="6962160" y="1755782"/>
              <a:ext cx="697468" cy="11249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9" idx="2"/>
              <a:endCxn id="14" idx="0"/>
            </p:cNvCxnSpPr>
            <p:nvPr/>
          </p:nvCxnSpPr>
          <p:spPr>
            <a:xfrm rot="16200000" flipH="1">
              <a:off x="7426888" y="1291054"/>
              <a:ext cx="164068" cy="152102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191000" y="2971800"/>
              <a:ext cx="954107" cy="369332"/>
            </a:xfrm>
            <a:prstGeom prst="rect">
              <a:avLst/>
            </a:prstGeom>
            <a:noFill/>
          </p:spPr>
          <p:txBody>
            <a:bodyPr wrap="none" rtlCol="0">
              <a:spAutoFit/>
            </a:bodyPr>
            <a:lstStyle/>
            <a:p>
              <a:r>
                <a:rPr lang="en-US" dirty="0" err="1" smtClean="0"/>
                <a:t>Oktie</a:t>
              </a:r>
              <a:r>
                <a:rPr lang="en-US" dirty="0" smtClean="0"/>
                <a:t>…</a:t>
              </a:r>
              <a:endParaRPr lang="en-US" dirty="0"/>
            </a:p>
          </p:txBody>
        </p:sp>
        <p:sp>
          <p:nvSpPr>
            <p:cNvPr id="30" name="TextBox 29"/>
            <p:cNvSpPr txBox="1"/>
            <p:nvPr/>
          </p:nvSpPr>
          <p:spPr>
            <a:xfrm>
              <a:off x="7315200" y="4495800"/>
              <a:ext cx="1697965" cy="369332"/>
            </a:xfrm>
            <a:prstGeom prst="rect">
              <a:avLst/>
            </a:prstGeom>
            <a:noFill/>
          </p:spPr>
          <p:txBody>
            <a:bodyPr wrap="none" rtlCol="0">
              <a:spAutoFit/>
            </a:bodyPr>
            <a:lstStyle/>
            <a:p>
              <a:r>
                <a:rPr lang="en-US" dirty="0" smtClean="0"/>
                <a:t>A framework…</a:t>
              </a:r>
              <a:endParaRPr lang="en-US" dirty="0"/>
            </a:p>
          </p:txBody>
        </p:sp>
        <p:sp>
          <p:nvSpPr>
            <p:cNvPr id="31" name="TextBox 30"/>
            <p:cNvSpPr txBox="1"/>
            <p:nvPr/>
          </p:nvSpPr>
          <p:spPr>
            <a:xfrm>
              <a:off x="4724400" y="1905000"/>
              <a:ext cx="793807" cy="369332"/>
            </a:xfrm>
            <a:prstGeom prst="rect">
              <a:avLst/>
            </a:prstGeom>
            <a:noFill/>
          </p:spPr>
          <p:txBody>
            <a:bodyPr wrap="none" rtlCol="0">
              <a:spAutoFit/>
            </a:bodyPr>
            <a:lstStyle/>
            <a:p>
              <a:r>
                <a:rPr lang="en-US" b="1" dirty="0" smtClean="0"/>
                <a:t>@key</a:t>
              </a:r>
              <a:endParaRPr lang="en-US" b="1" dirty="0"/>
            </a:p>
          </p:txBody>
        </p:sp>
        <p:cxnSp>
          <p:nvCxnSpPr>
            <p:cNvPr id="32" name="Straight Connector 31"/>
            <p:cNvCxnSpPr>
              <a:stCxn id="9" idx="2"/>
              <a:endCxn id="31" idx="3"/>
            </p:cNvCxnSpPr>
            <p:nvPr/>
          </p:nvCxnSpPr>
          <p:spPr>
            <a:xfrm rot="5400000">
              <a:off x="6073242" y="1414497"/>
              <a:ext cx="120134" cy="12302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114800" y="2438400"/>
              <a:ext cx="851515" cy="369332"/>
            </a:xfrm>
            <a:prstGeom prst="rect">
              <a:avLst/>
            </a:prstGeom>
            <a:noFill/>
          </p:spPr>
          <p:txBody>
            <a:bodyPr wrap="none" rtlCol="0">
              <a:spAutoFit/>
            </a:bodyPr>
            <a:lstStyle/>
            <a:p>
              <a:r>
                <a:rPr lang="en-US" dirty="0" smtClean="0"/>
                <a:t>conf…</a:t>
              </a:r>
              <a:endParaRPr lang="en-US" dirty="0"/>
            </a:p>
          </p:txBody>
        </p:sp>
        <p:sp>
          <p:nvSpPr>
            <p:cNvPr id="34" name="TextBox 33"/>
            <p:cNvSpPr txBox="1"/>
            <p:nvPr/>
          </p:nvSpPr>
          <p:spPr>
            <a:xfrm>
              <a:off x="4495800" y="3352800"/>
              <a:ext cx="1005403" cy="369332"/>
            </a:xfrm>
            <a:prstGeom prst="rect">
              <a:avLst/>
            </a:prstGeom>
            <a:noFill/>
          </p:spPr>
          <p:txBody>
            <a:bodyPr wrap="none" rtlCol="0">
              <a:spAutoFit/>
            </a:bodyPr>
            <a:lstStyle/>
            <a:p>
              <a:r>
                <a:rPr lang="en-US" dirty="0" err="1" smtClean="0"/>
                <a:t>Anast</a:t>
              </a:r>
              <a:r>
                <a:rPr lang="en-US" dirty="0" smtClean="0"/>
                <a:t>…</a:t>
              </a:r>
              <a:endParaRPr lang="en-US" dirty="0"/>
            </a:p>
          </p:txBody>
        </p:sp>
        <p:sp>
          <p:nvSpPr>
            <p:cNvPr id="35" name="TextBox 34"/>
            <p:cNvSpPr txBox="1"/>
            <p:nvPr/>
          </p:nvSpPr>
          <p:spPr>
            <a:xfrm>
              <a:off x="4648200" y="3810000"/>
              <a:ext cx="1261884" cy="369332"/>
            </a:xfrm>
            <a:prstGeom prst="rect">
              <a:avLst/>
            </a:prstGeom>
            <a:noFill/>
          </p:spPr>
          <p:txBody>
            <a:bodyPr wrap="none" rtlCol="0">
              <a:spAutoFit/>
            </a:bodyPr>
            <a:lstStyle/>
            <a:p>
              <a:r>
                <a:rPr lang="en-US" dirty="0" err="1" smtClean="0"/>
                <a:t>Lipyeow</a:t>
              </a:r>
              <a:r>
                <a:rPr lang="en-US" dirty="0" smtClean="0"/>
                <a:t>…</a:t>
              </a:r>
              <a:endParaRPr lang="en-US" dirty="0"/>
            </a:p>
          </p:txBody>
        </p:sp>
        <p:sp>
          <p:nvSpPr>
            <p:cNvPr id="36" name="TextBox 35"/>
            <p:cNvSpPr txBox="1"/>
            <p:nvPr/>
          </p:nvSpPr>
          <p:spPr>
            <a:xfrm>
              <a:off x="5181600" y="4267200"/>
              <a:ext cx="1095172" cy="369332"/>
            </a:xfrm>
            <a:prstGeom prst="rect">
              <a:avLst/>
            </a:prstGeom>
            <a:noFill/>
          </p:spPr>
          <p:txBody>
            <a:bodyPr wrap="none" rtlCol="0">
              <a:spAutoFit/>
            </a:bodyPr>
            <a:lstStyle/>
            <a:p>
              <a:r>
                <a:rPr lang="en-US" dirty="0" smtClean="0"/>
                <a:t>Renee…</a:t>
              </a:r>
              <a:endParaRPr lang="en-US" dirty="0"/>
            </a:p>
          </p:txBody>
        </p:sp>
        <p:sp>
          <p:nvSpPr>
            <p:cNvPr id="37" name="TextBox 36"/>
            <p:cNvSpPr txBox="1"/>
            <p:nvPr/>
          </p:nvSpPr>
          <p:spPr>
            <a:xfrm>
              <a:off x="6248400" y="4648200"/>
              <a:ext cx="787395" cy="369332"/>
            </a:xfrm>
            <a:prstGeom prst="rect">
              <a:avLst/>
            </a:prstGeom>
            <a:noFill/>
          </p:spPr>
          <p:txBody>
            <a:bodyPr wrap="none" rtlCol="0">
              <a:spAutoFit/>
            </a:bodyPr>
            <a:lstStyle/>
            <a:p>
              <a:r>
                <a:rPr lang="en-US" dirty="0" smtClean="0"/>
                <a:t>Min…</a:t>
              </a:r>
              <a:endParaRPr lang="en-US" dirty="0"/>
            </a:p>
          </p:txBody>
        </p:sp>
        <p:sp>
          <p:nvSpPr>
            <p:cNvPr id="38" name="TextBox 37"/>
            <p:cNvSpPr txBox="1"/>
            <p:nvPr/>
          </p:nvSpPr>
          <p:spPr>
            <a:xfrm>
              <a:off x="7772400" y="3810000"/>
              <a:ext cx="902811" cy="369332"/>
            </a:xfrm>
            <a:prstGeom prst="rect">
              <a:avLst/>
            </a:prstGeom>
            <a:noFill/>
          </p:spPr>
          <p:txBody>
            <a:bodyPr wrap="none" rtlCol="0">
              <a:spAutoFit/>
            </a:bodyPr>
            <a:lstStyle/>
            <a:p>
              <a:r>
                <a:rPr lang="en-US" dirty="0" smtClean="0"/>
                <a:t>1027-..</a:t>
              </a:r>
              <a:endParaRPr lang="en-US" dirty="0"/>
            </a:p>
          </p:txBody>
        </p:sp>
        <p:sp>
          <p:nvSpPr>
            <p:cNvPr id="39" name="TextBox 38"/>
            <p:cNvSpPr txBox="1"/>
            <p:nvPr/>
          </p:nvSpPr>
          <p:spPr>
            <a:xfrm>
              <a:off x="8077200" y="3200400"/>
              <a:ext cx="697627" cy="369332"/>
            </a:xfrm>
            <a:prstGeom prst="rect">
              <a:avLst/>
            </a:prstGeom>
            <a:noFill/>
          </p:spPr>
          <p:txBody>
            <a:bodyPr wrap="none" rtlCol="0">
              <a:spAutoFit/>
            </a:bodyPr>
            <a:lstStyle/>
            <a:p>
              <a:r>
                <a:rPr lang="en-US" dirty="0" smtClean="0"/>
                <a:t>2009</a:t>
              </a:r>
              <a:endParaRPr lang="en-US" dirty="0"/>
            </a:p>
          </p:txBody>
        </p:sp>
        <p:sp>
          <p:nvSpPr>
            <p:cNvPr id="40" name="TextBox 39"/>
            <p:cNvSpPr txBox="1"/>
            <p:nvPr/>
          </p:nvSpPr>
          <p:spPr>
            <a:xfrm>
              <a:off x="8382253" y="2590800"/>
              <a:ext cx="761747" cy="369332"/>
            </a:xfrm>
            <a:prstGeom prst="rect">
              <a:avLst/>
            </a:prstGeom>
            <a:noFill/>
          </p:spPr>
          <p:txBody>
            <a:bodyPr wrap="none" rtlCol="0">
              <a:spAutoFit/>
            </a:bodyPr>
            <a:lstStyle/>
            <a:p>
              <a:r>
                <a:rPr lang="en-US" dirty="0" smtClean="0"/>
                <a:t>CIKM</a:t>
              </a:r>
              <a:endParaRPr lang="en-US" dirty="0"/>
            </a:p>
          </p:txBody>
        </p:sp>
        <p:cxnSp>
          <p:nvCxnSpPr>
            <p:cNvPr id="41" name="Straight Connector 40"/>
            <p:cNvCxnSpPr>
              <a:stCxn id="31" idx="2"/>
              <a:endCxn id="33" idx="0"/>
            </p:cNvCxnSpPr>
            <p:nvPr/>
          </p:nvCxnSpPr>
          <p:spPr>
            <a:xfrm rot="5400000">
              <a:off x="4748897" y="2065993"/>
              <a:ext cx="164068" cy="5807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5" idx="2"/>
              <a:endCxn id="29" idx="0"/>
            </p:cNvCxnSpPr>
            <p:nvPr/>
          </p:nvCxnSpPr>
          <p:spPr>
            <a:xfrm rot="5400000">
              <a:off x="4954196" y="2597790"/>
              <a:ext cx="87868" cy="660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0" idx="2"/>
              <a:endCxn id="34" idx="0"/>
            </p:cNvCxnSpPr>
            <p:nvPr/>
          </p:nvCxnSpPr>
          <p:spPr>
            <a:xfrm rot="5400000">
              <a:off x="5271820" y="2991614"/>
              <a:ext cx="87868" cy="6345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6" idx="2"/>
              <a:endCxn id="35" idx="0"/>
            </p:cNvCxnSpPr>
            <p:nvPr/>
          </p:nvCxnSpPr>
          <p:spPr>
            <a:xfrm rot="5400000">
              <a:off x="5564540" y="3360534"/>
              <a:ext cx="164068" cy="7348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7" idx="2"/>
              <a:endCxn id="36" idx="0"/>
            </p:cNvCxnSpPr>
            <p:nvPr/>
          </p:nvCxnSpPr>
          <p:spPr>
            <a:xfrm rot="5400000">
              <a:off x="5980062" y="3852256"/>
              <a:ext cx="164068" cy="6658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8" idx="2"/>
              <a:endCxn id="37" idx="0"/>
            </p:cNvCxnSpPr>
            <p:nvPr/>
          </p:nvCxnSpPr>
          <p:spPr>
            <a:xfrm rot="5400000">
              <a:off x="6703218" y="4423012"/>
              <a:ext cx="164068" cy="2863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1" idx="2"/>
              <a:endCxn id="30" idx="0"/>
            </p:cNvCxnSpPr>
            <p:nvPr/>
          </p:nvCxnSpPr>
          <p:spPr>
            <a:xfrm rot="16200000" flipH="1">
              <a:off x="7463516" y="3795133"/>
              <a:ext cx="545068" cy="8562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2" idx="2"/>
              <a:endCxn id="38" idx="0"/>
            </p:cNvCxnSpPr>
            <p:nvPr/>
          </p:nvCxnSpPr>
          <p:spPr>
            <a:xfrm rot="16200000" flipH="1">
              <a:off x="7786048" y="3372242"/>
              <a:ext cx="316468" cy="5590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13" idx="2"/>
              <a:endCxn id="39" idx="0"/>
            </p:cNvCxnSpPr>
            <p:nvPr/>
          </p:nvCxnSpPr>
          <p:spPr>
            <a:xfrm rot="16200000" flipH="1">
              <a:off x="8067662" y="2842048"/>
              <a:ext cx="164068" cy="5526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4" idx="2"/>
              <a:endCxn id="40" idx="0"/>
            </p:cNvCxnSpPr>
            <p:nvPr/>
          </p:nvCxnSpPr>
          <p:spPr>
            <a:xfrm rot="16200000" flipH="1">
              <a:off x="8472346" y="2300019"/>
              <a:ext cx="87868" cy="493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dirty="0" err="1" smtClean="0"/>
              <a:t>XPath</a:t>
            </a:r>
            <a:r>
              <a:rPr lang="en-US" dirty="0" smtClean="0"/>
              <a:t> Axes</a:t>
            </a:r>
            <a:endParaRPr lang="en-US" dirty="0"/>
          </a:p>
        </p:txBody>
      </p:sp>
      <p:sp>
        <p:nvSpPr>
          <p:cNvPr id="3" name="Content Placeholder 2"/>
          <p:cNvSpPr>
            <a:spLocks noGrp="1"/>
          </p:cNvSpPr>
          <p:nvPr>
            <p:ph idx="1"/>
          </p:nvPr>
        </p:nvSpPr>
        <p:spPr>
          <a:xfrm>
            <a:off x="533400" y="914400"/>
            <a:ext cx="8229600" cy="5410200"/>
          </a:xfrm>
        </p:spPr>
        <p:txBody>
          <a:bodyPr>
            <a:normAutofit fontScale="77500" lnSpcReduction="20000"/>
          </a:bodyPr>
          <a:lstStyle/>
          <a:p>
            <a:r>
              <a:rPr lang="en-US" dirty="0" smtClean="0"/>
              <a:t>An </a:t>
            </a:r>
            <a:r>
              <a:rPr lang="en-US" dirty="0" err="1" smtClean="0"/>
              <a:t>XPath</a:t>
            </a:r>
            <a:r>
              <a:rPr lang="en-US" dirty="0" smtClean="0"/>
              <a:t> is a sequence of </a:t>
            </a:r>
            <a:r>
              <a:rPr lang="en-US" dirty="0" smtClean="0">
                <a:solidFill>
                  <a:schemeClr val="accent2">
                    <a:lumMod val="75000"/>
                  </a:schemeClr>
                </a:solidFill>
              </a:rPr>
              <a:t>location steps </a:t>
            </a:r>
            <a:r>
              <a:rPr lang="en-US" dirty="0" smtClean="0"/>
              <a:t>separated by “</a:t>
            </a:r>
            <a:r>
              <a:rPr lang="en-US" dirty="0" smtClean="0">
                <a:solidFill>
                  <a:schemeClr val="accent2">
                    <a:lumMod val="75000"/>
                  </a:schemeClr>
                </a:solidFill>
              </a:rPr>
              <a:t>/</a:t>
            </a:r>
            <a:r>
              <a:rPr lang="en-US" dirty="0" smtClean="0"/>
              <a:t>” of the form</a:t>
            </a:r>
          </a:p>
          <a:p>
            <a:pPr lvl="1"/>
            <a:r>
              <a:rPr lang="en-US" b="1" dirty="0" err="1" smtClean="0">
                <a:solidFill>
                  <a:schemeClr val="accent2">
                    <a:lumMod val="75000"/>
                  </a:schemeClr>
                </a:solidFill>
              </a:rPr>
              <a:t>Axisname</a:t>
            </a:r>
            <a:r>
              <a:rPr lang="en-US" b="1" dirty="0" smtClean="0">
                <a:solidFill>
                  <a:schemeClr val="accent2">
                    <a:lumMod val="75000"/>
                  </a:schemeClr>
                </a:solidFill>
              </a:rPr>
              <a:t>::</a:t>
            </a:r>
            <a:r>
              <a:rPr lang="en-US" b="1" dirty="0" err="1" smtClean="0">
                <a:solidFill>
                  <a:schemeClr val="accent2">
                    <a:lumMod val="75000"/>
                  </a:schemeClr>
                </a:solidFill>
              </a:rPr>
              <a:t>nodetest</a:t>
            </a:r>
            <a:r>
              <a:rPr lang="en-US" b="1" dirty="0" smtClean="0">
                <a:solidFill>
                  <a:schemeClr val="accent2">
                    <a:lumMod val="75000"/>
                  </a:schemeClr>
                </a:solidFill>
              </a:rPr>
              <a:t>[predicate]</a:t>
            </a:r>
          </a:p>
          <a:p>
            <a:r>
              <a:rPr lang="en-US" dirty="0" smtClean="0"/>
              <a:t>An </a:t>
            </a:r>
            <a:r>
              <a:rPr lang="en-US" b="1" dirty="0" smtClean="0">
                <a:solidFill>
                  <a:schemeClr val="accent2">
                    <a:lumMod val="75000"/>
                  </a:schemeClr>
                </a:solidFill>
              </a:rPr>
              <a:t>axis</a:t>
            </a:r>
            <a:r>
              <a:rPr lang="en-US" dirty="0" smtClean="0">
                <a:solidFill>
                  <a:schemeClr val="accent2">
                    <a:lumMod val="75000"/>
                  </a:schemeClr>
                </a:solidFill>
              </a:rPr>
              <a:t> </a:t>
            </a:r>
            <a:r>
              <a:rPr lang="en-US" dirty="0" smtClean="0"/>
              <a:t>defines a node-set relative to the current node: </a:t>
            </a:r>
          </a:p>
          <a:p>
            <a:pPr lvl="1"/>
            <a:r>
              <a:rPr lang="en-US" dirty="0" smtClean="0"/>
              <a:t>self, parent, child, attribute</a:t>
            </a:r>
          </a:p>
          <a:p>
            <a:pPr lvl="1"/>
            <a:r>
              <a:rPr lang="en-US" dirty="0" smtClean="0"/>
              <a:t>following, following-sibling</a:t>
            </a:r>
          </a:p>
          <a:p>
            <a:pPr lvl="1"/>
            <a:r>
              <a:rPr lang="en-US" dirty="0" smtClean="0"/>
              <a:t>descendent, descendent-or-self</a:t>
            </a:r>
          </a:p>
          <a:p>
            <a:pPr lvl="1"/>
            <a:r>
              <a:rPr lang="en-US" dirty="0" smtClean="0"/>
              <a:t>ancestor, ancestor-or-self </a:t>
            </a:r>
          </a:p>
          <a:p>
            <a:pPr lvl="1"/>
            <a:r>
              <a:rPr lang="en-US" dirty="0" smtClean="0"/>
              <a:t>namespace </a:t>
            </a:r>
          </a:p>
          <a:p>
            <a:pPr lvl="1"/>
            <a:r>
              <a:rPr lang="en-US" dirty="0" smtClean="0"/>
              <a:t>preceding, preceding-sibling</a:t>
            </a:r>
          </a:p>
          <a:p>
            <a:r>
              <a:rPr lang="en-US" dirty="0" smtClean="0"/>
              <a:t>Examples</a:t>
            </a:r>
          </a:p>
          <a:p>
            <a:pPr lvl="1"/>
            <a:r>
              <a:rPr lang="en-US" dirty="0" smtClean="0"/>
              <a:t>/</a:t>
            </a:r>
            <a:r>
              <a:rPr lang="en-US" dirty="0" smtClean="0">
                <a:solidFill>
                  <a:schemeClr val="accent2">
                    <a:lumMod val="75000"/>
                  </a:schemeClr>
                </a:solidFill>
              </a:rPr>
              <a:t>child::</a:t>
            </a:r>
            <a:r>
              <a:rPr lang="en-US" dirty="0" err="1" smtClean="0"/>
              <a:t>dblp</a:t>
            </a:r>
            <a:r>
              <a:rPr lang="en-US" dirty="0" smtClean="0"/>
              <a:t>/</a:t>
            </a:r>
            <a:r>
              <a:rPr lang="en-US" dirty="0" smtClean="0">
                <a:solidFill>
                  <a:schemeClr val="accent2">
                    <a:lumMod val="75000"/>
                  </a:schemeClr>
                </a:solidFill>
              </a:rPr>
              <a:t>child::</a:t>
            </a:r>
            <a:r>
              <a:rPr lang="en-US" dirty="0" err="1" smtClean="0"/>
              <a:t>inproceedings</a:t>
            </a:r>
            <a:r>
              <a:rPr lang="en-US" dirty="0" smtClean="0"/>
              <a:t>/</a:t>
            </a:r>
            <a:r>
              <a:rPr lang="en-US" dirty="0" smtClean="0">
                <a:solidFill>
                  <a:schemeClr val="accent2">
                    <a:lumMod val="75000"/>
                  </a:schemeClr>
                </a:solidFill>
              </a:rPr>
              <a:t>attribute::</a:t>
            </a:r>
            <a:r>
              <a:rPr lang="en-US" dirty="0" smtClean="0"/>
              <a:t>author</a:t>
            </a:r>
          </a:p>
          <a:p>
            <a:pPr lvl="2"/>
            <a:r>
              <a:rPr lang="en-US" dirty="0" smtClean="0"/>
              <a:t>/</a:t>
            </a:r>
            <a:r>
              <a:rPr lang="en-US" dirty="0" err="1" smtClean="0"/>
              <a:t>dblp</a:t>
            </a:r>
            <a:r>
              <a:rPr lang="en-US" dirty="0" smtClean="0"/>
              <a:t>/</a:t>
            </a:r>
            <a:r>
              <a:rPr lang="en-US" dirty="0" err="1" smtClean="0"/>
              <a:t>inproceedings</a:t>
            </a:r>
            <a:r>
              <a:rPr lang="en-US" dirty="0" smtClean="0"/>
              <a:t>/@key</a:t>
            </a:r>
          </a:p>
          <a:p>
            <a:pPr lvl="1"/>
            <a:r>
              <a:rPr lang="en-US" dirty="0" smtClean="0"/>
              <a:t>/</a:t>
            </a:r>
            <a:r>
              <a:rPr lang="en-US" dirty="0" smtClean="0">
                <a:solidFill>
                  <a:schemeClr val="accent2">
                    <a:lumMod val="75000"/>
                  </a:schemeClr>
                </a:solidFill>
              </a:rPr>
              <a:t>descendent-or-self::</a:t>
            </a:r>
            <a:r>
              <a:rPr lang="en-US" dirty="0" smtClean="0"/>
              <a:t>author</a:t>
            </a:r>
          </a:p>
          <a:p>
            <a:pPr lvl="2"/>
            <a:r>
              <a:rPr lang="en-US" dirty="0" smtClean="0"/>
              <a:t>//author</a:t>
            </a:r>
          </a:p>
          <a:p>
            <a:pPr lvl="1"/>
            <a:endParaRPr lang="en-US" dirty="0" smtClean="0"/>
          </a:p>
          <a:p>
            <a:endParaRPr lang="en-US" dirty="0"/>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952EA0A-7120-44ED-85C4-2A1ED99A75B1}"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dirty="0" err="1" smtClean="0"/>
              <a:t>XPath</a:t>
            </a:r>
            <a:r>
              <a:rPr lang="en-US" dirty="0" smtClean="0"/>
              <a:t> Predicates </a:t>
            </a:r>
            <a:endParaRPr lang="en-US" dirty="0"/>
          </a:p>
        </p:txBody>
      </p:sp>
      <p:sp>
        <p:nvSpPr>
          <p:cNvPr id="3" name="Content Placeholder 2"/>
          <p:cNvSpPr>
            <a:spLocks noGrp="1"/>
          </p:cNvSpPr>
          <p:nvPr>
            <p:ph idx="1"/>
          </p:nvPr>
        </p:nvSpPr>
        <p:spPr>
          <a:xfrm>
            <a:off x="304800" y="1112837"/>
            <a:ext cx="4038600" cy="5135563"/>
          </a:xfrm>
        </p:spPr>
        <p:txBody>
          <a:bodyPr>
            <a:normAutofit fontScale="70000" lnSpcReduction="20000"/>
          </a:bodyPr>
          <a:lstStyle/>
          <a:p>
            <a:r>
              <a:rPr lang="en-US" dirty="0" smtClean="0"/>
              <a:t>An </a:t>
            </a:r>
            <a:r>
              <a:rPr lang="en-US" dirty="0" err="1" smtClean="0"/>
              <a:t>XPath</a:t>
            </a:r>
            <a:r>
              <a:rPr lang="en-US" dirty="0" smtClean="0"/>
              <a:t> is a sequence of </a:t>
            </a:r>
            <a:r>
              <a:rPr lang="en-US" dirty="0" smtClean="0">
                <a:solidFill>
                  <a:schemeClr val="accent2">
                    <a:lumMod val="75000"/>
                  </a:schemeClr>
                </a:solidFill>
              </a:rPr>
              <a:t>location steps </a:t>
            </a:r>
            <a:r>
              <a:rPr lang="en-US" dirty="0" smtClean="0"/>
              <a:t>separated by “</a:t>
            </a:r>
            <a:r>
              <a:rPr lang="en-US" dirty="0" smtClean="0">
                <a:solidFill>
                  <a:schemeClr val="accent2">
                    <a:lumMod val="75000"/>
                  </a:schemeClr>
                </a:solidFill>
              </a:rPr>
              <a:t>/</a:t>
            </a:r>
            <a:r>
              <a:rPr lang="en-US" dirty="0" smtClean="0"/>
              <a:t>” of the form</a:t>
            </a:r>
          </a:p>
          <a:p>
            <a:pPr lvl="1"/>
            <a:r>
              <a:rPr lang="en-US" dirty="0" err="1" smtClean="0">
                <a:solidFill>
                  <a:schemeClr val="accent2">
                    <a:lumMod val="75000"/>
                  </a:schemeClr>
                </a:solidFill>
              </a:rPr>
              <a:t>Axisname</a:t>
            </a:r>
            <a:r>
              <a:rPr lang="en-US" dirty="0" smtClean="0">
                <a:solidFill>
                  <a:schemeClr val="accent2">
                    <a:lumMod val="75000"/>
                  </a:schemeClr>
                </a:solidFill>
              </a:rPr>
              <a:t>::</a:t>
            </a:r>
            <a:r>
              <a:rPr lang="en-US" dirty="0" err="1" smtClean="0">
                <a:solidFill>
                  <a:schemeClr val="accent2">
                    <a:lumMod val="75000"/>
                  </a:schemeClr>
                </a:solidFill>
              </a:rPr>
              <a:t>nodetest</a:t>
            </a:r>
            <a:r>
              <a:rPr lang="en-US" b="1" dirty="0" smtClean="0">
                <a:solidFill>
                  <a:schemeClr val="accent2">
                    <a:lumMod val="75000"/>
                  </a:schemeClr>
                </a:solidFill>
              </a:rPr>
              <a:t>[predicate]</a:t>
            </a:r>
          </a:p>
          <a:p>
            <a:r>
              <a:rPr lang="en-US" dirty="0" smtClean="0"/>
              <a:t>Predicates can be comparisons of atomic values or path expressions</a:t>
            </a:r>
          </a:p>
          <a:p>
            <a:pPr lvl="1"/>
            <a:r>
              <a:rPr lang="en-US" dirty="0" smtClean="0"/>
              <a:t>//</a:t>
            </a:r>
            <a:r>
              <a:rPr lang="en-US" dirty="0" err="1" smtClean="0"/>
              <a:t>inproceedings</a:t>
            </a:r>
            <a:r>
              <a:rPr lang="en-US" dirty="0" smtClean="0"/>
              <a:t>[ year=“2009” and </a:t>
            </a:r>
            <a:r>
              <a:rPr lang="en-US" dirty="0" err="1" smtClean="0"/>
              <a:t>booktitle</a:t>
            </a:r>
            <a:r>
              <a:rPr lang="en-US" dirty="0" smtClean="0"/>
              <a:t>=“CIKM”]/title</a:t>
            </a:r>
          </a:p>
          <a:p>
            <a:r>
              <a:rPr lang="en-US" dirty="0" smtClean="0"/>
              <a:t>A predicate is true if </a:t>
            </a:r>
            <a:r>
              <a:rPr lang="en-US" dirty="0" smtClean="0">
                <a:solidFill>
                  <a:schemeClr val="accent2">
                    <a:lumMod val="75000"/>
                  </a:schemeClr>
                </a:solidFill>
              </a:rPr>
              <a:t>there</a:t>
            </a:r>
            <a:r>
              <a:rPr lang="en-US" dirty="0" smtClean="0"/>
              <a:t> </a:t>
            </a:r>
            <a:r>
              <a:rPr lang="en-US" dirty="0" smtClean="0">
                <a:solidFill>
                  <a:schemeClr val="accent2">
                    <a:lumMod val="75000"/>
                  </a:schemeClr>
                </a:solidFill>
              </a:rPr>
              <a:t>exists</a:t>
            </a:r>
            <a:r>
              <a:rPr lang="en-US" dirty="0" smtClean="0"/>
              <a:t> some nodes that satisfy the conditions</a:t>
            </a:r>
          </a:p>
          <a:p>
            <a:pPr lvl="1"/>
            <a:r>
              <a:rPr lang="en-US" dirty="0" smtClean="0"/>
              <a:t>//</a:t>
            </a:r>
            <a:r>
              <a:rPr lang="en-US" dirty="0" err="1" smtClean="0"/>
              <a:t>inproceedings</a:t>
            </a:r>
            <a:r>
              <a:rPr lang="en-US" dirty="0" smtClean="0"/>
              <a:t>[author=“Renee”]</a:t>
            </a:r>
            <a:endParaRPr lang="en-US" dirty="0"/>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952EA0A-7120-44ED-85C4-2A1ED99A75B1}" type="slidenum">
              <a:rPr lang="en-US" smtClean="0"/>
              <a:pPr/>
              <a:t>9</a:t>
            </a:fld>
            <a:endParaRPr lang="en-US"/>
          </a:p>
        </p:txBody>
      </p:sp>
      <p:grpSp>
        <p:nvGrpSpPr>
          <p:cNvPr id="7" name="Group 6"/>
          <p:cNvGrpSpPr/>
          <p:nvPr/>
        </p:nvGrpSpPr>
        <p:grpSpPr>
          <a:xfrm>
            <a:off x="4419600" y="838200"/>
            <a:ext cx="4724400" cy="3950732"/>
            <a:chOff x="4114800" y="1066800"/>
            <a:chExt cx="5029200" cy="3950732"/>
          </a:xfrm>
        </p:grpSpPr>
        <p:sp>
          <p:nvSpPr>
            <p:cNvPr id="8" name="TextBox 7"/>
            <p:cNvSpPr txBox="1"/>
            <p:nvPr/>
          </p:nvSpPr>
          <p:spPr>
            <a:xfrm>
              <a:off x="6400800" y="1066800"/>
              <a:ext cx="671979" cy="369332"/>
            </a:xfrm>
            <a:prstGeom prst="rect">
              <a:avLst/>
            </a:prstGeom>
            <a:noFill/>
          </p:spPr>
          <p:txBody>
            <a:bodyPr wrap="none" rtlCol="0">
              <a:spAutoFit/>
            </a:bodyPr>
            <a:lstStyle/>
            <a:p>
              <a:r>
                <a:rPr lang="en-US" b="1" dirty="0" err="1" smtClean="0"/>
                <a:t>dblp</a:t>
              </a:r>
              <a:endParaRPr lang="en-US" b="1" dirty="0"/>
            </a:p>
          </p:txBody>
        </p:sp>
        <p:sp>
          <p:nvSpPr>
            <p:cNvPr id="9" name="TextBox 8"/>
            <p:cNvSpPr txBox="1"/>
            <p:nvPr/>
          </p:nvSpPr>
          <p:spPr>
            <a:xfrm>
              <a:off x="5867400" y="1600200"/>
              <a:ext cx="1762021" cy="369332"/>
            </a:xfrm>
            <a:prstGeom prst="rect">
              <a:avLst/>
            </a:prstGeom>
            <a:noFill/>
          </p:spPr>
          <p:txBody>
            <a:bodyPr wrap="none" rtlCol="0">
              <a:spAutoFit/>
            </a:bodyPr>
            <a:lstStyle/>
            <a:p>
              <a:r>
                <a:rPr lang="en-US" b="1" dirty="0" err="1" smtClean="0"/>
                <a:t>inproceedings</a:t>
              </a:r>
              <a:endParaRPr lang="en-US" b="1" dirty="0"/>
            </a:p>
          </p:txBody>
        </p:sp>
        <p:sp>
          <p:nvSpPr>
            <p:cNvPr id="10" name="TextBox 9"/>
            <p:cNvSpPr txBox="1"/>
            <p:nvPr/>
          </p:nvSpPr>
          <p:spPr>
            <a:xfrm>
              <a:off x="5181600" y="2895600"/>
              <a:ext cx="902811" cy="369332"/>
            </a:xfrm>
            <a:prstGeom prst="rect">
              <a:avLst/>
            </a:prstGeom>
            <a:noFill/>
          </p:spPr>
          <p:txBody>
            <a:bodyPr wrap="none" rtlCol="0">
              <a:spAutoFit/>
            </a:bodyPr>
            <a:lstStyle/>
            <a:p>
              <a:r>
                <a:rPr lang="en-US" b="1" dirty="0" smtClean="0"/>
                <a:t>author</a:t>
              </a:r>
              <a:endParaRPr lang="en-US" b="1" dirty="0"/>
            </a:p>
          </p:txBody>
        </p:sp>
        <p:sp>
          <p:nvSpPr>
            <p:cNvPr id="11" name="TextBox 10"/>
            <p:cNvSpPr txBox="1"/>
            <p:nvPr/>
          </p:nvSpPr>
          <p:spPr>
            <a:xfrm>
              <a:off x="7010400" y="3581400"/>
              <a:ext cx="595035" cy="369332"/>
            </a:xfrm>
            <a:prstGeom prst="rect">
              <a:avLst/>
            </a:prstGeom>
            <a:noFill/>
          </p:spPr>
          <p:txBody>
            <a:bodyPr wrap="none" rtlCol="0">
              <a:spAutoFit/>
            </a:bodyPr>
            <a:lstStyle/>
            <a:p>
              <a:r>
                <a:rPr lang="en-US" b="1" dirty="0" smtClean="0"/>
                <a:t>title</a:t>
              </a:r>
              <a:endParaRPr lang="en-US" b="1" dirty="0"/>
            </a:p>
          </p:txBody>
        </p:sp>
        <p:sp>
          <p:nvSpPr>
            <p:cNvPr id="12" name="TextBox 11"/>
            <p:cNvSpPr txBox="1"/>
            <p:nvPr/>
          </p:nvSpPr>
          <p:spPr>
            <a:xfrm>
              <a:off x="7239000" y="3124200"/>
              <a:ext cx="851515" cy="369332"/>
            </a:xfrm>
            <a:prstGeom prst="rect">
              <a:avLst/>
            </a:prstGeom>
            <a:noFill/>
          </p:spPr>
          <p:txBody>
            <a:bodyPr wrap="none" rtlCol="0">
              <a:spAutoFit/>
            </a:bodyPr>
            <a:lstStyle/>
            <a:p>
              <a:r>
                <a:rPr lang="en-US" b="1" dirty="0" smtClean="0"/>
                <a:t>pages</a:t>
              </a:r>
              <a:endParaRPr lang="en-US" b="1" dirty="0"/>
            </a:p>
          </p:txBody>
        </p:sp>
        <p:sp>
          <p:nvSpPr>
            <p:cNvPr id="13" name="TextBox 12"/>
            <p:cNvSpPr txBox="1"/>
            <p:nvPr/>
          </p:nvSpPr>
          <p:spPr>
            <a:xfrm>
              <a:off x="7543800" y="2667000"/>
              <a:ext cx="659155" cy="369332"/>
            </a:xfrm>
            <a:prstGeom prst="rect">
              <a:avLst/>
            </a:prstGeom>
            <a:noFill/>
          </p:spPr>
          <p:txBody>
            <a:bodyPr wrap="none" rtlCol="0">
              <a:spAutoFit/>
            </a:bodyPr>
            <a:lstStyle/>
            <a:p>
              <a:r>
                <a:rPr lang="en-US" b="1" dirty="0" smtClean="0"/>
                <a:t>year</a:t>
              </a:r>
              <a:endParaRPr lang="en-US" b="1" dirty="0"/>
            </a:p>
          </p:txBody>
        </p:sp>
        <p:sp>
          <p:nvSpPr>
            <p:cNvPr id="14" name="TextBox 13"/>
            <p:cNvSpPr txBox="1"/>
            <p:nvPr/>
          </p:nvSpPr>
          <p:spPr>
            <a:xfrm>
              <a:off x="7696200" y="2133600"/>
              <a:ext cx="1146468" cy="369332"/>
            </a:xfrm>
            <a:prstGeom prst="rect">
              <a:avLst/>
            </a:prstGeom>
            <a:noFill/>
          </p:spPr>
          <p:txBody>
            <a:bodyPr wrap="none" rtlCol="0">
              <a:spAutoFit/>
            </a:bodyPr>
            <a:lstStyle/>
            <a:p>
              <a:r>
                <a:rPr lang="en-US" b="1" dirty="0" err="1" smtClean="0"/>
                <a:t>booktitle</a:t>
              </a:r>
              <a:endParaRPr lang="en-US" b="1" dirty="0"/>
            </a:p>
          </p:txBody>
        </p:sp>
        <p:sp>
          <p:nvSpPr>
            <p:cNvPr id="15" name="TextBox 14"/>
            <p:cNvSpPr txBox="1"/>
            <p:nvPr/>
          </p:nvSpPr>
          <p:spPr>
            <a:xfrm>
              <a:off x="4876800" y="2514600"/>
              <a:ext cx="902811" cy="369332"/>
            </a:xfrm>
            <a:prstGeom prst="rect">
              <a:avLst/>
            </a:prstGeom>
            <a:noFill/>
          </p:spPr>
          <p:txBody>
            <a:bodyPr wrap="none" rtlCol="0">
              <a:spAutoFit/>
            </a:bodyPr>
            <a:lstStyle/>
            <a:p>
              <a:r>
                <a:rPr lang="en-US" b="1" dirty="0" smtClean="0"/>
                <a:t>author</a:t>
              </a:r>
              <a:endParaRPr lang="en-US" b="1" dirty="0"/>
            </a:p>
          </p:txBody>
        </p:sp>
        <p:sp>
          <p:nvSpPr>
            <p:cNvPr id="16" name="TextBox 15"/>
            <p:cNvSpPr txBox="1"/>
            <p:nvPr/>
          </p:nvSpPr>
          <p:spPr>
            <a:xfrm>
              <a:off x="5562600" y="3276600"/>
              <a:ext cx="902811" cy="369332"/>
            </a:xfrm>
            <a:prstGeom prst="rect">
              <a:avLst/>
            </a:prstGeom>
            <a:noFill/>
          </p:spPr>
          <p:txBody>
            <a:bodyPr wrap="none" rtlCol="0">
              <a:spAutoFit/>
            </a:bodyPr>
            <a:lstStyle/>
            <a:p>
              <a:r>
                <a:rPr lang="en-US" b="1" dirty="0" smtClean="0"/>
                <a:t>author</a:t>
              </a:r>
              <a:endParaRPr lang="en-US" b="1" dirty="0"/>
            </a:p>
          </p:txBody>
        </p:sp>
        <p:sp>
          <p:nvSpPr>
            <p:cNvPr id="17" name="TextBox 16"/>
            <p:cNvSpPr txBox="1"/>
            <p:nvPr/>
          </p:nvSpPr>
          <p:spPr>
            <a:xfrm>
              <a:off x="5943600" y="3733800"/>
              <a:ext cx="902811" cy="369332"/>
            </a:xfrm>
            <a:prstGeom prst="rect">
              <a:avLst/>
            </a:prstGeom>
            <a:noFill/>
          </p:spPr>
          <p:txBody>
            <a:bodyPr wrap="none" rtlCol="0">
              <a:spAutoFit/>
            </a:bodyPr>
            <a:lstStyle/>
            <a:p>
              <a:r>
                <a:rPr lang="en-US" b="1" dirty="0" smtClean="0"/>
                <a:t>author</a:t>
              </a:r>
              <a:endParaRPr lang="en-US" b="1" dirty="0"/>
            </a:p>
          </p:txBody>
        </p:sp>
        <p:sp>
          <p:nvSpPr>
            <p:cNvPr id="18" name="TextBox 17"/>
            <p:cNvSpPr txBox="1"/>
            <p:nvPr/>
          </p:nvSpPr>
          <p:spPr>
            <a:xfrm>
              <a:off x="6477000" y="4114800"/>
              <a:ext cx="902811" cy="369332"/>
            </a:xfrm>
            <a:prstGeom prst="rect">
              <a:avLst/>
            </a:prstGeom>
            <a:noFill/>
          </p:spPr>
          <p:txBody>
            <a:bodyPr wrap="none" rtlCol="0">
              <a:spAutoFit/>
            </a:bodyPr>
            <a:lstStyle/>
            <a:p>
              <a:r>
                <a:rPr lang="en-US" b="1" dirty="0" smtClean="0"/>
                <a:t>author</a:t>
              </a:r>
              <a:endParaRPr lang="en-US" b="1" dirty="0"/>
            </a:p>
          </p:txBody>
        </p:sp>
        <p:cxnSp>
          <p:nvCxnSpPr>
            <p:cNvPr id="19" name="Straight Connector 18"/>
            <p:cNvCxnSpPr>
              <a:stCxn id="8" idx="2"/>
              <a:endCxn id="9" idx="0"/>
            </p:cNvCxnSpPr>
            <p:nvPr/>
          </p:nvCxnSpPr>
          <p:spPr>
            <a:xfrm rot="16200000" flipH="1">
              <a:off x="6660566" y="1512355"/>
              <a:ext cx="164068" cy="116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9" idx="2"/>
            </p:cNvCxnSpPr>
            <p:nvPr/>
          </p:nvCxnSpPr>
          <p:spPr>
            <a:xfrm rot="5400000">
              <a:off x="5654374" y="1496763"/>
              <a:ext cx="621269" cy="15668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9" idx="2"/>
              <a:endCxn id="10" idx="0"/>
            </p:cNvCxnSpPr>
            <p:nvPr/>
          </p:nvCxnSpPr>
          <p:spPr>
            <a:xfrm rot="5400000">
              <a:off x="5727675" y="1874864"/>
              <a:ext cx="926068" cy="11154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 idx="2"/>
              <a:endCxn id="16" idx="0"/>
            </p:cNvCxnSpPr>
            <p:nvPr/>
          </p:nvCxnSpPr>
          <p:spPr>
            <a:xfrm rot="5400000">
              <a:off x="5727675" y="2255864"/>
              <a:ext cx="1307068" cy="7344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2"/>
              <a:endCxn id="17" idx="0"/>
            </p:cNvCxnSpPr>
            <p:nvPr/>
          </p:nvCxnSpPr>
          <p:spPr>
            <a:xfrm rot="5400000">
              <a:off x="5689575" y="2674964"/>
              <a:ext cx="1764268" cy="35340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9" idx="2"/>
              <a:endCxn id="18" idx="0"/>
            </p:cNvCxnSpPr>
            <p:nvPr/>
          </p:nvCxnSpPr>
          <p:spPr>
            <a:xfrm rot="16200000" flipH="1">
              <a:off x="5765774" y="2952168"/>
              <a:ext cx="2145268" cy="1799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9" idx="2"/>
              <a:endCxn id="11" idx="0"/>
            </p:cNvCxnSpPr>
            <p:nvPr/>
          </p:nvCxnSpPr>
          <p:spPr>
            <a:xfrm rot="16200000" flipH="1">
              <a:off x="6222230" y="2495712"/>
              <a:ext cx="1611868" cy="5595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9" idx="2"/>
              <a:endCxn id="12" idx="0"/>
            </p:cNvCxnSpPr>
            <p:nvPr/>
          </p:nvCxnSpPr>
          <p:spPr>
            <a:xfrm rot="16200000" flipH="1">
              <a:off x="6629250" y="2088692"/>
              <a:ext cx="1154668" cy="9163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9" idx="2"/>
              <a:endCxn id="13" idx="0"/>
            </p:cNvCxnSpPr>
            <p:nvPr/>
          </p:nvCxnSpPr>
          <p:spPr>
            <a:xfrm rot="16200000" flipH="1">
              <a:off x="6962160" y="1755782"/>
              <a:ext cx="697468" cy="11249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9" idx="2"/>
              <a:endCxn id="14" idx="0"/>
            </p:cNvCxnSpPr>
            <p:nvPr/>
          </p:nvCxnSpPr>
          <p:spPr>
            <a:xfrm rot="16200000" flipH="1">
              <a:off x="7426888" y="1291054"/>
              <a:ext cx="164068" cy="152102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191000" y="2971800"/>
              <a:ext cx="954107" cy="369332"/>
            </a:xfrm>
            <a:prstGeom prst="rect">
              <a:avLst/>
            </a:prstGeom>
            <a:noFill/>
          </p:spPr>
          <p:txBody>
            <a:bodyPr wrap="none" rtlCol="0">
              <a:spAutoFit/>
            </a:bodyPr>
            <a:lstStyle/>
            <a:p>
              <a:r>
                <a:rPr lang="en-US" dirty="0" err="1" smtClean="0"/>
                <a:t>Oktie</a:t>
              </a:r>
              <a:r>
                <a:rPr lang="en-US" dirty="0" smtClean="0"/>
                <a:t>…</a:t>
              </a:r>
              <a:endParaRPr lang="en-US" dirty="0"/>
            </a:p>
          </p:txBody>
        </p:sp>
        <p:sp>
          <p:nvSpPr>
            <p:cNvPr id="30" name="TextBox 29"/>
            <p:cNvSpPr txBox="1"/>
            <p:nvPr/>
          </p:nvSpPr>
          <p:spPr>
            <a:xfrm>
              <a:off x="7315200" y="4495800"/>
              <a:ext cx="1697965" cy="369332"/>
            </a:xfrm>
            <a:prstGeom prst="rect">
              <a:avLst/>
            </a:prstGeom>
            <a:noFill/>
          </p:spPr>
          <p:txBody>
            <a:bodyPr wrap="none" rtlCol="0">
              <a:spAutoFit/>
            </a:bodyPr>
            <a:lstStyle/>
            <a:p>
              <a:r>
                <a:rPr lang="en-US" dirty="0" smtClean="0"/>
                <a:t>A framework…</a:t>
              </a:r>
              <a:endParaRPr lang="en-US" dirty="0"/>
            </a:p>
          </p:txBody>
        </p:sp>
        <p:sp>
          <p:nvSpPr>
            <p:cNvPr id="31" name="TextBox 30"/>
            <p:cNvSpPr txBox="1"/>
            <p:nvPr/>
          </p:nvSpPr>
          <p:spPr>
            <a:xfrm>
              <a:off x="4724400" y="1905000"/>
              <a:ext cx="793807" cy="369332"/>
            </a:xfrm>
            <a:prstGeom prst="rect">
              <a:avLst/>
            </a:prstGeom>
            <a:noFill/>
          </p:spPr>
          <p:txBody>
            <a:bodyPr wrap="none" rtlCol="0">
              <a:spAutoFit/>
            </a:bodyPr>
            <a:lstStyle/>
            <a:p>
              <a:r>
                <a:rPr lang="en-US" b="1" dirty="0" smtClean="0"/>
                <a:t>@key</a:t>
              </a:r>
              <a:endParaRPr lang="en-US" b="1" dirty="0"/>
            </a:p>
          </p:txBody>
        </p:sp>
        <p:cxnSp>
          <p:nvCxnSpPr>
            <p:cNvPr id="32" name="Straight Connector 31"/>
            <p:cNvCxnSpPr>
              <a:stCxn id="9" idx="2"/>
              <a:endCxn id="31" idx="3"/>
            </p:cNvCxnSpPr>
            <p:nvPr/>
          </p:nvCxnSpPr>
          <p:spPr>
            <a:xfrm rot="5400000">
              <a:off x="6073242" y="1414497"/>
              <a:ext cx="120134" cy="12302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114800" y="2438400"/>
              <a:ext cx="851515" cy="369332"/>
            </a:xfrm>
            <a:prstGeom prst="rect">
              <a:avLst/>
            </a:prstGeom>
            <a:noFill/>
          </p:spPr>
          <p:txBody>
            <a:bodyPr wrap="none" rtlCol="0">
              <a:spAutoFit/>
            </a:bodyPr>
            <a:lstStyle/>
            <a:p>
              <a:r>
                <a:rPr lang="en-US" dirty="0" smtClean="0"/>
                <a:t>conf…</a:t>
              </a:r>
              <a:endParaRPr lang="en-US" dirty="0"/>
            </a:p>
          </p:txBody>
        </p:sp>
        <p:sp>
          <p:nvSpPr>
            <p:cNvPr id="34" name="TextBox 33"/>
            <p:cNvSpPr txBox="1"/>
            <p:nvPr/>
          </p:nvSpPr>
          <p:spPr>
            <a:xfrm>
              <a:off x="4495800" y="3352800"/>
              <a:ext cx="1005403" cy="369332"/>
            </a:xfrm>
            <a:prstGeom prst="rect">
              <a:avLst/>
            </a:prstGeom>
            <a:noFill/>
          </p:spPr>
          <p:txBody>
            <a:bodyPr wrap="none" rtlCol="0">
              <a:spAutoFit/>
            </a:bodyPr>
            <a:lstStyle/>
            <a:p>
              <a:r>
                <a:rPr lang="en-US" dirty="0" err="1" smtClean="0"/>
                <a:t>Anast</a:t>
              </a:r>
              <a:r>
                <a:rPr lang="en-US" dirty="0" smtClean="0"/>
                <a:t>…</a:t>
              </a:r>
              <a:endParaRPr lang="en-US" dirty="0"/>
            </a:p>
          </p:txBody>
        </p:sp>
        <p:sp>
          <p:nvSpPr>
            <p:cNvPr id="35" name="TextBox 34"/>
            <p:cNvSpPr txBox="1"/>
            <p:nvPr/>
          </p:nvSpPr>
          <p:spPr>
            <a:xfrm>
              <a:off x="4648200" y="3810000"/>
              <a:ext cx="1261884" cy="369332"/>
            </a:xfrm>
            <a:prstGeom prst="rect">
              <a:avLst/>
            </a:prstGeom>
            <a:noFill/>
          </p:spPr>
          <p:txBody>
            <a:bodyPr wrap="none" rtlCol="0">
              <a:spAutoFit/>
            </a:bodyPr>
            <a:lstStyle/>
            <a:p>
              <a:r>
                <a:rPr lang="en-US" dirty="0" err="1" smtClean="0"/>
                <a:t>Lipyeow</a:t>
              </a:r>
              <a:r>
                <a:rPr lang="en-US" dirty="0" smtClean="0"/>
                <a:t>…</a:t>
              </a:r>
              <a:endParaRPr lang="en-US" dirty="0"/>
            </a:p>
          </p:txBody>
        </p:sp>
        <p:sp>
          <p:nvSpPr>
            <p:cNvPr id="36" name="TextBox 35"/>
            <p:cNvSpPr txBox="1"/>
            <p:nvPr/>
          </p:nvSpPr>
          <p:spPr>
            <a:xfrm>
              <a:off x="5181600" y="4267200"/>
              <a:ext cx="1095172" cy="369332"/>
            </a:xfrm>
            <a:prstGeom prst="rect">
              <a:avLst/>
            </a:prstGeom>
            <a:noFill/>
          </p:spPr>
          <p:txBody>
            <a:bodyPr wrap="none" rtlCol="0">
              <a:spAutoFit/>
            </a:bodyPr>
            <a:lstStyle/>
            <a:p>
              <a:r>
                <a:rPr lang="en-US" dirty="0" smtClean="0"/>
                <a:t>Renee…</a:t>
              </a:r>
              <a:endParaRPr lang="en-US" dirty="0"/>
            </a:p>
          </p:txBody>
        </p:sp>
        <p:sp>
          <p:nvSpPr>
            <p:cNvPr id="37" name="TextBox 36"/>
            <p:cNvSpPr txBox="1"/>
            <p:nvPr/>
          </p:nvSpPr>
          <p:spPr>
            <a:xfrm>
              <a:off x="6248400" y="4648200"/>
              <a:ext cx="787395" cy="369332"/>
            </a:xfrm>
            <a:prstGeom prst="rect">
              <a:avLst/>
            </a:prstGeom>
            <a:noFill/>
          </p:spPr>
          <p:txBody>
            <a:bodyPr wrap="none" rtlCol="0">
              <a:spAutoFit/>
            </a:bodyPr>
            <a:lstStyle/>
            <a:p>
              <a:r>
                <a:rPr lang="en-US" dirty="0" smtClean="0"/>
                <a:t>Min…</a:t>
              </a:r>
              <a:endParaRPr lang="en-US" dirty="0"/>
            </a:p>
          </p:txBody>
        </p:sp>
        <p:sp>
          <p:nvSpPr>
            <p:cNvPr id="38" name="TextBox 37"/>
            <p:cNvSpPr txBox="1"/>
            <p:nvPr/>
          </p:nvSpPr>
          <p:spPr>
            <a:xfrm>
              <a:off x="7772400" y="3810000"/>
              <a:ext cx="902811" cy="369332"/>
            </a:xfrm>
            <a:prstGeom prst="rect">
              <a:avLst/>
            </a:prstGeom>
            <a:noFill/>
          </p:spPr>
          <p:txBody>
            <a:bodyPr wrap="none" rtlCol="0">
              <a:spAutoFit/>
            </a:bodyPr>
            <a:lstStyle/>
            <a:p>
              <a:r>
                <a:rPr lang="en-US" dirty="0" smtClean="0"/>
                <a:t>1027-..</a:t>
              </a:r>
              <a:endParaRPr lang="en-US" dirty="0"/>
            </a:p>
          </p:txBody>
        </p:sp>
        <p:sp>
          <p:nvSpPr>
            <p:cNvPr id="39" name="TextBox 38"/>
            <p:cNvSpPr txBox="1"/>
            <p:nvPr/>
          </p:nvSpPr>
          <p:spPr>
            <a:xfrm>
              <a:off x="8077200" y="3200400"/>
              <a:ext cx="697627" cy="369332"/>
            </a:xfrm>
            <a:prstGeom prst="rect">
              <a:avLst/>
            </a:prstGeom>
            <a:noFill/>
          </p:spPr>
          <p:txBody>
            <a:bodyPr wrap="none" rtlCol="0">
              <a:spAutoFit/>
            </a:bodyPr>
            <a:lstStyle/>
            <a:p>
              <a:r>
                <a:rPr lang="en-US" dirty="0" smtClean="0"/>
                <a:t>2009</a:t>
              </a:r>
              <a:endParaRPr lang="en-US" dirty="0"/>
            </a:p>
          </p:txBody>
        </p:sp>
        <p:sp>
          <p:nvSpPr>
            <p:cNvPr id="40" name="TextBox 39"/>
            <p:cNvSpPr txBox="1"/>
            <p:nvPr/>
          </p:nvSpPr>
          <p:spPr>
            <a:xfrm>
              <a:off x="8382253" y="2590800"/>
              <a:ext cx="761747" cy="369332"/>
            </a:xfrm>
            <a:prstGeom prst="rect">
              <a:avLst/>
            </a:prstGeom>
            <a:noFill/>
          </p:spPr>
          <p:txBody>
            <a:bodyPr wrap="none" rtlCol="0">
              <a:spAutoFit/>
            </a:bodyPr>
            <a:lstStyle/>
            <a:p>
              <a:r>
                <a:rPr lang="en-US" dirty="0" smtClean="0"/>
                <a:t>CIKM</a:t>
              </a:r>
              <a:endParaRPr lang="en-US" dirty="0"/>
            </a:p>
          </p:txBody>
        </p:sp>
        <p:cxnSp>
          <p:nvCxnSpPr>
            <p:cNvPr id="41" name="Straight Connector 40"/>
            <p:cNvCxnSpPr>
              <a:stCxn id="31" idx="2"/>
              <a:endCxn id="33" idx="0"/>
            </p:cNvCxnSpPr>
            <p:nvPr/>
          </p:nvCxnSpPr>
          <p:spPr>
            <a:xfrm rot="5400000">
              <a:off x="4748897" y="2065993"/>
              <a:ext cx="164068" cy="5807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5" idx="2"/>
              <a:endCxn id="29" idx="0"/>
            </p:cNvCxnSpPr>
            <p:nvPr/>
          </p:nvCxnSpPr>
          <p:spPr>
            <a:xfrm rot="5400000">
              <a:off x="4954196" y="2597790"/>
              <a:ext cx="87868" cy="6601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0" idx="2"/>
              <a:endCxn id="34" idx="0"/>
            </p:cNvCxnSpPr>
            <p:nvPr/>
          </p:nvCxnSpPr>
          <p:spPr>
            <a:xfrm rot="5400000">
              <a:off x="5271820" y="2991614"/>
              <a:ext cx="87868" cy="63450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6" idx="2"/>
              <a:endCxn id="35" idx="0"/>
            </p:cNvCxnSpPr>
            <p:nvPr/>
          </p:nvCxnSpPr>
          <p:spPr>
            <a:xfrm rot="5400000">
              <a:off x="5564540" y="3360534"/>
              <a:ext cx="164068" cy="7348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7" idx="2"/>
              <a:endCxn id="36" idx="0"/>
            </p:cNvCxnSpPr>
            <p:nvPr/>
          </p:nvCxnSpPr>
          <p:spPr>
            <a:xfrm rot="5400000">
              <a:off x="5980062" y="3852256"/>
              <a:ext cx="164068" cy="6658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8" idx="2"/>
              <a:endCxn id="37" idx="0"/>
            </p:cNvCxnSpPr>
            <p:nvPr/>
          </p:nvCxnSpPr>
          <p:spPr>
            <a:xfrm rot="5400000">
              <a:off x="6703218" y="4423012"/>
              <a:ext cx="164068" cy="2863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11" idx="2"/>
              <a:endCxn id="30" idx="0"/>
            </p:cNvCxnSpPr>
            <p:nvPr/>
          </p:nvCxnSpPr>
          <p:spPr>
            <a:xfrm rot="16200000" flipH="1">
              <a:off x="7463516" y="3795133"/>
              <a:ext cx="545068" cy="8562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2" idx="2"/>
              <a:endCxn id="38" idx="0"/>
            </p:cNvCxnSpPr>
            <p:nvPr/>
          </p:nvCxnSpPr>
          <p:spPr>
            <a:xfrm rot="16200000" flipH="1">
              <a:off x="7786048" y="3372242"/>
              <a:ext cx="316468" cy="5590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13" idx="2"/>
              <a:endCxn id="39" idx="0"/>
            </p:cNvCxnSpPr>
            <p:nvPr/>
          </p:nvCxnSpPr>
          <p:spPr>
            <a:xfrm rot="16200000" flipH="1">
              <a:off x="8067662" y="2842048"/>
              <a:ext cx="164068" cy="5526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14" idx="2"/>
              <a:endCxn id="40" idx="0"/>
            </p:cNvCxnSpPr>
            <p:nvPr/>
          </p:nvCxnSpPr>
          <p:spPr>
            <a:xfrm rot="16200000" flipH="1">
              <a:off x="8472346" y="2300019"/>
              <a:ext cx="87868" cy="493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ICS 321 Fall 20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ICS 321 Fall 2010</Template>
  <TotalTime>7488</TotalTime>
  <Words>2042</Words>
  <Application>Microsoft Macintosh PowerPoint</Application>
  <PresentationFormat>On-screen Show (4:3)</PresentationFormat>
  <Paragraphs>386</Paragraphs>
  <Slides>16</Slides>
  <Notes>16</Notes>
  <HiddenSlides>0</HiddenSlides>
  <MMClips>0</MMClips>
  <ScaleCrop>false</ScaleCrop>
  <HeadingPairs>
    <vt:vector size="4" baseType="variant">
      <vt:variant>
        <vt:lpstr>Design Template</vt:lpstr>
      </vt:variant>
      <vt:variant>
        <vt:i4>1</vt:i4>
      </vt:variant>
      <vt:variant>
        <vt:lpstr>Slide Titles</vt:lpstr>
      </vt:variant>
      <vt:variant>
        <vt:i4>16</vt:i4>
      </vt:variant>
    </vt:vector>
  </HeadingPairs>
  <TitlesOfParts>
    <vt:vector size="17" baseType="lpstr">
      <vt:lpstr>ICS 321 Fall 2010</vt:lpstr>
      <vt:lpstr>ICS 321 Data Storage &amp; Retrieval Semi-structured Data Model</vt:lpstr>
      <vt:lpstr>Schema Variability</vt:lpstr>
      <vt:lpstr>eXtended Markup Language (XML)</vt:lpstr>
      <vt:lpstr>Examples</vt:lpstr>
      <vt:lpstr>XML Data Model</vt:lpstr>
      <vt:lpstr>Processing XML</vt:lpstr>
      <vt:lpstr>XPath</vt:lpstr>
      <vt:lpstr>XPath Axes</vt:lpstr>
      <vt:lpstr>XPath Predicates </vt:lpstr>
      <vt:lpstr>XQuery</vt:lpstr>
      <vt:lpstr>XML &amp; RDBMS</vt:lpstr>
      <vt:lpstr>DB2’s Hybrid Relational-XML Engine</vt:lpstr>
      <vt:lpstr>SQL/XML</vt:lpstr>
      <vt:lpstr>XML Storage (DB2 pureXML)</vt:lpstr>
      <vt:lpstr>XML Indexing</vt:lpstr>
      <vt:lpstr>B+ Trees for XML Indexing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 321 Fall 2010 Semi-structured Data Model</dc:title>
  <dc:creator>Lipyeow Lim</dc:creator>
  <cp:lastModifiedBy>Lipyeow Lim</cp:lastModifiedBy>
  <cp:revision>40</cp:revision>
  <dcterms:created xsi:type="dcterms:W3CDTF">2014-04-17T21:23:59Z</dcterms:created>
  <dcterms:modified xsi:type="dcterms:W3CDTF">2014-04-22T20:19:30Z</dcterms:modified>
</cp:coreProperties>
</file>