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5CCD9-6DB6-EE4F-BF65-D221F393A1E0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3BBDF-FF03-AE41-B67A-5BB7AAE733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11/26/2012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Data Models : Unstructured, Graph, Key-Value Pairs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Resource Description Framework (RDF)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81000" y="1295400"/>
            <a:ext cx="3033410" cy="4659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57600" y="1219200"/>
          <a:ext cx="5257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8"/>
                <a:gridCol w="876300"/>
                <a:gridCol w="1328509"/>
                <a:gridCol w="1092573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Isbn0-00-651409-X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glass palace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Id_qpr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57600" y="2590800"/>
          <a:ext cx="51816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524000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Ghosh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Amitav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http://www.amitavghosh.com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33801" y="3886200"/>
          <a:ext cx="434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2098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Id_qpr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Ghosh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Amitav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Graph Data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80300" y="1600200"/>
            <a:ext cx="7701700" cy="47579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ular Callout 7"/>
          <p:cNvSpPr/>
          <p:nvPr/>
        </p:nvSpPr>
        <p:spPr>
          <a:xfrm>
            <a:off x="457200" y="4495800"/>
            <a:ext cx="1676400" cy="685800"/>
          </a:xfrm>
          <a:prstGeom prst="wedgeRoundRectCallout">
            <a:avLst>
              <a:gd name="adj1" fmla="val 9674"/>
              <a:gd name="adj2" fmla="val -1309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Nodes can be literals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62200" y="4038600"/>
            <a:ext cx="2057400" cy="762000"/>
          </a:xfrm>
          <a:prstGeom prst="wedgeRoundRectCallout">
            <a:avLst>
              <a:gd name="adj1" fmla="val 41817"/>
              <a:gd name="adj2" fmla="val -971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Nodes can also represent an 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781800" y="3886200"/>
            <a:ext cx="2057400" cy="990600"/>
          </a:xfrm>
          <a:prstGeom prst="wedgeRoundRectCallout">
            <a:avLst>
              <a:gd name="adj1" fmla="val -36143"/>
              <a:gd name="adj2" fmla="val -6766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Edges represent relationships or properties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More 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RDF graph </a:t>
            </a:r>
            <a:r>
              <a:rPr lang="en-US" dirty="0" smtClean="0"/>
              <a:t>consists of a set of RDF triples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RDF triple </a:t>
            </a:r>
            <a:r>
              <a:rPr lang="en-US" dirty="0" smtClean="0"/>
              <a:t>(</a:t>
            </a:r>
            <a:r>
              <a:rPr lang="en-US" dirty="0" err="1" smtClean="0"/>
              <a:t>s,p,o</a:t>
            </a:r>
            <a:r>
              <a:rPr lang="en-US" dirty="0" smtClean="0"/>
              <a:t>)</a:t>
            </a:r>
          </a:p>
          <a:p>
            <a:pPr lvl="1"/>
            <a:r>
              <a:rPr lang="x-none" smtClean="0">
                <a:latin typeface="Arial" pitchFamily="18"/>
              </a:rPr>
              <a:t>“s”, “p” are URI-s, ie, resources on the Web;</a:t>
            </a:r>
            <a:endParaRPr lang="en-US" dirty="0" smtClean="0">
              <a:latin typeface="Arial" pitchFamily="18"/>
            </a:endParaRPr>
          </a:p>
          <a:p>
            <a:pPr lvl="1"/>
            <a:r>
              <a:rPr lang="x-none" smtClean="0">
                <a:latin typeface="Arial" pitchFamily="18"/>
              </a:rPr>
              <a:t>“o” is a URI or a literal</a:t>
            </a:r>
          </a:p>
          <a:p>
            <a:pPr lvl="1"/>
            <a:r>
              <a:rPr lang="en-US" dirty="0" smtClean="0"/>
              <a:t> “s”, “p”, and “o” stand for “subject”, “property” (aka “predicate”), and “object”</a:t>
            </a:r>
          </a:p>
          <a:p>
            <a:pPr lvl="1"/>
            <a:r>
              <a:rPr lang="en-US" dirty="0" smtClean="0"/>
              <a:t>here is the complete triple: (&lt;http://...</a:t>
            </a:r>
            <a:r>
              <a:rPr lang="en-US" dirty="0" err="1" smtClean="0"/>
              <a:t>isbn</a:t>
            </a:r>
            <a:r>
              <a:rPr lang="en-US" dirty="0" smtClean="0"/>
              <a:t>...6682&gt;, &lt;http://..//original&gt;, &lt;http://...</a:t>
            </a:r>
            <a:r>
              <a:rPr lang="en-US" dirty="0" err="1" smtClean="0"/>
              <a:t>isbn</a:t>
            </a:r>
            <a:r>
              <a:rPr lang="en-US" dirty="0" smtClean="0"/>
              <a:t>...409X&gt;)</a:t>
            </a:r>
          </a:p>
          <a:p>
            <a:r>
              <a:rPr lang="en-US" dirty="0" smtClean="0"/>
              <a:t>RDF is a general model for such triples</a:t>
            </a:r>
          </a:p>
          <a:p>
            <a:r>
              <a:rPr lang="en-US" dirty="0" smtClean="0"/>
              <a:t>RDF can be serialized to machine readable formats:</a:t>
            </a:r>
          </a:p>
          <a:p>
            <a:pPr lvl="1"/>
            <a:r>
              <a:rPr lang="en-US" dirty="0" smtClean="0"/>
              <a:t>RDF/XML, Turtle, N3 etc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RDF/XML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57200" y="1219200"/>
            <a:ext cx="8148240" cy="30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2"/>
          <p:cNvSpPr/>
          <p:nvPr/>
        </p:nvSpPr>
        <p:spPr>
          <a:xfrm>
            <a:off x="381000" y="4267200"/>
            <a:ext cx="839952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&lt;rdf:Description rdf:about="http://…/isbn/2020386682"&gt;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  &lt;f:titre xml:lang="fr"&gt;Le palais des mirroirs&lt;/f:titre&gt;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  &lt;f:original rdf:resource="http://…/isbn/000651409X"/&gt;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&lt;/rdf:Description&gt;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Querying RDF using SPARQL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724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fundamental idea: use graph patterns</a:t>
            </a:r>
          </a:p>
          <a:p>
            <a:r>
              <a:rPr lang="en-US" dirty="0" smtClean="0"/>
              <a:t>the pattern contains unbound symbols</a:t>
            </a:r>
          </a:p>
          <a:p>
            <a:r>
              <a:rPr lang="en-US" dirty="0" smtClean="0"/>
              <a:t>by binding the symbols, </a:t>
            </a:r>
            <a:r>
              <a:rPr lang="en-US" dirty="0" err="1" smtClean="0"/>
              <a:t>subgraphs</a:t>
            </a:r>
            <a:r>
              <a:rPr lang="en-US" dirty="0" smtClean="0"/>
              <a:t> of the RDF graph are selected</a:t>
            </a:r>
          </a:p>
          <a:p>
            <a:r>
              <a:rPr lang="en-US" dirty="0" smtClean="0"/>
              <a:t>if there is such a selection, the query returns bound resources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 Box 2"/>
          <p:cNvSpPr/>
          <p:nvPr/>
        </p:nvSpPr>
        <p:spPr>
          <a:xfrm>
            <a:off x="5410200" y="1295400"/>
            <a:ext cx="3200400" cy="106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SELECT </a:t>
            </a:r>
            <a:r>
              <a:rPr lang="x-none" sz="2400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?p ?o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WHERE </a:t>
            </a:r>
            <a:r>
              <a:rPr lang="x-none" sz="2400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{subject ?p ?o}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038600" y="4191000"/>
            <a:ext cx="482133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ular Callout 8"/>
          <p:cNvSpPr/>
          <p:nvPr/>
        </p:nvSpPr>
        <p:spPr>
          <a:xfrm>
            <a:off x="5410200" y="2667000"/>
            <a:ext cx="3276600" cy="1371600"/>
          </a:xfrm>
          <a:prstGeom prst="wedgeRoundRectCallout">
            <a:avLst>
              <a:gd name="adj1" fmla="val 14130"/>
              <a:gd name="adj2" fmla="val -739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Where-clause defines graph patterns. ?p and ?o denote “unbound” symbols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SPARQL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 Box 2"/>
          <p:cNvSpPr/>
          <p:nvPr/>
        </p:nvSpPr>
        <p:spPr>
          <a:xfrm>
            <a:off x="609600" y="914400"/>
            <a:ext cx="7929720" cy="144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SELECT 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?isbn ?price ?currency </a:t>
            </a:r>
            <a:r>
              <a:rPr lang="en-US" sz="2400" i="0" u="none" strike="noStrike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 </a:t>
            </a:r>
            <a:r>
              <a:rPr lang="x-none" sz="2400" i="0" u="none" strike="noStrike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# 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note: not ?x!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WHERE 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{?isbn a:price ?x. </a:t>
            </a:r>
            <a:endParaRPr lang="en-US" sz="2400" i="0" u="none" strike="noStrike" dirty="0" smtClean="0">
              <a:solidFill>
                <a:srgbClr val="000000"/>
              </a:solidFill>
              <a:latin typeface="Calibri" pitchFamily="34" charset="0"/>
              <a:ea typeface="msmincho" pitchFamily="2"/>
              <a:cs typeface="msmincho" pitchFamily="2"/>
            </a:endParaRP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               </a:t>
            </a:r>
            <a:r>
              <a:rPr lang="x-none" sz="2400" i="0" u="none" strike="noStrike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?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x rdf:value ?price. </a:t>
            </a:r>
            <a:endParaRPr lang="en-US" sz="2400" i="0" u="none" strike="noStrike" dirty="0" smtClean="0">
              <a:solidFill>
                <a:srgbClr val="000000"/>
              </a:solidFill>
              <a:latin typeface="Calibri" pitchFamily="34" charset="0"/>
              <a:ea typeface="msmincho" pitchFamily="2"/>
              <a:cs typeface="msmincho" pitchFamily="2"/>
            </a:endParaRP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               </a:t>
            </a:r>
            <a:r>
              <a:rPr lang="x-none" sz="2400" i="0" u="none" strike="noStrike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?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x p:currency ?currency.}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68680" y="2278441"/>
            <a:ext cx="8570520" cy="366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Linking 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“expose” open datasets in RDF</a:t>
            </a:r>
          </a:p>
          <a:p>
            <a:pPr lvl="1"/>
            <a:r>
              <a:rPr lang="en-US" dirty="0" smtClean="0"/>
              <a:t>Set RDF links among the data items from different datasets</a:t>
            </a:r>
          </a:p>
          <a:p>
            <a:pPr lvl="1"/>
            <a:r>
              <a:rPr lang="en-US" dirty="0" smtClean="0"/>
              <a:t>Set up, if possible, query endpoints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DBpedia</a:t>
            </a:r>
            <a:r>
              <a:rPr lang="en-US" dirty="0" smtClean="0"/>
              <a:t> is a community effort to</a:t>
            </a:r>
          </a:p>
          <a:p>
            <a:pPr lvl="1"/>
            <a:r>
              <a:rPr lang="en-US" dirty="0" smtClean="0"/>
              <a:t>extract structured (“</a:t>
            </a:r>
            <a:r>
              <a:rPr lang="en-US" dirty="0" err="1" smtClean="0"/>
              <a:t>infobox</a:t>
            </a:r>
            <a:r>
              <a:rPr lang="en-US" dirty="0" smtClean="0"/>
              <a:t>”) information from Wikipedia</a:t>
            </a:r>
          </a:p>
          <a:p>
            <a:pPr lvl="1"/>
            <a:r>
              <a:rPr lang="en-US" dirty="0" smtClean="0"/>
              <a:t>provide a query endpoint to the dataset</a:t>
            </a:r>
          </a:p>
          <a:p>
            <a:pPr lvl="1"/>
            <a:r>
              <a:rPr lang="en-US" dirty="0" smtClean="0"/>
              <a:t>interlink the </a:t>
            </a:r>
            <a:r>
              <a:rPr lang="en-US" dirty="0" err="1" smtClean="0"/>
              <a:t>DBpedia</a:t>
            </a:r>
            <a:r>
              <a:rPr lang="en-US" dirty="0" smtClean="0"/>
              <a:t> dataset with other datasets on the Web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err="1" smtClean="0"/>
              <a:t>DBPedia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2"/>
          <p:cNvSpPr/>
          <p:nvPr/>
        </p:nvSpPr>
        <p:spPr>
          <a:xfrm>
            <a:off x="381000" y="990600"/>
            <a:ext cx="5943600" cy="525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@prefix dbpedia &lt;http://dbpedia.org/resource/&gt;.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@prefix dbterm  &lt;http://dbpedia.org/property/&gt;.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endParaRPr lang="x-none" b="1" i="0" u="none" strike="noStrike">
              <a:solidFill>
                <a:srgbClr val="000000"/>
              </a:solidFill>
              <a:latin typeface="Courier New" pitchFamily="18"/>
              <a:ea typeface="msmincho" pitchFamily="2"/>
              <a:cs typeface="msmincho" pitchFamily="2"/>
            </a:endParaRP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dbpedia:</a:t>
            </a:r>
            <a:r>
              <a:rPr lang="x-none" b="1" i="0" u="none" strike="noStrike">
                <a:solidFill>
                  <a:srgbClr val="FF0000"/>
                </a:solidFill>
                <a:latin typeface="Courier New" pitchFamily="18"/>
                <a:ea typeface="msmincho" pitchFamily="2"/>
                <a:cs typeface="msmincho" pitchFamily="2"/>
              </a:rPr>
              <a:t>Amsterdam</a:t>
            </a: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/>
            </a:r>
            <a:b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dbterm:officialName "Amsterdam" ;</a:t>
            </a:r>
            <a:b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dbterm:longd "4”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dbterm:longm "53"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dbterm:longs "32” ;</a:t>
            </a:r>
            <a:b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dbterm:leaderName dbpedia:Job_Cohen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dbterm:areaTotalKm "219"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dbpedia:ABN_AMRO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dbterm:location dbpedia:Amsterdam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29400" y="762000"/>
            <a:ext cx="2190024" cy="550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Linking the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2"/>
          <p:cNvSpPr/>
          <p:nvPr/>
        </p:nvSpPr>
        <p:spPr>
          <a:xfrm>
            <a:off x="1298520" y="1332000"/>
            <a:ext cx="7268760" cy="178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&lt;http://dbpedia.org/resource/Amsterdam&gt;</a:t>
            </a:r>
            <a:b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owl:sameAs &lt;http://rdf.freebase.com/ns/...&gt;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owl:sameAs &lt;http://sws.geonames.org/2759793&gt;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</p:txBody>
      </p:sp>
      <p:sp>
        <p:nvSpPr>
          <p:cNvPr id="8" name="Rectangle 3"/>
          <p:cNvSpPr/>
          <p:nvPr/>
        </p:nvSpPr>
        <p:spPr>
          <a:xfrm>
            <a:off x="609600" y="3810000"/>
            <a:ext cx="8229600" cy="2438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&lt;http://sws.geonames.org/2759793&gt;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owl:sameAs &lt;http://dbpedia.org/resource/Amsterdam&gt;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wgs84_pos:lat 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52.3666667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wgs84_pos:long 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4.8833333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geo:inCountry &lt;http://www.geonames.org/countries/#NL&gt;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...</a:t>
            </a:r>
          </a:p>
        </p:txBody>
      </p:sp>
      <p:sp>
        <p:nvSpPr>
          <p:cNvPr id="20" name="Arc 19"/>
          <p:cNvSpPr/>
          <p:nvPr/>
        </p:nvSpPr>
        <p:spPr>
          <a:xfrm>
            <a:off x="4191000" y="1676400"/>
            <a:ext cx="2971800" cy="2362200"/>
          </a:xfrm>
          <a:prstGeom prst="arc">
            <a:avLst>
              <a:gd name="adj1" fmla="val 19905638"/>
              <a:gd name="adj2" fmla="val 5860296"/>
            </a:avLst>
          </a:prstGeom>
          <a:ln w="254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flipH="1">
            <a:off x="228600" y="1524000"/>
            <a:ext cx="1905000" cy="2819400"/>
          </a:xfrm>
          <a:prstGeom prst="arc">
            <a:avLst>
              <a:gd name="adj1" fmla="val 15901685"/>
              <a:gd name="adj2" fmla="val 4791334"/>
            </a:avLst>
          </a:prstGeom>
          <a:ln w="254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Bigtable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is a sparse, distributed, persistent multidimensional sorted map”</a:t>
            </a:r>
          </a:p>
          <a:p>
            <a:r>
              <a:rPr lang="en-US" dirty="0" smtClean="0"/>
              <a:t>It is a type key-value store:</a:t>
            </a:r>
          </a:p>
          <a:p>
            <a:pPr lvl="1"/>
            <a:r>
              <a:rPr lang="en-US" dirty="0" smtClean="0"/>
              <a:t>Key: (row key, column key, timestamp)</a:t>
            </a:r>
          </a:p>
          <a:p>
            <a:pPr lvl="1"/>
            <a:r>
              <a:rPr lang="en-US" dirty="0" smtClean="0"/>
              <a:t>Value: </a:t>
            </a:r>
            <a:r>
              <a:rPr lang="en-US" dirty="0" err="1" smtClean="0"/>
              <a:t>uninterpreted</a:t>
            </a:r>
            <a:r>
              <a:rPr lang="en-US" dirty="0" smtClean="0"/>
              <a:t> array of bytes</a:t>
            </a:r>
          </a:p>
          <a:p>
            <a:r>
              <a:rPr lang="en-US" dirty="0" smtClean="0"/>
              <a:t>Read &amp; write for data associated with a row key is atomic</a:t>
            </a:r>
          </a:p>
          <a:p>
            <a:r>
              <a:rPr lang="en-US" dirty="0" smtClean="0"/>
              <a:t>Data ordered by row key and range partition into “tablets”</a:t>
            </a:r>
          </a:p>
          <a:p>
            <a:r>
              <a:rPr lang="en-US" dirty="0" smtClean="0"/>
              <a:t>Column keys are organized into column families:</a:t>
            </a:r>
          </a:p>
          <a:p>
            <a:pPr lvl="1"/>
            <a:r>
              <a:rPr lang="en-US" dirty="0" smtClean="0"/>
              <a:t>A column key then is specified using &lt;</a:t>
            </a:r>
            <a:r>
              <a:rPr lang="en-US" dirty="0" err="1" smtClean="0"/>
              <a:t>family:qualifier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Timestamp is a 64 bit integer timestamp in microseconds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Outline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Unstructured Data and Inverted Indexes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Web Search Engines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RDF &amp; Linking Open Data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Big Table, </a:t>
            </a:r>
            <a:r>
              <a:rPr lang="en-US" dirty="0" err="1" smtClean="0"/>
              <a:t>CouchDB</a:t>
            </a:r>
            <a:r>
              <a:rPr lang="en-US" dirty="0" smtClean="0"/>
              <a:t>, &amp; Cassandra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Webpages</a:t>
            </a:r>
            <a:r>
              <a:rPr lang="en-US" dirty="0" smtClean="0"/>
              <a:t> using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Row key = reversed string of a webpage’s URL</a:t>
            </a:r>
          </a:p>
          <a:p>
            <a:r>
              <a:rPr lang="en-US" dirty="0" smtClean="0"/>
              <a:t>Column keys:</a:t>
            </a:r>
          </a:p>
          <a:p>
            <a:pPr lvl="1"/>
            <a:r>
              <a:rPr lang="en-US" dirty="0" smtClean="0"/>
              <a:t>contents:</a:t>
            </a:r>
          </a:p>
          <a:p>
            <a:pPr lvl="1"/>
            <a:r>
              <a:rPr lang="en-US" dirty="0" err="1" smtClean="0"/>
              <a:t>anchor:cnnsi.com</a:t>
            </a:r>
            <a:endParaRPr lang="en-US" dirty="0" smtClean="0"/>
          </a:p>
          <a:p>
            <a:pPr lvl="1"/>
            <a:r>
              <a:rPr lang="en-US" dirty="0" err="1" smtClean="0"/>
              <a:t>anchor:my.look.ca</a:t>
            </a:r>
            <a:endParaRPr lang="en-US" dirty="0" smtClean="0"/>
          </a:p>
          <a:p>
            <a:r>
              <a:rPr lang="en-US" dirty="0" smtClean="0"/>
              <a:t>Timestamps: t3, t5, t6, t8, t9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82391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distributed document database server</a:t>
            </a:r>
          </a:p>
          <a:p>
            <a:pPr lvl="1"/>
            <a:r>
              <a:rPr lang="en-US" dirty="0" smtClean="0"/>
              <a:t>Accessible via a </a:t>
            </a:r>
            <a:r>
              <a:rPr lang="en-US" dirty="0" err="1" smtClean="0"/>
              <a:t>RESTful</a:t>
            </a:r>
            <a:r>
              <a:rPr lang="en-US" dirty="0" smtClean="0"/>
              <a:t> JSON API.</a:t>
            </a:r>
          </a:p>
          <a:p>
            <a:pPr lvl="1"/>
            <a:r>
              <a:rPr lang="en-US" dirty="0" smtClean="0"/>
              <a:t>Ad-hoc and schema-free</a:t>
            </a:r>
          </a:p>
          <a:p>
            <a:pPr lvl="1"/>
            <a:r>
              <a:rPr lang="en-US" dirty="0" smtClean="0"/>
              <a:t>robust, incremental replication</a:t>
            </a:r>
          </a:p>
          <a:p>
            <a:pPr lvl="1"/>
            <a:r>
              <a:rPr lang="en-US" dirty="0" smtClean="0"/>
              <a:t>Query-able and index-</a:t>
            </a:r>
            <a:r>
              <a:rPr lang="en-US" dirty="0" smtClean="0"/>
              <a:t>able</a:t>
            </a:r>
          </a:p>
          <a:p>
            <a:pPr lvl="1"/>
            <a:r>
              <a:rPr lang="en-US" dirty="0" smtClean="0"/>
              <a:t>ACID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couchDB</a:t>
            </a:r>
            <a:r>
              <a:rPr lang="en-US" dirty="0" smtClean="0"/>
              <a:t> document is a set of key-value pairs</a:t>
            </a:r>
          </a:p>
          <a:p>
            <a:pPr lvl="1"/>
            <a:r>
              <a:rPr lang="en-US" dirty="0" smtClean="0"/>
              <a:t>Each document has a unique ID</a:t>
            </a:r>
          </a:p>
          <a:p>
            <a:pPr lvl="1"/>
            <a:r>
              <a:rPr lang="en-US" dirty="0" smtClean="0"/>
              <a:t>Keys: strings</a:t>
            </a:r>
          </a:p>
          <a:p>
            <a:pPr lvl="1"/>
            <a:r>
              <a:rPr lang="en-US" dirty="0" smtClean="0"/>
              <a:t>Values: strings, numbers, dates, or even ordered lists and associative maps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couchDB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enables views to be defined on the documents.</a:t>
            </a:r>
          </a:p>
          <a:p>
            <a:pPr lvl="1"/>
            <a:r>
              <a:rPr lang="en-US" dirty="0" smtClean="0"/>
              <a:t>Views retain the same document schema</a:t>
            </a:r>
          </a:p>
          <a:p>
            <a:pPr lvl="1"/>
            <a:r>
              <a:rPr lang="en-US" dirty="0" smtClean="0"/>
              <a:t>Views can be materialized or computed on the fly</a:t>
            </a:r>
          </a:p>
          <a:p>
            <a:pPr lvl="1"/>
            <a:r>
              <a:rPr lang="en-US" dirty="0" smtClean="0"/>
              <a:t>Views need to be programmed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990600"/>
            <a:ext cx="7467600" cy="236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"Subject": "I like Plankton"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"Author": "Rusty"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err="1" smtClean="0">
                <a:solidFill>
                  <a:schemeClr val="tx1"/>
                </a:solidFill>
              </a:rPr>
              <a:t>PostedDate</a:t>
            </a:r>
            <a:r>
              <a:rPr lang="en-US" sz="2400" dirty="0" smtClean="0">
                <a:solidFill>
                  <a:schemeClr val="tx1"/>
                </a:solidFill>
              </a:rPr>
              <a:t>": "5/23/2006"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"Tags": ["plankton", "baseball", "decisions"]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"Body": "I decided today that I don't like baseball. I like plankton."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Another distributed, fault tolerant, persistent key-value store</a:t>
            </a:r>
          </a:p>
          <a:p>
            <a:r>
              <a:rPr lang="en-US" dirty="0" smtClean="0"/>
              <a:t>Hierarchical key-value pairs (like hash/maps in </a:t>
            </a:r>
            <a:r>
              <a:rPr lang="en-US" dirty="0" err="1" smtClean="0"/>
              <a:t>perl</a:t>
            </a:r>
            <a:r>
              <a:rPr lang="en-US" dirty="0" smtClean="0"/>
              <a:t>/python)</a:t>
            </a:r>
          </a:p>
          <a:p>
            <a:pPr lvl="1"/>
            <a:r>
              <a:rPr lang="en-US" dirty="0" smtClean="0"/>
              <a:t>Basic unit of data stored in a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column</a:t>
            </a:r>
            <a:r>
              <a:rPr lang="en-US" dirty="0" smtClean="0"/>
              <a:t>”:				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(Name, Value, Timestamp)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column family </a:t>
            </a:r>
            <a:r>
              <a:rPr lang="en-US" dirty="0" smtClean="0"/>
              <a:t>is a map of columns: a set of </a:t>
            </a:r>
            <a:r>
              <a:rPr lang="en-US" dirty="0" err="1" smtClean="0"/>
              <a:t>name:column</a:t>
            </a:r>
            <a:r>
              <a:rPr lang="en-US" dirty="0" smtClean="0"/>
              <a:t> pairs. “Super” column families allow nesting of column families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row key </a:t>
            </a:r>
            <a:r>
              <a:rPr lang="en-US" dirty="0" smtClean="0"/>
              <a:t>is associated with a set of column families and is the unit of atomicity (like </a:t>
            </a:r>
            <a:r>
              <a:rPr lang="en-US" dirty="0" err="1" smtClean="0"/>
              <a:t>bigtable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 explicit indexing support – need to think about sort order carefully!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124200" y="4343400"/>
            <a:ext cx="4495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3200400"/>
            <a:ext cx="4495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4200" y="1295400"/>
            <a:ext cx="44958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Example: Cassandra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1295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mccv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13716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"name":"</a:t>
            </a:r>
            <a:r>
              <a:rPr lang="en-US" dirty="0" err="1" smtClean="0">
                <a:solidFill>
                  <a:schemeClr val="tx1"/>
                </a:solidFill>
              </a:rPr>
              <a:t>emailAddress</a:t>
            </a:r>
            <a:r>
              <a:rPr lang="en-US" dirty="0" smtClean="0">
                <a:solidFill>
                  <a:schemeClr val="tx1"/>
                </a:solidFill>
              </a:rPr>
              <a:t>",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"value":"foo@bar.com"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1371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emailAddress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22860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"name":"</a:t>
            </a:r>
            <a:r>
              <a:rPr lang="en-US" dirty="0" err="1" smtClean="0">
                <a:solidFill>
                  <a:schemeClr val="tx1"/>
                </a:solidFill>
              </a:rPr>
              <a:t>webSite</a:t>
            </a:r>
            <a:r>
              <a:rPr lang="en-US" dirty="0" smtClean="0">
                <a:solidFill>
                  <a:schemeClr val="tx1"/>
                </a:solidFill>
              </a:rPr>
              <a:t>", "value":"http://bar.com"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0" y="32766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"name":"visits", "value":"243"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6800" y="44196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"name":"</a:t>
            </a:r>
            <a:r>
              <a:rPr lang="en-US" dirty="0" err="1" smtClean="0">
                <a:solidFill>
                  <a:schemeClr val="tx1"/>
                </a:solidFill>
              </a:rPr>
              <a:t>emailAddress</a:t>
            </a:r>
            <a:r>
              <a:rPr lang="en-US" dirty="0" smtClean="0">
                <a:solidFill>
                  <a:schemeClr val="tx1"/>
                </a:solidFill>
              </a:rPr>
              <a:t>", "value":"user2@bar.com"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76800" y="53340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"name":"twitter", "value":"user2"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6200" y="22860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0" y="32004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5257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4419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emailAddress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4419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0" y="1371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276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43434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0" idx="3"/>
            <a:endCxn id="25" idx="1"/>
          </p:cNvCxnSpPr>
          <p:nvPr/>
        </p:nvCxnSpPr>
        <p:spPr>
          <a:xfrm>
            <a:off x="1256675" y="1480066"/>
            <a:ext cx="1029325" cy="762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>
          <a:xfrm>
            <a:off x="1256675" y="1480066"/>
            <a:ext cx="1105525" cy="19050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30" idx="1"/>
          </p:cNvCxnSpPr>
          <p:nvPr/>
        </p:nvCxnSpPr>
        <p:spPr>
          <a:xfrm flipV="1">
            <a:off x="1371347" y="4528066"/>
            <a:ext cx="990853" cy="762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ocument-oriented JSON store</a:t>
            </a:r>
          </a:p>
          <a:p>
            <a:r>
              <a:rPr lang="en-US" dirty="0" smtClean="0"/>
              <a:t>Queries: field, range queries, </a:t>
            </a:r>
            <a:r>
              <a:rPr lang="en-US" dirty="0" err="1" smtClean="0"/>
              <a:t>regex</a:t>
            </a:r>
            <a:r>
              <a:rPr lang="en-US" dirty="0" smtClean="0"/>
              <a:t>, aggregation, geospatial, text</a:t>
            </a:r>
          </a:p>
          <a:p>
            <a:r>
              <a:rPr lang="en-US" dirty="0" smtClean="0"/>
              <a:t>Indexing: fields can be indexed</a:t>
            </a:r>
          </a:p>
          <a:p>
            <a:r>
              <a:rPr lang="en-US" dirty="0" smtClean="0"/>
              <a:t>Replication for High Availability with automatic failover</a:t>
            </a:r>
          </a:p>
          <a:p>
            <a:r>
              <a:rPr lang="en-US" dirty="0" err="1" smtClean="0"/>
              <a:t>Sharding</a:t>
            </a:r>
            <a:r>
              <a:rPr lang="en-US" dirty="0" smtClean="0"/>
              <a:t> for load balance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  <a:r>
              <a:rPr lang="en-US" dirty="0" err="1" smtClean="0"/>
              <a:t>vs</a:t>
            </a:r>
            <a:r>
              <a:rPr lang="en-US" dirty="0" smtClean="0"/>
              <a:t>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ACID</a:t>
            </a:r>
            <a:r>
              <a:rPr lang="en-US" dirty="0" smtClean="0"/>
              <a:t>: Transaction is complete =&gt; data is consistent across replicas.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A</a:t>
            </a:r>
            <a:r>
              <a:rPr lang="en-US" dirty="0" smtClean="0"/>
              <a:t>vailability – works most of the time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oft State – replicas don’t have to be consistent all the time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ventual consistency – replicas become consistent at some later time during reads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What are some examples of unstructured data? </a:t>
            </a:r>
          </a:p>
          <a:p>
            <a:r>
              <a:rPr lang="en-US" dirty="0" smtClean="0"/>
              <a:t>How do we model unstructured data ?</a:t>
            </a:r>
          </a:p>
          <a:p>
            <a:r>
              <a:rPr lang="en-US" dirty="0" smtClean="0"/>
              <a:t>How do we query unstructured data ?</a:t>
            </a:r>
          </a:p>
          <a:p>
            <a:r>
              <a:rPr lang="en-US" dirty="0" smtClean="0"/>
              <a:t>How do we process queries on unstructured data ?</a:t>
            </a:r>
          </a:p>
          <a:p>
            <a:r>
              <a:rPr lang="en-US" dirty="0" smtClean="0"/>
              <a:t>How do we index unstructured data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Unstructured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 of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Information Retrieval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Collection of documents</a:t>
            </a:r>
          </a:p>
          <a:p>
            <a:pPr lvl="1"/>
            <a:r>
              <a:rPr lang="en-US" dirty="0" smtClean="0"/>
              <a:t>Each document is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bag of words (aka terms)</a:t>
            </a:r>
          </a:p>
          <a:p>
            <a:r>
              <a:rPr lang="en-US" dirty="0" smtClean="0"/>
              <a:t>Query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Keyword</a:t>
            </a:r>
            <a:r>
              <a:rPr lang="en-US" dirty="0" smtClean="0"/>
              <a:t> + Boolean Combinations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DBMS and SQL and tutorial 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Not all words are equal.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Stop words</a:t>
            </a:r>
            <a:r>
              <a:rPr lang="en-US" dirty="0" smtClean="0"/>
              <a:t>” (</a:t>
            </a:r>
            <a:r>
              <a:rPr lang="en-US" dirty="0" err="1" smtClean="0"/>
              <a:t>eg</a:t>
            </a:r>
            <a:r>
              <a:rPr lang="en-US" dirty="0" smtClean="0"/>
              <a:t>. “the”, “a”, “his” ...) are ignored.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Stemming</a:t>
            </a:r>
            <a:r>
              <a:rPr lang="en-US" dirty="0" smtClean="0"/>
              <a:t> : convert words to their basic form. </a:t>
            </a:r>
            <a:r>
              <a:rPr lang="en-US" dirty="0" err="1" smtClean="0"/>
              <a:t>Eg</a:t>
            </a:r>
            <a:r>
              <a:rPr lang="en-US" dirty="0" smtClean="0"/>
              <a:t>. “Surfing”, “surfed” becomes “surf”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Recall: an index is a mapping of search key to data entries</a:t>
            </a:r>
          </a:p>
          <a:p>
            <a:pPr lvl="1"/>
            <a:r>
              <a:rPr lang="en-US" dirty="0" smtClean="0"/>
              <a:t>What is the search key ?</a:t>
            </a:r>
          </a:p>
          <a:p>
            <a:pPr lvl="1"/>
            <a:r>
              <a:rPr lang="en-US" dirty="0" smtClean="0"/>
              <a:t>What is the data entry ?</a:t>
            </a:r>
          </a:p>
          <a:p>
            <a:r>
              <a:rPr lang="en-US" dirty="0" smtClean="0"/>
              <a:t>Inverted Index: </a:t>
            </a:r>
          </a:p>
          <a:p>
            <a:pPr lvl="1"/>
            <a:r>
              <a:rPr lang="en-US" dirty="0" smtClean="0"/>
              <a:t>For each term store a list of postings</a:t>
            </a:r>
          </a:p>
          <a:p>
            <a:pPr lvl="1"/>
            <a:r>
              <a:rPr lang="en-US" dirty="0" smtClean="0"/>
              <a:t>A posting consists of &lt;</a:t>
            </a:r>
            <a:r>
              <a:rPr lang="en-US" dirty="0" err="1" smtClean="0"/>
              <a:t>docid,position</a:t>
            </a:r>
            <a:r>
              <a:rPr lang="en-US" dirty="0" smtClean="0"/>
              <a:t>&gt; pairs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28600" y="3897868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doc03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5715000" y="2133600"/>
            <a:ext cx="3200400" cy="838200"/>
          </a:xfrm>
          <a:prstGeom prst="wedgeRoundRectCallout">
            <a:avLst>
              <a:gd name="adj1" fmla="val 16494"/>
              <a:gd name="adj2" fmla="val 16983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data in an inverted index sorted on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Lookups using 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single keyword query “k”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 SQL)</a:t>
            </a:r>
          </a:p>
          <a:p>
            <a:pPr lvl="1"/>
            <a:r>
              <a:rPr lang="en-US" dirty="0" smtClean="0"/>
              <a:t>Find k in the lexicon</a:t>
            </a:r>
          </a:p>
          <a:p>
            <a:pPr lvl="1"/>
            <a:r>
              <a:rPr lang="en-US" dirty="0" smtClean="0"/>
              <a:t>Retrieve the posting list for k</a:t>
            </a:r>
          </a:p>
          <a:p>
            <a:pPr lvl="1"/>
            <a:r>
              <a:rPr lang="en-US" dirty="0" smtClean="0"/>
              <a:t>Scan posting list for document IDs [and positions]</a:t>
            </a:r>
          </a:p>
          <a:p>
            <a:r>
              <a:rPr lang="en-US" dirty="0" smtClean="0"/>
              <a:t>What if the query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“k1 and k2”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Retrieve document IDs for k1 and k2</a:t>
            </a:r>
          </a:p>
          <a:p>
            <a:pPr lvl="1"/>
            <a:r>
              <a:rPr lang="en-US" dirty="0" smtClean="0"/>
              <a:t>Perform intersection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28600" y="1066800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Too Many Matching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638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Rank the results by “relevance”!</a:t>
            </a:r>
          </a:p>
          <a:p>
            <a:r>
              <a:rPr lang="en-US" dirty="0" smtClean="0"/>
              <a:t>Vector-Space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in hi-dimensional space</a:t>
            </a:r>
          </a:p>
          <a:p>
            <a:pPr lvl="1"/>
            <a:r>
              <a:rPr lang="en-US" dirty="0" smtClean="0"/>
              <a:t>Each dimension in the vector represents a term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Queries</a:t>
            </a:r>
            <a:r>
              <a:rPr lang="en-US" dirty="0" smtClean="0"/>
              <a:t> are represented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similarly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 distance </a:t>
            </a:r>
            <a:r>
              <a:rPr lang="en-US" dirty="0" smtClean="0"/>
              <a:t>(dot product) between query vector and document vector gives ranking criteria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Weights </a:t>
            </a:r>
            <a:r>
              <a:rPr lang="en-US" dirty="0" smtClean="0"/>
              <a:t>can be used to tweak relevance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(later)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67400" y="1295400"/>
            <a:ext cx="2871014" cy="2743200"/>
            <a:chOff x="1371600" y="1676400"/>
            <a:chExt cx="6431966" cy="407987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2225158" y="2356379"/>
              <a:ext cx="60842" cy="2901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286000" y="5257800"/>
              <a:ext cx="464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674688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Star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918325" y="5299075"/>
              <a:ext cx="7080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Diet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286000" y="2971800"/>
              <a:ext cx="38100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286000" y="4953000"/>
              <a:ext cx="3429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286000" y="2819400"/>
              <a:ext cx="3429000" cy="243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14599" y="3122965"/>
              <a:ext cx="2152649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astronomy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078716" y="2243049"/>
              <a:ext cx="2235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movie stars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908006" y="4396317"/>
              <a:ext cx="4895560" cy="549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</a:t>
              </a:r>
              <a:r>
                <a:rPr lang="en-US" sz="1800" dirty="0" smtClean="0"/>
                <a:t>behavior</a:t>
              </a:r>
              <a:endParaRPr lang="en-US" sz="18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Internet Search Engines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28600" y="1219200"/>
            <a:ext cx="2895600" cy="1676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World Wide Web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7620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Page Repository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62484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Inverted  </a:t>
            </a:r>
          </a:p>
          <a:p>
            <a:pPr algn="ctr"/>
            <a:r>
              <a:rPr lang="en-US" sz="2800" dirty="0" smtClean="0"/>
              <a:t>Index</a:t>
            </a:r>
            <a:endParaRPr lang="en-US" sz="28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914400"/>
            <a:ext cx="1488034" cy="1412322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990600" y="33528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Crawler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22098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Search Engine Web Server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14478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Query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26" idx="1"/>
          </p:cNvCxnSpPr>
          <p:nvPr/>
        </p:nvCxnSpPr>
        <p:spPr>
          <a:xfrm rot="10800000" flipV="1">
            <a:off x="6096000" y="1620560"/>
            <a:ext cx="1295400" cy="589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1"/>
          </p:cNvCxnSpPr>
          <p:nvPr/>
        </p:nvCxnSpPr>
        <p:spPr>
          <a:xfrm rot="16200000" flipH="1">
            <a:off x="5391150" y="2876550"/>
            <a:ext cx="1447800" cy="2095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29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00600" y="3276600"/>
            <a:ext cx="19050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552700" y="3238500"/>
            <a:ext cx="1752600" cy="1676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705100" y="3314700"/>
            <a:ext cx="1905000" cy="1828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11" idx="0"/>
          </p:cNvCxnSpPr>
          <p:nvPr/>
        </p:nvCxnSpPr>
        <p:spPr>
          <a:xfrm rot="5400000">
            <a:off x="1446908" y="3123307"/>
            <a:ext cx="458985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1"/>
          </p:cNvCxnSpPr>
          <p:nvPr/>
        </p:nvCxnSpPr>
        <p:spPr>
          <a:xfrm rot="5400000">
            <a:off x="1447800" y="4419600"/>
            <a:ext cx="4572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886200" y="49530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Indexer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8" idx="4"/>
            <a:endCxn id="46" idx="1"/>
          </p:cNvCxnSpPr>
          <p:nvPr/>
        </p:nvCxnSpPr>
        <p:spPr>
          <a:xfrm>
            <a:off x="2590800" y="5372100"/>
            <a:ext cx="12954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9" idx="2"/>
          </p:cNvCxnSpPr>
          <p:nvPr/>
        </p:nvCxnSpPr>
        <p:spPr>
          <a:xfrm>
            <a:off x="5257800" y="5372100"/>
            <a:ext cx="990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172200" y="1828800"/>
            <a:ext cx="1296195" cy="610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24600" y="2362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Ranked Results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38556" y="40780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Postings </a:t>
            </a:r>
          </a:p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05200" y="43434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Doc IDs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19400" y="320040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Snipplets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Ranking Web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6637"/>
            <a:ext cx="48768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Google’s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PageRank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Links in web pages provide clues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important a webpage </a:t>
            </a:r>
            <a:r>
              <a:rPr lang="en-US" dirty="0" smtClean="0"/>
              <a:t>is.</a:t>
            </a:r>
          </a:p>
          <a:p>
            <a:r>
              <a:rPr lang="en-US" dirty="0" smtClean="0"/>
              <a:t>Take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random walk</a:t>
            </a:r>
          </a:p>
          <a:p>
            <a:pPr lvl="1"/>
            <a:r>
              <a:rPr lang="en-US" dirty="0" smtClean="0"/>
              <a:t>Start at some webpage p</a:t>
            </a:r>
          </a:p>
          <a:p>
            <a:pPr lvl="1"/>
            <a:r>
              <a:rPr lang="en-US" dirty="0" smtClean="0"/>
              <a:t>Randomly pick one of the links and go to that webpage</a:t>
            </a:r>
          </a:p>
          <a:p>
            <a:pPr lvl="1"/>
            <a:r>
              <a:rPr lang="en-US" dirty="0" smtClean="0"/>
              <a:t>Repeat for all eternity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number of times </a:t>
            </a:r>
            <a:r>
              <a:rPr lang="en-US" dirty="0" smtClean="0"/>
              <a:t>the walker visits a page is an indication of how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important</a:t>
            </a:r>
            <a:r>
              <a:rPr lang="en-US" dirty="0" smtClean="0"/>
              <a:t> the page 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1371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2514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1295400"/>
            <a:ext cx="457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800" y="26670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4038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53400" y="4419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 flipV="1">
            <a:off x="6629400" y="1600200"/>
            <a:ext cx="1371600" cy="114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0"/>
          </p:cNvCxnSpPr>
          <p:nvPr/>
        </p:nvCxnSpPr>
        <p:spPr>
          <a:xfrm rot="10800000" flipV="1">
            <a:off x="5791200" y="1714500"/>
            <a:ext cx="381000" cy="800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9" idx="2"/>
          </p:cNvCxnSpPr>
          <p:nvPr/>
        </p:nvCxnSpPr>
        <p:spPr>
          <a:xfrm flipV="1">
            <a:off x="7620000" y="1905000"/>
            <a:ext cx="609600" cy="1104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2" idx="0"/>
          </p:cNvCxnSpPr>
          <p:nvPr/>
        </p:nvCxnSpPr>
        <p:spPr>
          <a:xfrm rot="16200000" flipH="1">
            <a:off x="7048500" y="3086100"/>
            <a:ext cx="2514600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1"/>
          </p:cNvCxnSpPr>
          <p:nvPr/>
        </p:nvCxnSpPr>
        <p:spPr>
          <a:xfrm rot="5400000" flipH="1" flipV="1">
            <a:off x="6381750" y="2419350"/>
            <a:ext cx="1905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2" idx="1"/>
          </p:cNvCxnSpPr>
          <p:nvPr/>
        </p:nvCxnSpPr>
        <p:spPr>
          <a:xfrm rot="16200000" flipH="1">
            <a:off x="7067550" y="3676650"/>
            <a:ext cx="140970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0" idx="2"/>
          </p:cNvCxnSpPr>
          <p:nvPr/>
        </p:nvCxnSpPr>
        <p:spPr>
          <a:xfrm flipV="1">
            <a:off x="6324600" y="3352800"/>
            <a:ext cx="1066800" cy="1028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10" idx="0"/>
          </p:cNvCxnSpPr>
          <p:nvPr/>
        </p:nvCxnSpPr>
        <p:spPr>
          <a:xfrm rot="16200000" flipH="1">
            <a:off x="6591300" y="1866900"/>
            <a:ext cx="6096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  <a:endCxn id="10" idx="0"/>
          </p:cNvCxnSpPr>
          <p:nvPr/>
        </p:nvCxnSpPr>
        <p:spPr>
          <a:xfrm rot="10800000" flipV="1">
            <a:off x="7391400" y="1600200"/>
            <a:ext cx="609600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5410200" y="5410200"/>
            <a:ext cx="3505200" cy="914400"/>
          </a:xfrm>
          <a:prstGeom prst="wedgeRoundRectCallout">
            <a:avLst>
              <a:gd name="adj1" fmla="val 18647"/>
              <a:gd name="adj2" fmla="val -8968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Vertices represent web pages.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Edges represent web links.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287</TotalTime>
  <Words>1919</Words>
  <Application>Microsoft Macintosh PowerPoint</Application>
  <PresentationFormat>On-screen Show (4:3)</PresentationFormat>
  <Paragraphs>393</Paragraphs>
  <Slides>26</Slides>
  <Notes>24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ICS 321 Fall 2010</vt:lpstr>
      <vt:lpstr>ICS 321 Data Storage &amp; Retrieval Other Data Models : Unstructured, Graph, Key-Value Pairs</vt:lpstr>
      <vt:lpstr>Outline</vt:lpstr>
      <vt:lpstr>Unstructured Data</vt:lpstr>
      <vt:lpstr>Unstructured Text Data</vt:lpstr>
      <vt:lpstr>Inverted Indexes</vt:lpstr>
      <vt:lpstr>Lookups using Inverted Indexes</vt:lpstr>
      <vt:lpstr>Too Many Matching Documents</vt:lpstr>
      <vt:lpstr>Internet Search Engines</vt:lpstr>
      <vt:lpstr>Ranking Web Pages</vt:lpstr>
      <vt:lpstr>Resource Description Framework (RDF)</vt:lpstr>
      <vt:lpstr>RDF Graph Data Model</vt:lpstr>
      <vt:lpstr>More formally</vt:lpstr>
      <vt:lpstr>RDF/XML</vt:lpstr>
      <vt:lpstr>Querying RDF using SPARQL</vt:lpstr>
      <vt:lpstr>Example: SPARQL</vt:lpstr>
      <vt:lpstr>Linking Open Data</vt:lpstr>
      <vt:lpstr>DBPedia</vt:lpstr>
      <vt:lpstr>Linking the Data</vt:lpstr>
      <vt:lpstr>Google’s Bigtable</vt:lpstr>
      <vt:lpstr>Example: Webpages using Bigtable</vt:lpstr>
      <vt:lpstr>CouchDB</vt:lpstr>
      <vt:lpstr>Example: couchDB Document</vt:lpstr>
      <vt:lpstr>Cassandra</vt:lpstr>
      <vt:lpstr>Example: Cassandra</vt:lpstr>
      <vt:lpstr>MongoDB</vt:lpstr>
      <vt:lpstr>ACID vs 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Other Data Models : Unstructured, Graph, Key-Value Pairs</dc:title>
  <dc:creator>Lipyeow Lim</dc:creator>
  <cp:lastModifiedBy>Lipyeow Lim</cp:lastModifiedBy>
  <cp:revision>21</cp:revision>
  <dcterms:created xsi:type="dcterms:W3CDTF">2016-11-30T23:15:10Z</dcterms:created>
  <dcterms:modified xsi:type="dcterms:W3CDTF">2016-12-01T01:29:19Z</dcterms:modified>
</cp:coreProperties>
</file>