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EDDA2-E9D5-7E4A-BC7E-D608CDC7D70F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DF58-0026-BC48-8555-F3272F2C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mailto:0M9T0071I3GJ4F40@mta11.its.hawaii.edu" TargetMode="External"/><Relationship Id="rId12" Type="http://schemas.openxmlformats.org/officeDocument/2006/relationships/hyperlink" Target="http://kuhi.its.hawaii.edu/" TargetMode="External"/><Relationship Id="rId13" Type="http://schemas.openxmlformats.org/officeDocument/2006/relationships/hyperlink" Target="tel:%5B128.171.25.223" TargetMode="External"/><Relationship Id="rId14" Type="http://schemas.openxmlformats.org/officeDocument/2006/relationships/hyperlink" Target="http://sak24.its.hawaii.edu/" TargetMode="External"/><Relationship Id="rId15" Type="http://schemas.openxmlformats.org/officeDocument/2006/relationships/hyperlink" Target="mailto:strev@hawaii.edu" TargetMode="External"/><Relationship Id="rId16" Type="http://schemas.openxmlformats.org/officeDocument/2006/relationships/hyperlink" Target="mailto:112987554.2310.1346729913602.JavaMail.sakai@sak24.its.hawaii.edu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strev@guhrelay.hawaii.edu" TargetMode="External"/><Relationship Id="rId4" Type="http://schemas.openxmlformats.org/officeDocument/2006/relationships/hyperlink" Target="mailto:postmaster@laulima.hawaii.edu" TargetMode="External"/><Relationship Id="rId5" Type="http://schemas.openxmlformats.org/officeDocument/2006/relationships/hyperlink" Target="http://mta11.its.hawaii.edu/" TargetMode="External"/><Relationship Id="rId6" Type="http://schemas.openxmlformats.org/officeDocument/2006/relationships/hyperlink" Target="http://mx.google.com/" TargetMode="External"/><Relationship Id="rId7" Type="http://schemas.openxmlformats.org/officeDocument/2006/relationships/hyperlink" Target="http://google.com/" TargetMode="External"/><Relationship Id="rId8" Type="http://schemas.openxmlformats.org/officeDocument/2006/relationships/hyperlink" Target="tel:128.171.224.58" TargetMode="External"/><Relationship Id="rId9" Type="http://schemas.openxmlformats.org/officeDocument/2006/relationships/hyperlink" Target="http://pmx11.its.hawaii.edu/" TargetMode="External"/><Relationship Id="rId10" Type="http://schemas.openxmlformats.org/officeDocument/2006/relationships/hyperlink" Target="tel:%5B128.171.224.5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2.hawaii.edu/~lipyeow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 smtClean="0"/>
              <a:t>Networks Primer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10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IPv4 &amp; Inter-network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For routers</a:t>
            </a:r>
          </a:p>
          <a:p>
            <a:r>
              <a:rPr lang="en-US" dirty="0" smtClean="0"/>
              <a:t>Examine destination IP address</a:t>
            </a:r>
          </a:p>
          <a:p>
            <a:r>
              <a:rPr lang="en-US" dirty="0" smtClean="0"/>
              <a:t>Look up routing tables to determine outgoing network</a:t>
            </a:r>
          </a:p>
          <a:p>
            <a:r>
              <a:rPr lang="en-US" dirty="0" smtClean="0"/>
              <a:t>Pass packet to link layer of that outgoing network</a:t>
            </a:r>
          </a:p>
          <a:p>
            <a:r>
              <a:rPr lang="en-US" dirty="0" smtClean="0"/>
              <a:t>Best effort delivery – no guarantees!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008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2819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76600" y="3124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Fibre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1764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TCP provides a reliable communication channel between two host applications by addressing several issues</a:t>
            </a:r>
          </a:p>
          <a:p>
            <a:r>
              <a:rPr lang="en-US" dirty="0" smtClean="0"/>
              <a:t>Data packets arriving out of order</a:t>
            </a:r>
          </a:p>
          <a:p>
            <a:r>
              <a:rPr lang="en-US" dirty="0" smtClean="0"/>
              <a:t>Data packets are corrupted</a:t>
            </a:r>
          </a:p>
          <a:p>
            <a:r>
              <a:rPr lang="en-US" dirty="0" smtClean="0"/>
              <a:t>Same packets arriving more than once</a:t>
            </a:r>
          </a:p>
          <a:p>
            <a:r>
              <a:rPr lang="en-US" dirty="0" smtClean="0"/>
              <a:t>Some packets are lost/discarded</a:t>
            </a:r>
          </a:p>
          <a:p>
            <a:r>
              <a:rPr lang="en-US" dirty="0" smtClean="0"/>
              <a:t>Traffic congestion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TCP (connection-oriented),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UDP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End-to-end message transfer between hosts applications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application on a host is associated with 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number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+</a:t>
            </a:r>
            <a:r>
              <a:rPr lang="en-US" sz="2000" dirty="0" smtClean="0">
                <a:latin typeface="+mn-lt"/>
                <a:cs typeface="+mn-cs"/>
              </a:rPr>
              <a:t> port number will identify an application end-point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Applications: Email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Your email client program downloads incoming emails from mail server (imap.gmail.com pop.gmail.com)</a:t>
            </a:r>
          </a:p>
          <a:p>
            <a:r>
              <a:rPr lang="en-US" dirty="0" smtClean="0"/>
              <a:t>Outgoing emails are sent to mail server (smtp.gmail.com)</a:t>
            </a:r>
          </a:p>
          <a:p>
            <a:r>
              <a:rPr lang="en-US" dirty="0" smtClean="0"/>
              <a:t>Mail servers handle the routing of emails using SMTP protocol which operates on port 25 or 587</a:t>
            </a:r>
          </a:p>
          <a:p>
            <a:pPr lvl="1"/>
            <a:r>
              <a:rPr lang="en-US" dirty="0" smtClean="0"/>
              <a:t>Lookup IP address of destination hostname in the email address using DNS</a:t>
            </a:r>
          </a:p>
          <a:p>
            <a:pPr lvl="1"/>
            <a:r>
              <a:rPr lang="en-US" dirty="0" smtClean="0"/>
              <a:t>Relaying email as packets to that IP address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248400" y="3124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9348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288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124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628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5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Sample Email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Delivered-To: </a:t>
            </a:r>
            <a:r>
              <a:rPr lang="en-US" dirty="0" smtClean="0">
                <a:hlinkClick r:id="rId3"/>
              </a:rPr>
              <a:t>strev@guhrelay.hawaii.edu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Received: by 10.58.145.6 with SMTP id sq6csp687725veb; Mon, 3 Sep 2012</a:t>
            </a:r>
          </a:p>
          <a:p>
            <a:pPr>
              <a:buNone/>
            </a:pPr>
            <a:r>
              <a:rPr lang="en-US" dirty="0" smtClean="0"/>
              <a:t>20:39:01 -0700 (PDT)</a:t>
            </a:r>
          </a:p>
          <a:p>
            <a:pPr>
              <a:buNone/>
            </a:pPr>
            <a:r>
              <a:rPr lang="en-US" dirty="0" smtClean="0"/>
              <a:t>Received: by 10.68.129.38 with SMTP id nt6mr43102232pbb.76.1346729940698; Mon,</a:t>
            </a:r>
          </a:p>
          <a:p>
            <a:pPr>
              <a:buNone/>
            </a:pPr>
            <a:r>
              <a:rPr lang="en-US" dirty="0" smtClean="0"/>
              <a:t>03 Sep 2012 20:39:00 -0700 (PDT)</a:t>
            </a:r>
          </a:p>
          <a:p>
            <a:pPr>
              <a:buNone/>
            </a:pPr>
            <a:r>
              <a:rPr lang="en-US" dirty="0" smtClean="0"/>
              <a:t>Return-Path: &lt;</a:t>
            </a: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. [128.171.224.147])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 with ESMTPS id px6si25354378pbc.214.2012.09.03.20.38.53</a:t>
            </a:r>
          </a:p>
          <a:p>
            <a:pPr>
              <a:buNone/>
            </a:pPr>
            <a:r>
              <a:rPr lang="en-US" dirty="0" smtClean="0"/>
              <a:t>(version=TLSv1/SSLv3 cipher=RC4-MD5); Mon, 03 Sep 2012 20:39:00 -0700 (PDT)</a:t>
            </a:r>
          </a:p>
          <a:p>
            <a:pPr>
              <a:buNone/>
            </a:pPr>
            <a:r>
              <a:rPr lang="en-US" dirty="0" smtClean="0"/>
              <a:t>Received-SPF: 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 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 client-</a:t>
            </a:r>
            <a:r>
              <a:rPr lang="en-US" dirty="0" err="1" smtClean="0"/>
              <a:t>ip</a:t>
            </a:r>
            <a:r>
              <a:rPr lang="en-US" dirty="0" smtClean="0"/>
              <a:t>=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Authentication-Results: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; </a:t>
            </a:r>
            <a:r>
              <a:rPr lang="en-US" dirty="0" err="1" smtClean="0"/>
              <a:t>spf</a:t>
            </a:r>
            <a:r>
              <a:rPr lang="en-US" dirty="0" smtClean="0"/>
              <a:t>=pass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 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</a:t>
            </a:r>
          </a:p>
          <a:p>
            <a:pPr>
              <a:buNone/>
            </a:pPr>
            <a:r>
              <a:rPr lang="en-US" dirty="0" err="1" smtClean="0"/>
              <a:t>smtp.mail</a:t>
            </a:r>
            <a:r>
              <a:rPr lang="en-US" dirty="0" smtClean="0"/>
              <a:t>=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MIME-version: 1.0</a:t>
            </a:r>
          </a:p>
          <a:p>
            <a:pPr>
              <a:buNone/>
            </a:pPr>
            <a:r>
              <a:rPr lang="en-US" dirty="0" smtClean="0"/>
              <a:t>Content-type: multipart/mixed; boundary="Boundary_(ID_3RY8N2VbJHb4tH5siR1eww)"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0"/>
              </a:rPr>
              <a:t>[128.171.224.58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(Sun Java(tm) System Messaging Server 6.3-11.01 (built</a:t>
            </a:r>
          </a:p>
          <a:p>
            <a:pPr>
              <a:buNone/>
            </a:pPr>
            <a:r>
              <a:rPr lang="en-US" dirty="0" smtClean="0"/>
              <a:t>Feb 12 2010; 32bit)) with ESMTP id &lt;</a:t>
            </a:r>
            <a:r>
              <a:rPr lang="en-US" dirty="0" smtClean="0">
                <a:hlinkClick r:id="rId11"/>
              </a:rPr>
              <a:t>0M9T0071I3GJ4F40@mta11.its.hawaii.edu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Mon, 03 Sep 2012 17:38:45 -1000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3"/>
              </a:rPr>
              <a:t>[128.171.25.223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(Postfix) with ESMTP id E587118C023; Mon, 03 Sep 2012</a:t>
            </a:r>
          </a:p>
          <a:p>
            <a:pPr>
              <a:buNone/>
            </a:pPr>
            <a:r>
              <a:rPr lang="en-US" dirty="0" smtClean="0"/>
              <a:t>17:38:42 -1000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[128.171.225.199])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(8.12.10/8.12.6) with ESMTP id q843ccvH023430; Mon, 03</a:t>
            </a:r>
          </a:p>
          <a:p>
            <a:pPr>
              <a:buNone/>
            </a:pPr>
            <a:r>
              <a:rPr lang="en-US" dirty="0" smtClean="0"/>
              <a:t>Sep 2012 17:38:38 -1000 (HST)</a:t>
            </a:r>
          </a:p>
          <a:p>
            <a:pPr>
              <a:buNone/>
            </a:pPr>
            <a:r>
              <a:rPr lang="en-US" dirty="0" smtClean="0"/>
              <a:t>Date: Mon, 03 Sep 2012 17:38:33 -1000 (HST)</a:t>
            </a:r>
          </a:p>
          <a:p>
            <a:pPr>
              <a:buNone/>
            </a:pPr>
            <a:r>
              <a:rPr lang="en-US" dirty="0" smtClean="0"/>
              <a:t>From: Dennis </a:t>
            </a:r>
            <a:r>
              <a:rPr lang="en-US" dirty="0" err="1" smtClean="0"/>
              <a:t>Streveler</a:t>
            </a:r>
            <a:r>
              <a:rPr lang="en-US" dirty="0" smtClean="0"/>
              <a:t>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Cc: "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"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Message-id: &lt;</a:t>
            </a:r>
            <a:r>
              <a:rPr lang="en-US" dirty="0" smtClean="0">
                <a:hlinkClick r:id="rId16"/>
              </a:rPr>
              <a:t>112987554.2310.1346729913602.JavaMail.sakai@sak24.its.hawaii.edu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Subject: ICS 101 Help: Tuesday lecture -- Everything you THOUGHT you knew</a:t>
            </a:r>
          </a:p>
          <a:p>
            <a:pPr>
              <a:buNone/>
            </a:pPr>
            <a:r>
              <a:rPr lang="en-US" dirty="0" smtClean="0"/>
              <a:t>about NETWORKS and then some</a:t>
            </a:r>
          </a:p>
          <a:p>
            <a:pPr>
              <a:buNone/>
            </a:pPr>
            <a:r>
              <a:rPr lang="en-US" dirty="0" smtClean="0"/>
              <a:t>X-Mailer: </a:t>
            </a:r>
            <a:r>
              <a:rPr lang="en-US" dirty="0" err="1" smtClean="0"/>
              <a:t>sakai-mailsender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Applications: HTTP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9348" y="9144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971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914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00600" y="10668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Hyper-Text Transfer Protocol (port 80)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noProof="0" dirty="0" smtClean="0">
                <a:latin typeface="+mn-lt"/>
                <a:cs typeface="+mn-cs"/>
              </a:rPr>
              <a:t>Request-response protocol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 smtClean="0">
                <a:latin typeface="+mn-lt"/>
                <a:hlinkClick r:id="rId3"/>
              </a:rPr>
              <a:t>http://www2.hawaii.edu/~lipyeow/index.html</a:t>
            </a:r>
            <a:r>
              <a:rPr lang="en-US" sz="2000" dirty="0" smtClean="0">
                <a:latin typeface="+mn-lt"/>
              </a:rPr>
              <a:t> is entered into a web browser (http client)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+mn-lt"/>
            </a:endParaRPr>
          </a:p>
        </p:txBody>
      </p:sp>
      <p:sp>
        <p:nvSpPr>
          <p:cNvPr id="16" name="Line Callout 3 15"/>
          <p:cNvSpPr/>
          <p:nvPr/>
        </p:nvSpPr>
        <p:spPr>
          <a:xfrm>
            <a:off x="2438400" y="4267200"/>
            <a:ext cx="6477000" cy="2057400"/>
          </a:xfrm>
          <a:prstGeom prst="borderCallout3">
            <a:avLst>
              <a:gd name="adj1" fmla="val -4678"/>
              <a:gd name="adj2" fmla="val 86595"/>
              <a:gd name="adj3" fmla="val -32020"/>
              <a:gd name="adj4" fmla="val 71968"/>
              <a:gd name="adj5" fmla="val -47934"/>
              <a:gd name="adj6" fmla="val 33528"/>
              <a:gd name="adj7" fmla="val -69015"/>
              <a:gd name="adj8" fmla="val 2778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Date: Sun, 02 Sep 2012 00:35:40 GMT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Server: Apache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Last-Modified: Tue, 21 Aug 2012 01:27:18 GMT</a:t>
            </a:r>
          </a:p>
          <a:p>
            <a:pPr>
              <a:buNone/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ETag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"7d3e8-2950-4c7bc86e86980"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Accept-Ranges: bytes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Content-Length: 10576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 text/html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&lt;!DOCTYPE HTML PUBLIC "-//W3C//DTD HTML 4.0 Transitional//EN"&gt; &lt;HTML&gt; ...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457200" y="3429000"/>
            <a:ext cx="4953000" cy="685800"/>
          </a:xfrm>
          <a:prstGeom prst="borderCallout2">
            <a:avLst>
              <a:gd name="adj1" fmla="val -10078"/>
              <a:gd name="adj2" fmla="val 10627"/>
              <a:gd name="adj3" fmla="val -31700"/>
              <a:gd name="adj4" fmla="val 5786"/>
              <a:gd name="adj5" fmla="val -79907"/>
              <a:gd name="adj6" fmla="val 510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 /~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lipyeow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/index.html HTTP/1.1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host: www2.hawaii.edu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Internet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382000" cy="1447799"/>
          </a:xfrm>
        </p:spPr>
        <p:txBody>
          <a:bodyPr/>
          <a:lstStyle/>
          <a:p>
            <a:r>
              <a:rPr lang="en-US" sz="2800" dirty="0" smtClean="0"/>
              <a:t>All data transmitted on the network using the protocols described thus far are in plaintext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743200"/>
            <a:ext cx="5582920" cy="3489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1336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with access to the physical network link can snoop on the bit sequences and decode according to the protocol stack!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can read your emails if he/she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access to a link on which your email packets are transmitted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aseline="0" dirty="0" smtClean="0">
                <a:latin typeface="+mn-lt"/>
                <a:cs typeface="+mn-cs"/>
              </a:rPr>
              <a:t>Use encrypted</a:t>
            </a:r>
            <a:r>
              <a:rPr lang="en-US" sz="2400" dirty="0" smtClean="0">
                <a:latin typeface="+mn-lt"/>
                <a:cs typeface="+mn-cs"/>
              </a:rPr>
              <a:t>              connections </a:t>
            </a:r>
            <a:r>
              <a:rPr lang="en-US" sz="2400" dirty="0" err="1" smtClean="0">
                <a:latin typeface="+mn-lt"/>
                <a:cs typeface="+mn-cs"/>
              </a:rPr>
              <a:t>eg</a:t>
            </a:r>
            <a:r>
              <a:rPr lang="en-US" sz="2400" dirty="0" smtClean="0">
                <a:latin typeface="+mn-lt"/>
                <a:cs typeface="+mn-cs"/>
              </a:rPr>
              <a:t>. SSL/TLS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Modern 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Signaling technology can transmit complex sequences of bits - </a:t>
            </a:r>
            <a:r>
              <a:rPr lang="en-US" dirty="0" smtClean="0">
                <a:solidFill>
                  <a:srgbClr val="C00000"/>
                </a:solidFill>
              </a:rPr>
              <a:t>packets</a:t>
            </a:r>
          </a:p>
          <a:p>
            <a:r>
              <a:rPr lang="en-US" dirty="0" smtClean="0"/>
              <a:t>Each host or router obeys a set of rules for how to handle incoming/outgoing messages – communication </a:t>
            </a:r>
            <a:r>
              <a:rPr lang="en-US" dirty="0" smtClean="0">
                <a:solidFill>
                  <a:srgbClr val="C00000"/>
                </a:solidFill>
              </a:rPr>
              <a:t>protocols</a:t>
            </a:r>
          </a:p>
          <a:p>
            <a:r>
              <a:rPr lang="en-US" dirty="0" smtClean="0"/>
              <a:t>Communications can be multi-way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Bandwidth</a:t>
            </a:r>
            <a:r>
              <a:rPr lang="en-US" dirty="0" smtClean="0"/>
              <a:t>: the number of bits that can be transferred per second (bps)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Latency</a:t>
            </a:r>
            <a:r>
              <a:rPr lang="en-US" dirty="0" smtClean="0"/>
              <a:t>: the time it takes for a message to reach the destination after leaving the source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144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819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343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7912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391400" y="1143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176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Host computer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9906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</a:p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4" name="Sun 13"/>
          <p:cNvSpPr/>
          <p:nvPr/>
        </p:nvSpPr>
        <p:spPr>
          <a:xfrm>
            <a:off x="1066800" y="12192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2971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495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019800" y="11430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7543800" y="990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 flipV="1">
            <a:off x="1295400" y="1181100"/>
            <a:ext cx="1676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3200400" y="1181100"/>
            <a:ext cx="12954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4724400" y="1181100"/>
            <a:ext cx="1295400" cy="762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 flipV="1">
            <a:off x="6248400" y="1104900"/>
            <a:ext cx="1295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182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1981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819400" y="2438400"/>
            <a:ext cx="1676400" cy="609600"/>
          </a:xfrm>
          <a:prstGeom prst="wedgeRoundRectCallout">
            <a:avLst>
              <a:gd name="adj1" fmla="val 8377"/>
              <a:gd name="adj2" fmla="val -2541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Fibre</a:t>
            </a:r>
            <a:r>
              <a:rPr lang="en-US" dirty="0" smtClean="0">
                <a:solidFill>
                  <a:schemeClr val="tx1"/>
                </a:solidFill>
              </a:rPr>
              <a:t> optic cables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38200" y="2362200"/>
            <a:ext cx="1676400" cy="609600"/>
          </a:xfrm>
          <a:prstGeom prst="wedgeRoundRectCallout">
            <a:avLst>
              <a:gd name="adj1" fmla="val 14221"/>
              <a:gd name="adj2" fmla="val -2148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 or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6858000" y="1905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152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</a:t>
            </a:r>
            <a:endParaRPr lang="en-US" dirty="0"/>
          </a:p>
        </p:txBody>
      </p:sp>
      <p:sp>
        <p:nvSpPr>
          <p:cNvPr id="35" name="Sun 34"/>
          <p:cNvSpPr/>
          <p:nvPr/>
        </p:nvSpPr>
        <p:spPr>
          <a:xfrm>
            <a:off x="7010400" y="1752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>
            <a:off x="6248400" y="1257300"/>
            <a:ext cx="762000" cy="6096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0" y="914400"/>
            <a:ext cx="32766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008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Local 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Wired (UTP Cat5) or Wireless 802.11</a:t>
            </a:r>
          </a:p>
          <a:p>
            <a:r>
              <a:rPr lang="en-US" dirty="0" smtClean="0"/>
              <a:t>Connects hosts within a limited spatial region together to form a network</a:t>
            </a:r>
          </a:p>
          <a:p>
            <a:r>
              <a:rPr lang="en-US" dirty="0" smtClean="0"/>
              <a:t>All hosts within the network can “talk” to each other</a:t>
            </a:r>
          </a:p>
          <a:p>
            <a:r>
              <a:rPr lang="en-US" dirty="0" smtClean="0"/>
              <a:t>The network is often a shared medium: only one host can talk at one time and the rest listens.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15"/>
          <p:cNvGrpSpPr/>
          <p:nvPr/>
        </p:nvGrpSpPr>
        <p:grpSpPr>
          <a:xfrm>
            <a:off x="685800" y="1066800"/>
            <a:ext cx="7924800" cy="2543176"/>
            <a:chOff x="228600" y="1371600"/>
            <a:chExt cx="7924800" cy="2543176"/>
          </a:xfrm>
        </p:grpSpPr>
        <p:pic>
          <p:nvPicPr>
            <p:cNvPr id="2050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13716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2058" name="Picture 10" descr="http://cdn-static.zdnet.com/i/story/30/39/973684/netgear_router_mbrn300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2743200"/>
              <a:ext cx="1676400" cy="1097643"/>
            </a:xfrm>
            <a:prstGeom prst="rect">
              <a:avLst/>
            </a:prstGeom>
            <a:noFill/>
          </p:spPr>
        </p:pic>
        <p:pic>
          <p:nvPicPr>
            <p:cNvPr id="13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1800" y="20574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15" name="Shape 14"/>
            <p:cNvCxnSpPr/>
            <p:nvPr/>
          </p:nvCxnSpPr>
          <p:spPr>
            <a:xfrm>
              <a:off x="1295400" y="2209800"/>
              <a:ext cx="1524000" cy="1447800"/>
            </a:xfrm>
            <a:prstGeom prst="bentConnector3">
              <a:avLst>
                <a:gd name="adj1" fmla="val 7214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4"/>
            <p:cNvCxnSpPr/>
            <p:nvPr/>
          </p:nvCxnSpPr>
          <p:spPr>
            <a:xfrm rot="10800000" flipV="1">
              <a:off x="4419600" y="2362200"/>
              <a:ext cx="1371600" cy="10668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3716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23" name="Shape 14"/>
            <p:cNvCxnSpPr/>
            <p:nvPr/>
          </p:nvCxnSpPr>
          <p:spPr>
            <a:xfrm rot="10800000" flipV="1">
              <a:off x="4419600" y="3048000"/>
              <a:ext cx="2514600" cy="5334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0" name="Picture 12" descr="http://img.ehowcdn.com/article-new/ehow/images/a06/r9/kg/instructions-building-cat5-cables-800x8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2590800"/>
              <a:ext cx="1983624" cy="13239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Data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334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messages are packaged for delivery on the network – like postal mail.</a:t>
            </a:r>
          </a:p>
          <a:p>
            <a:r>
              <a:rPr lang="en-US" dirty="0" smtClean="0"/>
              <a:t>Source and destination addresses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2782769" cy="204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846" y="3200400"/>
            <a:ext cx="659105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Network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371600"/>
            <a:ext cx="3810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communications are conceived as layers of abstractions.</a:t>
            </a:r>
          </a:p>
          <a:p>
            <a:r>
              <a:rPr lang="en-US" dirty="0" smtClean="0"/>
              <a:t>Each layer plays a specific role and is relatively independent of other layers</a:t>
            </a:r>
          </a:p>
          <a:p>
            <a:r>
              <a:rPr lang="en-US" dirty="0" smtClean="0"/>
              <a:t>Each layer has its own packet format</a:t>
            </a:r>
          </a:p>
          <a:p>
            <a:r>
              <a:rPr lang="en-US" dirty="0" smtClean="0"/>
              <a:t>Packets from higher layers are embedded in packets of lower layers – “</a:t>
            </a:r>
            <a:r>
              <a:rPr lang="en-US" dirty="0" smtClean="0">
                <a:solidFill>
                  <a:srgbClr val="C00000"/>
                </a:solidFill>
              </a:rPr>
              <a:t>encapsulation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1371600" cy="1371600"/>
          </a:xfrm>
          <a:prstGeom prst="rect">
            <a:avLst/>
          </a:prstGeom>
          <a:noFill/>
        </p:spPr>
      </p:pic>
      <p:pic>
        <p:nvPicPr>
          <p:cNvPr id="13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1371600" cy="1371600"/>
          </a:xfrm>
          <a:prstGeom prst="rect">
            <a:avLst/>
          </a:prstGeom>
          <a:noFill/>
        </p:spPr>
      </p:pic>
      <p:pic>
        <p:nvPicPr>
          <p:cNvPr id="22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1371600" cy="1371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85800" y="2895600"/>
            <a:ext cx="388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05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1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57200" y="54864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858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TCP/IP Four Layer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524000"/>
          <a:ext cx="1524000" cy="3276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</a:tblGrid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1066800"/>
            <a:ext cx="5867400" cy="1066800"/>
          </a:xfrm>
          <a:prstGeom prst="wedgeRoundRectCallout">
            <a:avLst>
              <a:gd name="adj1" fmla="val -64061"/>
              <a:gd name="adj2" fmla="val 247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to process: communicates data to other processes/applications on the same host or on other hosts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SMTP, FTP, SSH, 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19400" y="2286000"/>
            <a:ext cx="5867400" cy="1447800"/>
          </a:xfrm>
          <a:prstGeom prst="wedgeRoundRectCallout">
            <a:avLst>
              <a:gd name="adj1" fmla="val -63504"/>
              <a:gd name="adj2" fmla="val -2133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Host to host: communicates data to other host on the same network on </a:t>
            </a:r>
            <a:r>
              <a:rPr lang="en-US" dirty="0" err="1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Hides the topology of the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Flow control, error correction, connection control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TCP, 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95600" y="3886200"/>
            <a:ext cx="5867400" cy="1295400"/>
          </a:xfrm>
          <a:prstGeom prst="wedgeRoundRectCallout">
            <a:avLst>
              <a:gd name="adj1" fmla="val -65360"/>
              <a:gd name="adj2" fmla="val -65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Inter-network: communicates data to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Deals with addressing and routing of </a:t>
            </a:r>
            <a:r>
              <a:rPr lang="en-US" dirty="0" err="1" smtClean="0">
                <a:solidFill>
                  <a:schemeClr val="tx1"/>
                </a:solidFill>
              </a:rPr>
              <a:t>datagrams</a:t>
            </a:r>
            <a:r>
              <a:rPr lang="en-US" dirty="0" smtClean="0">
                <a:solidFill>
                  <a:schemeClr val="tx1"/>
                </a:solidFill>
              </a:rPr>
              <a:t> to next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IPv4, IPv6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4400" y="5486400"/>
            <a:ext cx="7848600" cy="838200"/>
          </a:xfrm>
          <a:prstGeom prst="wedgeRoundRectCallout">
            <a:avLst>
              <a:gd name="adj1" fmla="val -38793"/>
              <a:gd name="adj2" fmla="val -1210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Transmit data to other network interfaces on the local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Ethernet,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802.11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upper layer (Internet layer)</a:t>
            </a:r>
          </a:p>
          <a:p>
            <a:r>
              <a:rPr lang="en-US" dirty="0" smtClean="0"/>
              <a:t>If packet is too big, break packet into smaller fragments (`frames’)</a:t>
            </a:r>
          </a:p>
          <a:p>
            <a:r>
              <a:rPr lang="en-US" dirty="0" smtClean="0"/>
              <a:t>Embed data packet in a link layer packet with link layer header, sequence number, error correction code etc.</a:t>
            </a:r>
          </a:p>
          <a:p>
            <a:r>
              <a:rPr lang="en-US" dirty="0" smtClean="0"/>
              <a:t>Link layer packets gets transmitted on physical link</a:t>
            </a:r>
          </a:p>
          <a:p>
            <a:r>
              <a:rPr lang="en-US" dirty="0" smtClean="0"/>
              <a:t>Link layer protocol governs how transmission over physical link is done. </a:t>
            </a:r>
            <a:r>
              <a:rPr lang="en-US" dirty="0" err="1" smtClean="0"/>
              <a:t>Eg</a:t>
            </a:r>
            <a:r>
              <a:rPr lang="en-US" dirty="0" smtClean="0"/>
              <a:t>. Carrier sense multiple access</a:t>
            </a:r>
          </a:p>
          <a:p>
            <a:pPr>
              <a:buNone/>
            </a:pPr>
            <a:r>
              <a:rPr lang="en-US" dirty="0" smtClean="0"/>
              <a:t>Bottom-up process is similar on the receiving host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Ethernet,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802.11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host can have multiple network interface cards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Laptops typically have an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ethernet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and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interface has a 48-bit physical address that is hardwired to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Transport layer</a:t>
            </a:r>
          </a:p>
          <a:p>
            <a:r>
              <a:rPr lang="en-US" dirty="0" smtClean="0"/>
              <a:t>Embed data packet in an IPv4  packet with IP header etc.</a:t>
            </a:r>
          </a:p>
          <a:p>
            <a:r>
              <a:rPr lang="en-US" dirty="0" smtClean="0"/>
              <a:t>Pass packet to Link layer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Data packet arrives from Link layer</a:t>
            </a:r>
          </a:p>
          <a:p>
            <a:r>
              <a:rPr lang="en-US" dirty="0" smtClean="0"/>
              <a:t>Check IP header if packet destination is for this host. If yes, strip header and pass to Transport layer</a:t>
            </a:r>
          </a:p>
          <a:p>
            <a:r>
              <a:rPr lang="en-US" dirty="0" smtClean="0"/>
              <a:t>Otherwise forward packet (routing)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IPv4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Connects multiple networks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network interface of a host is associated with an 32-bit IPv4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is not hardwired</a:t>
            </a:r>
            <a:r>
              <a:rPr lang="en-US" sz="2000" dirty="0" smtClean="0">
                <a:latin typeface="+mn-lt"/>
                <a:cs typeface="+mn-cs"/>
              </a:rPr>
              <a:t>, but assigned in the software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IPv4 Addresses &amp; Domain Name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IP addresses are 32 bit numbers often written in 4 octets: 128.171.10.13</a:t>
            </a:r>
          </a:p>
          <a:p>
            <a:r>
              <a:rPr lang="en-US" dirty="0" smtClean="0"/>
              <a:t>Each address is also split into two parts</a:t>
            </a:r>
          </a:p>
          <a:p>
            <a:pPr lvl="1"/>
            <a:r>
              <a:rPr lang="en-US" dirty="0" smtClean="0"/>
              <a:t>Prefix is the network address</a:t>
            </a:r>
          </a:p>
          <a:p>
            <a:pPr lvl="1"/>
            <a:r>
              <a:rPr lang="en-US" dirty="0" smtClean="0"/>
              <a:t>Suffix is the host address within that network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Domain Name Servers </a:t>
            </a:r>
            <a:r>
              <a:rPr lang="en-US" dirty="0" smtClean="0"/>
              <a:t>provide a service that translates more meaningful names to IP addresses</a:t>
            </a:r>
          </a:p>
          <a:p>
            <a:pPr lvl="1"/>
            <a:r>
              <a:rPr lang="en-US" dirty="0" smtClean="0"/>
              <a:t>Uhunix.hawaii.edu = 128.171.24.197</a:t>
            </a:r>
          </a:p>
          <a:p>
            <a:pPr lvl="1"/>
            <a:r>
              <a:rPr lang="en-US" dirty="0" smtClean="0"/>
              <a:t>www2.hawaii.edu = 128.171.224.150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ket 7"/>
          <p:cNvSpPr/>
          <p:nvPr/>
        </p:nvSpPr>
        <p:spPr>
          <a:xfrm>
            <a:off x="3200400" y="-304800"/>
            <a:ext cx="228600" cy="36576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6248400" y="381000"/>
            <a:ext cx="228600" cy="22860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1566" y="990600"/>
            <a:ext cx="19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Address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9566" y="990600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9539</TotalTime>
  <Words>1795</Words>
  <Application>Microsoft Macintosh PowerPoint</Application>
  <PresentationFormat>On-screen Show (4:3)</PresentationFormat>
  <Paragraphs>306</Paragraphs>
  <Slides>15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ICS 321 Fall 2010</vt:lpstr>
      <vt:lpstr>ICS 321 Data Storage &amp; Retrieval Computer Networks Primer</vt:lpstr>
      <vt:lpstr>Modern Computer Networks</vt:lpstr>
      <vt:lpstr>Local Area Networks</vt:lpstr>
      <vt:lpstr>Data Packet</vt:lpstr>
      <vt:lpstr>Network Abstractions</vt:lpstr>
      <vt:lpstr>TCP/IP Four Layer Model</vt:lpstr>
      <vt:lpstr>Link Layer</vt:lpstr>
      <vt:lpstr>Internet Layer</vt:lpstr>
      <vt:lpstr>IPv4 Addresses &amp; Domain Name Service</vt:lpstr>
      <vt:lpstr>IPv4 &amp; Inter-network Routing</vt:lpstr>
      <vt:lpstr>Transport Layer</vt:lpstr>
      <vt:lpstr>Applications: Email</vt:lpstr>
      <vt:lpstr>Sample Email Header</vt:lpstr>
      <vt:lpstr>Applications: HTTP</vt:lpstr>
      <vt:lpstr>Internet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SQL in a Server Environment</dc:title>
  <dc:creator>Lipyeow Lim</dc:creator>
  <cp:lastModifiedBy>Lipyeow Lim</cp:lastModifiedBy>
  <cp:revision>155</cp:revision>
  <dcterms:created xsi:type="dcterms:W3CDTF">2016-09-24T00:49:04Z</dcterms:created>
  <dcterms:modified xsi:type="dcterms:W3CDTF">2016-09-24T00:51:22Z</dcterms:modified>
</cp:coreProperties>
</file>