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" y="-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2/12/2010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Storage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Formats: Variable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143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Option 2 offers direct access to </a:t>
            </a:r>
            <a:r>
              <a:rPr lang="en-US" dirty="0" err="1" smtClean="0"/>
              <a:t>i-th</a:t>
            </a:r>
            <a:r>
              <a:rPr lang="en-US" dirty="0" smtClean="0"/>
              <a:t> field, efficient storage of nulls with small directory overhead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2152650" y="1779587"/>
            <a:ext cx="5895975" cy="596900"/>
            <a:chOff x="758" y="1492"/>
            <a:chExt cx="3714" cy="376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772" y="1492"/>
              <a:ext cx="856" cy="376"/>
              <a:chOff x="772" y="1492"/>
              <a:chExt cx="856" cy="376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72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012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1636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876" y="1492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500" y="1492"/>
              <a:ext cx="856" cy="376"/>
              <a:chOff x="2500" y="1492"/>
              <a:chExt cx="856" cy="376"/>
            </a:xfrm>
          </p:grpSpPr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2500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13"/>
              <p:cNvSpPr>
                <a:spLocks noChangeArrowheads="1"/>
              </p:cNvSpPr>
              <p:nvPr/>
            </p:nvSpPr>
            <p:spPr bwMode="auto">
              <a:xfrm>
                <a:off x="2740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3364" y="1492"/>
              <a:ext cx="856" cy="376"/>
              <a:chOff x="3364" y="1492"/>
              <a:chExt cx="856" cy="376"/>
            </a:xfrm>
          </p:grpSpPr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3364" y="1492"/>
                <a:ext cx="232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3604" y="1492"/>
                <a:ext cx="616" cy="3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Rectangle 18"/>
            <p:cNvSpPr>
              <a:spLocks noChangeArrowheads="1"/>
            </p:cNvSpPr>
            <p:nvPr/>
          </p:nvSpPr>
          <p:spPr bwMode="auto">
            <a:xfrm>
              <a:off x="758" y="1557"/>
              <a:ext cx="2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4</a:t>
              </a:r>
            </a:p>
          </p:txBody>
        </p:sp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1670" y="1557"/>
              <a:ext cx="2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$</a:t>
              </a:r>
            </a:p>
          </p:txBody>
        </p:sp>
        <p:sp>
          <p:nvSpPr>
            <p:cNvPr id="15" name="Rectangle 20"/>
            <p:cNvSpPr>
              <a:spLocks noChangeArrowheads="1"/>
            </p:cNvSpPr>
            <p:nvPr/>
          </p:nvSpPr>
          <p:spPr bwMode="auto">
            <a:xfrm>
              <a:off x="2534" y="1557"/>
              <a:ext cx="2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$</a:t>
              </a:r>
            </a:p>
          </p:txBody>
        </p:sp>
        <p:sp>
          <p:nvSpPr>
            <p:cNvPr id="16" name="Rectangle 21"/>
            <p:cNvSpPr>
              <a:spLocks noChangeArrowheads="1"/>
            </p:cNvSpPr>
            <p:nvPr/>
          </p:nvSpPr>
          <p:spPr bwMode="auto">
            <a:xfrm>
              <a:off x="3398" y="1557"/>
              <a:ext cx="2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$</a:t>
              </a:r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4228" y="1492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3"/>
            <p:cNvSpPr>
              <a:spLocks noChangeArrowheads="1"/>
            </p:cNvSpPr>
            <p:nvPr/>
          </p:nvSpPr>
          <p:spPr bwMode="auto">
            <a:xfrm>
              <a:off x="4262" y="1557"/>
              <a:ext cx="210" cy="2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Book Antiqua" pitchFamily="18" charset="0"/>
                </a:rPr>
                <a:t>$</a:t>
              </a:r>
            </a:p>
          </p:txBody>
        </p:sp>
      </p:grp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2244725" y="2382837"/>
            <a:ext cx="1524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20838" y="2589212"/>
            <a:ext cx="812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Field</a:t>
            </a:r>
          </a:p>
          <a:p>
            <a:r>
              <a:rPr lang="en-US" sz="1800" dirty="0">
                <a:solidFill>
                  <a:schemeClr val="tx2"/>
                </a:solidFill>
                <a:latin typeface="Book Antiqua" pitchFamily="18" charset="0"/>
              </a:rPr>
              <a:t>Count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3067050" y="2368550"/>
            <a:ext cx="508635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Fields Delimited by Special Symbols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763838" y="1447800"/>
            <a:ext cx="4518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F1                    F2                   F3                    F4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4362450" y="3338513"/>
            <a:ext cx="3375025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>
                <a:solidFill>
                  <a:schemeClr val="tx2"/>
                </a:solidFill>
                <a:latin typeface="Book Antiqua" pitchFamily="18" charset="0"/>
              </a:rPr>
              <a:t>F1             F2             F3             F4</a:t>
            </a:r>
          </a:p>
        </p:txBody>
      </p:sp>
      <p:grpSp>
        <p:nvGrpSpPr>
          <p:cNvPr id="30" name="Group 39"/>
          <p:cNvGrpSpPr>
            <a:grpSpLocks/>
          </p:cNvGrpSpPr>
          <p:nvPr/>
        </p:nvGrpSpPr>
        <p:grpSpPr bwMode="auto">
          <a:xfrm>
            <a:off x="2174875" y="3670300"/>
            <a:ext cx="5854700" cy="596900"/>
            <a:chOff x="772" y="2500"/>
            <a:chExt cx="3688" cy="376"/>
          </a:xfrm>
        </p:grpSpPr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77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01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25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49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732" y="2500"/>
              <a:ext cx="232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972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596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220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44" y="2500"/>
              <a:ext cx="616" cy="376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57200" y="16764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1: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3505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Option 2: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 flipV="1">
            <a:off x="2362200" y="3581400"/>
            <a:ext cx="1752600" cy="1143000"/>
          </a:xfrm>
          <a:prstGeom prst="arc">
            <a:avLst>
              <a:gd name="adj1" fmla="val 10695837"/>
              <a:gd name="adj2" fmla="val 21133022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flipV="1">
            <a:off x="2743200" y="3581400"/>
            <a:ext cx="2362200" cy="1143000"/>
          </a:xfrm>
          <a:prstGeom prst="arc">
            <a:avLst>
              <a:gd name="adj1" fmla="val 10695837"/>
              <a:gd name="adj2" fmla="val 21133022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3124200" y="3581400"/>
            <a:ext cx="3124200" cy="1143000"/>
          </a:xfrm>
          <a:prstGeom prst="arc">
            <a:avLst>
              <a:gd name="adj1" fmla="val 10695837"/>
              <a:gd name="adj2" fmla="val 21270709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flipV="1">
            <a:off x="3505200" y="3581400"/>
            <a:ext cx="3657600" cy="1143000"/>
          </a:xfrm>
          <a:prstGeom prst="arc">
            <a:avLst>
              <a:gd name="adj1" fmla="val 10695837"/>
              <a:gd name="adj2" fmla="val 21351094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 flipV="1">
            <a:off x="3886200" y="3581400"/>
            <a:ext cx="4267200" cy="1143000"/>
          </a:xfrm>
          <a:prstGeom prst="arc">
            <a:avLst>
              <a:gd name="adj1" fmla="val 10695837"/>
              <a:gd name="adj2" fmla="val 21351094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2590800" y="4724400"/>
            <a:ext cx="2656177" cy="366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  <a:latin typeface="Book Antiqua" pitchFamily="18" charset="0"/>
              </a:rPr>
              <a:t>Directory of field offsets</a:t>
            </a:r>
            <a:endParaRPr lang="en-US" sz="1800" dirty="0">
              <a:solidFill>
                <a:schemeClr val="tx2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Formats: Fixed Length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92500" lnSpcReduction="1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Record id </a:t>
            </a:r>
            <a:r>
              <a:rPr lang="en-US" i="1" dirty="0" smtClean="0">
                <a:solidFill>
                  <a:schemeClr val="accent2"/>
                </a:solidFill>
              </a:rPr>
              <a:t>= &lt;page id, slot #&gt;</a:t>
            </a:r>
            <a:r>
              <a:rPr lang="en-US" i="1" dirty="0" smtClean="0"/>
              <a:t>.  In first alternative, moving records for free space management changes rid; may not be acceptable.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533400" y="1295400"/>
            <a:ext cx="8067675" cy="3259138"/>
            <a:chOff x="288925" y="1730375"/>
            <a:chExt cx="8067675" cy="3259138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779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3779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779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3779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3779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377950" y="3206750"/>
              <a:ext cx="1739900" cy="5207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3779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5908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035550" y="17589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035550" y="1987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035550" y="24447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035550" y="29781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035550" y="3206750"/>
              <a:ext cx="1739900" cy="2921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5035550" y="3740150"/>
              <a:ext cx="1739900" cy="5207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6324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6553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60960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8674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4102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5181600" y="3733800"/>
              <a:ext cx="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88925" y="1730375"/>
              <a:ext cx="7381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1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88925" y="1958975"/>
              <a:ext cx="7381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2</a:t>
              </a: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288925" y="2949575"/>
              <a:ext cx="8143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N</a:t>
              </a: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65325" y="2378075"/>
              <a:ext cx="625475" cy="515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 b="1">
                  <a:solidFill>
                    <a:schemeClr val="tx2"/>
                  </a:solidFill>
                  <a:latin typeface="Book Antiqua" pitchFamily="18" charset="0"/>
                </a:rPr>
                <a:t>. . .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46725" y="2378075"/>
              <a:ext cx="625475" cy="515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800" b="1">
                  <a:solidFill>
                    <a:schemeClr val="tx2"/>
                  </a:solidFill>
                  <a:latin typeface="Book Antiqua" pitchFamily="18" charset="0"/>
                </a:rPr>
                <a:t>. . .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651125" y="3863975"/>
              <a:ext cx="37147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N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61125" y="3865563"/>
              <a:ext cx="3968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M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308725" y="3865563"/>
              <a:ext cx="2952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5851525" y="3867150"/>
              <a:ext cx="29527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0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94325" y="3863975"/>
              <a:ext cx="46672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. . .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5089525" y="4246563"/>
              <a:ext cx="148272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M  ...    3  2  1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584325" y="4549775"/>
              <a:ext cx="1141413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PACKED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4708525" y="4625975"/>
              <a:ext cx="2513013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UNPACKED, BITMAP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175125" y="1730375"/>
              <a:ext cx="7381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1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175125" y="1958975"/>
              <a:ext cx="7381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2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175125" y="2949575"/>
              <a:ext cx="8143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N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5035550" y="2216150"/>
              <a:ext cx="1739900" cy="2159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schemeClr val="accent3"/>
                </a:solidFill>
              </a:endParaRP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338513" y="2339975"/>
              <a:ext cx="763587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Free</a:t>
              </a:r>
            </a:p>
            <a:p>
              <a:r>
                <a:rPr lang="en-US" sz="1800">
                  <a:latin typeface="Book Antiqua" pitchFamily="18" charset="0"/>
                </a:rPr>
                <a:t>Space</a:t>
              </a:r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962400" y="2438400"/>
              <a:ext cx="1068388" cy="1317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9" y="20"/>
                </a:cxn>
                <a:cxn ang="0">
                  <a:pos x="96" y="7"/>
                </a:cxn>
                <a:cxn ang="0">
                  <a:pos x="134" y="7"/>
                </a:cxn>
                <a:cxn ang="0">
                  <a:pos x="171" y="20"/>
                </a:cxn>
                <a:cxn ang="0">
                  <a:pos x="209" y="45"/>
                </a:cxn>
                <a:cxn ang="0">
                  <a:pos x="246" y="57"/>
                </a:cxn>
                <a:cxn ang="0">
                  <a:pos x="296" y="82"/>
                </a:cxn>
                <a:cxn ang="0">
                  <a:pos x="334" y="82"/>
                </a:cxn>
                <a:cxn ang="0">
                  <a:pos x="371" y="82"/>
                </a:cxn>
                <a:cxn ang="0">
                  <a:pos x="397" y="82"/>
                </a:cxn>
                <a:cxn ang="0">
                  <a:pos x="434" y="82"/>
                </a:cxn>
                <a:cxn ang="0">
                  <a:pos x="472" y="82"/>
                </a:cxn>
                <a:cxn ang="0">
                  <a:pos x="522" y="70"/>
                </a:cxn>
                <a:cxn ang="0">
                  <a:pos x="559" y="70"/>
                </a:cxn>
                <a:cxn ang="0">
                  <a:pos x="597" y="57"/>
                </a:cxn>
                <a:cxn ang="0">
                  <a:pos x="634" y="32"/>
                </a:cxn>
                <a:cxn ang="0">
                  <a:pos x="672" y="7"/>
                </a:cxn>
                <a:cxn ang="0">
                  <a:pos x="672" y="0"/>
                </a:cxn>
              </a:cxnLst>
              <a:rect l="0" t="0" r="r" b="b"/>
              <a:pathLst>
                <a:path w="673" h="83">
                  <a:moveTo>
                    <a:pt x="0" y="48"/>
                  </a:moveTo>
                  <a:lnTo>
                    <a:pt x="59" y="20"/>
                  </a:lnTo>
                  <a:lnTo>
                    <a:pt x="96" y="7"/>
                  </a:lnTo>
                  <a:lnTo>
                    <a:pt x="134" y="7"/>
                  </a:lnTo>
                  <a:lnTo>
                    <a:pt x="171" y="20"/>
                  </a:lnTo>
                  <a:lnTo>
                    <a:pt x="209" y="45"/>
                  </a:lnTo>
                  <a:lnTo>
                    <a:pt x="246" y="57"/>
                  </a:lnTo>
                  <a:lnTo>
                    <a:pt x="296" y="82"/>
                  </a:lnTo>
                  <a:lnTo>
                    <a:pt x="334" y="82"/>
                  </a:lnTo>
                  <a:lnTo>
                    <a:pt x="371" y="82"/>
                  </a:lnTo>
                  <a:lnTo>
                    <a:pt x="397" y="82"/>
                  </a:lnTo>
                  <a:lnTo>
                    <a:pt x="434" y="82"/>
                  </a:lnTo>
                  <a:lnTo>
                    <a:pt x="472" y="82"/>
                  </a:lnTo>
                  <a:lnTo>
                    <a:pt x="522" y="70"/>
                  </a:lnTo>
                  <a:lnTo>
                    <a:pt x="559" y="70"/>
                  </a:lnTo>
                  <a:lnTo>
                    <a:pt x="597" y="57"/>
                  </a:lnTo>
                  <a:lnTo>
                    <a:pt x="634" y="32"/>
                  </a:lnTo>
                  <a:lnTo>
                    <a:pt x="672" y="7"/>
                  </a:lnTo>
                  <a:lnTo>
                    <a:pt x="672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3886200" y="2895600"/>
              <a:ext cx="1144588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38"/>
                </a:cxn>
                <a:cxn ang="0">
                  <a:pos x="19" y="62"/>
                </a:cxn>
                <a:cxn ang="0">
                  <a:pos x="44" y="88"/>
                </a:cxn>
                <a:cxn ang="0">
                  <a:pos x="57" y="112"/>
                </a:cxn>
                <a:cxn ang="0">
                  <a:pos x="69" y="137"/>
                </a:cxn>
                <a:cxn ang="0">
                  <a:pos x="82" y="162"/>
                </a:cxn>
                <a:cxn ang="0">
                  <a:pos x="107" y="187"/>
                </a:cxn>
                <a:cxn ang="0">
                  <a:pos x="144" y="212"/>
                </a:cxn>
                <a:cxn ang="0">
                  <a:pos x="182" y="220"/>
                </a:cxn>
                <a:cxn ang="0">
                  <a:pos x="219" y="237"/>
                </a:cxn>
                <a:cxn ang="0">
                  <a:pos x="257" y="246"/>
                </a:cxn>
                <a:cxn ang="0">
                  <a:pos x="294" y="246"/>
                </a:cxn>
                <a:cxn ang="0">
                  <a:pos x="332" y="254"/>
                </a:cxn>
                <a:cxn ang="0">
                  <a:pos x="369" y="254"/>
                </a:cxn>
                <a:cxn ang="0">
                  <a:pos x="407" y="254"/>
                </a:cxn>
                <a:cxn ang="0">
                  <a:pos x="445" y="254"/>
                </a:cxn>
                <a:cxn ang="0">
                  <a:pos x="482" y="254"/>
                </a:cxn>
                <a:cxn ang="0">
                  <a:pos x="520" y="262"/>
                </a:cxn>
                <a:cxn ang="0">
                  <a:pos x="557" y="262"/>
                </a:cxn>
                <a:cxn ang="0">
                  <a:pos x="595" y="270"/>
                </a:cxn>
                <a:cxn ang="0">
                  <a:pos x="632" y="279"/>
                </a:cxn>
                <a:cxn ang="0">
                  <a:pos x="670" y="279"/>
                </a:cxn>
                <a:cxn ang="0">
                  <a:pos x="707" y="279"/>
                </a:cxn>
                <a:cxn ang="0">
                  <a:pos x="720" y="288"/>
                </a:cxn>
              </a:cxnLst>
              <a:rect l="0" t="0" r="r" b="b"/>
              <a:pathLst>
                <a:path w="721" h="289">
                  <a:moveTo>
                    <a:pt x="0" y="0"/>
                  </a:moveTo>
                  <a:lnTo>
                    <a:pt x="7" y="38"/>
                  </a:lnTo>
                  <a:lnTo>
                    <a:pt x="19" y="62"/>
                  </a:lnTo>
                  <a:lnTo>
                    <a:pt x="44" y="88"/>
                  </a:lnTo>
                  <a:lnTo>
                    <a:pt x="57" y="112"/>
                  </a:lnTo>
                  <a:lnTo>
                    <a:pt x="69" y="137"/>
                  </a:lnTo>
                  <a:lnTo>
                    <a:pt x="82" y="162"/>
                  </a:lnTo>
                  <a:lnTo>
                    <a:pt x="107" y="187"/>
                  </a:lnTo>
                  <a:lnTo>
                    <a:pt x="144" y="212"/>
                  </a:lnTo>
                  <a:lnTo>
                    <a:pt x="182" y="220"/>
                  </a:lnTo>
                  <a:lnTo>
                    <a:pt x="219" y="237"/>
                  </a:lnTo>
                  <a:lnTo>
                    <a:pt x="257" y="246"/>
                  </a:lnTo>
                  <a:lnTo>
                    <a:pt x="294" y="246"/>
                  </a:lnTo>
                  <a:lnTo>
                    <a:pt x="332" y="254"/>
                  </a:lnTo>
                  <a:lnTo>
                    <a:pt x="369" y="254"/>
                  </a:lnTo>
                  <a:lnTo>
                    <a:pt x="407" y="254"/>
                  </a:lnTo>
                  <a:lnTo>
                    <a:pt x="445" y="254"/>
                  </a:lnTo>
                  <a:lnTo>
                    <a:pt x="482" y="254"/>
                  </a:lnTo>
                  <a:lnTo>
                    <a:pt x="520" y="262"/>
                  </a:lnTo>
                  <a:lnTo>
                    <a:pt x="557" y="262"/>
                  </a:lnTo>
                  <a:lnTo>
                    <a:pt x="595" y="270"/>
                  </a:lnTo>
                  <a:lnTo>
                    <a:pt x="632" y="279"/>
                  </a:lnTo>
                  <a:lnTo>
                    <a:pt x="670" y="279"/>
                  </a:lnTo>
                  <a:lnTo>
                    <a:pt x="707" y="279"/>
                  </a:lnTo>
                  <a:lnTo>
                    <a:pt x="72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3124200" y="2971800"/>
              <a:ext cx="458788" cy="471488"/>
            </a:xfrm>
            <a:custGeom>
              <a:avLst/>
              <a:gdLst/>
              <a:ahLst/>
              <a:cxnLst>
                <a:cxn ang="0">
                  <a:pos x="288" y="0"/>
                </a:cxn>
                <a:cxn ang="0">
                  <a:pos x="262" y="71"/>
                </a:cxn>
                <a:cxn ang="0">
                  <a:pos x="249" y="108"/>
                </a:cxn>
                <a:cxn ang="0">
                  <a:pos x="237" y="146"/>
                </a:cxn>
                <a:cxn ang="0">
                  <a:pos x="224" y="183"/>
                </a:cxn>
                <a:cxn ang="0">
                  <a:pos x="199" y="221"/>
                </a:cxn>
                <a:cxn ang="0">
                  <a:pos x="162" y="246"/>
                </a:cxn>
                <a:cxn ang="0">
                  <a:pos x="124" y="271"/>
                </a:cxn>
                <a:cxn ang="0">
                  <a:pos x="87" y="283"/>
                </a:cxn>
                <a:cxn ang="0">
                  <a:pos x="49" y="296"/>
                </a:cxn>
                <a:cxn ang="0">
                  <a:pos x="12" y="296"/>
                </a:cxn>
                <a:cxn ang="0">
                  <a:pos x="0" y="288"/>
                </a:cxn>
              </a:cxnLst>
              <a:rect l="0" t="0" r="r" b="b"/>
              <a:pathLst>
                <a:path w="289" h="297">
                  <a:moveTo>
                    <a:pt x="288" y="0"/>
                  </a:moveTo>
                  <a:lnTo>
                    <a:pt x="262" y="71"/>
                  </a:lnTo>
                  <a:lnTo>
                    <a:pt x="249" y="108"/>
                  </a:lnTo>
                  <a:lnTo>
                    <a:pt x="237" y="146"/>
                  </a:lnTo>
                  <a:lnTo>
                    <a:pt x="224" y="183"/>
                  </a:lnTo>
                  <a:lnTo>
                    <a:pt x="199" y="221"/>
                  </a:lnTo>
                  <a:lnTo>
                    <a:pt x="162" y="246"/>
                  </a:lnTo>
                  <a:lnTo>
                    <a:pt x="124" y="271"/>
                  </a:lnTo>
                  <a:lnTo>
                    <a:pt x="87" y="283"/>
                  </a:lnTo>
                  <a:lnTo>
                    <a:pt x="49" y="296"/>
                  </a:lnTo>
                  <a:lnTo>
                    <a:pt x="12" y="296"/>
                  </a:lnTo>
                  <a:lnTo>
                    <a:pt x="0" y="2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5035550" y="3511550"/>
              <a:ext cx="1739900" cy="2159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4175125" y="3482975"/>
              <a:ext cx="8397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Slot M</a:t>
              </a: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6080125" y="3865563"/>
              <a:ext cx="2952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5165725" y="3865563"/>
              <a:ext cx="2952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1</a:t>
              </a: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033713" y="4321175"/>
              <a:ext cx="1192212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Book Antiqua" pitchFamily="18" charset="0"/>
                </a:rPr>
                <a:t>number </a:t>
              </a:r>
            </a:p>
            <a:p>
              <a:r>
                <a:rPr lang="en-US" sz="1800" dirty="0">
                  <a:solidFill>
                    <a:srgbClr val="0000FF"/>
                  </a:solidFill>
                  <a:latin typeface="Book Antiqua" pitchFamily="18" charset="0"/>
                </a:rPr>
                <a:t>of records</a:t>
              </a:r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2971800" y="3962400"/>
              <a:ext cx="396875" cy="458788"/>
            </a:xfrm>
            <a:custGeom>
              <a:avLst/>
              <a:gdLst/>
              <a:ahLst/>
              <a:cxnLst>
                <a:cxn ang="0">
                  <a:pos x="240" y="288"/>
                </a:cxn>
                <a:cxn ang="0">
                  <a:pos x="249" y="234"/>
                </a:cxn>
                <a:cxn ang="0">
                  <a:pos x="249" y="197"/>
                </a:cxn>
                <a:cxn ang="0">
                  <a:pos x="249" y="147"/>
                </a:cxn>
                <a:cxn ang="0">
                  <a:pos x="237" y="109"/>
                </a:cxn>
                <a:cxn ang="0">
                  <a:pos x="199" y="84"/>
                </a:cxn>
                <a:cxn ang="0">
                  <a:pos x="162" y="59"/>
                </a:cxn>
                <a:cxn ang="0">
                  <a:pos x="124" y="47"/>
                </a:cxn>
                <a:cxn ang="0">
                  <a:pos x="87" y="34"/>
                </a:cxn>
                <a:cxn ang="0">
                  <a:pos x="49" y="34"/>
                </a:cxn>
                <a:cxn ang="0">
                  <a:pos x="12" y="34"/>
                </a:cxn>
                <a:cxn ang="0">
                  <a:pos x="0" y="0"/>
                </a:cxn>
              </a:cxnLst>
              <a:rect l="0" t="0" r="r" b="b"/>
              <a:pathLst>
                <a:path w="250" h="289">
                  <a:moveTo>
                    <a:pt x="240" y="288"/>
                  </a:moveTo>
                  <a:lnTo>
                    <a:pt x="249" y="234"/>
                  </a:lnTo>
                  <a:lnTo>
                    <a:pt x="249" y="197"/>
                  </a:lnTo>
                  <a:lnTo>
                    <a:pt x="249" y="147"/>
                  </a:lnTo>
                  <a:lnTo>
                    <a:pt x="237" y="109"/>
                  </a:lnTo>
                  <a:lnTo>
                    <a:pt x="199" y="84"/>
                  </a:lnTo>
                  <a:lnTo>
                    <a:pt x="162" y="59"/>
                  </a:lnTo>
                  <a:lnTo>
                    <a:pt x="124" y="47"/>
                  </a:lnTo>
                  <a:lnTo>
                    <a:pt x="87" y="34"/>
                  </a:lnTo>
                  <a:lnTo>
                    <a:pt x="49" y="34"/>
                  </a:lnTo>
                  <a:lnTo>
                    <a:pt x="12" y="3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7377113" y="4321175"/>
              <a:ext cx="979487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rgbClr val="0000FF"/>
                  </a:solidFill>
                  <a:latin typeface="Book Antiqua" pitchFamily="18" charset="0"/>
                </a:rPr>
                <a:t>number</a:t>
              </a:r>
            </a:p>
            <a:p>
              <a:r>
                <a:rPr lang="en-US" sz="1800">
                  <a:solidFill>
                    <a:srgbClr val="0000FF"/>
                  </a:solidFill>
                  <a:latin typeface="Book Antiqua" pitchFamily="18" charset="0"/>
                </a:rPr>
                <a:t>of slots</a:t>
              </a: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6781800" y="4038600"/>
              <a:ext cx="687388" cy="382588"/>
            </a:xfrm>
            <a:custGeom>
              <a:avLst/>
              <a:gdLst/>
              <a:ahLst/>
              <a:cxnLst>
                <a:cxn ang="0">
                  <a:pos x="432" y="240"/>
                </a:cxn>
                <a:cxn ang="0">
                  <a:pos x="409" y="186"/>
                </a:cxn>
                <a:cxn ang="0">
                  <a:pos x="371" y="149"/>
                </a:cxn>
                <a:cxn ang="0">
                  <a:pos x="333" y="111"/>
                </a:cxn>
                <a:cxn ang="0">
                  <a:pos x="296" y="86"/>
                </a:cxn>
                <a:cxn ang="0">
                  <a:pos x="258" y="61"/>
                </a:cxn>
                <a:cxn ang="0">
                  <a:pos x="221" y="49"/>
                </a:cxn>
                <a:cxn ang="0">
                  <a:pos x="183" y="36"/>
                </a:cxn>
                <a:cxn ang="0">
                  <a:pos x="146" y="24"/>
                </a:cxn>
                <a:cxn ang="0">
                  <a:pos x="108" y="24"/>
                </a:cxn>
                <a:cxn ang="0">
                  <a:pos x="71" y="11"/>
                </a:cxn>
                <a:cxn ang="0">
                  <a:pos x="33" y="11"/>
                </a:cxn>
                <a:cxn ang="0">
                  <a:pos x="0" y="0"/>
                </a:cxn>
              </a:cxnLst>
              <a:rect l="0" t="0" r="r" b="b"/>
              <a:pathLst>
                <a:path w="433" h="241">
                  <a:moveTo>
                    <a:pt x="432" y="240"/>
                  </a:moveTo>
                  <a:lnTo>
                    <a:pt x="409" y="186"/>
                  </a:lnTo>
                  <a:lnTo>
                    <a:pt x="371" y="149"/>
                  </a:lnTo>
                  <a:lnTo>
                    <a:pt x="333" y="111"/>
                  </a:lnTo>
                  <a:lnTo>
                    <a:pt x="296" y="86"/>
                  </a:lnTo>
                  <a:lnTo>
                    <a:pt x="258" y="61"/>
                  </a:lnTo>
                  <a:lnTo>
                    <a:pt x="221" y="49"/>
                  </a:lnTo>
                  <a:lnTo>
                    <a:pt x="183" y="36"/>
                  </a:lnTo>
                  <a:lnTo>
                    <a:pt x="146" y="24"/>
                  </a:lnTo>
                  <a:lnTo>
                    <a:pt x="108" y="24"/>
                  </a:lnTo>
                  <a:lnTo>
                    <a:pt x="71" y="11"/>
                  </a:lnTo>
                  <a:lnTo>
                    <a:pt x="33" y="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FF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3886200" y="32766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header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58" idx="3"/>
            <a:endCxn id="21" idx="1"/>
          </p:cNvCxnSpPr>
          <p:nvPr/>
        </p:nvCxnSpPr>
        <p:spPr>
          <a:xfrm flipV="1">
            <a:off x="4800600" y="3565525"/>
            <a:ext cx="479425" cy="34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1"/>
            <a:endCxn id="13" idx="3"/>
          </p:cNvCxnSpPr>
          <p:nvPr/>
        </p:nvCxnSpPr>
        <p:spPr>
          <a:xfrm rot="10800000">
            <a:off x="3362326" y="3565526"/>
            <a:ext cx="523875" cy="342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Page Formats: Variable Length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020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move records on page without changing rid; so, attractive for fixed-length records too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533400" y="1066800"/>
            <a:ext cx="8213725" cy="3959225"/>
            <a:chOff x="685800" y="1501775"/>
            <a:chExt cx="8213725" cy="3959225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03300" y="1533525"/>
              <a:ext cx="7061200" cy="3025775"/>
            </a:xfrm>
            <a:prstGeom prst="rect">
              <a:avLst/>
            </a:prstGeom>
            <a:noFill/>
            <a:ln w="254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613525" y="1704975"/>
              <a:ext cx="793750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 i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377950" y="1798638"/>
              <a:ext cx="1968500" cy="25876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587750" y="2476500"/>
              <a:ext cx="1663700" cy="258763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035550" y="2951163"/>
              <a:ext cx="2501900" cy="258762"/>
            </a:xfrm>
            <a:prstGeom prst="rect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96950" y="3290888"/>
              <a:ext cx="7073900" cy="1274762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79525" y="1501775"/>
              <a:ext cx="12588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Rid = (i,N)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489325" y="2181225"/>
              <a:ext cx="1182688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Rid = (i,2)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241925" y="2655888"/>
              <a:ext cx="1182688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Rid = (i,1)</a:t>
              </a:r>
            </a:p>
          </p:txBody>
        </p:sp>
        <p:sp useBgFill="1"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550150" y="4171950"/>
              <a:ext cx="5207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407150" y="4171950"/>
              <a:ext cx="5969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7016750" y="4171950"/>
              <a:ext cx="5207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797550" y="4171950"/>
              <a:ext cx="5969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654550" y="4171950"/>
              <a:ext cx="11303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044950" y="4171950"/>
              <a:ext cx="596900" cy="393700"/>
            </a:xfrm>
            <a:prstGeom prst="rect">
              <a:avLst/>
            </a:prstGeom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8062913" y="4244975"/>
              <a:ext cx="83661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>
                  <a:solidFill>
                    <a:srgbClr val="063DE8"/>
                  </a:solidFill>
                  <a:latin typeface="Book Antiqua" pitchFamily="18" charset="0"/>
                </a:rPr>
                <a:t>Pointer</a:t>
              </a:r>
            </a:p>
            <a:p>
              <a:r>
                <a:rPr lang="en-US" sz="1600">
                  <a:solidFill>
                    <a:srgbClr val="063DE8"/>
                  </a:solidFill>
                  <a:latin typeface="Book Antiqua" pitchFamily="18" charset="0"/>
                </a:rPr>
                <a:t>to start</a:t>
              </a:r>
            </a:p>
            <a:p>
              <a:r>
                <a:rPr lang="en-US" sz="1600">
                  <a:solidFill>
                    <a:srgbClr val="063DE8"/>
                  </a:solidFill>
                  <a:latin typeface="Book Antiqua" pitchFamily="18" charset="0"/>
                </a:rPr>
                <a:t>of free</a:t>
              </a:r>
            </a:p>
            <a:p>
              <a:r>
                <a:rPr lang="en-US" sz="1600">
                  <a:solidFill>
                    <a:srgbClr val="063DE8"/>
                  </a:solidFill>
                  <a:latin typeface="Book Antiqua" pitchFamily="18" charset="0"/>
                </a:rPr>
                <a:t>space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632325" y="5159375"/>
              <a:ext cx="171291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>
                  <a:solidFill>
                    <a:srgbClr val="CF0E30"/>
                  </a:solidFill>
                  <a:latin typeface="Book Antiqua" pitchFamily="18" charset="0"/>
                </a:rPr>
                <a:t>SLOT DIRECTORY</a:t>
              </a:r>
            </a:p>
          </p:txBody>
        </p:sp>
        <p:grpSp>
          <p:nvGrpSpPr>
            <p:cNvPr id="24" name="Group 26"/>
            <p:cNvGrpSpPr>
              <a:grpSpLocks/>
            </p:cNvGrpSpPr>
            <p:nvPr/>
          </p:nvGrpSpPr>
          <p:grpSpPr bwMode="auto">
            <a:xfrm>
              <a:off x="4038600" y="4800600"/>
              <a:ext cx="2895600" cy="304800"/>
              <a:chOff x="2544" y="3024"/>
              <a:chExt cx="1824" cy="192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>
                <a:off x="2544" y="3024"/>
                <a:ext cx="384" cy="192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4"/>
              <p:cNvSpPr>
                <a:spLocks noChangeShapeType="1"/>
              </p:cNvSpPr>
              <p:nvPr/>
            </p:nvSpPr>
            <p:spPr bwMode="auto">
              <a:xfrm>
                <a:off x="2928" y="3216"/>
                <a:ext cx="1104" cy="0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4032" y="3024"/>
                <a:ext cx="336" cy="192"/>
              </a:xfrm>
              <a:prstGeom prst="line">
                <a:avLst/>
              </a:prstGeom>
              <a:noFill/>
              <a:ln w="12700">
                <a:solidFill>
                  <a:srgbClr val="CF0E3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176713" y="4551363"/>
              <a:ext cx="271462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Book Antiqua" pitchFamily="18" charset="0"/>
                </a:rPr>
                <a:t>N</a:t>
              </a:r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           . . .            2         1</a:t>
              </a: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910138" y="3124200"/>
              <a:ext cx="1568450" cy="1220788"/>
            </a:xfrm>
            <a:custGeom>
              <a:avLst/>
              <a:gdLst/>
              <a:ahLst/>
              <a:cxnLst>
                <a:cxn ang="0">
                  <a:pos x="987" y="768"/>
                </a:cxn>
                <a:cxn ang="0">
                  <a:pos x="970" y="709"/>
                </a:cxn>
                <a:cxn ang="0">
                  <a:pos x="948" y="662"/>
                </a:cxn>
                <a:cxn ang="0">
                  <a:pos x="916" y="627"/>
                </a:cxn>
                <a:cxn ang="0">
                  <a:pos x="883" y="604"/>
                </a:cxn>
                <a:cxn ang="0">
                  <a:pos x="850" y="592"/>
                </a:cxn>
                <a:cxn ang="0">
                  <a:pos x="817" y="580"/>
                </a:cxn>
                <a:cxn ang="0">
                  <a:pos x="785" y="568"/>
                </a:cxn>
                <a:cxn ang="0">
                  <a:pos x="741" y="568"/>
                </a:cxn>
                <a:cxn ang="0">
                  <a:pos x="686" y="557"/>
                </a:cxn>
                <a:cxn ang="0">
                  <a:pos x="654" y="544"/>
                </a:cxn>
                <a:cxn ang="0">
                  <a:pos x="599" y="521"/>
                </a:cxn>
                <a:cxn ang="0">
                  <a:pos x="555" y="510"/>
                </a:cxn>
                <a:cxn ang="0">
                  <a:pos x="501" y="486"/>
                </a:cxn>
                <a:cxn ang="0">
                  <a:pos x="436" y="450"/>
                </a:cxn>
                <a:cxn ang="0">
                  <a:pos x="392" y="427"/>
                </a:cxn>
                <a:cxn ang="0">
                  <a:pos x="349" y="416"/>
                </a:cxn>
                <a:cxn ang="0">
                  <a:pos x="305" y="392"/>
                </a:cxn>
                <a:cxn ang="0">
                  <a:pos x="261" y="368"/>
                </a:cxn>
                <a:cxn ang="0">
                  <a:pos x="218" y="333"/>
                </a:cxn>
                <a:cxn ang="0">
                  <a:pos x="185" y="309"/>
                </a:cxn>
                <a:cxn ang="0">
                  <a:pos x="152" y="286"/>
                </a:cxn>
                <a:cxn ang="0">
                  <a:pos x="119" y="274"/>
                </a:cxn>
                <a:cxn ang="0">
                  <a:pos x="87" y="251"/>
                </a:cxn>
                <a:cxn ang="0">
                  <a:pos x="54" y="239"/>
                </a:cxn>
                <a:cxn ang="0">
                  <a:pos x="21" y="204"/>
                </a:cxn>
                <a:cxn ang="0">
                  <a:pos x="0" y="169"/>
                </a:cxn>
                <a:cxn ang="0">
                  <a:pos x="0" y="133"/>
                </a:cxn>
                <a:cxn ang="0">
                  <a:pos x="0" y="98"/>
                </a:cxn>
                <a:cxn ang="0">
                  <a:pos x="10" y="63"/>
                </a:cxn>
                <a:cxn ang="0">
                  <a:pos x="32" y="28"/>
                </a:cxn>
                <a:cxn ang="0">
                  <a:pos x="65" y="0"/>
                </a:cxn>
              </a:cxnLst>
              <a:rect l="0" t="0" r="r" b="b"/>
              <a:pathLst>
                <a:path w="988" h="769">
                  <a:moveTo>
                    <a:pt x="987" y="768"/>
                  </a:moveTo>
                  <a:lnTo>
                    <a:pt x="970" y="709"/>
                  </a:lnTo>
                  <a:lnTo>
                    <a:pt x="948" y="662"/>
                  </a:lnTo>
                  <a:lnTo>
                    <a:pt x="916" y="627"/>
                  </a:lnTo>
                  <a:lnTo>
                    <a:pt x="883" y="604"/>
                  </a:lnTo>
                  <a:lnTo>
                    <a:pt x="850" y="592"/>
                  </a:lnTo>
                  <a:lnTo>
                    <a:pt x="817" y="580"/>
                  </a:lnTo>
                  <a:lnTo>
                    <a:pt x="785" y="568"/>
                  </a:lnTo>
                  <a:lnTo>
                    <a:pt x="741" y="568"/>
                  </a:lnTo>
                  <a:lnTo>
                    <a:pt x="686" y="557"/>
                  </a:lnTo>
                  <a:lnTo>
                    <a:pt x="654" y="544"/>
                  </a:lnTo>
                  <a:lnTo>
                    <a:pt x="599" y="521"/>
                  </a:lnTo>
                  <a:lnTo>
                    <a:pt x="555" y="510"/>
                  </a:lnTo>
                  <a:lnTo>
                    <a:pt x="501" y="486"/>
                  </a:lnTo>
                  <a:lnTo>
                    <a:pt x="436" y="450"/>
                  </a:lnTo>
                  <a:lnTo>
                    <a:pt x="392" y="427"/>
                  </a:lnTo>
                  <a:lnTo>
                    <a:pt x="349" y="416"/>
                  </a:lnTo>
                  <a:lnTo>
                    <a:pt x="305" y="392"/>
                  </a:lnTo>
                  <a:lnTo>
                    <a:pt x="261" y="368"/>
                  </a:lnTo>
                  <a:lnTo>
                    <a:pt x="218" y="333"/>
                  </a:lnTo>
                  <a:lnTo>
                    <a:pt x="185" y="309"/>
                  </a:lnTo>
                  <a:lnTo>
                    <a:pt x="152" y="286"/>
                  </a:lnTo>
                  <a:lnTo>
                    <a:pt x="119" y="274"/>
                  </a:lnTo>
                  <a:lnTo>
                    <a:pt x="87" y="251"/>
                  </a:lnTo>
                  <a:lnTo>
                    <a:pt x="54" y="239"/>
                  </a:lnTo>
                  <a:lnTo>
                    <a:pt x="21" y="204"/>
                  </a:lnTo>
                  <a:lnTo>
                    <a:pt x="0" y="169"/>
                  </a:lnTo>
                  <a:lnTo>
                    <a:pt x="0" y="133"/>
                  </a:lnTo>
                  <a:lnTo>
                    <a:pt x="0" y="98"/>
                  </a:lnTo>
                  <a:lnTo>
                    <a:pt x="10" y="63"/>
                  </a:lnTo>
                  <a:lnTo>
                    <a:pt x="32" y="28"/>
                  </a:lnTo>
                  <a:lnTo>
                    <a:pt x="65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360738" y="2667000"/>
              <a:ext cx="2508250" cy="1677988"/>
            </a:xfrm>
            <a:custGeom>
              <a:avLst/>
              <a:gdLst/>
              <a:ahLst/>
              <a:cxnLst>
                <a:cxn ang="0">
                  <a:pos x="1579" y="1056"/>
                </a:cxn>
                <a:cxn ang="0">
                  <a:pos x="1524" y="1009"/>
                </a:cxn>
                <a:cxn ang="0">
                  <a:pos x="1490" y="972"/>
                </a:cxn>
                <a:cxn ang="0">
                  <a:pos x="1455" y="948"/>
                </a:cxn>
                <a:cxn ang="0">
                  <a:pos x="1421" y="913"/>
                </a:cxn>
                <a:cxn ang="0">
                  <a:pos x="1375" y="889"/>
                </a:cxn>
                <a:cxn ang="0">
                  <a:pos x="1329" y="865"/>
                </a:cxn>
                <a:cxn ang="0">
                  <a:pos x="1294" y="865"/>
                </a:cxn>
                <a:cxn ang="0">
                  <a:pos x="1261" y="853"/>
                </a:cxn>
                <a:cxn ang="0">
                  <a:pos x="1226" y="841"/>
                </a:cxn>
                <a:cxn ang="0">
                  <a:pos x="1192" y="829"/>
                </a:cxn>
                <a:cxn ang="0">
                  <a:pos x="1157" y="829"/>
                </a:cxn>
                <a:cxn ang="0">
                  <a:pos x="1123" y="817"/>
                </a:cxn>
                <a:cxn ang="0">
                  <a:pos x="1077" y="793"/>
                </a:cxn>
                <a:cxn ang="0">
                  <a:pos x="1042" y="781"/>
                </a:cxn>
                <a:cxn ang="0">
                  <a:pos x="986" y="757"/>
                </a:cxn>
                <a:cxn ang="0">
                  <a:pos x="940" y="746"/>
                </a:cxn>
                <a:cxn ang="0">
                  <a:pos x="894" y="722"/>
                </a:cxn>
                <a:cxn ang="0">
                  <a:pos x="859" y="698"/>
                </a:cxn>
                <a:cxn ang="0">
                  <a:pos x="802" y="674"/>
                </a:cxn>
                <a:cxn ang="0">
                  <a:pos x="745" y="638"/>
                </a:cxn>
                <a:cxn ang="0">
                  <a:pos x="711" y="626"/>
                </a:cxn>
                <a:cxn ang="0">
                  <a:pos x="687" y="614"/>
                </a:cxn>
                <a:cxn ang="0">
                  <a:pos x="630" y="590"/>
                </a:cxn>
                <a:cxn ang="0">
                  <a:pos x="595" y="566"/>
                </a:cxn>
                <a:cxn ang="0">
                  <a:pos x="561" y="554"/>
                </a:cxn>
                <a:cxn ang="0">
                  <a:pos x="526" y="530"/>
                </a:cxn>
                <a:cxn ang="0">
                  <a:pos x="470" y="506"/>
                </a:cxn>
                <a:cxn ang="0">
                  <a:pos x="424" y="494"/>
                </a:cxn>
                <a:cxn ang="0">
                  <a:pos x="389" y="483"/>
                </a:cxn>
                <a:cxn ang="0">
                  <a:pos x="343" y="459"/>
                </a:cxn>
                <a:cxn ang="0">
                  <a:pos x="309" y="447"/>
                </a:cxn>
                <a:cxn ang="0">
                  <a:pos x="274" y="423"/>
                </a:cxn>
                <a:cxn ang="0">
                  <a:pos x="229" y="411"/>
                </a:cxn>
                <a:cxn ang="0">
                  <a:pos x="195" y="387"/>
                </a:cxn>
                <a:cxn ang="0">
                  <a:pos x="160" y="375"/>
                </a:cxn>
                <a:cxn ang="0">
                  <a:pos x="126" y="352"/>
                </a:cxn>
                <a:cxn ang="0">
                  <a:pos x="80" y="304"/>
                </a:cxn>
                <a:cxn ang="0">
                  <a:pos x="45" y="291"/>
                </a:cxn>
                <a:cxn ang="0">
                  <a:pos x="22" y="256"/>
                </a:cxn>
                <a:cxn ang="0">
                  <a:pos x="11" y="220"/>
                </a:cxn>
                <a:cxn ang="0">
                  <a:pos x="0" y="184"/>
                </a:cxn>
                <a:cxn ang="0">
                  <a:pos x="0" y="148"/>
                </a:cxn>
                <a:cxn ang="0">
                  <a:pos x="11" y="112"/>
                </a:cxn>
                <a:cxn ang="0">
                  <a:pos x="22" y="76"/>
                </a:cxn>
                <a:cxn ang="0">
                  <a:pos x="57" y="52"/>
                </a:cxn>
                <a:cxn ang="0">
                  <a:pos x="91" y="28"/>
                </a:cxn>
                <a:cxn ang="0">
                  <a:pos x="126" y="4"/>
                </a:cxn>
                <a:cxn ang="0">
                  <a:pos x="127" y="0"/>
                </a:cxn>
              </a:cxnLst>
              <a:rect l="0" t="0" r="r" b="b"/>
              <a:pathLst>
                <a:path w="1580" h="1057">
                  <a:moveTo>
                    <a:pt x="1579" y="1056"/>
                  </a:moveTo>
                  <a:lnTo>
                    <a:pt x="1524" y="1009"/>
                  </a:lnTo>
                  <a:lnTo>
                    <a:pt x="1490" y="972"/>
                  </a:lnTo>
                  <a:lnTo>
                    <a:pt x="1455" y="948"/>
                  </a:lnTo>
                  <a:lnTo>
                    <a:pt x="1421" y="913"/>
                  </a:lnTo>
                  <a:lnTo>
                    <a:pt x="1375" y="889"/>
                  </a:lnTo>
                  <a:lnTo>
                    <a:pt x="1329" y="865"/>
                  </a:lnTo>
                  <a:lnTo>
                    <a:pt x="1294" y="865"/>
                  </a:lnTo>
                  <a:lnTo>
                    <a:pt x="1261" y="853"/>
                  </a:lnTo>
                  <a:lnTo>
                    <a:pt x="1226" y="841"/>
                  </a:lnTo>
                  <a:lnTo>
                    <a:pt x="1192" y="829"/>
                  </a:lnTo>
                  <a:lnTo>
                    <a:pt x="1157" y="829"/>
                  </a:lnTo>
                  <a:lnTo>
                    <a:pt x="1123" y="817"/>
                  </a:lnTo>
                  <a:lnTo>
                    <a:pt x="1077" y="793"/>
                  </a:lnTo>
                  <a:lnTo>
                    <a:pt x="1042" y="781"/>
                  </a:lnTo>
                  <a:lnTo>
                    <a:pt x="986" y="757"/>
                  </a:lnTo>
                  <a:lnTo>
                    <a:pt x="940" y="746"/>
                  </a:lnTo>
                  <a:lnTo>
                    <a:pt x="894" y="722"/>
                  </a:lnTo>
                  <a:lnTo>
                    <a:pt x="859" y="698"/>
                  </a:lnTo>
                  <a:lnTo>
                    <a:pt x="802" y="674"/>
                  </a:lnTo>
                  <a:lnTo>
                    <a:pt x="745" y="638"/>
                  </a:lnTo>
                  <a:lnTo>
                    <a:pt x="711" y="626"/>
                  </a:lnTo>
                  <a:lnTo>
                    <a:pt x="687" y="614"/>
                  </a:lnTo>
                  <a:lnTo>
                    <a:pt x="630" y="590"/>
                  </a:lnTo>
                  <a:lnTo>
                    <a:pt x="595" y="566"/>
                  </a:lnTo>
                  <a:lnTo>
                    <a:pt x="561" y="554"/>
                  </a:lnTo>
                  <a:lnTo>
                    <a:pt x="526" y="530"/>
                  </a:lnTo>
                  <a:lnTo>
                    <a:pt x="470" y="506"/>
                  </a:lnTo>
                  <a:lnTo>
                    <a:pt x="424" y="494"/>
                  </a:lnTo>
                  <a:lnTo>
                    <a:pt x="389" y="483"/>
                  </a:lnTo>
                  <a:lnTo>
                    <a:pt x="343" y="459"/>
                  </a:lnTo>
                  <a:lnTo>
                    <a:pt x="309" y="447"/>
                  </a:lnTo>
                  <a:lnTo>
                    <a:pt x="274" y="423"/>
                  </a:lnTo>
                  <a:lnTo>
                    <a:pt x="229" y="411"/>
                  </a:lnTo>
                  <a:lnTo>
                    <a:pt x="195" y="387"/>
                  </a:lnTo>
                  <a:lnTo>
                    <a:pt x="160" y="375"/>
                  </a:lnTo>
                  <a:lnTo>
                    <a:pt x="126" y="352"/>
                  </a:lnTo>
                  <a:lnTo>
                    <a:pt x="80" y="304"/>
                  </a:lnTo>
                  <a:lnTo>
                    <a:pt x="45" y="291"/>
                  </a:lnTo>
                  <a:lnTo>
                    <a:pt x="22" y="256"/>
                  </a:lnTo>
                  <a:lnTo>
                    <a:pt x="11" y="220"/>
                  </a:lnTo>
                  <a:lnTo>
                    <a:pt x="0" y="184"/>
                  </a:lnTo>
                  <a:lnTo>
                    <a:pt x="0" y="148"/>
                  </a:lnTo>
                  <a:lnTo>
                    <a:pt x="11" y="112"/>
                  </a:lnTo>
                  <a:lnTo>
                    <a:pt x="22" y="76"/>
                  </a:lnTo>
                  <a:lnTo>
                    <a:pt x="57" y="52"/>
                  </a:lnTo>
                  <a:lnTo>
                    <a:pt x="91" y="28"/>
                  </a:lnTo>
                  <a:lnTo>
                    <a:pt x="126" y="4"/>
                  </a:lnTo>
                  <a:lnTo>
                    <a:pt x="127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196975" y="2020888"/>
              <a:ext cx="2919413" cy="2324100"/>
            </a:xfrm>
            <a:custGeom>
              <a:avLst/>
              <a:gdLst/>
              <a:ahLst/>
              <a:cxnLst>
                <a:cxn ang="0">
                  <a:pos x="1838" y="1463"/>
                </a:cxn>
                <a:cxn ang="0">
                  <a:pos x="1809" y="1399"/>
                </a:cxn>
                <a:cxn ang="0">
                  <a:pos x="1774" y="1349"/>
                </a:cxn>
                <a:cxn ang="0">
                  <a:pos x="1739" y="1324"/>
                </a:cxn>
                <a:cxn ang="0">
                  <a:pos x="1716" y="1287"/>
                </a:cxn>
                <a:cxn ang="0">
                  <a:pos x="1646" y="1237"/>
                </a:cxn>
                <a:cxn ang="0">
                  <a:pos x="1611" y="1212"/>
                </a:cxn>
                <a:cxn ang="0">
                  <a:pos x="1565" y="1187"/>
                </a:cxn>
                <a:cxn ang="0">
                  <a:pos x="1531" y="1162"/>
                </a:cxn>
                <a:cxn ang="0">
                  <a:pos x="1495" y="1137"/>
                </a:cxn>
                <a:cxn ang="0">
                  <a:pos x="1461" y="1124"/>
                </a:cxn>
                <a:cxn ang="0">
                  <a:pos x="1426" y="1099"/>
                </a:cxn>
                <a:cxn ang="0">
                  <a:pos x="1391" y="1087"/>
                </a:cxn>
                <a:cxn ang="0">
                  <a:pos x="1345" y="1074"/>
                </a:cxn>
                <a:cxn ang="0">
                  <a:pos x="1310" y="1062"/>
                </a:cxn>
                <a:cxn ang="0">
                  <a:pos x="1263" y="1037"/>
                </a:cxn>
                <a:cxn ang="0">
                  <a:pos x="1217" y="1024"/>
                </a:cxn>
                <a:cxn ang="0">
                  <a:pos x="1183" y="1012"/>
                </a:cxn>
                <a:cxn ang="0">
                  <a:pos x="1136" y="987"/>
                </a:cxn>
                <a:cxn ang="0">
                  <a:pos x="1090" y="962"/>
                </a:cxn>
                <a:cxn ang="0">
                  <a:pos x="1055" y="949"/>
                </a:cxn>
                <a:cxn ang="0">
                  <a:pos x="1021" y="924"/>
                </a:cxn>
                <a:cxn ang="0">
                  <a:pos x="985" y="912"/>
                </a:cxn>
                <a:cxn ang="0">
                  <a:pos x="939" y="899"/>
                </a:cxn>
                <a:cxn ang="0">
                  <a:pos x="893" y="875"/>
                </a:cxn>
                <a:cxn ang="0">
                  <a:pos x="846" y="837"/>
                </a:cxn>
                <a:cxn ang="0">
                  <a:pos x="800" y="812"/>
                </a:cxn>
                <a:cxn ang="0">
                  <a:pos x="753" y="787"/>
                </a:cxn>
                <a:cxn ang="0">
                  <a:pos x="719" y="775"/>
                </a:cxn>
                <a:cxn ang="0">
                  <a:pos x="661" y="737"/>
                </a:cxn>
                <a:cxn ang="0">
                  <a:pos x="626" y="712"/>
                </a:cxn>
                <a:cxn ang="0">
                  <a:pos x="580" y="687"/>
                </a:cxn>
                <a:cxn ang="0">
                  <a:pos x="534" y="662"/>
                </a:cxn>
                <a:cxn ang="0">
                  <a:pos x="498" y="637"/>
                </a:cxn>
                <a:cxn ang="0">
                  <a:pos x="452" y="612"/>
                </a:cxn>
                <a:cxn ang="0">
                  <a:pos x="406" y="575"/>
                </a:cxn>
                <a:cxn ang="0">
                  <a:pos x="359" y="537"/>
                </a:cxn>
                <a:cxn ang="0">
                  <a:pos x="313" y="512"/>
                </a:cxn>
                <a:cxn ang="0">
                  <a:pos x="255" y="462"/>
                </a:cxn>
                <a:cxn ang="0">
                  <a:pos x="208" y="425"/>
                </a:cxn>
                <a:cxn ang="0">
                  <a:pos x="174" y="375"/>
                </a:cxn>
                <a:cxn ang="0">
                  <a:pos x="127" y="325"/>
                </a:cxn>
                <a:cxn ang="0">
                  <a:pos x="92" y="275"/>
                </a:cxn>
                <a:cxn ang="0">
                  <a:pos x="58" y="225"/>
                </a:cxn>
                <a:cxn ang="0">
                  <a:pos x="35" y="187"/>
                </a:cxn>
                <a:cxn ang="0">
                  <a:pos x="12" y="137"/>
                </a:cxn>
                <a:cxn ang="0">
                  <a:pos x="0" y="100"/>
                </a:cxn>
                <a:cxn ang="0">
                  <a:pos x="0" y="62"/>
                </a:cxn>
                <a:cxn ang="0">
                  <a:pos x="35" y="37"/>
                </a:cxn>
                <a:cxn ang="0">
                  <a:pos x="69" y="25"/>
                </a:cxn>
                <a:cxn ang="0">
                  <a:pos x="104" y="0"/>
                </a:cxn>
                <a:cxn ang="0">
                  <a:pos x="102" y="23"/>
                </a:cxn>
              </a:cxnLst>
              <a:rect l="0" t="0" r="r" b="b"/>
              <a:pathLst>
                <a:path w="1839" h="1464">
                  <a:moveTo>
                    <a:pt x="1838" y="1463"/>
                  </a:moveTo>
                  <a:lnTo>
                    <a:pt x="1809" y="1399"/>
                  </a:lnTo>
                  <a:lnTo>
                    <a:pt x="1774" y="1349"/>
                  </a:lnTo>
                  <a:lnTo>
                    <a:pt x="1739" y="1324"/>
                  </a:lnTo>
                  <a:lnTo>
                    <a:pt x="1716" y="1287"/>
                  </a:lnTo>
                  <a:lnTo>
                    <a:pt x="1646" y="1237"/>
                  </a:lnTo>
                  <a:lnTo>
                    <a:pt x="1611" y="1212"/>
                  </a:lnTo>
                  <a:lnTo>
                    <a:pt x="1565" y="1187"/>
                  </a:lnTo>
                  <a:lnTo>
                    <a:pt x="1531" y="1162"/>
                  </a:lnTo>
                  <a:lnTo>
                    <a:pt x="1495" y="1137"/>
                  </a:lnTo>
                  <a:lnTo>
                    <a:pt x="1461" y="1124"/>
                  </a:lnTo>
                  <a:lnTo>
                    <a:pt x="1426" y="1099"/>
                  </a:lnTo>
                  <a:lnTo>
                    <a:pt x="1391" y="1087"/>
                  </a:lnTo>
                  <a:lnTo>
                    <a:pt x="1345" y="1074"/>
                  </a:lnTo>
                  <a:lnTo>
                    <a:pt x="1310" y="1062"/>
                  </a:lnTo>
                  <a:lnTo>
                    <a:pt x="1263" y="1037"/>
                  </a:lnTo>
                  <a:lnTo>
                    <a:pt x="1217" y="1024"/>
                  </a:lnTo>
                  <a:lnTo>
                    <a:pt x="1183" y="1012"/>
                  </a:lnTo>
                  <a:lnTo>
                    <a:pt x="1136" y="987"/>
                  </a:lnTo>
                  <a:lnTo>
                    <a:pt x="1090" y="962"/>
                  </a:lnTo>
                  <a:lnTo>
                    <a:pt x="1055" y="949"/>
                  </a:lnTo>
                  <a:lnTo>
                    <a:pt x="1021" y="924"/>
                  </a:lnTo>
                  <a:lnTo>
                    <a:pt x="985" y="912"/>
                  </a:lnTo>
                  <a:lnTo>
                    <a:pt x="939" y="899"/>
                  </a:lnTo>
                  <a:lnTo>
                    <a:pt x="893" y="875"/>
                  </a:lnTo>
                  <a:lnTo>
                    <a:pt x="846" y="837"/>
                  </a:lnTo>
                  <a:lnTo>
                    <a:pt x="800" y="812"/>
                  </a:lnTo>
                  <a:lnTo>
                    <a:pt x="753" y="787"/>
                  </a:lnTo>
                  <a:lnTo>
                    <a:pt x="719" y="775"/>
                  </a:lnTo>
                  <a:lnTo>
                    <a:pt x="661" y="737"/>
                  </a:lnTo>
                  <a:lnTo>
                    <a:pt x="626" y="712"/>
                  </a:lnTo>
                  <a:lnTo>
                    <a:pt x="580" y="687"/>
                  </a:lnTo>
                  <a:lnTo>
                    <a:pt x="534" y="662"/>
                  </a:lnTo>
                  <a:lnTo>
                    <a:pt x="498" y="637"/>
                  </a:lnTo>
                  <a:lnTo>
                    <a:pt x="452" y="612"/>
                  </a:lnTo>
                  <a:lnTo>
                    <a:pt x="406" y="575"/>
                  </a:lnTo>
                  <a:lnTo>
                    <a:pt x="359" y="537"/>
                  </a:lnTo>
                  <a:lnTo>
                    <a:pt x="313" y="512"/>
                  </a:lnTo>
                  <a:lnTo>
                    <a:pt x="255" y="462"/>
                  </a:lnTo>
                  <a:lnTo>
                    <a:pt x="208" y="425"/>
                  </a:lnTo>
                  <a:lnTo>
                    <a:pt x="174" y="375"/>
                  </a:lnTo>
                  <a:lnTo>
                    <a:pt x="127" y="325"/>
                  </a:lnTo>
                  <a:lnTo>
                    <a:pt x="92" y="275"/>
                  </a:lnTo>
                  <a:lnTo>
                    <a:pt x="58" y="225"/>
                  </a:lnTo>
                  <a:lnTo>
                    <a:pt x="35" y="187"/>
                  </a:lnTo>
                  <a:lnTo>
                    <a:pt x="12" y="137"/>
                  </a:lnTo>
                  <a:lnTo>
                    <a:pt x="0" y="100"/>
                  </a:lnTo>
                  <a:lnTo>
                    <a:pt x="0" y="62"/>
                  </a:lnTo>
                  <a:lnTo>
                    <a:pt x="35" y="37"/>
                  </a:lnTo>
                  <a:lnTo>
                    <a:pt x="69" y="25"/>
                  </a:lnTo>
                  <a:lnTo>
                    <a:pt x="104" y="0"/>
                  </a:lnTo>
                  <a:lnTo>
                    <a:pt x="102" y="23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4100513" y="4246563"/>
              <a:ext cx="4095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20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53113" y="4246563"/>
              <a:ext cx="4095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16</a:t>
              </a: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62713" y="4246563"/>
              <a:ext cx="4095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24</a:t>
              </a:r>
            </a:p>
          </p:txBody>
        </p:sp>
        <p:sp>
          <p:nvSpPr>
            <p:cNvPr id="35" name="Arc 34"/>
            <p:cNvSpPr>
              <a:spLocks/>
            </p:cNvSpPr>
            <p:nvPr/>
          </p:nvSpPr>
          <p:spPr bwMode="auto">
            <a:xfrm>
              <a:off x="688975" y="3279775"/>
              <a:ext cx="304800" cy="304800"/>
            </a:xfrm>
            <a:custGeom>
              <a:avLst/>
              <a:gdLst>
                <a:gd name="G0" fmla="+- 21597 0 0"/>
                <a:gd name="G1" fmla="+- 21600 0 0"/>
                <a:gd name="G2" fmla="+- 21600 0 0"/>
                <a:gd name="T0" fmla="*/ 0 w 21597"/>
                <a:gd name="T1" fmla="*/ 21263 h 21600"/>
                <a:gd name="T2" fmla="*/ 21485 w 21597"/>
                <a:gd name="T3" fmla="*/ 0 h 21600"/>
                <a:gd name="T4" fmla="*/ 21597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21262"/>
                  </a:moveTo>
                  <a:cubicBezTo>
                    <a:pt x="183" y="9510"/>
                    <a:pt x="9730" y="61"/>
                    <a:pt x="21485" y="0"/>
                  </a:cubicBezTo>
                </a:path>
                <a:path w="21597" h="21600" stroke="0" extrusionOk="0">
                  <a:moveTo>
                    <a:pt x="-1" y="21262"/>
                  </a:moveTo>
                  <a:cubicBezTo>
                    <a:pt x="183" y="9510"/>
                    <a:pt x="9730" y="61"/>
                    <a:pt x="21485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35"/>
            <p:cNvSpPr>
              <a:spLocks/>
            </p:cNvSpPr>
            <p:nvPr/>
          </p:nvSpPr>
          <p:spPr bwMode="auto">
            <a:xfrm>
              <a:off x="685800" y="3584575"/>
              <a:ext cx="7086600" cy="8382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19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8" y="0"/>
                  </a:moveTo>
                  <a:cubicBezTo>
                    <a:pt x="11940" y="10"/>
                    <a:pt x="21600" y="9678"/>
                    <a:pt x="21600" y="21600"/>
                  </a:cubicBezTo>
                </a:path>
                <a:path w="21600" h="21600" stroke="0" extrusionOk="0">
                  <a:moveTo>
                    <a:pt x="18" y="0"/>
                  </a:moveTo>
                  <a:cubicBezTo>
                    <a:pt x="11940" y="10"/>
                    <a:pt x="21600" y="9678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72313" y="4222750"/>
              <a:ext cx="392112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rgbClr val="CF0E30"/>
                  </a:solidFill>
                  <a:latin typeface="Book Antiqua" pitchFamily="18" charset="0"/>
                </a:rPr>
                <a:t>N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6919913" y="4603750"/>
              <a:ext cx="909637" cy="39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rgbClr val="CF0E30"/>
                  </a:solidFill>
                  <a:latin typeface="Book Antiqua" pitchFamily="18" charset="0"/>
                </a:rPr>
                <a:t># slots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Files of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Page or block is OK when doing I/O, but higher levels of DBMS operate on </a:t>
            </a:r>
            <a:r>
              <a:rPr lang="en-US" i="1" dirty="0" smtClean="0">
                <a:solidFill>
                  <a:schemeClr val="accent2"/>
                </a:solidFill>
              </a:rPr>
              <a:t>records</a:t>
            </a:r>
            <a:r>
              <a:rPr lang="en-US" dirty="0" smtClean="0"/>
              <a:t>, and </a:t>
            </a:r>
            <a:r>
              <a:rPr lang="en-US" i="1" dirty="0" smtClean="0">
                <a:solidFill>
                  <a:schemeClr val="accent2"/>
                </a:solidFill>
              </a:rPr>
              <a:t>files of records</a:t>
            </a:r>
            <a:r>
              <a:rPr lang="en-US" dirty="0" smtClean="0"/>
              <a:t>.</a:t>
            </a:r>
          </a:p>
          <a:p>
            <a:r>
              <a:rPr lang="en-US" sz="2400" u="sng" dirty="0" smtClean="0">
                <a:solidFill>
                  <a:schemeClr val="accent2"/>
                </a:solidFill>
              </a:rPr>
              <a:t>FILE</a:t>
            </a:r>
            <a:r>
              <a:rPr lang="en-US" dirty="0" smtClean="0"/>
              <a:t>: A collection of pages, each containing a collection of records. Must support:</a:t>
            </a:r>
          </a:p>
          <a:p>
            <a:pPr lvl="1">
              <a:buSzPct val="75000"/>
            </a:pPr>
            <a:r>
              <a:rPr lang="en-US" dirty="0" smtClean="0"/>
              <a:t>insert/delete/modify record</a:t>
            </a:r>
          </a:p>
          <a:p>
            <a:pPr lvl="1">
              <a:buSzPct val="75000"/>
            </a:pPr>
            <a:r>
              <a:rPr lang="en-US" dirty="0" smtClean="0"/>
              <a:t>read a particular record (specified using </a:t>
            </a:r>
            <a:r>
              <a:rPr lang="en-US" i="1" dirty="0" smtClean="0"/>
              <a:t>record id</a:t>
            </a:r>
            <a:r>
              <a:rPr lang="en-US" dirty="0" smtClean="0"/>
              <a:t>)</a:t>
            </a:r>
          </a:p>
          <a:p>
            <a:pPr lvl="1">
              <a:buSzPct val="75000"/>
            </a:pPr>
            <a:r>
              <a:rPr lang="en-US" dirty="0" smtClean="0"/>
              <a:t>scan all records (possibly with some conditions on the records to be retrieved)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Unordered Heap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Simplest file structure contains records in no particular order.</a:t>
            </a:r>
          </a:p>
          <a:p>
            <a:r>
              <a:rPr lang="en-US" dirty="0" smtClean="0"/>
              <a:t>As file grows and shrinks, disk pages are allocated and de-allocated.</a:t>
            </a:r>
          </a:p>
          <a:p>
            <a:r>
              <a:rPr lang="en-US" dirty="0" smtClean="0"/>
              <a:t>To support record level operations, we must:</a:t>
            </a:r>
          </a:p>
          <a:p>
            <a:pPr lvl="1">
              <a:buSzPct val="75000"/>
            </a:pPr>
            <a:r>
              <a:rPr lang="en-US" dirty="0" smtClean="0"/>
              <a:t>keep track of the </a:t>
            </a:r>
            <a:r>
              <a:rPr lang="en-US" i="1" dirty="0" smtClean="0"/>
              <a:t>pages</a:t>
            </a:r>
            <a:r>
              <a:rPr lang="en-US" dirty="0" smtClean="0"/>
              <a:t> in a file</a:t>
            </a:r>
          </a:p>
          <a:p>
            <a:pPr lvl="1">
              <a:buSzPct val="75000"/>
            </a:pPr>
            <a:r>
              <a:rPr lang="en-US" dirty="0" smtClean="0"/>
              <a:t>keep track of </a:t>
            </a:r>
            <a:r>
              <a:rPr lang="en-US" i="1" dirty="0" smtClean="0"/>
              <a:t>free space </a:t>
            </a:r>
            <a:r>
              <a:rPr lang="en-US" dirty="0" smtClean="0"/>
              <a:t>on pages</a:t>
            </a:r>
          </a:p>
          <a:p>
            <a:pPr lvl="1">
              <a:buSzPct val="75000"/>
            </a:pPr>
            <a:r>
              <a:rPr lang="en-US" dirty="0" smtClean="0"/>
              <a:t>keep track of the </a:t>
            </a:r>
            <a:r>
              <a:rPr lang="en-US" i="1" dirty="0" smtClean="0"/>
              <a:t>records</a:t>
            </a:r>
            <a:r>
              <a:rPr lang="en-US" dirty="0" smtClean="0"/>
              <a:t> on a page</a:t>
            </a:r>
          </a:p>
          <a:p>
            <a:r>
              <a:rPr lang="en-US" dirty="0" smtClean="0"/>
              <a:t>How do we keeping </a:t>
            </a:r>
            <a:r>
              <a:rPr lang="en-US" dirty="0" smtClean="0"/>
              <a:t>track of </a:t>
            </a:r>
            <a:r>
              <a:rPr lang="en-US" dirty="0" smtClean="0"/>
              <a:t>these 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Heap File using a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401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header page id and Heap file </a:t>
            </a:r>
            <a:r>
              <a:rPr lang="en-US" dirty="0" smtClean="0"/>
              <a:t>name (corresponds to a table) </a:t>
            </a:r>
            <a:r>
              <a:rPr lang="en-US" dirty="0" smtClean="0"/>
              <a:t>must be stored someplace.</a:t>
            </a:r>
          </a:p>
          <a:p>
            <a:r>
              <a:rPr lang="en-US" dirty="0" smtClean="0"/>
              <a:t>Each page contains 2 `pointers’ plus data.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685800" y="1371600"/>
            <a:ext cx="7516813" cy="2741613"/>
            <a:chOff x="844550" y="1835150"/>
            <a:chExt cx="7516813" cy="274161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216150" y="2063750"/>
              <a:ext cx="1206500" cy="8255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63950" y="2063750"/>
              <a:ext cx="1206500" cy="8255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568950" y="2063750"/>
              <a:ext cx="1206500" cy="8255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216150" y="3511550"/>
              <a:ext cx="1206500" cy="8255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663950" y="3511550"/>
              <a:ext cx="1206500" cy="8255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568950" y="3511550"/>
              <a:ext cx="1206500" cy="82550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844550" y="2825750"/>
              <a:ext cx="1206500" cy="82550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76313" y="2873375"/>
              <a:ext cx="935037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sz="1800">
                  <a:solidFill>
                    <a:schemeClr val="bg1"/>
                  </a:solidFill>
                  <a:latin typeface="Book Antiqua" pitchFamily="18" charset="0"/>
                </a:rPr>
                <a:t>Header</a:t>
              </a:r>
            </a:p>
            <a:p>
              <a:pPr algn="ctr"/>
              <a:r>
                <a:rPr lang="en-US" sz="1800">
                  <a:solidFill>
                    <a:schemeClr val="bg1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500313" y="21875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3948113" y="21875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776913" y="21875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424113" y="35591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871913" y="35591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5853113" y="3559175"/>
              <a:ext cx="669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21" name="Arc 20"/>
            <p:cNvSpPr>
              <a:spLocks/>
            </p:cNvSpPr>
            <p:nvPr/>
          </p:nvSpPr>
          <p:spPr bwMode="auto">
            <a:xfrm>
              <a:off x="1603375" y="2444750"/>
              <a:ext cx="609600" cy="381000"/>
            </a:xfrm>
            <a:custGeom>
              <a:avLst/>
              <a:gdLst>
                <a:gd name="G0" fmla="+- 21598 0 0"/>
                <a:gd name="G1" fmla="+- 21600 0 0"/>
                <a:gd name="G2" fmla="+- 21600 0 0"/>
                <a:gd name="T0" fmla="*/ 0 w 21598"/>
                <a:gd name="T1" fmla="*/ 21330 h 21600"/>
                <a:gd name="T2" fmla="*/ 21542 w 21598"/>
                <a:gd name="T3" fmla="*/ 0 h 21600"/>
                <a:gd name="T4" fmla="*/ 21598 w 215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21329"/>
                  </a:moveTo>
                  <a:cubicBezTo>
                    <a:pt x="147" y="9528"/>
                    <a:pt x="9739" y="30"/>
                    <a:pt x="21542" y="0"/>
                  </a:cubicBezTo>
                </a:path>
                <a:path w="21598" h="21600" stroke="0" extrusionOk="0">
                  <a:moveTo>
                    <a:pt x="-1" y="21329"/>
                  </a:moveTo>
                  <a:cubicBezTo>
                    <a:pt x="147" y="9528"/>
                    <a:pt x="9739" y="30"/>
                    <a:pt x="21542" y="0"/>
                  </a:cubicBezTo>
                  <a:lnTo>
                    <a:pt x="21598" y="2160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21"/>
            <p:cNvSpPr>
              <a:spLocks/>
            </p:cNvSpPr>
            <p:nvPr/>
          </p:nvSpPr>
          <p:spPr bwMode="auto">
            <a:xfrm rot="7560000">
              <a:off x="2132807" y="2824956"/>
              <a:ext cx="609600" cy="38258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1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4" y="0"/>
                    <a:pt x="21550" y="9615"/>
                    <a:pt x="21599" y="2151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4" y="0"/>
                    <a:pt x="21550" y="9615"/>
                    <a:pt x="21599" y="2151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22"/>
            <p:cNvSpPr>
              <a:spLocks/>
            </p:cNvSpPr>
            <p:nvPr/>
          </p:nvSpPr>
          <p:spPr bwMode="auto">
            <a:xfrm>
              <a:off x="3130550" y="18351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23"/>
            <p:cNvSpPr>
              <a:spLocks/>
            </p:cNvSpPr>
            <p:nvPr/>
          </p:nvSpPr>
          <p:spPr bwMode="auto">
            <a:xfrm rot="10800000">
              <a:off x="3206750" y="2901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24"/>
            <p:cNvSpPr>
              <a:spLocks/>
            </p:cNvSpPr>
            <p:nvPr/>
          </p:nvSpPr>
          <p:spPr bwMode="auto">
            <a:xfrm>
              <a:off x="4273550" y="18351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rc 25"/>
            <p:cNvSpPr>
              <a:spLocks/>
            </p:cNvSpPr>
            <p:nvPr/>
          </p:nvSpPr>
          <p:spPr bwMode="auto">
            <a:xfrm rot="10800000">
              <a:off x="4349750" y="2901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26"/>
            <p:cNvSpPr>
              <a:spLocks/>
            </p:cNvSpPr>
            <p:nvPr/>
          </p:nvSpPr>
          <p:spPr bwMode="auto">
            <a:xfrm>
              <a:off x="5416550" y="18351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rc 27"/>
            <p:cNvSpPr>
              <a:spLocks/>
            </p:cNvSpPr>
            <p:nvPr/>
          </p:nvSpPr>
          <p:spPr bwMode="auto">
            <a:xfrm rot="10800000">
              <a:off x="5492750" y="2901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28"/>
            <p:cNvSpPr>
              <a:spLocks/>
            </p:cNvSpPr>
            <p:nvPr/>
          </p:nvSpPr>
          <p:spPr bwMode="auto">
            <a:xfrm>
              <a:off x="3130550" y="3282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rc 29"/>
            <p:cNvSpPr>
              <a:spLocks/>
            </p:cNvSpPr>
            <p:nvPr/>
          </p:nvSpPr>
          <p:spPr bwMode="auto">
            <a:xfrm rot="10800000">
              <a:off x="3206750" y="43497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30"/>
            <p:cNvSpPr>
              <a:spLocks/>
            </p:cNvSpPr>
            <p:nvPr/>
          </p:nvSpPr>
          <p:spPr bwMode="auto">
            <a:xfrm>
              <a:off x="4273550" y="3282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31"/>
            <p:cNvSpPr>
              <a:spLocks/>
            </p:cNvSpPr>
            <p:nvPr/>
          </p:nvSpPr>
          <p:spPr bwMode="auto">
            <a:xfrm rot="10800000">
              <a:off x="4349750" y="43497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32"/>
            <p:cNvSpPr>
              <a:spLocks/>
            </p:cNvSpPr>
            <p:nvPr/>
          </p:nvSpPr>
          <p:spPr bwMode="auto">
            <a:xfrm>
              <a:off x="5340350" y="3282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33"/>
            <p:cNvSpPr>
              <a:spLocks/>
            </p:cNvSpPr>
            <p:nvPr/>
          </p:nvSpPr>
          <p:spPr bwMode="auto">
            <a:xfrm rot="10800000">
              <a:off x="5416550" y="43497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B760F9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rc 34"/>
            <p:cNvSpPr>
              <a:spLocks/>
            </p:cNvSpPr>
            <p:nvPr/>
          </p:nvSpPr>
          <p:spPr bwMode="auto">
            <a:xfrm rot="3240000">
              <a:off x="2058194" y="3282156"/>
              <a:ext cx="609600" cy="382588"/>
            </a:xfrm>
            <a:custGeom>
              <a:avLst/>
              <a:gdLst>
                <a:gd name="G0" fmla="+- 21597 0 0"/>
                <a:gd name="G1" fmla="+- 21600 0 0"/>
                <a:gd name="G2" fmla="+- 21600 0 0"/>
                <a:gd name="T0" fmla="*/ 0 w 21597"/>
                <a:gd name="T1" fmla="*/ 21242 h 21600"/>
                <a:gd name="T2" fmla="*/ 21541 w 21597"/>
                <a:gd name="T3" fmla="*/ 0 h 21600"/>
                <a:gd name="T4" fmla="*/ 21597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21241"/>
                  </a:moveTo>
                  <a:cubicBezTo>
                    <a:pt x="195" y="9475"/>
                    <a:pt x="9773" y="30"/>
                    <a:pt x="21541" y="0"/>
                  </a:cubicBezTo>
                </a:path>
                <a:path w="21597" h="21600" stroke="0" extrusionOk="0">
                  <a:moveTo>
                    <a:pt x="-1" y="21241"/>
                  </a:moveTo>
                  <a:cubicBezTo>
                    <a:pt x="195" y="9475"/>
                    <a:pt x="9773" y="30"/>
                    <a:pt x="21541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Arc 35"/>
            <p:cNvSpPr>
              <a:spLocks/>
            </p:cNvSpPr>
            <p:nvPr/>
          </p:nvSpPr>
          <p:spPr bwMode="auto">
            <a:xfrm rot="10800000">
              <a:off x="1677988" y="3663950"/>
              <a:ext cx="6096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72313" y="3711575"/>
              <a:ext cx="1289050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Pages with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Free Space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070725" y="2265363"/>
              <a:ext cx="1222375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Full Pages</a:t>
              </a:r>
            </a:p>
          </p:txBody>
        </p:sp>
        <p:sp>
          <p:nvSpPr>
            <p:cNvPr id="39" name="Arc 38"/>
            <p:cNvSpPr>
              <a:spLocks/>
            </p:cNvSpPr>
            <p:nvPr/>
          </p:nvSpPr>
          <p:spPr bwMode="auto">
            <a:xfrm>
              <a:off x="6559550" y="18351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CF0E30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" name="Group 42"/>
            <p:cNvGrpSpPr>
              <a:grpSpLocks/>
            </p:cNvGrpSpPr>
            <p:nvPr/>
          </p:nvGrpSpPr>
          <p:grpSpPr bwMode="auto">
            <a:xfrm>
              <a:off x="7239000" y="2057400"/>
              <a:ext cx="228600" cy="152400"/>
              <a:chOff x="4560" y="1296"/>
              <a:chExt cx="144" cy="96"/>
            </a:xfrm>
          </p:grpSpPr>
          <p:sp>
            <p:nvSpPr>
              <p:cNvPr id="41" name="Line 39"/>
              <p:cNvSpPr>
                <a:spLocks noChangeShapeType="1"/>
              </p:cNvSpPr>
              <p:nvPr/>
            </p:nvSpPr>
            <p:spPr bwMode="auto">
              <a:xfrm>
                <a:off x="4560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0"/>
              <p:cNvSpPr>
                <a:spLocks noChangeShapeType="1"/>
              </p:cNvSpPr>
              <p:nvPr/>
            </p:nvSpPr>
            <p:spPr bwMode="auto">
              <a:xfrm>
                <a:off x="4584" y="1344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1"/>
              <p:cNvSpPr>
                <a:spLocks noChangeShapeType="1"/>
              </p:cNvSpPr>
              <p:nvPr/>
            </p:nvSpPr>
            <p:spPr bwMode="auto">
              <a:xfrm>
                <a:off x="4608" y="1392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" name="Group 46"/>
            <p:cNvGrpSpPr>
              <a:grpSpLocks/>
            </p:cNvGrpSpPr>
            <p:nvPr/>
          </p:nvGrpSpPr>
          <p:grpSpPr bwMode="auto">
            <a:xfrm>
              <a:off x="7162800" y="3505200"/>
              <a:ext cx="228600" cy="152400"/>
              <a:chOff x="4512" y="2208"/>
              <a:chExt cx="144" cy="96"/>
            </a:xfrm>
          </p:grpSpPr>
          <p:sp>
            <p:nvSpPr>
              <p:cNvPr id="45" name="Line 43"/>
              <p:cNvSpPr>
                <a:spLocks noChangeShapeType="1"/>
              </p:cNvSpPr>
              <p:nvPr/>
            </p:nvSpPr>
            <p:spPr bwMode="auto">
              <a:xfrm>
                <a:off x="4512" y="220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4"/>
              <p:cNvSpPr>
                <a:spLocks noChangeShapeType="1"/>
              </p:cNvSpPr>
              <p:nvPr/>
            </p:nvSpPr>
            <p:spPr bwMode="auto">
              <a:xfrm>
                <a:off x="4536" y="225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45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48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rc 47"/>
            <p:cNvSpPr>
              <a:spLocks/>
            </p:cNvSpPr>
            <p:nvPr/>
          </p:nvSpPr>
          <p:spPr bwMode="auto">
            <a:xfrm>
              <a:off x="6483350" y="3282950"/>
              <a:ext cx="838200" cy="227013"/>
            </a:xfrm>
            <a:custGeom>
              <a:avLst/>
              <a:gdLst>
                <a:gd name="G0" fmla="+- 21589 0 0"/>
                <a:gd name="G1" fmla="+- 21600 0 0"/>
                <a:gd name="G2" fmla="+- 21600 0 0"/>
                <a:gd name="T0" fmla="*/ 0 w 43189"/>
                <a:gd name="T1" fmla="*/ 20925 h 24133"/>
                <a:gd name="T2" fmla="*/ 43040 w 43189"/>
                <a:gd name="T3" fmla="*/ 24133 h 24133"/>
                <a:gd name="T4" fmla="*/ 21589 w 43189"/>
                <a:gd name="T5" fmla="*/ 21600 h 24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89" h="24133" fill="none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</a:path>
                <a:path w="43189" h="24133" stroke="0" extrusionOk="0">
                  <a:moveTo>
                    <a:pt x="-1" y="20924"/>
                  </a:moveTo>
                  <a:cubicBezTo>
                    <a:pt x="364" y="9264"/>
                    <a:pt x="9922" y="-1"/>
                    <a:pt x="21589" y="0"/>
                  </a:cubicBezTo>
                  <a:cubicBezTo>
                    <a:pt x="33518" y="0"/>
                    <a:pt x="43189" y="9670"/>
                    <a:pt x="43189" y="21600"/>
                  </a:cubicBezTo>
                  <a:cubicBezTo>
                    <a:pt x="43189" y="22446"/>
                    <a:pt x="43139" y="23292"/>
                    <a:pt x="43039" y="24132"/>
                  </a:cubicBezTo>
                  <a:lnTo>
                    <a:pt x="21589" y="21600"/>
                  </a:lnTo>
                  <a:close/>
                </a:path>
              </a:pathLst>
            </a:custGeom>
            <a:noFill/>
            <a:ln w="12700" cap="rnd">
              <a:solidFill>
                <a:srgbClr val="063DE8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Heap File using a Page Directory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entry for a page can include the number of free bytes on the page.</a:t>
            </a:r>
          </a:p>
          <a:p>
            <a:r>
              <a:rPr lang="en-US" dirty="0" smtClean="0"/>
              <a:t>The directory is a collection of pages; linked list implementation is just one alternative.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Much smaller than linked list of all HF pages</a:t>
            </a:r>
            <a:r>
              <a:rPr lang="en-US" dirty="0" smtClean="0">
                <a:solidFill>
                  <a:schemeClr val="accent2"/>
                </a:solidFill>
              </a:rPr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2271713" y="1149350"/>
            <a:ext cx="4198937" cy="3016250"/>
            <a:chOff x="1431" y="724"/>
            <a:chExt cx="2645" cy="1900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2068" y="912"/>
              <a:ext cx="616" cy="432"/>
              <a:chOff x="2068" y="912"/>
              <a:chExt cx="616" cy="432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2068" y="91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2068" y="102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8"/>
              <p:cNvSpPr>
                <a:spLocks noChangeArrowheads="1"/>
              </p:cNvSpPr>
              <p:nvPr/>
            </p:nvSpPr>
            <p:spPr bwMode="auto">
              <a:xfrm>
                <a:off x="2068" y="113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/>
            </p:nvSpPr>
            <p:spPr bwMode="auto">
              <a:xfrm>
                <a:off x="2068" y="124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>
                <a:off x="2259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>
                <a:off x="2493" y="912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19"/>
            <p:cNvGrpSpPr>
              <a:grpSpLocks/>
            </p:cNvGrpSpPr>
            <p:nvPr/>
          </p:nvGrpSpPr>
          <p:grpSpPr bwMode="auto">
            <a:xfrm>
              <a:off x="2068" y="1440"/>
              <a:ext cx="616" cy="432"/>
              <a:chOff x="2068" y="1440"/>
              <a:chExt cx="616" cy="432"/>
            </a:xfrm>
          </p:grpSpPr>
          <p:sp>
            <p:nvSpPr>
              <p:cNvPr id="35" name="Rectangle 13"/>
              <p:cNvSpPr>
                <a:spLocks noChangeArrowheads="1"/>
              </p:cNvSpPr>
              <p:nvPr/>
            </p:nvSpPr>
            <p:spPr bwMode="auto">
              <a:xfrm>
                <a:off x="2068" y="1444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4"/>
              <p:cNvSpPr>
                <a:spLocks noChangeArrowheads="1"/>
              </p:cNvSpPr>
              <p:nvPr/>
            </p:nvSpPr>
            <p:spPr bwMode="auto">
              <a:xfrm>
                <a:off x="2068" y="155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Rectangle 15"/>
              <p:cNvSpPr>
                <a:spLocks noChangeArrowheads="1"/>
              </p:cNvSpPr>
              <p:nvPr/>
            </p:nvSpPr>
            <p:spPr bwMode="auto">
              <a:xfrm>
                <a:off x="2068" y="166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16"/>
              <p:cNvSpPr>
                <a:spLocks noChangeArrowheads="1"/>
              </p:cNvSpPr>
              <p:nvPr/>
            </p:nvSpPr>
            <p:spPr bwMode="auto">
              <a:xfrm>
                <a:off x="2068" y="176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7"/>
              <p:cNvSpPr>
                <a:spLocks noChangeShapeType="1"/>
              </p:cNvSpPr>
              <p:nvPr/>
            </p:nvSpPr>
            <p:spPr bwMode="auto">
              <a:xfrm>
                <a:off x="2259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2493" y="1440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068" y="1968"/>
              <a:ext cx="616" cy="432"/>
              <a:chOff x="2068" y="1968"/>
              <a:chExt cx="616" cy="432"/>
            </a:xfrm>
          </p:grpSpPr>
          <p:sp>
            <p:nvSpPr>
              <p:cNvPr id="29" name="Rectangle 20"/>
              <p:cNvSpPr>
                <a:spLocks noChangeArrowheads="1"/>
              </p:cNvSpPr>
              <p:nvPr/>
            </p:nvSpPr>
            <p:spPr bwMode="auto">
              <a:xfrm>
                <a:off x="2068" y="1972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1"/>
              <p:cNvSpPr>
                <a:spLocks noChangeArrowheads="1"/>
              </p:cNvSpPr>
              <p:nvPr/>
            </p:nvSpPr>
            <p:spPr bwMode="auto">
              <a:xfrm>
                <a:off x="2068" y="2080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22"/>
              <p:cNvSpPr>
                <a:spLocks noChangeArrowheads="1"/>
              </p:cNvSpPr>
              <p:nvPr/>
            </p:nvSpPr>
            <p:spPr bwMode="auto">
              <a:xfrm>
                <a:off x="2068" y="2188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2068" y="2296"/>
                <a:ext cx="616" cy="100"/>
              </a:xfrm>
              <a:prstGeom prst="rect">
                <a:avLst/>
              </a:prstGeom>
              <a:solidFill>
                <a:schemeClr val="folHlink"/>
              </a:solidFill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4"/>
              <p:cNvSpPr>
                <a:spLocks noChangeShapeType="1"/>
              </p:cNvSpPr>
              <p:nvPr/>
            </p:nvSpPr>
            <p:spPr bwMode="auto">
              <a:xfrm>
                <a:off x="2259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5"/>
              <p:cNvSpPr>
                <a:spLocks noChangeShapeType="1"/>
              </p:cNvSpPr>
              <p:nvPr/>
            </p:nvSpPr>
            <p:spPr bwMode="auto">
              <a:xfrm>
                <a:off x="2493" y="1968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3460" y="72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3460" y="1300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29"/>
            <p:cNvSpPr>
              <a:spLocks noChangeArrowheads="1"/>
            </p:cNvSpPr>
            <p:nvPr/>
          </p:nvSpPr>
          <p:spPr bwMode="auto">
            <a:xfrm>
              <a:off x="3460" y="2164"/>
              <a:ext cx="616" cy="42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30"/>
            <p:cNvSpPr>
              <a:spLocks noChangeArrowheads="1"/>
            </p:cNvSpPr>
            <p:nvPr/>
          </p:nvSpPr>
          <p:spPr bwMode="auto">
            <a:xfrm>
              <a:off x="3495" y="754"/>
              <a:ext cx="53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 1</a:t>
              </a:r>
            </a:p>
          </p:txBody>
        </p:sp>
        <p:sp>
          <p:nvSpPr>
            <p:cNvPr id="15" name="Rectangle 31"/>
            <p:cNvSpPr>
              <a:spLocks noChangeArrowheads="1"/>
            </p:cNvSpPr>
            <p:nvPr/>
          </p:nvSpPr>
          <p:spPr bwMode="auto">
            <a:xfrm>
              <a:off x="3495" y="1330"/>
              <a:ext cx="53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 2</a:t>
              </a:r>
            </a:p>
          </p:txBody>
        </p:sp>
        <p:sp>
          <p:nvSpPr>
            <p:cNvPr id="16" name="Rectangle 32"/>
            <p:cNvSpPr>
              <a:spLocks noChangeArrowheads="1"/>
            </p:cNvSpPr>
            <p:nvPr/>
          </p:nvSpPr>
          <p:spPr bwMode="auto">
            <a:xfrm>
              <a:off x="3495" y="2194"/>
              <a:ext cx="578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Data</a:t>
              </a:r>
            </a:p>
            <a:p>
              <a:r>
                <a:rPr lang="en-US" sz="1800">
                  <a:solidFill>
                    <a:schemeClr val="tx2"/>
                  </a:solidFill>
                  <a:latin typeface="Book Antiqua" pitchFamily="18" charset="0"/>
                </a:rPr>
                <a:t>Page N</a:t>
              </a:r>
            </a:p>
          </p:txBody>
        </p:sp>
        <p:sp>
          <p:nvSpPr>
            <p:cNvPr id="17" name="Rectangle 33"/>
            <p:cNvSpPr>
              <a:spLocks noChangeArrowheads="1"/>
            </p:cNvSpPr>
            <p:nvPr/>
          </p:nvSpPr>
          <p:spPr bwMode="auto">
            <a:xfrm>
              <a:off x="1431" y="946"/>
              <a:ext cx="594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solidFill>
                    <a:schemeClr val="folHlink"/>
                  </a:solidFill>
                  <a:latin typeface="Book Antiqua" pitchFamily="18" charset="0"/>
                </a:rPr>
                <a:t>Header</a:t>
              </a:r>
            </a:p>
            <a:p>
              <a:r>
                <a:rPr lang="en-US" sz="1800" b="1">
                  <a:solidFill>
                    <a:schemeClr val="folHlink"/>
                  </a:solidFill>
                  <a:latin typeface="Book Antiqua" pitchFamily="18" charset="0"/>
                </a:rPr>
                <a:t>Page</a:t>
              </a:r>
            </a:p>
          </p:txBody>
        </p:sp>
        <p:sp>
          <p:nvSpPr>
            <p:cNvPr id="18" name="Rectangle 34"/>
            <p:cNvSpPr>
              <a:spLocks noChangeArrowheads="1"/>
            </p:cNvSpPr>
            <p:nvPr/>
          </p:nvSpPr>
          <p:spPr bwMode="auto">
            <a:xfrm>
              <a:off x="2006" y="2434"/>
              <a:ext cx="805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folHlink"/>
                  </a:solidFill>
                  <a:latin typeface="Book Antiqua" pitchFamily="18" charset="0"/>
                </a:rPr>
                <a:t>DIRECTORY</a:t>
              </a:r>
            </a:p>
          </p:txBody>
        </p:sp>
        <p:grpSp>
          <p:nvGrpSpPr>
            <p:cNvPr id="19" name="Group 37"/>
            <p:cNvGrpSpPr>
              <a:grpSpLocks/>
            </p:cNvGrpSpPr>
            <p:nvPr/>
          </p:nvGrpSpPr>
          <p:grpSpPr bwMode="auto">
            <a:xfrm>
              <a:off x="1826" y="1298"/>
              <a:ext cx="242" cy="190"/>
              <a:chOff x="1826" y="1298"/>
              <a:chExt cx="242" cy="190"/>
            </a:xfrm>
          </p:grpSpPr>
          <p:sp>
            <p:nvSpPr>
              <p:cNvPr id="27" name="Arc 35"/>
              <p:cNvSpPr>
                <a:spLocks/>
              </p:cNvSpPr>
              <p:nvPr/>
            </p:nvSpPr>
            <p:spPr bwMode="auto">
              <a:xfrm>
                <a:off x="1826" y="1298"/>
                <a:ext cx="240" cy="96"/>
              </a:xfrm>
              <a:custGeom>
                <a:avLst/>
                <a:gdLst>
                  <a:gd name="G0" fmla="+- 21589 0 0"/>
                  <a:gd name="G1" fmla="+- 21600 0 0"/>
                  <a:gd name="G2" fmla="+- 21600 0 0"/>
                  <a:gd name="T0" fmla="*/ 0 w 21589"/>
                  <a:gd name="T1" fmla="*/ 20925 h 21600"/>
                  <a:gd name="T2" fmla="*/ 21499 w 21589"/>
                  <a:gd name="T3" fmla="*/ 0 h 21600"/>
                  <a:gd name="T4" fmla="*/ 21589 w 215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89" h="21600" fill="none" extrusionOk="0">
                    <a:moveTo>
                      <a:pt x="-1" y="20924"/>
                    </a:moveTo>
                    <a:cubicBezTo>
                      <a:pt x="363" y="9299"/>
                      <a:pt x="9867" y="48"/>
                      <a:pt x="21499" y="0"/>
                    </a:cubicBezTo>
                  </a:path>
                  <a:path w="21589" h="21600" stroke="0" extrusionOk="0">
                    <a:moveTo>
                      <a:pt x="-1" y="20924"/>
                    </a:moveTo>
                    <a:cubicBezTo>
                      <a:pt x="363" y="9299"/>
                      <a:pt x="9867" y="48"/>
                      <a:pt x="21499" y="0"/>
                    </a:cubicBezTo>
                    <a:lnTo>
                      <a:pt x="2158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Arc 36"/>
              <p:cNvSpPr>
                <a:spLocks/>
              </p:cNvSpPr>
              <p:nvPr/>
            </p:nvSpPr>
            <p:spPr bwMode="auto">
              <a:xfrm>
                <a:off x="1828" y="1392"/>
                <a:ext cx="240" cy="9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40"/>
            <p:cNvGrpSpPr>
              <a:grpSpLocks/>
            </p:cNvGrpSpPr>
            <p:nvPr/>
          </p:nvGrpSpPr>
          <p:grpSpPr bwMode="auto">
            <a:xfrm>
              <a:off x="1826" y="1826"/>
              <a:ext cx="242" cy="190"/>
              <a:chOff x="1826" y="1826"/>
              <a:chExt cx="242" cy="190"/>
            </a:xfrm>
          </p:grpSpPr>
          <p:sp>
            <p:nvSpPr>
              <p:cNvPr id="25" name="Arc 38"/>
              <p:cNvSpPr>
                <a:spLocks/>
              </p:cNvSpPr>
              <p:nvPr/>
            </p:nvSpPr>
            <p:spPr bwMode="auto">
              <a:xfrm>
                <a:off x="1826" y="1826"/>
                <a:ext cx="240" cy="96"/>
              </a:xfrm>
              <a:custGeom>
                <a:avLst/>
                <a:gdLst>
                  <a:gd name="G0" fmla="+- 21589 0 0"/>
                  <a:gd name="G1" fmla="+- 21600 0 0"/>
                  <a:gd name="G2" fmla="+- 21600 0 0"/>
                  <a:gd name="T0" fmla="*/ 0 w 21589"/>
                  <a:gd name="T1" fmla="*/ 20925 h 21600"/>
                  <a:gd name="T2" fmla="*/ 21499 w 21589"/>
                  <a:gd name="T3" fmla="*/ 0 h 21600"/>
                  <a:gd name="T4" fmla="*/ 21589 w 2158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89" h="21600" fill="none" extrusionOk="0">
                    <a:moveTo>
                      <a:pt x="-1" y="20924"/>
                    </a:moveTo>
                    <a:cubicBezTo>
                      <a:pt x="363" y="9299"/>
                      <a:pt x="9867" y="48"/>
                      <a:pt x="21499" y="0"/>
                    </a:cubicBezTo>
                  </a:path>
                  <a:path w="21589" h="21600" stroke="0" extrusionOk="0">
                    <a:moveTo>
                      <a:pt x="-1" y="20924"/>
                    </a:moveTo>
                    <a:cubicBezTo>
                      <a:pt x="363" y="9299"/>
                      <a:pt x="9867" y="48"/>
                      <a:pt x="21499" y="0"/>
                    </a:cubicBezTo>
                    <a:lnTo>
                      <a:pt x="21589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Arc 39"/>
              <p:cNvSpPr>
                <a:spLocks/>
              </p:cNvSpPr>
              <p:nvPr/>
            </p:nvSpPr>
            <p:spPr bwMode="auto">
              <a:xfrm>
                <a:off x="1828" y="1920"/>
                <a:ext cx="240" cy="96"/>
              </a:xfrm>
              <a:custGeom>
                <a:avLst/>
                <a:gdLst>
                  <a:gd name="G0" fmla="+- 21600 0 0"/>
                  <a:gd name="G1" fmla="+- 0 0 0"/>
                  <a:gd name="G2" fmla="+- 21600 0 0"/>
                  <a:gd name="T0" fmla="*/ 21600 w 21600"/>
                  <a:gd name="T1" fmla="*/ 21600 h 21600"/>
                  <a:gd name="T2" fmla="*/ 0 w 21600"/>
                  <a:gd name="T3" fmla="*/ 0 h 21600"/>
                  <a:gd name="T4" fmla="*/ 2160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accent2"/>
                </a:solidFill>
                <a:round/>
                <a:headEnd type="stealth" w="med" len="med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" name="Arc 41"/>
            <p:cNvSpPr>
              <a:spLocks/>
            </p:cNvSpPr>
            <p:nvPr/>
          </p:nvSpPr>
          <p:spPr bwMode="auto">
            <a:xfrm>
              <a:off x="2162" y="770"/>
              <a:ext cx="1296" cy="192"/>
            </a:xfrm>
            <a:custGeom>
              <a:avLst/>
              <a:gdLst>
                <a:gd name="G0" fmla="+- 21597 0 0"/>
                <a:gd name="G1" fmla="+- 21600 0 0"/>
                <a:gd name="G2" fmla="+- 21600 0 0"/>
                <a:gd name="T0" fmla="*/ 0 w 21597"/>
                <a:gd name="T1" fmla="*/ 21263 h 21600"/>
                <a:gd name="T2" fmla="*/ 21580 w 21597"/>
                <a:gd name="T3" fmla="*/ 0 h 21600"/>
                <a:gd name="T4" fmla="*/ 21597 w 2159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7" h="21600" fill="none" extrusionOk="0">
                  <a:moveTo>
                    <a:pt x="-1" y="21262"/>
                  </a:moveTo>
                  <a:cubicBezTo>
                    <a:pt x="183" y="9473"/>
                    <a:pt x="9788" y="9"/>
                    <a:pt x="21580" y="0"/>
                  </a:cubicBezTo>
                </a:path>
                <a:path w="21597" h="21600" stroke="0" extrusionOk="0">
                  <a:moveTo>
                    <a:pt x="-1" y="21262"/>
                  </a:moveTo>
                  <a:cubicBezTo>
                    <a:pt x="183" y="9473"/>
                    <a:pt x="9788" y="9"/>
                    <a:pt x="21580" y="0"/>
                  </a:cubicBezTo>
                  <a:lnTo>
                    <a:pt x="21597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42"/>
            <p:cNvSpPr>
              <a:spLocks/>
            </p:cNvSpPr>
            <p:nvPr/>
          </p:nvSpPr>
          <p:spPr bwMode="auto">
            <a:xfrm>
              <a:off x="2354" y="960"/>
              <a:ext cx="1104" cy="38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43"/>
            <p:cNvSpPr>
              <a:spLocks/>
            </p:cNvSpPr>
            <p:nvPr/>
          </p:nvSpPr>
          <p:spPr bwMode="auto">
            <a:xfrm>
              <a:off x="2594" y="960"/>
              <a:ext cx="432" cy="720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44"/>
            <p:cNvSpPr>
              <a:spLocks/>
            </p:cNvSpPr>
            <p:nvPr/>
          </p:nvSpPr>
          <p:spPr bwMode="auto">
            <a:xfrm>
              <a:off x="2592" y="2018"/>
              <a:ext cx="864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accent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6096000" y="1066800"/>
            <a:ext cx="28956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1219200"/>
            <a:ext cx="15240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Relational Tables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Record </a:t>
            </a:r>
            <a:r>
              <a:rPr lang="en-US" dirty="0" smtClean="0"/>
              <a:t> -- a </a:t>
            </a:r>
            <a:r>
              <a:rPr lang="en-US" dirty="0" err="1" smtClean="0"/>
              <a:t>tuple</a:t>
            </a:r>
            <a:r>
              <a:rPr lang="en-US" dirty="0" smtClean="0"/>
              <a:t> or row of a relational table</a:t>
            </a:r>
            <a:endParaRPr lang="en-US" b="1" dirty="0" smtClean="0"/>
          </a:p>
          <a:p>
            <a:r>
              <a:rPr lang="en-US" b="1" dirty="0" err="1" smtClean="0"/>
              <a:t>RIDs</a:t>
            </a:r>
            <a:r>
              <a:rPr lang="en-US" dirty="0" smtClean="0"/>
              <a:t> – record identifiers that uniquely identify a record across memory and disk</a:t>
            </a:r>
          </a:p>
          <a:p>
            <a:r>
              <a:rPr lang="en-US" b="1" dirty="0" smtClean="0"/>
              <a:t>Page</a:t>
            </a:r>
            <a:r>
              <a:rPr lang="en-US" dirty="0" smtClean="0"/>
              <a:t> – a collection of records that is the unit of transfer between memory and disk</a:t>
            </a:r>
          </a:p>
          <a:p>
            <a:r>
              <a:rPr lang="en-US" b="1" dirty="0" err="1" smtClean="0"/>
              <a:t>Bufferpool</a:t>
            </a:r>
            <a:r>
              <a:rPr lang="en-US" dirty="0" smtClean="0"/>
              <a:t> – a piece of memory used to cache data and index pages.</a:t>
            </a:r>
          </a:p>
          <a:p>
            <a:r>
              <a:rPr lang="en-US" b="1" dirty="0" smtClean="0"/>
              <a:t>Buffer Manager </a:t>
            </a:r>
            <a:r>
              <a:rPr lang="en-US" dirty="0" smtClean="0"/>
              <a:t>– a component of a DBMS that manages the pages in memory</a:t>
            </a:r>
          </a:p>
          <a:p>
            <a:r>
              <a:rPr lang="en-US" b="1" dirty="0" smtClean="0"/>
              <a:t>Disk Space Manager </a:t>
            </a:r>
            <a:r>
              <a:rPr lang="en-US" dirty="0" smtClean="0"/>
              <a:t>– a component of a DBMS that manages pages on disk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28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628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4"/>
          <p:cNvGrpSpPr/>
          <p:nvPr/>
        </p:nvGrpSpPr>
        <p:grpSpPr>
          <a:xfrm>
            <a:off x="6400800" y="2438400"/>
            <a:ext cx="1524000" cy="1143000"/>
            <a:chOff x="6400800" y="2438400"/>
            <a:chExt cx="1524000" cy="1143000"/>
          </a:xfrm>
        </p:grpSpPr>
        <p:sp>
          <p:nvSpPr>
            <p:cNvPr id="34" name="Rectangle 33"/>
            <p:cNvSpPr/>
            <p:nvPr/>
          </p:nvSpPr>
          <p:spPr>
            <a:xfrm>
              <a:off x="6400800" y="2438400"/>
              <a:ext cx="1524000" cy="1143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532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8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532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628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676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532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628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676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53400" y="1371600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9600" y="2133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1"/>
            <a:endCxn id="12" idx="3"/>
          </p:cNvCxnSpPr>
          <p:nvPr/>
        </p:nvCxnSpPr>
        <p:spPr>
          <a:xfrm rot="10800000">
            <a:off x="7772400" y="1485900"/>
            <a:ext cx="381000" cy="70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1"/>
            <a:endCxn id="33" idx="3"/>
          </p:cNvCxnSpPr>
          <p:nvPr/>
        </p:nvCxnSpPr>
        <p:spPr>
          <a:xfrm rot="10800000">
            <a:off x="7924800" y="1790700"/>
            <a:ext cx="304800" cy="52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6019800" y="3886200"/>
            <a:ext cx="2971800" cy="2438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5"/>
          <p:cNvGrpSpPr/>
          <p:nvPr/>
        </p:nvGrpSpPr>
        <p:grpSpPr>
          <a:xfrm>
            <a:off x="6400800" y="4724400"/>
            <a:ext cx="1524000" cy="1143000"/>
            <a:chOff x="6400800" y="2438400"/>
            <a:chExt cx="1524000" cy="1143000"/>
          </a:xfrm>
        </p:grpSpPr>
        <p:sp>
          <p:nvSpPr>
            <p:cNvPr id="47" name="Rectangle 46"/>
            <p:cNvSpPr/>
            <p:nvPr/>
          </p:nvSpPr>
          <p:spPr>
            <a:xfrm>
              <a:off x="6400800" y="2438400"/>
              <a:ext cx="1524000" cy="1143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532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628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676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532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580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628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676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580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628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676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696200" y="40386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20000" y="685800"/>
            <a:ext cx="123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Bufferpool</a:t>
            </a:r>
            <a:endParaRPr lang="en-US" dirty="0"/>
          </a:p>
        </p:txBody>
      </p:sp>
      <p:sp>
        <p:nvSpPr>
          <p:cNvPr id="63" name="Up-Down Arrow 62"/>
          <p:cNvSpPr/>
          <p:nvPr/>
        </p:nvSpPr>
        <p:spPr>
          <a:xfrm>
            <a:off x="7086600" y="3657600"/>
            <a:ext cx="457200" cy="10668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Magnetic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disk or platter contains multiple concentric rings called </a:t>
            </a:r>
            <a:r>
              <a:rPr lang="en-US" b="1" dirty="0" smtClean="0"/>
              <a:t>tracks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Tracks of a fixed diameter of a spindle of disks form a </a:t>
            </a:r>
            <a:r>
              <a:rPr lang="en-US" b="1" dirty="0" smtClean="0"/>
              <a:t>cylinder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track is divided into fixed sized </a:t>
            </a:r>
            <a:r>
              <a:rPr lang="en-US" b="1" dirty="0" smtClean="0"/>
              <a:t>sectors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 “arcs”).</a:t>
            </a:r>
          </a:p>
          <a:p>
            <a:r>
              <a:rPr lang="en-US" dirty="0" smtClean="0"/>
              <a:t>Data stored in units of disk </a:t>
            </a:r>
            <a:r>
              <a:rPr lang="en-US" b="1" dirty="0" smtClean="0"/>
              <a:t>blocks </a:t>
            </a:r>
            <a:r>
              <a:rPr lang="en-US" dirty="0" smtClean="0"/>
              <a:t>(in multiples of sectors)</a:t>
            </a:r>
            <a:endParaRPr lang="en-US" b="1" dirty="0" smtClean="0"/>
          </a:p>
          <a:p>
            <a:r>
              <a:rPr lang="en-US" dirty="0" smtClean="0"/>
              <a:t>An array of </a:t>
            </a:r>
            <a:r>
              <a:rPr lang="en-US" b="1" dirty="0" smtClean="0"/>
              <a:t>disk heads </a:t>
            </a:r>
            <a:r>
              <a:rPr lang="en-US" dirty="0" smtClean="0"/>
              <a:t>moves as a single unit. </a:t>
            </a:r>
          </a:p>
          <a:p>
            <a:r>
              <a:rPr lang="en-US" b="1" dirty="0" smtClean="0"/>
              <a:t>Seek time</a:t>
            </a:r>
            <a:r>
              <a:rPr lang="en-US" dirty="0" smtClean="0"/>
              <a:t>: time to move disk heads over the required track</a:t>
            </a:r>
          </a:p>
          <a:p>
            <a:r>
              <a:rPr lang="en-US" b="1" dirty="0" smtClean="0"/>
              <a:t>Rotational delay</a:t>
            </a:r>
            <a:r>
              <a:rPr lang="en-US" dirty="0" smtClean="0"/>
              <a:t>: time for desired sector to rotate under the disk head.</a:t>
            </a:r>
          </a:p>
          <a:p>
            <a:r>
              <a:rPr lang="en-US" b="1" dirty="0" smtClean="0"/>
              <a:t>Transfer time</a:t>
            </a:r>
            <a:r>
              <a:rPr lang="en-US" dirty="0" smtClean="0"/>
              <a:t>: time to actually read/write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8" name="Group 19"/>
          <p:cNvGrpSpPr/>
          <p:nvPr/>
        </p:nvGrpSpPr>
        <p:grpSpPr>
          <a:xfrm>
            <a:off x="5867400" y="1143000"/>
            <a:ext cx="1828800" cy="1828800"/>
            <a:chOff x="6248400" y="4572000"/>
            <a:chExt cx="1371600" cy="1295400"/>
          </a:xfrm>
        </p:grpSpPr>
        <p:sp>
          <p:nvSpPr>
            <p:cNvPr id="7" name="Oval 6"/>
            <p:cNvSpPr/>
            <p:nvPr/>
          </p:nvSpPr>
          <p:spPr>
            <a:xfrm>
              <a:off x="6248400" y="4572000"/>
              <a:ext cx="13716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724400"/>
              <a:ext cx="1066800" cy="9906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4648200"/>
              <a:ext cx="1219200" cy="11430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6"/>
            </p:cNvCxnSpPr>
            <p:nvPr/>
          </p:nvCxnSpPr>
          <p:spPr>
            <a:xfrm>
              <a:off x="6934200" y="518160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5"/>
            </p:cNvCxnSpPr>
            <p:nvPr/>
          </p:nvCxnSpPr>
          <p:spPr>
            <a:xfrm rot="16200000" flipH="1">
              <a:off x="6928623" y="5187181"/>
              <a:ext cx="496091" cy="484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01000" y="24384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0" y="1066800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7356536" y="1251465"/>
            <a:ext cx="339664" cy="235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rot="10800000">
            <a:off x="7696200" y="2438400"/>
            <a:ext cx="3048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67400" y="35814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4267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5029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30194" y="3580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30194" y="4342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28606" y="50284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705600" y="5714206"/>
            <a:ext cx="304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305300" y="4762500"/>
            <a:ext cx="2209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01000" y="3059668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spindle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rot="10800000" flipV="1">
            <a:off x="6858000" y="3244334"/>
            <a:ext cx="1143000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657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10200" y="4419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52578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7315200" y="3733800"/>
            <a:ext cx="609597" cy="533399"/>
          </a:xfrm>
          <a:prstGeom prst="curvedConnector3">
            <a:avLst>
              <a:gd name="adj1" fmla="val -4856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1600" y="35052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01000" y="41910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59986" y="2819400"/>
            <a:ext cx="13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Arms move </a:t>
            </a:r>
          </a:p>
          <a:p>
            <a:r>
              <a:rPr lang="en-US" dirty="0" smtClean="0"/>
              <a:t>over tracks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Accessing Data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Seek time</a:t>
            </a:r>
            <a:r>
              <a:rPr lang="en-US" dirty="0" smtClean="0"/>
              <a:t>: time to move disk heads over the required </a:t>
            </a:r>
            <a:r>
              <a:rPr lang="en-US" dirty="0" smtClean="0"/>
              <a:t>track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</a:t>
            </a:r>
            <a:r>
              <a:rPr lang="en-US" dirty="0" smtClean="0">
                <a:solidFill>
                  <a:srgbClr val="FF0000"/>
                </a:solidFill>
              </a:rPr>
              <a:t>8.5msec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Rotational delay</a:t>
            </a:r>
            <a:r>
              <a:rPr lang="en-US" dirty="0" smtClean="0"/>
              <a:t>: time for desired sector to rotate under the disk head.</a:t>
            </a:r>
          </a:p>
          <a:p>
            <a:pPr lvl="1"/>
            <a:r>
              <a:rPr lang="en-US" dirty="0" smtClean="0"/>
              <a:t>Assume uniform distribution, on average time for half a </a:t>
            </a:r>
            <a:r>
              <a:rPr lang="en-US" dirty="0" smtClean="0"/>
              <a:t>rotation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4 </a:t>
            </a:r>
            <a:r>
              <a:rPr lang="en-US" dirty="0" err="1" smtClean="0">
                <a:solidFill>
                  <a:srgbClr val="FF0000"/>
                </a:solidFill>
              </a:rPr>
              <a:t>msec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b="1" dirty="0" smtClean="0"/>
              <a:t>Transfer time</a:t>
            </a:r>
            <a:r>
              <a:rPr lang="en-US" dirty="0" smtClean="0"/>
              <a:t>: time to actually read/write the </a:t>
            </a:r>
            <a:r>
              <a:rPr lang="en-US" dirty="0" smtClean="0"/>
              <a:t>data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7200rpm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Seek time and rotational delay </a:t>
            </a:r>
            <a:r>
              <a:rPr lang="en-US" dirty="0" smtClean="0"/>
              <a:t>dominate</a:t>
            </a:r>
          </a:p>
          <a:p>
            <a:pPr lvl="1"/>
            <a:r>
              <a:rPr lang="en-US" dirty="0" smtClean="0"/>
              <a:t>Key to lower I/O cost: </a:t>
            </a:r>
            <a:r>
              <a:rPr lang="en-US" dirty="0" smtClean="0">
                <a:solidFill>
                  <a:srgbClr val="CF0E30"/>
                </a:solidFill>
              </a:rPr>
              <a:t>reduce seek/rotation delays</a:t>
            </a:r>
            <a:r>
              <a:rPr lang="en-US" dirty="0" smtClean="0">
                <a:solidFill>
                  <a:srgbClr val="CF0E30"/>
                </a:solidFill>
              </a:rPr>
              <a:t>!</a:t>
            </a:r>
          </a:p>
          <a:p>
            <a:pPr lvl="1"/>
            <a:r>
              <a:rPr lang="en-US" dirty="0" smtClean="0">
                <a:solidFill>
                  <a:srgbClr val="CF0E30"/>
                </a:solidFill>
              </a:rPr>
              <a:t>Pre-fetching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19"/>
          <p:cNvGrpSpPr/>
          <p:nvPr/>
        </p:nvGrpSpPr>
        <p:grpSpPr>
          <a:xfrm>
            <a:off x="5867400" y="1143000"/>
            <a:ext cx="1828800" cy="1828800"/>
            <a:chOff x="6248400" y="4572000"/>
            <a:chExt cx="1371600" cy="1295400"/>
          </a:xfrm>
        </p:grpSpPr>
        <p:sp>
          <p:nvSpPr>
            <p:cNvPr id="7" name="Oval 6"/>
            <p:cNvSpPr/>
            <p:nvPr/>
          </p:nvSpPr>
          <p:spPr>
            <a:xfrm>
              <a:off x="6248400" y="4572000"/>
              <a:ext cx="13716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724400"/>
              <a:ext cx="1066800" cy="9906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4648200"/>
              <a:ext cx="1219200" cy="11430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6"/>
            </p:cNvCxnSpPr>
            <p:nvPr/>
          </p:nvCxnSpPr>
          <p:spPr>
            <a:xfrm>
              <a:off x="6934200" y="518160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5"/>
            </p:cNvCxnSpPr>
            <p:nvPr/>
          </p:nvCxnSpPr>
          <p:spPr>
            <a:xfrm rot="16200000" flipH="1">
              <a:off x="6928623" y="5187181"/>
              <a:ext cx="496091" cy="484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01000" y="24384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0" y="1066800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7356536" y="1251465"/>
            <a:ext cx="339664" cy="235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rot="10800000">
            <a:off x="7696200" y="2438400"/>
            <a:ext cx="3048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67400" y="35814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4267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5029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30194" y="3580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30194" y="4342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28606" y="50284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705600" y="5714206"/>
            <a:ext cx="304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305300" y="4762500"/>
            <a:ext cx="2209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01000" y="3059668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spindle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rot="10800000" flipV="1">
            <a:off x="6858000" y="3244334"/>
            <a:ext cx="1143000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657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10200" y="4419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52578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7315200" y="3733800"/>
            <a:ext cx="609597" cy="533399"/>
          </a:xfrm>
          <a:prstGeom prst="curvedConnector3">
            <a:avLst>
              <a:gd name="adj1" fmla="val -4856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1600" y="35052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01000" y="41910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59986" y="2819400"/>
            <a:ext cx="13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Arms move </a:t>
            </a:r>
          </a:p>
          <a:p>
            <a:r>
              <a:rPr lang="en-US" dirty="0" smtClean="0"/>
              <a:t>over tracks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Buffer Management in a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02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must be in RAM for DBMS to operate on it!</a:t>
            </a:r>
          </a:p>
          <a:p>
            <a:r>
              <a:rPr lang="en-US" dirty="0" smtClean="0"/>
              <a:t>Table of &lt;frame#, </a:t>
            </a:r>
            <a:r>
              <a:rPr lang="en-US" dirty="0" err="1" smtClean="0"/>
              <a:t>pageid</a:t>
            </a:r>
            <a:r>
              <a:rPr lang="en-US" dirty="0" smtClean="0"/>
              <a:t>&gt; pairs is maintained.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100138" y="990600"/>
            <a:ext cx="7267575" cy="4043362"/>
            <a:chOff x="1100138" y="1354138"/>
            <a:chExt cx="7267575" cy="4043362"/>
          </a:xfrm>
        </p:grpSpPr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2536825" y="2409825"/>
              <a:ext cx="4230688" cy="1720850"/>
              <a:chOff x="1598" y="1518"/>
              <a:chExt cx="2665" cy="1084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1606" y="1526"/>
                <a:ext cx="2649" cy="106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602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2038" y="1522"/>
                <a:ext cx="430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2476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2913" y="1522"/>
                <a:ext cx="428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3349" y="1522"/>
                <a:ext cx="429" cy="107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2"/>
              <p:cNvSpPr>
                <a:spLocks noChangeShapeType="1"/>
              </p:cNvSpPr>
              <p:nvPr/>
            </p:nvSpPr>
            <p:spPr bwMode="auto">
              <a:xfrm>
                <a:off x="1598" y="186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598" y="2255"/>
                <a:ext cx="2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1598" y="1518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2472" y="1518"/>
                <a:ext cx="437" cy="347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Rectangle 16"/>
              <p:cNvSpPr>
                <a:spLocks noChangeArrowheads="1"/>
              </p:cNvSpPr>
              <p:nvPr/>
            </p:nvSpPr>
            <p:spPr bwMode="auto">
              <a:xfrm>
                <a:off x="2909" y="2255"/>
                <a:ext cx="436" cy="347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24"/>
            <p:cNvGrpSpPr>
              <a:grpSpLocks/>
            </p:cNvGrpSpPr>
            <p:nvPr/>
          </p:nvGrpSpPr>
          <p:grpSpPr bwMode="auto">
            <a:xfrm>
              <a:off x="3924300" y="4708525"/>
              <a:ext cx="1317625" cy="688975"/>
              <a:chOff x="2472" y="2966"/>
              <a:chExt cx="830" cy="434"/>
            </a:xfrm>
          </p:grpSpPr>
          <p:grpSp>
            <p:nvGrpSpPr>
              <p:cNvPr id="20" name="Group 22"/>
              <p:cNvGrpSpPr>
                <a:grpSpLocks/>
              </p:cNvGrpSpPr>
              <p:nvPr/>
            </p:nvGrpSpPr>
            <p:grpSpPr bwMode="auto">
              <a:xfrm>
                <a:off x="2472" y="2966"/>
                <a:ext cx="830" cy="434"/>
                <a:chOff x="2472" y="2966"/>
                <a:chExt cx="830" cy="434"/>
              </a:xfrm>
            </p:grpSpPr>
            <p:sp>
              <p:nvSpPr>
                <p:cNvPr id="22" name="Oval 18"/>
                <p:cNvSpPr>
                  <a:spLocks noChangeArrowheads="1"/>
                </p:cNvSpPr>
                <p:nvPr/>
              </p:nvSpPr>
              <p:spPr bwMode="auto">
                <a:xfrm>
                  <a:off x="2480" y="2966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Oval 19"/>
                <p:cNvSpPr>
                  <a:spLocks noChangeArrowheads="1"/>
                </p:cNvSpPr>
                <p:nvPr/>
              </p:nvSpPr>
              <p:spPr bwMode="auto">
                <a:xfrm>
                  <a:off x="2480" y="3303"/>
                  <a:ext cx="814" cy="97"/>
                </a:xfrm>
                <a:prstGeom prst="ellips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20"/>
                <p:cNvSpPr>
                  <a:spLocks noChangeShapeType="1"/>
                </p:cNvSpPr>
                <p:nvPr/>
              </p:nvSpPr>
              <p:spPr bwMode="auto">
                <a:xfrm>
                  <a:off x="247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21"/>
                <p:cNvSpPr>
                  <a:spLocks noChangeShapeType="1"/>
                </p:cNvSpPr>
                <p:nvPr/>
              </p:nvSpPr>
              <p:spPr bwMode="auto">
                <a:xfrm>
                  <a:off x="3302" y="3015"/>
                  <a:ext cx="0" cy="337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" name="Rectangle 23"/>
              <p:cNvSpPr>
                <a:spLocks noChangeArrowheads="1"/>
              </p:cNvSpPr>
              <p:nvPr/>
            </p:nvSpPr>
            <p:spPr bwMode="auto">
              <a:xfrm>
                <a:off x="2672" y="3034"/>
                <a:ext cx="407" cy="2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0488" tIns="44450" rIns="90488" bIns="44450">
                <a:spAutoFit/>
              </a:bodyPr>
              <a:lstStyle/>
              <a:p>
                <a:r>
                  <a:rPr lang="en-US">
                    <a:latin typeface="Book Antiqua" pitchFamily="18" charset="0"/>
                  </a:rPr>
                  <a:t>DB</a:t>
                </a: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497013" y="4481513"/>
              <a:ext cx="2981325" cy="0"/>
            </a:xfrm>
            <a:prstGeom prst="line">
              <a:avLst/>
            </a:prstGeom>
            <a:noFill/>
            <a:ln w="12700">
              <a:solidFill>
                <a:srgbClr val="B760F9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100138" y="4105275"/>
              <a:ext cx="202882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Book Antiqua" pitchFamily="18" charset="0"/>
                </a:rPr>
                <a:t>MAIN MEMORY</a:t>
              </a: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1101725" y="4603750"/>
              <a:ext cx="77787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b="1">
                  <a:latin typeface="Book Antiqua" pitchFamily="18" charset="0"/>
                </a:rPr>
                <a:t>DISK</a:t>
              </a:r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1462088" y="2584450"/>
              <a:ext cx="1041400" cy="301625"/>
            </a:xfrm>
            <a:custGeom>
              <a:avLst/>
              <a:gdLst/>
              <a:ahLst/>
              <a:cxnLst>
                <a:cxn ang="0">
                  <a:pos x="0" y="189"/>
                </a:cxn>
                <a:cxn ang="0">
                  <a:pos x="3" y="155"/>
                </a:cxn>
                <a:cxn ang="0">
                  <a:pos x="16" y="135"/>
                </a:cxn>
                <a:cxn ang="0">
                  <a:pos x="23" y="114"/>
                </a:cxn>
                <a:cxn ang="0">
                  <a:pos x="50" y="81"/>
                </a:cxn>
                <a:cxn ang="0">
                  <a:pos x="71" y="54"/>
                </a:cxn>
                <a:cxn ang="0">
                  <a:pos x="98" y="33"/>
                </a:cxn>
                <a:cxn ang="0">
                  <a:pos x="126" y="6"/>
                </a:cxn>
                <a:cxn ang="0">
                  <a:pos x="146" y="0"/>
                </a:cxn>
                <a:cxn ang="0">
                  <a:pos x="166" y="0"/>
                </a:cxn>
                <a:cxn ang="0">
                  <a:pos x="186" y="6"/>
                </a:cxn>
                <a:cxn ang="0">
                  <a:pos x="207" y="20"/>
                </a:cxn>
                <a:cxn ang="0">
                  <a:pos x="227" y="33"/>
                </a:cxn>
                <a:cxn ang="0">
                  <a:pos x="248" y="54"/>
                </a:cxn>
                <a:cxn ang="0">
                  <a:pos x="268" y="68"/>
                </a:cxn>
                <a:cxn ang="0">
                  <a:pos x="289" y="87"/>
                </a:cxn>
                <a:cxn ang="0">
                  <a:pos x="317" y="101"/>
                </a:cxn>
                <a:cxn ang="0">
                  <a:pos x="344" y="114"/>
                </a:cxn>
                <a:cxn ang="0">
                  <a:pos x="364" y="114"/>
                </a:cxn>
                <a:cxn ang="0">
                  <a:pos x="391" y="114"/>
                </a:cxn>
                <a:cxn ang="0">
                  <a:pos x="412" y="114"/>
                </a:cxn>
                <a:cxn ang="0">
                  <a:pos x="439" y="114"/>
                </a:cxn>
                <a:cxn ang="0">
                  <a:pos x="467" y="114"/>
                </a:cxn>
                <a:cxn ang="0">
                  <a:pos x="494" y="108"/>
                </a:cxn>
                <a:cxn ang="0">
                  <a:pos x="514" y="101"/>
                </a:cxn>
                <a:cxn ang="0">
                  <a:pos x="549" y="95"/>
                </a:cxn>
                <a:cxn ang="0">
                  <a:pos x="576" y="81"/>
                </a:cxn>
                <a:cxn ang="0">
                  <a:pos x="596" y="68"/>
                </a:cxn>
                <a:cxn ang="0">
                  <a:pos x="617" y="54"/>
                </a:cxn>
                <a:cxn ang="0">
                  <a:pos x="637" y="41"/>
                </a:cxn>
                <a:cxn ang="0">
                  <a:pos x="655" y="16"/>
                </a:cxn>
              </a:cxnLst>
              <a:rect l="0" t="0" r="r" b="b"/>
              <a:pathLst>
                <a:path w="656" h="190">
                  <a:moveTo>
                    <a:pt x="0" y="189"/>
                  </a:moveTo>
                  <a:lnTo>
                    <a:pt x="3" y="155"/>
                  </a:lnTo>
                  <a:lnTo>
                    <a:pt x="16" y="135"/>
                  </a:lnTo>
                  <a:lnTo>
                    <a:pt x="23" y="114"/>
                  </a:lnTo>
                  <a:lnTo>
                    <a:pt x="50" y="81"/>
                  </a:lnTo>
                  <a:lnTo>
                    <a:pt x="71" y="54"/>
                  </a:lnTo>
                  <a:lnTo>
                    <a:pt x="98" y="33"/>
                  </a:lnTo>
                  <a:lnTo>
                    <a:pt x="126" y="6"/>
                  </a:lnTo>
                  <a:lnTo>
                    <a:pt x="146" y="0"/>
                  </a:lnTo>
                  <a:lnTo>
                    <a:pt x="166" y="0"/>
                  </a:lnTo>
                  <a:lnTo>
                    <a:pt x="186" y="6"/>
                  </a:lnTo>
                  <a:lnTo>
                    <a:pt x="207" y="20"/>
                  </a:lnTo>
                  <a:lnTo>
                    <a:pt x="227" y="33"/>
                  </a:lnTo>
                  <a:lnTo>
                    <a:pt x="248" y="54"/>
                  </a:lnTo>
                  <a:lnTo>
                    <a:pt x="268" y="68"/>
                  </a:lnTo>
                  <a:lnTo>
                    <a:pt x="289" y="87"/>
                  </a:lnTo>
                  <a:lnTo>
                    <a:pt x="317" y="101"/>
                  </a:lnTo>
                  <a:lnTo>
                    <a:pt x="344" y="114"/>
                  </a:lnTo>
                  <a:lnTo>
                    <a:pt x="364" y="114"/>
                  </a:lnTo>
                  <a:lnTo>
                    <a:pt x="391" y="114"/>
                  </a:lnTo>
                  <a:lnTo>
                    <a:pt x="412" y="114"/>
                  </a:lnTo>
                  <a:lnTo>
                    <a:pt x="439" y="114"/>
                  </a:lnTo>
                  <a:lnTo>
                    <a:pt x="467" y="114"/>
                  </a:lnTo>
                  <a:lnTo>
                    <a:pt x="494" y="108"/>
                  </a:lnTo>
                  <a:lnTo>
                    <a:pt x="514" y="101"/>
                  </a:lnTo>
                  <a:lnTo>
                    <a:pt x="549" y="95"/>
                  </a:lnTo>
                  <a:lnTo>
                    <a:pt x="576" y="81"/>
                  </a:lnTo>
                  <a:lnTo>
                    <a:pt x="596" y="68"/>
                  </a:lnTo>
                  <a:lnTo>
                    <a:pt x="617" y="54"/>
                  </a:lnTo>
                  <a:lnTo>
                    <a:pt x="637" y="41"/>
                  </a:lnTo>
                  <a:lnTo>
                    <a:pt x="655" y="16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196975" y="2862263"/>
              <a:ext cx="1157288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disk page</a:t>
              </a: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704975" y="3281363"/>
              <a:ext cx="1039813" cy="300037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3" y="154"/>
                </a:cxn>
                <a:cxn ang="0">
                  <a:pos x="16" y="134"/>
                </a:cxn>
                <a:cxn ang="0">
                  <a:pos x="23" y="114"/>
                </a:cxn>
                <a:cxn ang="0">
                  <a:pos x="50" y="81"/>
                </a:cxn>
                <a:cxn ang="0">
                  <a:pos x="71" y="54"/>
                </a:cxn>
                <a:cxn ang="0">
                  <a:pos x="98" y="33"/>
                </a:cxn>
                <a:cxn ang="0">
                  <a:pos x="125" y="6"/>
                </a:cxn>
                <a:cxn ang="0">
                  <a:pos x="145" y="0"/>
                </a:cxn>
                <a:cxn ang="0">
                  <a:pos x="166" y="0"/>
                </a:cxn>
                <a:cxn ang="0">
                  <a:pos x="186" y="6"/>
                </a:cxn>
                <a:cxn ang="0">
                  <a:pos x="207" y="20"/>
                </a:cxn>
                <a:cxn ang="0">
                  <a:pos x="227" y="33"/>
                </a:cxn>
                <a:cxn ang="0">
                  <a:pos x="248" y="54"/>
                </a:cxn>
                <a:cxn ang="0">
                  <a:pos x="268" y="67"/>
                </a:cxn>
                <a:cxn ang="0">
                  <a:pos x="289" y="87"/>
                </a:cxn>
                <a:cxn ang="0">
                  <a:pos x="316" y="100"/>
                </a:cxn>
                <a:cxn ang="0">
                  <a:pos x="343" y="114"/>
                </a:cxn>
                <a:cxn ang="0">
                  <a:pos x="363" y="114"/>
                </a:cxn>
                <a:cxn ang="0">
                  <a:pos x="391" y="114"/>
                </a:cxn>
                <a:cxn ang="0">
                  <a:pos x="411" y="114"/>
                </a:cxn>
                <a:cxn ang="0">
                  <a:pos x="439" y="114"/>
                </a:cxn>
                <a:cxn ang="0">
                  <a:pos x="466" y="114"/>
                </a:cxn>
                <a:cxn ang="0">
                  <a:pos x="493" y="107"/>
                </a:cxn>
                <a:cxn ang="0">
                  <a:pos x="513" y="100"/>
                </a:cxn>
                <a:cxn ang="0">
                  <a:pos x="548" y="94"/>
                </a:cxn>
                <a:cxn ang="0">
                  <a:pos x="575" y="81"/>
                </a:cxn>
                <a:cxn ang="0">
                  <a:pos x="595" y="67"/>
                </a:cxn>
                <a:cxn ang="0">
                  <a:pos x="616" y="54"/>
                </a:cxn>
                <a:cxn ang="0">
                  <a:pos x="636" y="40"/>
                </a:cxn>
                <a:cxn ang="0">
                  <a:pos x="654" y="16"/>
                </a:cxn>
              </a:cxnLst>
              <a:rect l="0" t="0" r="r" b="b"/>
              <a:pathLst>
                <a:path w="655" h="189">
                  <a:moveTo>
                    <a:pt x="0" y="188"/>
                  </a:moveTo>
                  <a:lnTo>
                    <a:pt x="3" y="154"/>
                  </a:lnTo>
                  <a:lnTo>
                    <a:pt x="16" y="134"/>
                  </a:lnTo>
                  <a:lnTo>
                    <a:pt x="23" y="114"/>
                  </a:lnTo>
                  <a:lnTo>
                    <a:pt x="50" y="81"/>
                  </a:lnTo>
                  <a:lnTo>
                    <a:pt x="71" y="54"/>
                  </a:lnTo>
                  <a:lnTo>
                    <a:pt x="98" y="33"/>
                  </a:lnTo>
                  <a:lnTo>
                    <a:pt x="125" y="6"/>
                  </a:lnTo>
                  <a:lnTo>
                    <a:pt x="145" y="0"/>
                  </a:lnTo>
                  <a:lnTo>
                    <a:pt x="166" y="0"/>
                  </a:lnTo>
                  <a:lnTo>
                    <a:pt x="186" y="6"/>
                  </a:lnTo>
                  <a:lnTo>
                    <a:pt x="207" y="20"/>
                  </a:lnTo>
                  <a:lnTo>
                    <a:pt x="227" y="33"/>
                  </a:lnTo>
                  <a:lnTo>
                    <a:pt x="248" y="54"/>
                  </a:lnTo>
                  <a:lnTo>
                    <a:pt x="268" y="67"/>
                  </a:lnTo>
                  <a:lnTo>
                    <a:pt x="289" y="87"/>
                  </a:lnTo>
                  <a:lnTo>
                    <a:pt x="316" y="100"/>
                  </a:lnTo>
                  <a:lnTo>
                    <a:pt x="343" y="114"/>
                  </a:lnTo>
                  <a:lnTo>
                    <a:pt x="363" y="114"/>
                  </a:lnTo>
                  <a:lnTo>
                    <a:pt x="391" y="114"/>
                  </a:lnTo>
                  <a:lnTo>
                    <a:pt x="411" y="114"/>
                  </a:lnTo>
                  <a:lnTo>
                    <a:pt x="439" y="114"/>
                  </a:lnTo>
                  <a:lnTo>
                    <a:pt x="466" y="114"/>
                  </a:lnTo>
                  <a:lnTo>
                    <a:pt x="493" y="107"/>
                  </a:lnTo>
                  <a:lnTo>
                    <a:pt x="513" y="100"/>
                  </a:lnTo>
                  <a:lnTo>
                    <a:pt x="548" y="94"/>
                  </a:lnTo>
                  <a:lnTo>
                    <a:pt x="575" y="81"/>
                  </a:lnTo>
                  <a:lnTo>
                    <a:pt x="595" y="67"/>
                  </a:lnTo>
                  <a:lnTo>
                    <a:pt x="616" y="54"/>
                  </a:lnTo>
                  <a:lnTo>
                    <a:pt x="636" y="40"/>
                  </a:lnTo>
                  <a:lnTo>
                    <a:pt x="654" y="16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266825" y="3556000"/>
              <a:ext cx="1216025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free frame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618038" y="1792288"/>
              <a:ext cx="0" cy="5492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341563" y="1354138"/>
              <a:ext cx="4827587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>
                  <a:solidFill>
                    <a:schemeClr val="folHlink"/>
                  </a:solidFill>
                  <a:latin typeface="Book Antiqua" pitchFamily="18" charset="0"/>
                </a:rPr>
                <a:t>Page Requests from Higher Levels</a:t>
              </a: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444750" y="2112963"/>
              <a:ext cx="1739900" cy="36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>
                  <a:latin typeface="Book Antiqua" pitchFamily="18" charset="0"/>
                </a:rPr>
                <a:t>BUFFER POOL</a:t>
              </a: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4770438" y="4419600"/>
              <a:ext cx="1022350" cy="153988"/>
            </a:xfrm>
            <a:custGeom>
              <a:avLst/>
              <a:gdLst/>
              <a:ahLst/>
              <a:cxnLst>
                <a:cxn ang="0">
                  <a:pos x="643" y="96"/>
                </a:cxn>
                <a:cxn ang="0">
                  <a:pos x="640" y="79"/>
                </a:cxn>
                <a:cxn ang="0">
                  <a:pos x="627" y="69"/>
                </a:cxn>
                <a:cxn ang="0">
                  <a:pos x="621" y="58"/>
                </a:cxn>
                <a:cxn ang="0">
                  <a:pos x="594" y="41"/>
                </a:cxn>
                <a:cxn ang="0">
                  <a:pos x="573" y="27"/>
                </a:cxn>
                <a:cxn ang="0">
                  <a:pos x="547" y="17"/>
                </a:cxn>
                <a:cxn ang="0">
                  <a:pos x="520" y="3"/>
                </a:cxn>
                <a:cxn ang="0">
                  <a:pos x="500" y="0"/>
                </a:cxn>
                <a:cxn ang="0">
                  <a:pos x="480" y="0"/>
                </a:cxn>
                <a:cxn ang="0">
                  <a:pos x="460" y="3"/>
                </a:cxn>
                <a:cxn ang="0">
                  <a:pos x="439" y="10"/>
                </a:cxn>
                <a:cxn ang="0">
                  <a:pos x="420" y="17"/>
                </a:cxn>
                <a:cxn ang="0">
                  <a:pos x="399" y="27"/>
                </a:cxn>
                <a:cxn ang="0">
                  <a:pos x="380" y="34"/>
                </a:cxn>
                <a:cxn ang="0">
                  <a:pos x="359" y="44"/>
                </a:cxn>
                <a:cxn ang="0">
                  <a:pos x="332" y="51"/>
                </a:cxn>
                <a:cxn ang="0">
                  <a:pos x="305" y="58"/>
                </a:cxn>
                <a:cxn ang="0">
                  <a:pos x="286" y="58"/>
                </a:cxn>
                <a:cxn ang="0">
                  <a:pos x="259" y="58"/>
                </a:cxn>
                <a:cxn ang="0">
                  <a:pos x="238" y="58"/>
                </a:cxn>
                <a:cxn ang="0">
                  <a:pos x="212" y="58"/>
                </a:cxn>
                <a:cxn ang="0">
                  <a:pos x="185" y="58"/>
                </a:cxn>
                <a:cxn ang="0">
                  <a:pos x="158" y="55"/>
                </a:cxn>
                <a:cxn ang="0">
                  <a:pos x="138" y="51"/>
                </a:cxn>
                <a:cxn ang="0">
                  <a:pos x="104" y="48"/>
                </a:cxn>
                <a:cxn ang="0">
                  <a:pos x="78" y="41"/>
                </a:cxn>
                <a:cxn ang="0">
                  <a:pos x="58" y="34"/>
                </a:cxn>
                <a:cxn ang="0">
                  <a:pos x="38" y="27"/>
                </a:cxn>
                <a:cxn ang="0">
                  <a:pos x="18" y="21"/>
                </a:cxn>
                <a:cxn ang="0">
                  <a:pos x="0" y="8"/>
                </a:cxn>
              </a:cxnLst>
              <a:rect l="0" t="0" r="r" b="b"/>
              <a:pathLst>
                <a:path w="644" h="97">
                  <a:moveTo>
                    <a:pt x="643" y="96"/>
                  </a:moveTo>
                  <a:lnTo>
                    <a:pt x="640" y="79"/>
                  </a:lnTo>
                  <a:lnTo>
                    <a:pt x="627" y="69"/>
                  </a:lnTo>
                  <a:lnTo>
                    <a:pt x="621" y="58"/>
                  </a:lnTo>
                  <a:lnTo>
                    <a:pt x="594" y="41"/>
                  </a:lnTo>
                  <a:lnTo>
                    <a:pt x="573" y="27"/>
                  </a:lnTo>
                  <a:lnTo>
                    <a:pt x="547" y="17"/>
                  </a:lnTo>
                  <a:lnTo>
                    <a:pt x="520" y="3"/>
                  </a:lnTo>
                  <a:lnTo>
                    <a:pt x="500" y="0"/>
                  </a:lnTo>
                  <a:lnTo>
                    <a:pt x="480" y="0"/>
                  </a:lnTo>
                  <a:lnTo>
                    <a:pt x="460" y="3"/>
                  </a:lnTo>
                  <a:lnTo>
                    <a:pt x="439" y="10"/>
                  </a:lnTo>
                  <a:lnTo>
                    <a:pt x="420" y="17"/>
                  </a:lnTo>
                  <a:lnTo>
                    <a:pt x="399" y="27"/>
                  </a:lnTo>
                  <a:lnTo>
                    <a:pt x="380" y="34"/>
                  </a:lnTo>
                  <a:lnTo>
                    <a:pt x="359" y="44"/>
                  </a:lnTo>
                  <a:lnTo>
                    <a:pt x="332" y="51"/>
                  </a:lnTo>
                  <a:lnTo>
                    <a:pt x="305" y="58"/>
                  </a:lnTo>
                  <a:lnTo>
                    <a:pt x="286" y="58"/>
                  </a:lnTo>
                  <a:lnTo>
                    <a:pt x="259" y="58"/>
                  </a:lnTo>
                  <a:lnTo>
                    <a:pt x="238" y="58"/>
                  </a:lnTo>
                  <a:lnTo>
                    <a:pt x="212" y="58"/>
                  </a:lnTo>
                  <a:lnTo>
                    <a:pt x="185" y="58"/>
                  </a:lnTo>
                  <a:lnTo>
                    <a:pt x="158" y="55"/>
                  </a:lnTo>
                  <a:lnTo>
                    <a:pt x="138" y="51"/>
                  </a:lnTo>
                  <a:lnTo>
                    <a:pt x="104" y="48"/>
                  </a:lnTo>
                  <a:lnTo>
                    <a:pt x="78" y="41"/>
                  </a:lnTo>
                  <a:lnTo>
                    <a:pt x="58" y="34"/>
                  </a:lnTo>
                  <a:lnTo>
                    <a:pt x="38" y="27"/>
                  </a:lnTo>
                  <a:lnTo>
                    <a:pt x="18" y="21"/>
                  </a:lnTo>
                  <a:lnTo>
                    <a:pt x="0" y="8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495925" y="4659313"/>
              <a:ext cx="2871788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choice of frame dictated</a:t>
              </a:r>
            </a:p>
            <a:p>
              <a:r>
                <a:rPr lang="en-US" sz="2000">
                  <a:solidFill>
                    <a:schemeClr val="folHlink"/>
                  </a:solidFill>
                  <a:latin typeface="Book Antiqua" pitchFamily="18" charset="0"/>
                </a:rPr>
                <a:t>by </a:t>
              </a:r>
              <a:r>
                <a:rPr lang="en-US" sz="2000" b="1">
                  <a:solidFill>
                    <a:schemeClr val="folHlink"/>
                  </a:solidFill>
                  <a:latin typeface="Book Antiqua" pitchFamily="18" charset="0"/>
                </a:rPr>
                <a:t>replacement policy</a:t>
              </a: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4618038" y="4154488"/>
              <a:ext cx="0" cy="5492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Page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requested page is not in pool</a:t>
            </a:r>
          </a:p>
          <a:p>
            <a:pPr lvl="1"/>
            <a:r>
              <a:rPr lang="en-US" dirty="0" smtClean="0"/>
              <a:t>If buffer pool is full</a:t>
            </a:r>
          </a:p>
          <a:p>
            <a:pPr lvl="2"/>
            <a:r>
              <a:rPr lang="en-US" dirty="0" smtClean="0"/>
              <a:t>Choose frame for replacement</a:t>
            </a:r>
          </a:p>
          <a:p>
            <a:pPr lvl="2"/>
            <a:r>
              <a:rPr lang="en-US" dirty="0" smtClean="0"/>
              <a:t>If frame is dirty, write to disk</a:t>
            </a:r>
          </a:p>
          <a:p>
            <a:pPr lvl="1"/>
            <a:r>
              <a:rPr lang="en-US" dirty="0" smtClean="0"/>
              <a:t>Read requested page into empty frame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Pin</a:t>
            </a:r>
            <a:r>
              <a:rPr lang="en-US" dirty="0" smtClean="0"/>
              <a:t> the page and return its address</a:t>
            </a:r>
          </a:p>
          <a:p>
            <a:r>
              <a:rPr lang="en-US" dirty="0" smtClean="0"/>
              <a:t>Requestor of page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Unpins</a:t>
            </a:r>
            <a:r>
              <a:rPr lang="en-US" dirty="0" smtClean="0"/>
              <a:t>  the page</a:t>
            </a:r>
          </a:p>
          <a:p>
            <a:pPr lvl="1"/>
            <a:r>
              <a:rPr lang="en-US" dirty="0" smtClean="0"/>
              <a:t>Set </a:t>
            </a:r>
            <a:r>
              <a:rPr lang="en-US" dirty="0" smtClean="0">
                <a:solidFill>
                  <a:srgbClr val="FF0000"/>
                </a:solidFill>
              </a:rPr>
              <a:t>dirty</a:t>
            </a:r>
            <a:r>
              <a:rPr lang="en-US" dirty="0" smtClean="0"/>
              <a:t> bit if modified</a:t>
            </a:r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914401"/>
            <a:ext cx="4038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Page </a:t>
            </a:r>
            <a:r>
              <a:rPr lang="en-US" dirty="0" smtClean="0"/>
              <a:t>in pool may be requested many times, </a:t>
            </a:r>
          </a:p>
          <a:p>
            <a:pPr lvl="1">
              <a:buSzPct val="75000"/>
            </a:pPr>
            <a:r>
              <a:rPr lang="en-US" dirty="0" smtClean="0"/>
              <a:t>A </a:t>
            </a:r>
            <a:r>
              <a:rPr lang="en-US" i="1" dirty="0" smtClean="0">
                <a:solidFill>
                  <a:schemeClr val="accent2"/>
                </a:solidFill>
              </a:rPr>
              <a:t>pin count </a:t>
            </a:r>
            <a:r>
              <a:rPr lang="en-US" dirty="0" smtClean="0"/>
              <a:t>is used. </a:t>
            </a: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A </a:t>
            </a:r>
            <a:r>
              <a:rPr lang="en-US" dirty="0" smtClean="0"/>
              <a:t>page is a candidate for replacement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pin count </a:t>
            </a:r>
            <a:r>
              <a:rPr lang="en-US" dirty="0" smtClean="0"/>
              <a:t>= 0.</a:t>
            </a:r>
          </a:p>
          <a:p>
            <a:r>
              <a:rPr lang="en-US" dirty="0" smtClean="0"/>
              <a:t>Concurrency Control </a:t>
            </a:r>
            <a:r>
              <a:rPr lang="en-US" dirty="0" smtClean="0"/>
              <a:t>&amp; recovery may entail additional I/O when a frame is chosen for replacement. (</a:t>
            </a:r>
            <a:r>
              <a:rPr lang="en-US" i="1" dirty="0" smtClean="0"/>
              <a:t>Write-Ahead Log </a:t>
            </a:r>
            <a:r>
              <a:rPr lang="en-US" dirty="0" smtClean="0"/>
              <a:t>protocol; more later.)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Buffer Replacement Policy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Frame is chosen for replacement by a </a:t>
            </a:r>
            <a:r>
              <a:rPr lang="en-US" i="1" dirty="0" smtClean="0">
                <a:solidFill>
                  <a:schemeClr val="accent2"/>
                </a:solidFill>
              </a:rPr>
              <a:t>replacement policy:</a:t>
            </a:r>
          </a:p>
          <a:p>
            <a:pPr lvl="1">
              <a:buSzPct val="75000"/>
            </a:pPr>
            <a:r>
              <a:rPr lang="en-US" dirty="0" smtClean="0"/>
              <a:t>Least-recently-used (LRU), Clock</a:t>
            </a:r>
            <a:r>
              <a:rPr lang="en-US" dirty="0" smtClean="0"/>
              <a:t>, FIFO, </a:t>
            </a:r>
            <a:r>
              <a:rPr lang="en-US" dirty="0" smtClean="0"/>
              <a:t>MRU etc.</a:t>
            </a:r>
          </a:p>
          <a:p>
            <a:r>
              <a:rPr lang="en-US" dirty="0" smtClean="0"/>
              <a:t>Policy can have big impact on # of I/O’s; depends on the </a:t>
            </a:r>
            <a:r>
              <a:rPr lang="en-US" i="1" dirty="0" smtClean="0">
                <a:solidFill>
                  <a:schemeClr val="accent2"/>
                </a:solidFill>
              </a:rPr>
              <a:t>access pattern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Sequential flooding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Nasty situation caused by LRU + repeated sequential scans.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# buffer frames &lt; # pages in file </a:t>
            </a:r>
            <a:r>
              <a:rPr lang="en-US" dirty="0" smtClean="0"/>
              <a:t>means each page request causes an I/O.  MRU much better in this situation (but not in all situations, of course).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DBMS </a:t>
            </a:r>
            <a:r>
              <a:rPr lang="en-US" dirty="0" err="1" smtClean="0"/>
              <a:t>vs</a:t>
            </a:r>
            <a:r>
              <a:rPr lang="en-US" dirty="0" smtClean="0"/>
              <a:t>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OS does disk space &amp; buffer mgmt: why not let OS manage these tasks?</a:t>
            </a:r>
          </a:p>
          <a:p>
            <a:r>
              <a:rPr lang="en-US" dirty="0" smtClean="0"/>
              <a:t>Differences in OS support: portability issues</a:t>
            </a:r>
          </a:p>
          <a:p>
            <a:r>
              <a:rPr lang="en-US" dirty="0" smtClean="0"/>
              <a:t>Some limitations, e.g., files can’t span disks.</a:t>
            </a:r>
          </a:p>
          <a:p>
            <a:r>
              <a:rPr lang="en-US" dirty="0" smtClean="0"/>
              <a:t>Buffer management in DBMS requires ability to:</a:t>
            </a:r>
          </a:p>
          <a:p>
            <a:pPr lvl="1">
              <a:buSzPct val="75000"/>
            </a:pPr>
            <a:r>
              <a:rPr lang="en-US" dirty="0" smtClean="0">
                <a:solidFill>
                  <a:srgbClr val="CF0E30"/>
                </a:solidFill>
              </a:rPr>
              <a:t>pin a page </a:t>
            </a:r>
            <a:r>
              <a:rPr lang="en-US" dirty="0" smtClean="0"/>
              <a:t>in buffer pool, </a:t>
            </a:r>
            <a:r>
              <a:rPr lang="en-US" dirty="0" smtClean="0">
                <a:solidFill>
                  <a:srgbClr val="CF0E30"/>
                </a:solidFill>
              </a:rPr>
              <a:t>force a page </a:t>
            </a:r>
            <a:r>
              <a:rPr lang="en-US" dirty="0" smtClean="0"/>
              <a:t>to disk (important for implementing CC &amp; recovery),</a:t>
            </a:r>
          </a:p>
          <a:p>
            <a:pPr lvl="1">
              <a:buSzPct val="75000"/>
            </a:pPr>
            <a:r>
              <a:rPr lang="en-US" dirty="0" smtClean="0"/>
              <a:t>adjust </a:t>
            </a:r>
            <a:r>
              <a:rPr lang="en-US" i="1" dirty="0" smtClean="0">
                <a:solidFill>
                  <a:srgbClr val="CF0E30"/>
                </a:solidFill>
              </a:rPr>
              <a:t>replacement policy,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F0E30"/>
                </a:solidFill>
              </a:rPr>
              <a:t>pre-fetch pages </a:t>
            </a:r>
            <a:r>
              <a:rPr lang="en-US" dirty="0" smtClean="0"/>
              <a:t>based on access patterns in typical DB operations.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Record Formats: Fixed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7065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Information about field types same for all records in a file; stored in </a:t>
            </a:r>
            <a:r>
              <a:rPr lang="en-US" i="1" dirty="0" smtClean="0">
                <a:solidFill>
                  <a:schemeClr val="accent2"/>
                </a:solidFill>
              </a:rPr>
              <a:t>system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catalogs.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Finding </a:t>
            </a:r>
            <a:r>
              <a:rPr lang="en-US" i="1" dirty="0" err="1" smtClean="0"/>
              <a:t>i’th</a:t>
            </a:r>
            <a:r>
              <a:rPr lang="en-US" i="1" dirty="0" smtClean="0"/>
              <a:t> </a:t>
            </a:r>
            <a:r>
              <a:rPr lang="en-US" dirty="0" smtClean="0"/>
              <a:t>field does not require </a:t>
            </a:r>
            <a:r>
              <a:rPr lang="en-US" dirty="0" smtClean="0"/>
              <a:t>sequential scan </a:t>
            </a:r>
            <a:r>
              <a:rPr lang="en-US" dirty="0" smtClean="0"/>
              <a:t>of record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1143000"/>
          <a:ext cx="457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709"/>
                <a:gridCol w="1667691"/>
                <a:gridCol w="1143000"/>
                <a:gridCol w="990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r>
                        <a:rPr lang="en-US" u="sng" dirty="0" smtClean="0"/>
                        <a:t> </a:t>
                      </a:r>
                      <a:r>
                        <a:rPr lang="en-US" u="sng" dirty="0" err="1" smtClean="0"/>
                        <a:t>int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r>
                        <a:rPr lang="en-US" dirty="0" smtClean="0"/>
                        <a:t> char(32)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 </a:t>
                      </a:r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real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987550" y="2176462"/>
            <a:ext cx="5251450" cy="1938338"/>
            <a:chOff x="539750" y="2082800"/>
            <a:chExt cx="5251450" cy="1938338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546100" y="2560637"/>
              <a:ext cx="5245100" cy="749300"/>
              <a:chOff x="1156" y="1588"/>
              <a:chExt cx="3304" cy="472"/>
            </a:xfrm>
          </p:grpSpPr>
          <p:sp>
            <p:nvSpPr>
              <p:cNvPr id="9" name="Rectangle 6"/>
              <p:cNvSpPr>
                <a:spLocks noChangeArrowheads="1"/>
              </p:cNvSpPr>
              <p:nvPr/>
            </p:nvSpPr>
            <p:spPr bwMode="auto">
              <a:xfrm>
                <a:off x="1156" y="1588"/>
                <a:ext cx="856" cy="47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2020" y="1588"/>
                <a:ext cx="856" cy="47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2884" y="1588"/>
                <a:ext cx="1096" cy="47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3988" y="1588"/>
                <a:ext cx="472" cy="472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 flipV="1">
              <a:off x="539750" y="3316287"/>
              <a:ext cx="15240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762000" y="3657600"/>
              <a:ext cx="1835150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dirty="0">
                  <a:solidFill>
                    <a:srgbClr val="CF0E30"/>
                  </a:solidFill>
                  <a:latin typeface="Book Antiqua" pitchFamily="18" charset="0"/>
                </a:rPr>
                <a:t>Base address (B)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981075" y="26924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L1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539750" y="2935287"/>
              <a:ext cx="4572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54150" y="2935287"/>
              <a:ext cx="4572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76475" y="26924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L2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3800475" y="26924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L3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5095875" y="26924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L4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57275" y="20828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F1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276475" y="20828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F2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800475" y="20828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F3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095875" y="2082800"/>
              <a:ext cx="546100" cy="454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>
                  <a:solidFill>
                    <a:schemeClr val="tx2"/>
                  </a:solidFill>
                  <a:latin typeface="Courier New" pitchFamily="49" charset="0"/>
                </a:rPr>
                <a:t>F4</a:t>
              </a: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 flipV="1">
              <a:off x="3282950" y="3316287"/>
              <a:ext cx="152400" cy="533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3429000" y="3657600"/>
              <a:ext cx="2209800" cy="36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800" dirty="0">
                  <a:solidFill>
                    <a:srgbClr val="CF0E30"/>
                  </a:solidFill>
                  <a:latin typeface="Book Antiqua" pitchFamily="18" charset="0"/>
                </a:rPr>
                <a:t>Address = B+L1+L2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638800" y="1219200"/>
            <a:ext cx="2743200" cy="826532"/>
            <a:chOff x="5638800" y="1447800"/>
            <a:chExt cx="2743200" cy="826532"/>
          </a:xfrm>
        </p:grpSpPr>
        <p:grpSp>
          <p:nvGrpSpPr>
            <p:cNvPr id="33" name="Group 32"/>
            <p:cNvGrpSpPr/>
            <p:nvPr/>
          </p:nvGrpSpPr>
          <p:grpSpPr>
            <a:xfrm>
              <a:off x="5638800" y="1447800"/>
              <a:ext cx="2667000" cy="304800"/>
              <a:chOff x="5410200" y="1371600"/>
              <a:chExt cx="2667000" cy="304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410200" y="13716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22</a:t>
                </a: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867400" y="1371600"/>
                <a:ext cx="1066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Dustin</a:t>
                </a: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934200" y="1371600"/>
                <a:ext cx="4572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7</a:t>
                </a: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391400" y="1371600"/>
                <a:ext cx="685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45.0</a:t>
                </a:r>
                <a:endParaRPr lang="en-US" dirty="0"/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>
            <a:xfrm>
              <a:off x="5638800" y="1905000"/>
              <a:ext cx="4572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6096000" y="1905000"/>
              <a:ext cx="10668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7162800" y="1905000"/>
              <a:ext cx="4572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7620000" y="1905000"/>
              <a:ext cx="762000" cy="1588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715000" y="190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324600" y="19050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32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9000" y="190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772400" y="19050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105</TotalTime>
  <Words>1305</Words>
  <Application>Microsoft Office PowerPoint</Application>
  <PresentationFormat>On-screen Show (4:3)</PresentationFormat>
  <Paragraphs>283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ICS 421 Spring 2010</vt:lpstr>
      <vt:lpstr>ICS 421 Spring 2010 Storage</vt:lpstr>
      <vt:lpstr>Relational Tables on Disk</vt:lpstr>
      <vt:lpstr>Magnetic Disks</vt:lpstr>
      <vt:lpstr>Accessing Data on Disk</vt:lpstr>
      <vt:lpstr>Buffer Management in a DBMS</vt:lpstr>
      <vt:lpstr>Page Requests</vt:lpstr>
      <vt:lpstr>Buffer Replacement Policy</vt:lpstr>
      <vt:lpstr>DBMS vs OS</vt:lpstr>
      <vt:lpstr>Record Formats: Fixed Length</vt:lpstr>
      <vt:lpstr>Record Formats: Variable Length</vt:lpstr>
      <vt:lpstr>Page Formats: Fixed Length Records</vt:lpstr>
      <vt:lpstr>Page Formats: Variable Length Records</vt:lpstr>
      <vt:lpstr>Files of Records</vt:lpstr>
      <vt:lpstr>Unordered Heap Files</vt:lpstr>
      <vt:lpstr>Heap File using a Linked List</vt:lpstr>
      <vt:lpstr>Heap File using a Page Directory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Storage</dc:title>
  <dc:creator>Lipyeow Lim</dc:creator>
  <cp:lastModifiedBy>Lipyeow Lim</cp:lastModifiedBy>
  <cp:revision>10</cp:revision>
  <dcterms:created xsi:type="dcterms:W3CDTF">2010-02-13T00:47:04Z</dcterms:created>
  <dcterms:modified xsi:type="dcterms:W3CDTF">2010-02-13T02:32:18Z</dcterms:modified>
</cp:coreProperties>
</file>