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2" y="-4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84E237-03FE-4607-90B1-C8ED41784FC9}" type="datetimeFigureOut">
              <a:rPr lang="en-US"/>
              <a:pPr/>
              <a:t>2/17/2010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033B4F8-ECA2-4162-820E-F3D910BB2D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8BF4-F2C7-4F71-8AEF-C180C04ACBB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3892B-9FF0-428B-BF2D-1FD596A23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D95E0-830B-442E-B1C5-B8C947C16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50C40-804F-4609-909D-C951D1689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85596-13C1-4CB9-B2C0-B82D4E28D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38BF-7420-43BC-9144-7CF19DFE0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6F9EC-B40D-4F24-B519-433C35C77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BD72A-C715-4E4C-8E0C-AAF0EF65C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31DCD-F7CC-4C1E-9F1E-5AEAF1A1B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A691D-217B-408C-871A-90E0EFA8B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1A71C-6EB5-4A3D-9CBB-D04F654BF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D56E-E8D4-4C02-84CF-33C1A3673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F951B5-251F-4B27-B385-4E7980F43C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421 Spring 2010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Indexing (1)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DFB-2F48-4B87-B35E-334202384CD7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Inserting a new data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Find correct leaf </a:t>
            </a:r>
            <a:r>
              <a:rPr lang="en-US" i="1" dirty="0" smtClean="0"/>
              <a:t>L.</a:t>
            </a:r>
            <a:r>
              <a:rPr lang="en-US" dirty="0" smtClean="0"/>
              <a:t> </a:t>
            </a:r>
          </a:p>
          <a:p>
            <a:r>
              <a:rPr lang="en-US" dirty="0" smtClean="0"/>
              <a:t>Put data entry onto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pPr lvl="1">
              <a:buSzPct val="75000"/>
            </a:pPr>
            <a:r>
              <a:rPr lang="en-US" dirty="0" smtClean="0"/>
              <a:t>If </a:t>
            </a:r>
            <a:r>
              <a:rPr lang="en-US" i="1" dirty="0" smtClean="0"/>
              <a:t>L </a:t>
            </a:r>
            <a:r>
              <a:rPr lang="en-US" dirty="0" smtClean="0"/>
              <a:t>has enough space, </a:t>
            </a:r>
            <a:r>
              <a:rPr lang="en-US" i="1" dirty="0" smtClean="0"/>
              <a:t>done</a:t>
            </a:r>
            <a:r>
              <a:rPr lang="en-US" dirty="0" smtClean="0"/>
              <a:t>!</a:t>
            </a:r>
          </a:p>
          <a:p>
            <a:pPr lvl="1">
              <a:buSzPct val="75000"/>
            </a:pPr>
            <a:r>
              <a:rPr lang="en-US" dirty="0" smtClean="0"/>
              <a:t>Else, must </a:t>
            </a:r>
            <a:r>
              <a:rPr lang="en-US" i="1" u="sng" dirty="0" smtClean="0">
                <a:solidFill>
                  <a:schemeClr val="accent2"/>
                </a:solidFill>
              </a:rPr>
              <a:t>split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i="1" dirty="0" smtClean="0"/>
              <a:t>L (into L and a new node L2)</a:t>
            </a:r>
            <a:endParaRPr lang="en-US" dirty="0" smtClean="0"/>
          </a:p>
          <a:p>
            <a:pPr lvl="2"/>
            <a:r>
              <a:rPr lang="en-US" dirty="0" smtClean="0"/>
              <a:t>Redistribute entries evenly, </a:t>
            </a:r>
            <a:r>
              <a:rPr lang="en-US" b="1" u="sng" dirty="0" smtClean="0">
                <a:solidFill>
                  <a:schemeClr val="accent2"/>
                </a:solidFill>
              </a:rPr>
              <a:t>copy up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middle key.</a:t>
            </a:r>
          </a:p>
          <a:p>
            <a:pPr lvl="2"/>
            <a:r>
              <a:rPr lang="en-US" dirty="0" smtClean="0"/>
              <a:t>Insert index entry pointing to </a:t>
            </a:r>
            <a:r>
              <a:rPr lang="en-US" i="1" dirty="0" smtClean="0"/>
              <a:t>L2 </a:t>
            </a:r>
            <a:r>
              <a:rPr lang="en-US" dirty="0" smtClean="0"/>
              <a:t>into parent of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can happen recursively</a:t>
            </a:r>
          </a:p>
          <a:p>
            <a:pPr lvl="1"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To split index node</a:t>
            </a:r>
            <a:r>
              <a:rPr lang="en-US" dirty="0" smtClean="0"/>
              <a:t>, redistribute entries evenly, but </a:t>
            </a:r>
            <a:r>
              <a:rPr lang="en-US" b="1" u="sng" dirty="0" smtClean="0">
                <a:solidFill>
                  <a:schemeClr val="accent2"/>
                </a:solidFill>
              </a:rPr>
              <a:t>push up</a:t>
            </a:r>
            <a:r>
              <a:rPr lang="en-US" b="1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middle key.  (Contrast with leaf splits.)</a:t>
            </a:r>
          </a:p>
          <a:p>
            <a:r>
              <a:rPr lang="en-US" dirty="0" smtClean="0"/>
              <a:t>Splits “grow” tree; root split increases height.  </a:t>
            </a:r>
          </a:p>
          <a:p>
            <a:pPr lvl="1">
              <a:buSzPct val="75000"/>
            </a:pPr>
            <a:r>
              <a:rPr lang="en-US" dirty="0" smtClean="0"/>
              <a:t>Tree growth: gets </a:t>
            </a:r>
            <a:r>
              <a:rPr lang="en-US" i="1" u="sng" dirty="0" smtClean="0">
                <a:solidFill>
                  <a:schemeClr val="accent2"/>
                </a:solidFill>
              </a:rPr>
              <a:t>wider</a:t>
            </a:r>
            <a:r>
              <a:rPr lang="en-US" dirty="0" smtClean="0"/>
              <a:t> or </a:t>
            </a:r>
            <a:r>
              <a:rPr lang="en-US" i="1" u="sng" dirty="0" smtClean="0">
                <a:solidFill>
                  <a:schemeClr val="accent2"/>
                </a:solidFill>
              </a:rPr>
              <a:t>one level taller at top.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105400" cy="792162"/>
          </a:xfrm>
        </p:spPr>
        <p:txBody>
          <a:bodyPr/>
          <a:lstStyle/>
          <a:p>
            <a:r>
              <a:rPr lang="en-US" dirty="0" smtClean="0"/>
              <a:t>Example: Insert 8*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29" name="Group 227"/>
          <p:cNvGrpSpPr/>
          <p:nvPr/>
        </p:nvGrpSpPr>
        <p:grpSpPr>
          <a:xfrm>
            <a:off x="685800" y="5486400"/>
            <a:ext cx="1600200" cy="762000"/>
            <a:chOff x="304800" y="3200400"/>
            <a:chExt cx="1828800" cy="762000"/>
          </a:xfrm>
        </p:grpSpPr>
        <p:sp>
          <p:nvSpPr>
            <p:cNvPr id="130" name="Rectangle 129"/>
            <p:cNvSpPr/>
            <p:nvPr/>
          </p:nvSpPr>
          <p:spPr>
            <a:xfrm>
              <a:off x="3048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620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3048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7620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12192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6764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2192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6764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8" name="Group 227"/>
          <p:cNvGrpSpPr/>
          <p:nvPr/>
        </p:nvGrpSpPr>
        <p:grpSpPr>
          <a:xfrm>
            <a:off x="2590800" y="5486400"/>
            <a:ext cx="1600200" cy="762000"/>
            <a:chOff x="304800" y="3200400"/>
            <a:chExt cx="1828800" cy="762000"/>
          </a:xfrm>
        </p:grpSpPr>
        <p:sp>
          <p:nvSpPr>
            <p:cNvPr id="139" name="Rectangle 138"/>
            <p:cNvSpPr/>
            <p:nvPr/>
          </p:nvSpPr>
          <p:spPr>
            <a:xfrm>
              <a:off x="3048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7620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048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7620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2192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6764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2192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6764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9" name="Straight Arrow Connector 68"/>
          <p:cNvCxnSpPr>
            <a:stCxn id="122" idx="2"/>
            <a:endCxn id="113" idx="0"/>
          </p:cNvCxnSpPr>
          <p:nvPr/>
        </p:nvCxnSpPr>
        <p:spPr>
          <a:xfrm rot="5400000">
            <a:off x="1557338" y="2090738"/>
            <a:ext cx="762000" cy="2371725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26" idx="2"/>
            <a:endCxn id="88" idx="0"/>
          </p:cNvCxnSpPr>
          <p:nvPr/>
        </p:nvCxnSpPr>
        <p:spPr>
          <a:xfrm rot="16200000" flipH="1">
            <a:off x="4943475" y="2905125"/>
            <a:ext cx="762000" cy="74295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200400" y="2514600"/>
            <a:ext cx="45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3657600" y="2514600"/>
            <a:ext cx="152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048000" y="2514600"/>
            <a:ext cx="152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810000" y="2514600"/>
            <a:ext cx="45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4267200" y="2514600"/>
            <a:ext cx="152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419600" y="2514600"/>
            <a:ext cx="45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876800" y="2514600"/>
            <a:ext cx="152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029200" y="2514600"/>
            <a:ext cx="45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5486400" y="2514600"/>
            <a:ext cx="1524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227"/>
          <p:cNvGrpSpPr/>
          <p:nvPr/>
        </p:nvGrpSpPr>
        <p:grpSpPr>
          <a:xfrm>
            <a:off x="152400" y="3657600"/>
            <a:ext cx="1600200" cy="762000"/>
            <a:chOff x="304800" y="3200400"/>
            <a:chExt cx="1828800" cy="762000"/>
          </a:xfrm>
        </p:grpSpPr>
        <p:sp>
          <p:nvSpPr>
            <p:cNvPr id="112" name="Rectangle 111"/>
            <p:cNvSpPr/>
            <p:nvPr/>
          </p:nvSpPr>
          <p:spPr>
            <a:xfrm>
              <a:off x="3048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620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048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620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2192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6764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2192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6764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Group 228"/>
          <p:cNvGrpSpPr/>
          <p:nvPr/>
        </p:nvGrpSpPr>
        <p:grpSpPr>
          <a:xfrm>
            <a:off x="1905000" y="3657600"/>
            <a:ext cx="1676400" cy="762000"/>
            <a:chOff x="2438400" y="3124200"/>
            <a:chExt cx="1828800" cy="762000"/>
          </a:xfrm>
        </p:grpSpPr>
        <p:sp>
          <p:nvSpPr>
            <p:cNvPr id="104" name="Rectangle 103"/>
            <p:cNvSpPr/>
            <p:nvPr/>
          </p:nvSpPr>
          <p:spPr>
            <a:xfrm>
              <a:off x="2438400" y="3124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895600" y="3124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438400" y="3505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895600" y="3505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352800" y="3124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810000" y="3124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352800" y="3505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810000" y="3505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229"/>
          <p:cNvGrpSpPr/>
          <p:nvPr/>
        </p:nvGrpSpPr>
        <p:grpSpPr>
          <a:xfrm>
            <a:off x="3733800" y="3657600"/>
            <a:ext cx="1676400" cy="762000"/>
            <a:chOff x="4419600" y="3124200"/>
            <a:chExt cx="1828800" cy="762000"/>
          </a:xfrm>
        </p:grpSpPr>
        <p:sp>
          <p:nvSpPr>
            <p:cNvPr id="96" name="Rectangle 95"/>
            <p:cNvSpPr/>
            <p:nvPr/>
          </p:nvSpPr>
          <p:spPr>
            <a:xfrm>
              <a:off x="4419600" y="3124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876800" y="3124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419600" y="3505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876800" y="3505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334000" y="3124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791200" y="3124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5334000" y="3505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5791200" y="3505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230"/>
          <p:cNvGrpSpPr/>
          <p:nvPr/>
        </p:nvGrpSpPr>
        <p:grpSpPr>
          <a:xfrm>
            <a:off x="5486400" y="3657600"/>
            <a:ext cx="1676400" cy="762000"/>
            <a:chOff x="6400800" y="3124200"/>
            <a:chExt cx="1828800" cy="762000"/>
          </a:xfrm>
        </p:grpSpPr>
        <p:sp>
          <p:nvSpPr>
            <p:cNvPr id="88" name="Rectangle 87"/>
            <p:cNvSpPr/>
            <p:nvPr/>
          </p:nvSpPr>
          <p:spPr>
            <a:xfrm>
              <a:off x="6400800" y="3124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858000" y="3124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400800" y="3505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58000" y="3505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315200" y="3124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772400" y="3124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315200" y="3505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772400" y="3505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6" name="Group 231"/>
          <p:cNvGrpSpPr/>
          <p:nvPr/>
        </p:nvGrpSpPr>
        <p:grpSpPr>
          <a:xfrm>
            <a:off x="7239000" y="3657600"/>
            <a:ext cx="1752600" cy="762000"/>
            <a:chOff x="6934200" y="4419600"/>
            <a:chExt cx="1828800" cy="762000"/>
          </a:xfrm>
        </p:grpSpPr>
        <p:sp>
          <p:nvSpPr>
            <p:cNvPr id="80" name="Rectangle 79"/>
            <p:cNvSpPr/>
            <p:nvPr/>
          </p:nvSpPr>
          <p:spPr>
            <a:xfrm>
              <a:off x="6934200" y="4419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391400" y="4419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934200" y="4800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391400" y="4800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848600" y="4419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05800" y="4419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48600" y="4800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8305800" y="4800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7" name="Straight Arrow Connector 76"/>
          <p:cNvCxnSpPr>
            <a:stCxn id="121" idx="2"/>
            <a:endCxn id="105" idx="0"/>
          </p:cNvCxnSpPr>
          <p:nvPr/>
        </p:nvCxnSpPr>
        <p:spPr>
          <a:xfrm rot="5400000">
            <a:off x="2752725" y="2676525"/>
            <a:ext cx="762000" cy="120015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24" idx="2"/>
            <a:endCxn id="96" idx="0"/>
          </p:cNvCxnSpPr>
          <p:nvPr/>
        </p:nvCxnSpPr>
        <p:spPr>
          <a:xfrm rot="5400000">
            <a:off x="3762375" y="3076575"/>
            <a:ext cx="762000" cy="40005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28" idx="2"/>
            <a:endCxn id="81" idx="0"/>
          </p:cNvCxnSpPr>
          <p:nvPr/>
        </p:nvCxnSpPr>
        <p:spPr>
          <a:xfrm rot="16200000" flipH="1">
            <a:off x="6348412" y="2109787"/>
            <a:ext cx="762000" cy="2333625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Arc 146"/>
          <p:cNvSpPr/>
          <p:nvPr/>
        </p:nvSpPr>
        <p:spPr>
          <a:xfrm>
            <a:off x="1600200" y="3429000"/>
            <a:ext cx="533400" cy="533400"/>
          </a:xfrm>
          <a:prstGeom prst="arc">
            <a:avLst>
              <a:gd name="adj1" fmla="val 10937442"/>
              <a:gd name="adj2" fmla="val 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c 147"/>
          <p:cNvSpPr/>
          <p:nvPr/>
        </p:nvSpPr>
        <p:spPr>
          <a:xfrm>
            <a:off x="3352800" y="3429000"/>
            <a:ext cx="533400" cy="533400"/>
          </a:xfrm>
          <a:prstGeom prst="arc">
            <a:avLst>
              <a:gd name="adj1" fmla="val 10937442"/>
              <a:gd name="adj2" fmla="val 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c 148"/>
          <p:cNvSpPr/>
          <p:nvPr/>
        </p:nvSpPr>
        <p:spPr>
          <a:xfrm>
            <a:off x="4953000" y="3429000"/>
            <a:ext cx="533400" cy="533400"/>
          </a:xfrm>
          <a:prstGeom prst="arc">
            <a:avLst>
              <a:gd name="adj1" fmla="val 10937442"/>
              <a:gd name="adj2" fmla="val 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c 149"/>
          <p:cNvSpPr/>
          <p:nvPr/>
        </p:nvSpPr>
        <p:spPr>
          <a:xfrm>
            <a:off x="6705600" y="3429000"/>
            <a:ext cx="533400" cy="533400"/>
          </a:xfrm>
          <a:prstGeom prst="arc">
            <a:avLst>
              <a:gd name="adj1" fmla="val 10937442"/>
              <a:gd name="adj2" fmla="val 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Arc 151"/>
          <p:cNvSpPr/>
          <p:nvPr/>
        </p:nvSpPr>
        <p:spPr>
          <a:xfrm>
            <a:off x="2133600" y="5257800"/>
            <a:ext cx="533400" cy="533400"/>
          </a:xfrm>
          <a:prstGeom prst="arc">
            <a:avLst>
              <a:gd name="adj1" fmla="val 10937442"/>
              <a:gd name="adj2" fmla="val 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/>
          <p:cNvCxnSpPr/>
          <p:nvPr/>
        </p:nvCxnSpPr>
        <p:spPr>
          <a:xfrm rot="10800000" flipV="1">
            <a:off x="1285876" y="5181598"/>
            <a:ext cx="619125" cy="304801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/>
          <p:cNvSpPr/>
          <p:nvPr/>
        </p:nvSpPr>
        <p:spPr>
          <a:xfrm>
            <a:off x="2286000" y="4724400"/>
            <a:ext cx="40005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2743200" y="4648200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</a:t>
            </a:r>
            <a:r>
              <a:rPr lang="en-US" b="1" dirty="0" smtClean="0"/>
              <a:t>copied up </a:t>
            </a:r>
            <a:r>
              <a:rPr lang="en-US" dirty="0" smtClean="0"/>
              <a:t>to </a:t>
            </a:r>
          </a:p>
          <a:p>
            <a:r>
              <a:rPr lang="en-US" dirty="0" smtClean="0"/>
              <a:t>parent node</a:t>
            </a:r>
            <a:endParaRPr lang="en-US" dirty="0"/>
          </a:p>
        </p:txBody>
      </p:sp>
      <p:cxnSp>
        <p:nvCxnSpPr>
          <p:cNvPr id="161" name="Straight Connector 160"/>
          <p:cNvCxnSpPr>
            <a:stCxn id="115" idx="2"/>
          </p:cNvCxnSpPr>
          <p:nvPr/>
        </p:nvCxnSpPr>
        <p:spPr>
          <a:xfrm rot="16200000" flipH="1">
            <a:off x="452437" y="4719637"/>
            <a:ext cx="914400" cy="314325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227"/>
          <p:cNvGrpSpPr/>
          <p:nvPr/>
        </p:nvGrpSpPr>
        <p:grpSpPr>
          <a:xfrm>
            <a:off x="5029200" y="1447800"/>
            <a:ext cx="1752600" cy="762000"/>
            <a:chOff x="304800" y="3200400"/>
            <a:chExt cx="1828800" cy="762000"/>
          </a:xfrm>
        </p:grpSpPr>
        <p:sp>
          <p:nvSpPr>
            <p:cNvPr id="165" name="Rectangle 164"/>
            <p:cNvSpPr/>
            <p:nvPr/>
          </p:nvSpPr>
          <p:spPr>
            <a:xfrm>
              <a:off x="3048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7620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048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7620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12192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16764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12192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16764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3" name="Group 227"/>
          <p:cNvGrpSpPr/>
          <p:nvPr/>
        </p:nvGrpSpPr>
        <p:grpSpPr>
          <a:xfrm>
            <a:off x="7086600" y="1447800"/>
            <a:ext cx="1752600" cy="762000"/>
            <a:chOff x="304800" y="3200400"/>
            <a:chExt cx="1828800" cy="762000"/>
          </a:xfrm>
        </p:grpSpPr>
        <p:sp>
          <p:nvSpPr>
            <p:cNvPr id="174" name="Rectangle 173"/>
            <p:cNvSpPr/>
            <p:nvPr/>
          </p:nvSpPr>
          <p:spPr>
            <a:xfrm>
              <a:off x="3048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7620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3048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7620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12192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1676400" y="3200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12192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1676400" y="3581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82" name="Arc 181"/>
          <p:cNvSpPr/>
          <p:nvPr/>
        </p:nvSpPr>
        <p:spPr>
          <a:xfrm>
            <a:off x="6629400" y="1219200"/>
            <a:ext cx="533400" cy="533400"/>
          </a:xfrm>
          <a:prstGeom prst="arc">
            <a:avLst>
              <a:gd name="adj1" fmla="val 10937442"/>
              <a:gd name="adj2" fmla="val 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Arrow Connector 182"/>
          <p:cNvCxnSpPr>
            <a:stCxn id="189" idx="2"/>
            <a:endCxn id="169" idx="0"/>
          </p:cNvCxnSpPr>
          <p:nvPr/>
        </p:nvCxnSpPr>
        <p:spPr>
          <a:xfrm rot="5400000">
            <a:off x="6034088" y="1081088"/>
            <a:ext cx="457200" cy="276225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7086600" y="533400"/>
            <a:ext cx="1851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 </a:t>
            </a:r>
            <a:r>
              <a:rPr lang="en-US" b="1" dirty="0" smtClean="0"/>
              <a:t>pushed up</a:t>
            </a:r>
          </a:p>
          <a:p>
            <a:r>
              <a:rPr lang="en-US" dirty="0" smtClean="0"/>
              <a:t>into parent node</a:t>
            </a:r>
            <a:endParaRPr lang="en-US" dirty="0"/>
          </a:p>
        </p:txBody>
      </p:sp>
      <p:grpSp>
        <p:nvGrpSpPr>
          <p:cNvPr id="190" name="Group 189"/>
          <p:cNvGrpSpPr/>
          <p:nvPr/>
        </p:nvGrpSpPr>
        <p:grpSpPr>
          <a:xfrm>
            <a:off x="6324600" y="609600"/>
            <a:ext cx="762000" cy="381000"/>
            <a:chOff x="6477000" y="381000"/>
            <a:chExt cx="762000" cy="381000"/>
          </a:xfrm>
        </p:grpSpPr>
        <p:sp>
          <p:nvSpPr>
            <p:cNvPr id="184" name="Rectangle 183"/>
            <p:cNvSpPr/>
            <p:nvPr/>
          </p:nvSpPr>
          <p:spPr>
            <a:xfrm>
              <a:off x="6629400" y="3810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7086600" y="381000"/>
              <a:ext cx="1524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477000" y="381000"/>
              <a:ext cx="1524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2" name="Straight Arrow Connector 191"/>
          <p:cNvCxnSpPr>
            <a:stCxn id="188" idx="2"/>
            <a:endCxn id="174" idx="0"/>
          </p:cNvCxnSpPr>
          <p:nvPr/>
        </p:nvCxnSpPr>
        <p:spPr>
          <a:xfrm rot="16200000" flipH="1">
            <a:off x="6929437" y="1071562"/>
            <a:ext cx="457200" cy="295275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8" grpId="0" animBg="1"/>
      <p:bldP spid="159" grpId="0"/>
      <p:bldP spid="1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Deleting a data entry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Start at root, find leaf </a:t>
            </a:r>
            <a:r>
              <a:rPr lang="en-US" i="1" dirty="0" smtClean="0"/>
              <a:t>L</a:t>
            </a:r>
            <a:r>
              <a:rPr lang="en-US" dirty="0" smtClean="0"/>
              <a:t> where entry belongs.</a:t>
            </a:r>
          </a:p>
          <a:p>
            <a:r>
              <a:rPr lang="en-US" dirty="0" smtClean="0"/>
              <a:t>Remove the entry.</a:t>
            </a:r>
          </a:p>
          <a:p>
            <a:pPr lvl="1">
              <a:buSzPct val="75000"/>
            </a:pPr>
            <a:r>
              <a:rPr lang="en-US" dirty="0" smtClean="0"/>
              <a:t>If L is at least half-full, </a:t>
            </a:r>
            <a:r>
              <a:rPr lang="en-US" i="1" dirty="0" smtClean="0"/>
              <a:t>done! </a:t>
            </a:r>
          </a:p>
          <a:p>
            <a:pPr lvl="1">
              <a:buSzPct val="75000"/>
            </a:pPr>
            <a:r>
              <a:rPr lang="en-US" dirty="0" smtClean="0"/>
              <a:t>If L has only </a:t>
            </a:r>
            <a:r>
              <a:rPr lang="en-US" b="1" dirty="0" smtClean="0"/>
              <a:t>d-1 </a:t>
            </a:r>
            <a:r>
              <a:rPr lang="en-US" dirty="0" smtClean="0"/>
              <a:t>entries,</a:t>
            </a:r>
          </a:p>
          <a:p>
            <a:pPr lvl="2"/>
            <a:r>
              <a:rPr lang="en-US" dirty="0" smtClean="0"/>
              <a:t>Try to </a:t>
            </a:r>
            <a:r>
              <a:rPr lang="en-US" dirty="0" smtClean="0">
                <a:solidFill>
                  <a:schemeClr val="accent2"/>
                </a:solidFill>
              </a:rPr>
              <a:t>re-distribute</a:t>
            </a:r>
            <a:r>
              <a:rPr lang="en-US" dirty="0" smtClean="0"/>
              <a:t>, borrowing from </a:t>
            </a:r>
            <a:r>
              <a:rPr lang="en-US" i="1" u="sng" dirty="0" smtClean="0"/>
              <a:t>sibling</a:t>
            </a:r>
            <a:r>
              <a:rPr lang="en-US" i="1" dirty="0" smtClean="0"/>
              <a:t> (adjacent node with same parent as L)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If re-distribution fails, </a:t>
            </a:r>
            <a:r>
              <a:rPr lang="en-US" i="1" u="sng" dirty="0" smtClean="0">
                <a:solidFill>
                  <a:schemeClr val="accent2"/>
                </a:solidFill>
              </a:rPr>
              <a:t>merge</a:t>
            </a:r>
            <a:r>
              <a:rPr lang="en-US" dirty="0" smtClean="0"/>
              <a:t> </a:t>
            </a:r>
            <a:r>
              <a:rPr lang="en-US" i="1" dirty="0" smtClean="0"/>
              <a:t>L </a:t>
            </a:r>
            <a:r>
              <a:rPr lang="en-US" dirty="0" smtClean="0"/>
              <a:t>and sibling.</a:t>
            </a:r>
          </a:p>
          <a:p>
            <a:r>
              <a:rPr lang="en-US" dirty="0" smtClean="0"/>
              <a:t>If merge occurred, must delete entry (pointing to </a:t>
            </a:r>
            <a:r>
              <a:rPr lang="en-US" i="1" dirty="0" smtClean="0"/>
              <a:t>L</a:t>
            </a:r>
            <a:r>
              <a:rPr lang="en-US" dirty="0" smtClean="0"/>
              <a:t> or sibling) from parent of </a:t>
            </a:r>
            <a:r>
              <a:rPr lang="en-US" i="1" dirty="0" smtClean="0"/>
              <a:t>L</a:t>
            </a:r>
            <a:r>
              <a:rPr lang="en-US" dirty="0" smtClean="0"/>
              <a:t>.</a:t>
            </a:r>
          </a:p>
          <a:p>
            <a:r>
              <a:rPr lang="en-US" dirty="0" smtClean="0"/>
              <a:t>Merge could propagate to root, decreasing height.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DCD-F7CC-4C1E-9F1E-5AEAF1A1BE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do we handle data with duplicates ?</a:t>
            </a:r>
          </a:p>
          <a:p>
            <a:pPr lvl="1"/>
            <a:r>
              <a:rPr lang="en-US" dirty="0" smtClean="0"/>
              <a:t>Overflow buckets</a:t>
            </a:r>
          </a:p>
          <a:p>
            <a:pPr lvl="1"/>
            <a:r>
              <a:rPr lang="en-US" dirty="0" smtClean="0"/>
              <a:t>Make rid part of the key</a:t>
            </a:r>
          </a:p>
          <a:p>
            <a:pPr lvl="1"/>
            <a:r>
              <a:rPr lang="en-US" dirty="0" smtClean="0"/>
              <a:t>Each data entry stores &lt;key, list of rids&gt;</a:t>
            </a:r>
          </a:p>
          <a:p>
            <a:r>
              <a:rPr lang="en-US" dirty="0" smtClean="0"/>
              <a:t>Clustered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Unclustered</a:t>
            </a:r>
            <a:r>
              <a:rPr lang="en-US" dirty="0" smtClean="0"/>
              <a:t> indexes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15888" y="3352800"/>
            <a:ext cx="8951912" cy="2895600"/>
            <a:chOff x="188913" y="3709988"/>
            <a:chExt cx="8951912" cy="2895600"/>
          </a:xfrm>
        </p:grpSpPr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736600" y="6148388"/>
              <a:ext cx="1905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175000" y="6148388"/>
              <a:ext cx="289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736600" y="6148388"/>
              <a:ext cx="1905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175000" y="6148388"/>
              <a:ext cx="289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331788" y="5995988"/>
              <a:ext cx="398462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50" y="0"/>
                </a:cxn>
                <a:cxn ang="0">
                  <a:pos x="250" y="206"/>
                </a:cxn>
                <a:cxn ang="0">
                  <a:pos x="0" y="206"/>
                </a:cxn>
              </a:cxnLst>
              <a:rect l="0" t="0" r="r" b="b"/>
              <a:pathLst>
                <a:path w="251" h="207">
                  <a:moveTo>
                    <a:pt x="0" y="206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860425" y="5995988"/>
              <a:ext cx="396875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49" y="206"/>
                </a:cxn>
                <a:cxn ang="0">
                  <a:pos x="0" y="206"/>
                </a:cxn>
              </a:cxnLst>
              <a:rect l="0" t="0" r="r" b="b"/>
              <a:pathLst>
                <a:path w="250" h="207">
                  <a:moveTo>
                    <a:pt x="0" y="20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4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387475" y="5995988"/>
              <a:ext cx="400050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51" y="0"/>
                </a:cxn>
                <a:cxn ang="0">
                  <a:pos x="251" y="206"/>
                </a:cxn>
                <a:cxn ang="0">
                  <a:pos x="0" y="206"/>
                </a:cxn>
              </a:cxnLst>
              <a:rect l="0" t="0" r="r" b="b"/>
              <a:pathLst>
                <a:path w="252" h="207">
                  <a:moveTo>
                    <a:pt x="0" y="20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917700" y="5995988"/>
              <a:ext cx="396875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49" y="206"/>
                </a:cxn>
                <a:cxn ang="0">
                  <a:pos x="0" y="206"/>
                </a:cxn>
              </a:cxnLst>
              <a:rect l="0" t="0" r="r" b="b"/>
              <a:pathLst>
                <a:path w="250" h="207">
                  <a:moveTo>
                    <a:pt x="0" y="20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4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446338" y="5995988"/>
              <a:ext cx="396875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49" y="206"/>
                </a:cxn>
                <a:cxn ang="0">
                  <a:pos x="0" y="206"/>
                </a:cxn>
              </a:cxnLst>
              <a:rect l="0" t="0" r="r" b="b"/>
              <a:pathLst>
                <a:path w="250" h="207">
                  <a:moveTo>
                    <a:pt x="0" y="20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4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973388" y="5995988"/>
              <a:ext cx="398462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50" y="0"/>
                </a:cxn>
                <a:cxn ang="0">
                  <a:pos x="250" y="206"/>
                </a:cxn>
                <a:cxn ang="0">
                  <a:pos x="0" y="206"/>
                </a:cxn>
              </a:cxnLst>
              <a:rect l="0" t="0" r="r" b="b"/>
              <a:pathLst>
                <a:path w="251" h="207">
                  <a:moveTo>
                    <a:pt x="0" y="206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3502025" y="5995988"/>
              <a:ext cx="398463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50" y="0"/>
                </a:cxn>
                <a:cxn ang="0">
                  <a:pos x="250" y="206"/>
                </a:cxn>
                <a:cxn ang="0">
                  <a:pos x="0" y="206"/>
                </a:cxn>
              </a:cxnLst>
              <a:rect l="0" t="0" r="r" b="b"/>
              <a:pathLst>
                <a:path w="251" h="207">
                  <a:moveTo>
                    <a:pt x="0" y="206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1092200" y="4914900"/>
              <a:ext cx="17240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5" y="0"/>
                </a:cxn>
                <a:cxn ang="0">
                  <a:pos x="0" y="0"/>
                </a:cxn>
              </a:cxnLst>
              <a:rect l="0" t="0" r="r" b="b"/>
              <a:pathLst>
                <a:path w="1086" h="1">
                  <a:moveTo>
                    <a:pt x="0" y="0"/>
                  </a:moveTo>
                  <a:lnTo>
                    <a:pt x="1085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1092200" y="3940175"/>
              <a:ext cx="909638" cy="976313"/>
            </a:xfrm>
            <a:custGeom>
              <a:avLst/>
              <a:gdLst/>
              <a:ahLst/>
              <a:cxnLst>
                <a:cxn ang="0">
                  <a:pos x="0" y="614"/>
                </a:cxn>
                <a:cxn ang="0">
                  <a:pos x="572" y="0"/>
                </a:cxn>
                <a:cxn ang="0">
                  <a:pos x="0" y="614"/>
                </a:cxn>
              </a:cxnLst>
              <a:rect l="0" t="0" r="r" b="b"/>
              <a:pathLst>
                <a:path w="573" h="615">
                  <a:moveTo>
                    <a:pt x="0" y="614"/>
                  </a:moveTo>
                  <a:lnTo>
                    <a:pt x="572" y="0"/>
                  </a:lnTo>
                  <a:lnTo>
                    <a:pt x="0" y="6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000250" y="3940175"/>
              <a:ext cx="825500" cy="976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9" y="614"/>
                </a:cxn>
                <a:cxn ang="0">
                  <a:pos x="0" y="0"/>
                </a:cxn>
              </a:cxnLst>
              <a:rect l="0" t="0" r="r" b="b"/>
              <a:pathLst>
                <a:path w="520" h="615">
                  <a:moveTo>
                    <a:pt x="0" y="0"/>
                  </a:moveTo>
                  <a:lnTo>
                    <a:pt x="519" y="61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1666875" y="3854450"/>
              <a:ext cx="334963" cy="87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8"/>
                </a:cxn>
                <a:cxn ang="0">
                  <a:pos x="210" y="54"/>
                </a:cxn>
                <a:cxn ang="0">
                  <a:pos x="0" y="0"/>
                </a:cxn>
              </a:cxnLst>
              <a:rect l="0" t="0" r="r" b="b"/>
              <a:pathLst>
                <a:path w="211" h="55">
                  <a:moveTo>
                    <a:pt x="0" y="0"/>
                  </a:moveTo>
                  <a:lnTo>
                    <a:pt x="35" y="8"/>
                  </a:lnTo>
                  <a:lnTo>
                    <a:pt x="210" y="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1903413" y="3892550"/>
              <a:ext cx="98425" cy="492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1" y="30"/>
                </a:cxn>
                <a:cxn ang="0">
                  <a:pos x="0" y="29"/>
                </a:cxn>
                <a:cxn ang="0">
                  <a:pos x="7" y="0"/>
                </a:cxn>
              </a:cxnLst>
              <a:rect l="0" t="0" r="r" b="b"/>
              <a:pathLst>
                <a:path w="62" h="31">
                  <a:moveTo>
                    <a:pt x="7" y="0"/>
                  </a:moveTo>
                  <a:lnTo>
                    <a:pt x="61" y="30"/>
                  </a:lnTo>
                  <a:lnTo>
                    <a:pt x="0" y="29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674688" y="5173663"/>
              <a:ext cx="468312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0"/>
                </a:cxn>
                <a:cxn ang="0">
                  <a:pos x="294" y="203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295" h="204">
                  <a:moveTo>
                    <a:pt x="0" y="0"/>
                  </a:moveTo>
                  <a:lnTo>
                    <a:pt x="294" y="0"/>
                  </a:lnTo>
                  <a:lnTo>
                    <a:pt x="294" y="203"/>
                  </a:ln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1141413" y="5292725"/>
              <a:ext cx="74612" cy="38100"/>
            </a:xfrm>
            <a:custGeom>
              <a:avLst/>
              <a:gdLst/>
              <a:ahLst/>
              <a:cxnLst>
                <a:cxn ang="0">
                  <a:pos x="46" y="23"/>
                </a:cxn>
                <a:cxn ang="0">
                  <a:pos x="0" y="12"/>
                </a:cxn>
                <a:cxn ang="0">
                  <a:pos x="46" y="0"/>
                </a:cxn>
              </a:cxnLst>
              <a:rect l="0" t="0" r="r" b="b"/>
              <a:pathLst>
                <a:path w="47" h="24">
                  <a:moveTo>
                    <a:pt x="46" y="23"/>
                  </a:moveTo>
                  <a:lnTo>
                    <a:pt x="0" y="12"/>
                  </a:lnTo>
                  <a:lnTo>
                    <a:pt x="46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1141413" y="5311775"/>
              <a:ext cx="280987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0"/>
                </a:cxn>
                <a:cxn ang="0">
                  <a:pos x="0" y="0"/>
                </a:cxn>
              </a:cxnLst>
              <a:rect l="0" t="0" r="r" b="b"/>
              <a:pathLst>
                <a:path w="177" h="1">
                  <a:moveTo>
                    <a:pt x="0" y="0"/>
                  </a:moveTo>
                  <a:lnTo>
                    <a:pt x="17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1346200" y="5292725"/>
              <a:ext cx="762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2"/>
                </a:cxn>
                <a:cxn ang="0">
                  <a:pos x="0" y="23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47" y="12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1420813" y="5173663"/>
              <a:ext cx="468312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0"/>
                </a:cxn>
                <a:cxn ang="0">
                  <a:pos x="294" y="203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295" h="204">
                  <a:moveTo>
                    <a:pt x="0" y="0"/>
                  </a:moveTo>
                  <a:lnTo>
                    <a:pt x="294" y="0"/>
                  </a:lnTo>
                  <a:lnTo>
                    <a:pt x="294" y="203"/>
                  </a:ln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1887538" y="5292725"/>
              <a:ext cx="76200" cy="38100"/>
            </a:xfrm>
            <a:custGeom>
              <a:avLst/>
              <a:gdLst/>
              <a:ahLst/>
              <a:cxnLst>
                <a:cxn ang="0">
                  <a:pos x="47" y="23"/>
                </a:cxn>
                <a:cxn ang="0">
                  <a:pos x="0" y="12"/>
                </a:cxn>
                <a:cxn ang="0">
                  <a:pos x="47" y="0"/>
                </a:cxn>
              </a:cxnLst>
              <a:rect l="0" t="0" r="r" b="b"/>
              <a:pathLst>
                <a:path w="48" h="24">
                  <a:moveTo>
                    <a:pt x="47" y="23"/>
                  </a:moveTo>
                  <a:lnTo>
                    <a:pt x="0" y="12"/>
                  </a:lnTo>
                  <a:lnTo>
                    <a:pt x="47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1887538" y="5311775"/>
              <a:ext cx="233362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6" y="0"/>
                </a:cxn>
                <a:cxn ang="0">
                  <a:pos x="0" y="0"/>
                </a:cxn>
              </a:cxnLst>
              <a:rect l="0" t="0" r="r" b="b"/>
              <a:pathLst>
                <a:path w="147" h="1">
                  <a:moveTo>
                    <a:pt x="0" y="0"/>
                  </a:moveTo>
                  <a:lnTo>
                    <a:pt x="14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2044700" y="5292725"/>
              <a:ext cx="762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2"/>
                </a:cxn>
                <a:cxn ang="0">
                  <a:pos x="0" y="23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47" y="12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1000125" y="4895850"/>
              <a:ext cx="188913" cy="27940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75"/>
                </a:cxn>
                <a:cxn ang="0">
                  <a:pos x="118" y="0"/>
                </a:cxn>
              </a:cxnLst>
              <a:rect l="0" t="0" r="r" b="b"/>
              <a:pathLst>
                <a:path w="119" h="176">
                  <a:moveTo>
                    <a:pt x="118" y="0"/>
                  </a:moveTo>
                  <a:lnTo>
                    <a:pt x="0" y="175"/>
                  </a:lnTo>
                  <a:lnTo>
                    <a:pt x="118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1000125" y="5100638"/>
              <a:ext cx="60325" cy="74612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0" y="46"/>
                </a:cxn>
                <a:cxn ang="0">
                  <a:pos x="16" y="0"/>
                </a:cxn>
              </a:cxnLst>
              <a:rect l="0" t="0" r="r" b="b"/>
              <a:pathLst>
                <a:path w="38" h="47">
                  <a:moveTo>
                    <a:pt x="37" y="14"/>
                  </a:moveTo>
                  <a:lnTo>
                    <a:pt x="0" y="46"/>
                  </a:lnTo>
                  <a:lnTo>
                    <a:pt x="16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1652588" y="4895850"/>
              <a:ext cx="1587" cy="279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5"/>
                </a:cxn>
                <a:cxn ang="0">
                  <a:pos x="0" y="0"/>
                </a:cxn>
              </a:cxnLst>
              <a:rect l="0" t="0" r="r" b="b"/>
              <a:pathLst>
                <a:path w="1" h="176">
                  <a:moveTo>
                    <a:pt x="0" y="0"/>
                  </a:moveTo>
                  <a:lnTo>
                    <a:pt x="0" y="17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1"/>
            <p:cNvSpPr>
              <a:spLocks/>
            </p:cNvSpPr>
            <p:nvPr/>
          </p:nvSpPr>
          <p:spPr bwMode="auto">
            <a:xfrm>
              <a:off x="1635125" y="5099050"/>
              <a:ext cx="38100" cy="762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1" y="47"/>
                </a:cxn>
                <a:cxn ang="0">
                  <a:pos x="0" y="0"/>
                </a:cxn>
              </a:cxnLst>
              <a:rect l="0" t="0" r="r" b="b"/>
              <a:pathLst>
                <a:path w="24" h="48">
                  <a:moveTo>
                    <a:pt x="23" y="0"/>
                  </a:moveTo>
                  <a:lnTo>
                    <a:pt x="11" y="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2679700" y="5173663"/>
              <a:ext cx="466725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3" y="0"/>
                </a:cxn>
                <a:cxn ang="0">
                  <a:pos x="293" y="203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294" h="204">
                  <a:moveTo>
                    <a:pt x="0" y="0"/>
                  </a:moveTo>
                  <a:lnTo>
                    <a:pt x="293" y="0"/>
                  </a:lnTo>
                  <a:lnTo>
                    <a:pt x="293" y="203"/>
                  </a:ln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2447925" y="5292725"/>
              <a:ext cx="74613" cy="38100"/>
            </a:xfrm>
            <a:custGeom>
              <a:avLst/>
              <a:gdLst/>
              <a:ahLst/>
              <a:cxnLst>
                <a:cxn ang="0">
                  <a:pos x="46" y="23"/>
                </a:cxn>
                <a:cxn ang="0">
                  <a:pos x="0" y="12"/>
                </a:cxn>
                <a:cxn ang="0">
                  <a:pos x="46" y="0"/>
                </a:cxn>
              </a:cxnLst>
              <a:rect l="0" t="0" r="r" b="b"/>
              <a:pathLst>
                <a:path w="47" h="24">
                  <a:moveTo>
                    <a:pt x="46" y="23"/>
                  </a:moveTo>
                  <a:lnTo>
                    <a:pt x="0" y="12"/>
                  </a:lnTo>
                  <a:lnTo>
                    <a:pt x="46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4"/>
            <p:cNvSpPr>
              <a:spLocks/>
            </p:cNvSpPr>
            <p:nvPr/>
          </p:nvSpPr>
          <p:spPr bwMode="auto">
            <a:xfrm>
              <a:off x="2447925" y="5311775"/>
              <a:ext cx="233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6" y="0"/>
                </a:cxn>
                <a:cxn ang="0">
                  <a:pos x="0" y="0"/>
                </a:cxn>
              </a:cxnLst>
              <a:rect l="0" t="0" r="r" b="b"/>
              <a:pathLst>
                <a:path w="147" h="1">
                  <a:moveTo>
                    <a:pt x="0" y="0"/>
                  </a:moveTo>
                  <a:lnTo>
                    <a:pt x="14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2605088" y="5292725"/>
              <a:ext cx="762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2"/>
                </a:cxn>
                <a:cxn ang="0">
                  <a:pos x="0" y="23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47" y="12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6"/>
            <p:cNvSpPr>
              <a:spLocks/>
            </p:cNvSpPr>
            <p:nvPr/>
          </p:nvSpPr>
          <p:spPr bwMode="auto">
            <a:xfrm>
              <a:off x="2725738" y="4895850"/>
              <a:ext cx="188912" cy="279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8" y="175"/>
                </a:cxn>
                <a:cxn ang="0">
                  <a:pos x="0" y="0"/>
                </a:cxn>
              </a:cxnLst>
              <a:rect l="0" t="0" r="r" b="b"/>
              <a:pathLst>
                <a:path w="119" h="176">
                  <a:moveTo>
                    <a:pt x="0" y="0"/>
                  </a:moveTo>
                  <a:lnTo>
                    <a:pt x="118" y="17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2855913" y="5100638"/>
              <a:ext cx="58737" cy="7461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6" y="46"/>
                </a:cxn>
                <a:cxn ang="0">
                  <a:pos x="0" y="14"/>
                </a:cxn>
              </a:cxnLst>
              <a:rect l="0" t="0" r="r" b="b"/>
              <a:pathLst>
                <a:path w="37" h="47">
                  <a:moveTo>
                    <a:pt x="20" y="0"/>
                  </a:moveTo>
                  <a:lnTo>
                    <a:pt x="36" y="46"/>
                  </a:lnTo>
                  <a:lnTo>
                    <a:pt x="0" y="14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347663" y="5495925"/>
              <a:ext cx="374650" cy="509588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0" y="320"/>
                </a:cxn>
                <a:cxn ang="0">
                  <a:pos x="235" y="0"/>
                </a:cxn>
              </a:cxnLst>
              <a:rect l="0" t="0" r="r" b="b"/>
              <a:pathLst>
                <a:path w="236" h="321">
                  <a:moveTo>
                    <a:pt x="235" y="0"/>
                  </a:moveTo>
                  <a:lnTo>
                    <a:pt x="0" y="320"/>
                  </a:lnTo>
                  <a:lnTo>
                    <a:pt x="23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347663" y="5934075"/>
              <a:ext cx="60325" cy="71438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0" y="44"/>
                </a:cxn>
                <a:cxn ang="0">
                  <a:pos x="18" y="0"/>
                </a:cxn>
              </a:cxnLst>
              <a:rect l="0" t="0" r="r" b="b"/>
              <a:pathLst>
                <a:path w="38" h="45">
                  <a:moveTo>
                    <a:pt x="37" y="14"/>
                  </a:moveTo>
                  <a:lnTo>
                    <a:pt x="0" y="44"/>
                  </a:lnTo>
                  <a:lnTo>
                    <a:pt x="18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0"/>
            <p:cNvSpPr>
              <a:spLocks/>
            </p:cNvSpPr>
            <p:nvPr/>
          </p:nvSpPr>
          <p:spPr bwMode="auto">
            <a:xfrm>
              <a:off x="488950" y="5495925"/>
              <a:ext cx="280988" cy="509588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320"/>
                </a:cxn>
                <a:cxn ang="0">
                  <a:pos x="176" y="0"/>
                </a:cxn>
              </a:cxnLst>
              <a:rect l="0" t="0" r="r" b="b"/>
              <a:pathLst>
                <a:path w="177" h="321">
                  <a:moveTo>
                    <a:pt x="176" y="0"/>
                  </a:moveTo>
                  <a:lnTo>
                    <a:pt x="0" y="320"/>
                  </a:lnTo>
                  <a:lnTo>
                    <a:pt x="176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488950" y="5930900"/>
              <a:ext cx="52388" cy="74613"/>
            </a:xfrm>
            <a:custGeom>
              <a:avLst/>
              <a:gdLst/>
              <a:ahLst/>
              <a:cxnLst>
                <a:cxn ang="0">
                  <a:pos x="32" y="10"/>
                </a:cxn>
                <a:cxn ang="0">
                  <a:pos x="0" y="46"/>
                </a:cxn>
                <a:cxn ang="0">
                  <a:pos x="12" y="0"/>
                </a:cxn>
              </a:cxnLst>
              <a:rect l="0" t="0" r="r" b="b"/>
              <a:pathLst>
                <a:path w="33" h="47">
                  <a:moveTo>
                    <a:pt x="32" y="10"/>
                  </a:moveTo>
                  <a:lnTo>
                    <a:pt x="0" y="46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627063" y="5495925"/>
              <a:ext cx="188912" cy="509588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320"/>
                </a:cxn>
                <a:cxn ang="0">
                  <a:pos x="118" y="0"/>
                </a:cxn>
              </a:cxnLst>
              <a:rect l="0" t="0" r="r" b="b"/>
              <a:pathLst>
                <a:path w="119" h="321">
                  <a:moveTo>
                    <a:pt x="118" y="0"/>
                  </a:moveTo>
                  <a:lnTo>
                    <a:pt x="0" y="320"/>
                  </a:lnTo>
                  <a:lnTo>
                    <a:pt x="118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3"/>
            <p:cNvSpPr>
              <a:spLocks/>
            </p:cNvSpPr>
            <p:nvPr/>
          </p:nvSpPr>
          <p:spPr bwMode="auto">
            <a:xfrm>
              <a:off x="627063" y="5929313"/>
              <a:ext cx="46037" cy="7620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0" y="47"/>
                </a:cxn>
                <a:cxn ang="0">
                  <a:pos x="5" y="0"/>
                </a:cxn>
              </a:cxnLst>
              <a:rect l="0" t="0" r="r" b="b"/>
              <a:pathLst>
                <a:path w="29" h="48">
                  <a:moveTo>
                    <a:pt x="28" y="7"/>
                  </a:moveTo>
                  <a:lnTo>
                    <a:pt x="0" y="47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862013" y="5495925"/>
              <a:ext cx="47625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320"/>
                </a:cxn>
                <a:cxn ang="0">
                  <a:pos x="0" y="0"/>
                </a:cxn>
              </a:cxnLst>
              <a:rect l="0" t="0" r="r" b="b"/>
              <a:pathLst>
                <a:path w="30" h="321">
                  <a:moveTo>
                    <a:pt x="0" y="0"/>
                  </a:moveTo>
                  <a:lnTo>
                    <a:pt x="29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5"/>
            <p:cNvSpPr>
              <a:spLocks/>
            </p:cNvSpPr>
            <p:nvPr/>
          </p:nvSpPr>
          <p:spPr bwMode="auto">
            <a:xfrm>
              <a:off x="882650" y="5929313"/>
              <a:ext cx="38100" cy="762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6" y="47"/>
                </a:cxn>
                <a:cxn ang="0">
                  <a:pos x="0" y="2"/>
                </a:cxn>
              </a:cxnLst>
              <a:rect l="0" t="0" r="r" b="b"/>
              <a:pathLst>
                <a:path w="24" h="48">
                  <a:moveTo>
                    <a:pt x="23" y="0"/>
                  </a:moveTo>
                  <a:lnTo>
                    <a:pt x="16" y="47"/>
                  </a:lnTo>
                  <a:lnTo>
                    <a:pt x="0" y="2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1468438" y="5495925"/>
              <a:ext cx="1587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  <a:cxn ang="0">
                  <a:pos x="0" y="0"/>
                </a:cxn>
              </a:cxnLst>
              <a:rect l="0" t="0" r="r" b="b"/>
              <a:pathLst>
                <a:path w="1" h="321">
                  <a:moveTo>
                    <a:pt x="0" y="0"/>
                  </a:move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1449388" y="5930900"/>
              <a:ext cx="38100" cy="7461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2" y="46"/>
                </a:cxn>
                <a:cxn ang="0">
                  <a:pos x="0" y="0"/>
                </a:cxn>
              </a:cxnLst>
              <a:rect l="0" t="0" r="r" b="b"/>
              <a:pathLst>
                <a:path w="24" h="47">
                  <a:moveTo>
                    <a:pt x="23" y="0"/>
                  </a:moveTo>
                  <a:lnTo>
                    <a:pt x="12" y="4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1512888" y="5495925"/>
              <a:ext cx="49212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320"/>
                </a:cxn>
                <a:cxn ang="0">
                  <a:pos x="0" y="0"/>
                </a:cxn>
              </a:cxnLst>
              <a:rect l="0" t="0" r="r" b="b"/>
              <a:pathLst>
                <a:path w="31" h="321">
                  <a:moveTo>
                    <a:pt x="0" y="0"/>
                  </a:moveTo>
                  <a:lnTo>
                    <a:pt x="30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1535113" y="5929313"/>
              <a:ext cx="39687" cy="762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6" y="47"/>
                </a:cxn>
                <a:cxn ang="0">
                  <a:pos x="0" y="2"/>
                </a:cxn>
              </a:cxnLst>
              <a:rect l="0" t="0" r="r" b="b"/>
              <a:pathLst>
                <a:path w="25" h="48">
                  <a:moveTo>
                    <a:pt x="24" y="0"/>
                  </a:moveTo>
                  <a:lnTo>
                    <a:pt x="16" y="47"/>
                  </a:lnTo>
                  <a:lnTo>
                    <a:pt x="0" y="2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1560513" y="5495925"/>
              <a:ext cx="93662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320"/>
                </a:cxn>
                <a:cxn ang="0">
                  <a:pos x="0" y="0"/>
                </a:cxn>
              </a:cxnLst>
              <a:rect l="0" t="0" r="r" b="b"/>
              <a:pathLst>
                <a:path w="59" h="321">
                  <a:moveTo>
                    <a:pt x="0" y="0"/>
                  </a:moveTo>
                  <a:lnTo>
                    <a:pt x="58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1"/>
            <p:cNvSpPr>
              <a:spLocks/>
            </p:cNvSpPr>
            <p:nvPr/>
          </p:nvSpPr>
          <p:spPr bwMode="auto">
            <a:xfrm>
              <a:off x="1622425" y="5927725"/>
              <a:ext cx="38100" cy="7778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9" y="48"/>
                </a:cxn>
                <a:cxn ang="0">
                  <a:pos x="0" y="5"/>
                </a:cxn>
              </a:cxnLst>
              <a:rect l="0" t="0" r="r" b="b"/>
              <a:pathLst>
                <a:path w="24" h="49">
                  <a:moveTo>
                    <a:pt x="23" y="0"/>
                  </a:moveTo>
                  <a:lnTo>
                    <a:pt x="19" y="48"/>
                  </a:lnTo>
                  <a:lnTo>
                    <a:pt x="0" y="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2"/>
            <p:cNvSpPr>
              <a:spLocks/>
            </p:cNvSpPr>
            <p:nvPr/>
          </p:nvSpPr>
          <p:spPr bwMode="auto">
            <a:xfrm>
              <a:off x="1606550" y="5495925"/>
              <a:ext cx="141288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320"/>
                </a:cxn>
                <a:cxn ang="0">
                  <a:pos x="0" y="0"/>
                </a:cxn>
              </a:cxnLst>
              <a:rect l="0" t="0" r="r" b="b"/>
              <a:pathLst>
                <a:path w="89" h="321">
                  <a:moveTo>
                    <a:pt x="0" y="0"/>
                  </a:moveTo>
                  <a:lnTo>
                    <a:pt x="88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1708150" y="5927725"/>
              <a:ext cx="39688" cy="7778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4" y="48"/>
                </a:cxn>
                <a:cxn ang="0">
                  <a:pos x="0" y="6"/>
                </a:cxn>
              </a:cxnLst>
              <a:rect l="0" t="0" r="r" b="b"/>
              <a:pathLst>
                <a:path w="25" h="49">
                  <a:moveTo>
                    <a:pt x="23" y="0"/>
                  </a:moveTo>
                  <a:lnTo>
                    <a:pt x="24" y="48"/>
                  </a:lnTo>
                  <a:lnTo>
                    <a:pt x="0" y="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2725738" y="5495925"/>
              <a:ext cx="468312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20"/>
                </a:cxn>
                <a:cxn ang="0">
                  <a:pos x="0" y="0"/>
                </a:cxn>
              </a:cxnLst>
              <a:rect l="0" t="0" r="r" b="b"/>
              <a:pathLst>
                <a:path w="295" h="321">
                  <a:moveTo>
                    <a:pt x="0" y="0"/>
                  </a:moveTo>
                  <a:lnTo>
                    <a:pt x="294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3127375" y="5937250"/>
              <a:ext cx="66675" cy="6826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41" y="42"/>
                </a:cxn>
                <a:cxn ang="0">
                  <a:pos x="0" y="16"/>
                </a:cxn>
              </a:cxnLst>
              <a:rect l="0" t="0" r="r" b="b"/>
              <a:pathLst>
                <a:path w="42" h="43">
                  <a:moveTo>
                    <a:pt x="17" y="0"/>
                  </a:moveTo>
                  <a:lnTo>
                    <a:pt x="41" y="42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auto">
            <a:xfrm>
              <a:off x="2819400" y="5495925"/>
              <a:ext cx="514350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3" y="320"/>
                </a:cxn>
                <a:cxn ang="0">
                  <a:pos x="0" y="0"/>
                </a:cxn>
              </a:cxnLst>
              <a:rect l="0" t="0" r="r" b="b"/>
              <a:pathLst>
                <a:path w="324" h="321">
                  <a:moveTo>
                    <a:pt x="0" y="0"/>
                  </a:moveTo>
                  <a:lnTo>
                    <a:pt x="323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3265488" y="5938838"/>
              <a:ext cx="68262" cy="6667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42" y="41"/>
                </a:cxn>
                <a:cxn ang="0">
                  <a:pos x="0" y="16"/>
                </a:cxn>
              </a:cxnLst>
              <a:rect l="0" t="0" r="r" b="b"/>
              <a:pathLst>
                <a:path w="43" h="42">
                  <a:moveTo>
                    <a:pt x="17" y="0"/>
                  </a:moveTo>
                  <a:lnTo>
                    <a:pt x="42" y="41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2960688" y="5495925"/>
              <a:ext cx="558800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1" y="320"/>
                </a:cxn>
                <a:cxn ang="0">
                  <a:pos x="0" y="0"/>
                </a:cxn>
              </a:cxnLst>
              <a:rect l="0" t="0" r="r" b="b"/>
              <a:pathLst>
                <a:path w="352" h="321">
                  <a:moveTo>
                    <a:pt x="0" y="0"/>
                  </a:moveTo>
                  <a:lnTo>
                    <a:pt x="351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3451225" y="5940425"/>
              <a:ext cx="68263" cy="6508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42" y="40"/>
                </a:cxn>
                <a:cxn ang="0">
                  <a:pos x="0" y="17"/>
                </a:cxn>
              </a:cxnLst>
              <a:rect l="0" t="0" r="r" b="b"/>
              <a:pathLst>
                <a:path w="43" h="41">
                  <a:moveTo>
                    <a:pt x="16" y="0"/>
                  </a:moveTo>
                  <a:lnTo>
                    <a:pt x="42" y="40"/>
                  </a:lnTo>
                  <a:lnTo>
                    <a:pt x="0" y="17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3098800" y="5495925"/>
              <a:ext cx="608013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2" y="320"/>
                </a:cxn>
                <a:cxn ang="0">
                  <a:pos x="0" y="0"/>
                </a:cxn>
              </a:cxnLst>
              <a:rect l="0" t="0" r="r" b="b"/>
              <a:pathLst>
                <a:path w="383" h="321">
                  <a:moveTo>
                    <a:pt x="0" y="0"/>
                  </a:moveTo>
                  <a:lnTo>
                    <a:pt x="382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1"/>
            <p:cNvSpPr>
              <a:spLocks/>
            </p:cNvSpPr>
            <p:nvPr/>
          </p:nvSpPr>
          <p:spPr bwMode="auto">
            <a:xfrm>
              <a:off x="3636963" y="5942013"/>
              <a:ext cx="69850" cy="635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3" y="39"/>
                </a:cxn>
                <a:cxn ang="0">
                  <a:pos x="0" y="18"/>
                </a:cxn>
              </a:cxnLst>
              <a:rect l="0" t="0" r="r" b="b"/>
              <a:pathLst>
                <a:path w="44" h="40">
                  <a:moveTo>
                    <a:pt x="15" y="0"/>
                  </a:moveTo>
                  <a:lnTo>
                    <a:pt x="43" y="39"/>
                  </a:lnTo>
                  <a:lnTo>
                    <a:pt x="0" y="18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3289300" y="3971925"/>
              <a:ext cx="1120775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pitchFamily="34" charset="0"/>
                </a:rPr>
                <a:t>Index entries</a:t>
              </a: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3289300" y="5168900"/>
              <a:ext cx="1050925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Arial" pitchFamily="34" charset="0"/>
                </a:rPr>
                <a:t>Data entries</a:t>
              </a:r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3289300" y="4124325"/>
              <a:ext cx="1417638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pitchFamily="34" charset="0"/>
                </a:rPr>
                <a:t>direct search for </a:t>
              </a:r>
            </a:p>
          </p:txBody>
        </p:sp>
        <p:sp>
          <p:nvSpPr>
            <p:cNvPr id="69" name="Freeform 65"/>
            <p:cNvSpPr>
              <a:spLocks/>
            </p:cNvSpPr>
            <p:nvPr/>
          </p:nvSpPr>
          <p:spPr bwMode="auto">
            <a:xfrm>
              <a:off x="4808538" y="3938588"/>
              <a:ext cx="169862" cy="1481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" y="0"/>
                </a:cxn>
                <a:cxn ang="0">
                  <a:pos x="106" y="932"/>
                </a:cxn>
                <a:cxn ang="0">
                  <a:pos x="0" y="932"/>
                </a:cxn>
                <a:cxn ang="0">
                  <a:pos x="0" y="0"/>
                </a:cxn>
              </a:cxnLst>
              <a:rect l="0" t="0" r="r" b="b"/>
              <a:pathLst>
                <a:path w="107" h="933">
                  <a:moveTo>
                    <a:pt x="0" y="0"/>
                  </a:moveTo>
                  <a:lnTo>
                    <a:pt x="106" y="0"/>
                  </a:lnTo>
                  <a:lnTo>
                    <a:pt x="106" y="932"/>
                  </a:lnTo>
                  <a:lnTo>
                    <a:pt x="0" y="93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4808538" y="6015038"/>
              <a:ext cx="169862" cy="557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" y="0"/>
                </a:cxn>
                <a:cxn ang="0">
                  <a:pos x="106" y="350"/>
                </a:cxn>
                <a:cxn ang="0">
                  <a:pos x="0" y="350"/>
                </a:cxn>
                <a:cxn ang="0">
                  <a:pos x="0" y="0"/>
                </a:cxn>
              </a:cxnLst>
              <a:rect l="0" t="0" r="r" b="b"/>
              <a:pathLst>
                <a:path w="107" h="351">
                  <a:moveTo>
                    <a:pt x="0" y="0"/>
                  </a:moveTo>
                  <a:lnTo>
                    <a:pt x="106" y="0"/>
                  </a:lnTo>
                  <a:lnTo>
                    <a:pt x="106" y="350"/>
                  </a:lnTo>
                  <a:lnTo>
                    <a:pt x="0" y="35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4414838" y="5451475"/>
              <a:ext cx="985837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folHlink"/>
                  </a:solidFill>
                  <a:latin typeface="Arial" pitchFamily="34" charset="0"/>
                </a:rPr>
                <a:t>(Index File)</a:t>
              </a:r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4491038" y="5694363"/>
              <a:ext cx="874712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  <a:latin typeface="Arial" pitchFamily="34" charset="0"/>
                </a:rPr>
                <a:t>(Data file)</a:t>
              </a:r>
            </a:p>
          </p:txBody>
        </p:sp>
        <p:sp>
          <p:nvSpPr>
            <p:cNvPr id="73" name="Rectangle 69"/>
            <p:cNvSpPr>
              <a:spLocks noChangeArrowheads="1"/>
            </p:cNvSpPr>
            <p:nvPr/>
          </p:nvSpPr>
          <p:spPr bwMode="auto">
            <a:xfrm>
              <a:off x="2865438" y="6330950"/>
              <a:ext cx="1160462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  <a:latin typeface="Arial" pitchFamily="34" charset="0"/>
                </a:rPr>
                <a:t>Data Records</a:t>
              </a:r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3289300" y="4264025"/>
              <a:ext cx="1036638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Arial" pitchFamily="34" charset="0"/>
                </a:rPr>
                <a:t>data entries</a:t>
              </a:r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auto">
            <a:xfrm>
              <a:off x="5888038" y="6016625"/>
              <a:ext cx="342900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5" y="0"/>
                </a:cxn>
                <a:cxn ang="0">
                  <a:pos x="215" y="220"/>
                </a:cxn>
                <a:cxn ang="0">
                  <a:pos x="0" y="220"/>
                </a:cxn>
              </a:cxnLst>
              <a:rect l="0" t="0" r="r" b="b"/>
              <a:pathLst>
                <a:path w="216" h="221">
                  <a:moveTo>
                    <a:pt x="0" y="220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auto">
            <a:xfrm>
              <a:off x="6343650" y="6016625"/>
              <a:ext cx="344488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6" y="0"/>
                </a:cxn>
                <a:cxn ang="0">
                  <a:pos x="216" y="220"/>
                </a:cxn>
                <a:cxn ang="0">
                  <a:pos x="0" y="220"/>
                </a:cxn>
              </a:cxnLst>
              <a:rect l="0" t="0" r="r" b="b"/>
              <a:pathLst>
                <a:path w="217" h="221">
                  <a:moveTo>
                    <a:pt x="0" y="220"/>
                  </a:moveTo>
                  <a:lnTo>
                    <a:pt x="0" y="0"/>
                  </a:lnTo>
                  <a:lnTo>
                    <a:pt x="216" y="0"/>
                  </a:lnTo>
                  <a:lnTo>
                    <a:pt x="216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3"/>
            <p:cNvSpPr>
              <a:spLocks/>
            </p:cNvSpPr>
            <p:nvPr/>
          </p:nvSpPr>
          <p:spPr bwMode="auto">
            <a:xfrm>
              <a:off x="6802438" y="6016625"/>
              <a:ext cx="338137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2" y="0"/>
                </a:cxn>
                <a:cxn ang="0">
                  <a:pos x="212" y="220"/>
                </a:cxn>
                <a:cxn ang="0">
                  <a:pos x="0" y="220"/>
                </a:cxn>
              </a:cxnLst>
              <a:rect l="0" t="0" r="r" b="b"/>
              <a:pathLst>
                <a:path w="213" h="221">
                  <a:moveTo>
                    <a:pt x="0" y="220"/>
                  </a:moveTo>
                  <a:lnTo>
                    <a:pt x="0" y="0"/>
                  </a:lnTo>
                  <a:lnTo>
                    <a:pt x="212" y="0"/>
                  </a:lnTo>
                  <a:lnTo>
                    <a:pt x="212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auto">
            <a:xfrm>
              <a:off x="7258050" y="6016625"/>
              <a:ext cx="339725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3" y="0"/>
                </a:cxn>
                <a:cxn ang="0">
                  <a:pos x="213" y="220"/>
                </a:cxn>
                <a:cxn ang="0">
                  <a:pos x="0" y="220"/>
                </a:cxn>
              </a:cxnLst>
              <a:rect l="0" t="0" r="r" b="b"/>
              <a:pathLst>
                <a:path w="214" h="221">
                  <a:moveTo>
                    <a:pt x="0" y="220"/>
                  </a:moveTo>
                  <a:lnTo>
                    <a:pt x="0" y="0"/>
                  </a:lnTo>
                  <a:lnTo>
                    <a:pt x="213" y="0"/>
                  </a:lnTo>
                  <a:lnTo>
                    <a:pt x="21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5"/>
            <p:cNvSpPr>
              <a:spLocks/>
            </p:cNvSpPr>
            <p:nvPr/>
          </p:nvSpPr>
          <p:spPr bwMode="auto">
            <a:xfrm>
              <a:off x="7712075" y="6016625"/>
              <a:ext cx="346075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7" y="0"/>
                </a:cxn>
                <a:cxn ang="0">
                  <a:pos x="217" y="220"/>
                </a:cxn>
                <a:cxn ang="0">
                  <a:pos x="0" y="220"/>
                </a:cxn>
              </a:cxnLst>
              <a:rect l="0" t="0" r="r" b="b"/>
              <a:pathLst>
                <a:path w="218" h="221">
                  <a:moveTo>
                    <a:pt x="0" y="220"/>
                  </a:moveTo>
                  <a:lnTo>
                    <a:pt x="0" y="0"/>
                  </a:lnTo>
                  <a:lnTo>
                    <a:pt x="217" y="0"/>
                  </a:lnTo>
                  <a:lnTo>
                    <a:pt x="217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6"/>
            <p:cNvSpPr>
              <a:spLocks/>
            </p:cNvSpPr>
            <p:nvPr/>
          </p:nvSpPr>
          <p:spPr bwMode="auto">
            <a:xfrm>
              <a:off x="8167688" y="6016625"/>
              <a:ext cx="342900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5" y="0"/>
                </a:cxn>
                <a:cxn ang="0">
                  <a:pos x="215" y="220"/>
                </a:cxn>
                <a:cxn ang="0">
                  <a:pos x="0" y="220"/>
                </a:cxn>
              </a:cxnLst>
              <a:rect l="0" t="0" r="r" b="b"/>
              <a:pathLst>
                <a:path w="216" h="221">
                  <a:moveTo>
                    <a:pt x="0" y="220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8624888" y="6016625"/>
              <a:ext cx="342900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5" y="0"/>
                </a:cxn>
                <a:cxn ang="0">
                  <a:pos x="215" y="220"/>
                </a:cxn>
                <a:cxn ang="0">
                  <a:pos x="0" y="220"/>
                </a:cxn>
              </a:cxnLst>
              <a:rect l="0" t="0" r="r" b="b"/>
              <a:pathLst>
                <a:path w="216" h="221">
                  <a:moveTo>
                    <a:pt x="0" y="220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auto">
            <a:xfrm>
              <a:off x="6543675" y="4848225"/>
              <a:ext cx="14906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8" y="0"/>
                </a:cxn>
                <a:cxn ang="0">
                  <a:pos x="0" y="0"/>
                </a:cxn>
              </a:cxnLst>
              <a:rect l="0" t="0" r="r" b="b"/>
              <a:pathLst>
                <a:path w="939" h="1">
                  <a:moveTo>
                    <a:pt x="0" y="0"/>
                  </a:moveTo>
                  <a:lnTo>
                    <a:pt x="938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79"/>
            <p:cNvSpPr>
              <a:spLocks/>
            </p:cNvSpPr>
            <p:nvPr/>
          </p:nvSpPr>
          <p:spPr bwMode="auto">
            <a:xfrm>
              <a:off x="6543675" y="3802063"/>
              <a:ext cx="785813" cy="1047750"/>
            </a:xfrm>
            <a:custGeom>
              <a:avLst/>
              <a:gdLst/>
              <a:ahLst/>
              <a:cxnLst>
                <a:cxn ang="0">
                  <a:pos x="0" y="659"/>
                </a:cxn>
                <a:cxn ang="0">
                  <a:pos x="494" y="0"/>
                </a:cxn>
                <a:cxn ang="0">
                  <a:pos x="0" y="659"/>
                </a:cxn>
              </a:cxnLst>
              <a:rect l="0" t="0" r="r" b="b"/>
              <a:pathLst>
                <a:path w="495" h="660">
                  <a:moveTo>
                    <a:pt x="0" y="659"/>
                  </a:moveTo>
                  <a:lnTo>
                    <a:pt x="494" y="0"/>
                  </a:lnTo>
                  <a:lnTo>
                    <a:pt x="0" y="65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0"/>
            <p:cNvSpPr>
              <a:spLocks/>
            </p:cNvSpPr>
            <p:nvPr/>
          </p:nvSpPr>
          <p:spPr bwMode="auto">
            <a:xfrm>
              <a:off x="7327900" y="3802063"/>
              <a:ext cx="712788" cy="1047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8" y="659"/>
                </a:cxn>
                <a:cxn ang="0">
                  <a:pos x="0" y="0"/>
                </a:cxn>
              </a:cxnLst>
              <a:rect l="0" t="0" r="r" b="b"/>
              <a:pathLst>
                <a:path w="449" h="660">
                  <a:moveTo>
                    <a:pt x="0" y="0"/>
                  </a:moveTo>
                  <a:lnTo>
                    <a:pt x="448" y="65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1"/>
            <p:cNvSpPr>
              <a:spLocks/>
            </p:cNvSpPr>
            <p:nvPr/>
          </p:nvSpPr>
          <p:spPr bwMode="auto">
            <a:xfrm>
              <a:off x="7037388" y="3709988"/>
              <a:ext cx="292100" cy="93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9"/>
                </a:cxn>
                <a:cxn ang="0">
                  <a:pos x="183" y="58"/>
                </a:cxn>
                <a:cxn ang="0">
                  <a:pos x="0" y="0"/>
                </a:cxn>
              </a:cxnLst>
              <a:rect l="0" t="0" r="r" b="b"/>
              <a:pathLst>
                <a:path w="184" h="59">
                  <a:moveTo>
                    <a:pt x="0" y="0"/>
                  </a:moveTo>
                  <a:lnTo>
                    <a:pt x="30" y="9"/>
                  </a:lnTo>
                  <a:lnTo>
                    <a:pt x="183" y="5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2"/>
            <p:cNvSpPr>
              <a:spLocks/>
            </p:cNvSpPr>
            <p:nvPr/>
          </p:nvSpPr>
          <p:spPr bwMode="auto">
            <a:xfrm>
              <a:off x="7246938" y="3751263"/>
              <a:ext cx="82550" cy="523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1" y="32"/>
                </a:cxn>
                <a:cxn ang="0">
                  <a:pos x="0" y="32"/>
                </a:cxn>
                <a:cxn ang="0">
                  <a:pos x="6" y="0"/>
                </a:cxn>
              </a:cxnLst>
              <a:rect l="0" t="0" r="r" b="b"/>
              <a:pathLst>
                <a:path w="52" h="33">
                  <a:moveTo>
                    <a:pt x="6" y="0"/>
                  </a:moveTo>
                  <a:lnTo>
                    <a:pt x="51" y="32"/>
                  </a:lnTo>
                  <a:lnTo>
                    <a:pt x="0" y="32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3"/>
            <p:cNvSpPr>
              <a:spLocks/>
            </p:cNvSpPr>
            <p:nvPr/>
          </p:nvSpPr>
          <p:spPr bwMode="auto">
            <a:xfrm>
              <a:off x="6184900" y="5129213"/>
              <a:ext cx="404813" cy="347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18"/>
                </a:cxn>
                <a:cxn ang="0">
                  <a:pos x="0" y="218"/>
                </a:cxn>
                <a:cxn ang="0">
                  <a:pos x="0" y="0"/>
                </a:cxn>
              </a:cxnLst>
              <a:rect l="0" t="0" r="r" b="b"/>
              <a:pathLst>
                <a:path w="255" h="219">
                  <a:moveTo>
                    <a:pt x="0" y="0"/>
                  </a:moveTo>
                  <a:lnTo>
                    <a:pt x="254" y="0"/>
                  </a:lnTo>
                  <a:lnTo>
                    <a:pt x="254" y="218"/>
                  </a:lnTo>
                  <a:lnTo>
                    <a:pt x="0" y="2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4"/>
            <p:cNvSpPr>
              <a:spLocks/>
            </p:cNvSpPr>
            <p:nvPr/>
          </p:nvSpPr>
          <p:spPr bwMode="auto">
            <a:xfrm>
              <a:off x="6588125" y="5256213"/>
              <a:ext cx="63500" cy="42862"/>
            </a:xfrm>
            <a:custGeom>
              <a:avLst/>
              <a:gdLst/>
              <a:ahLst/>
              <a:cxnLst>
                <a:cxn ang="0">
                  <a:pos x="39" y="26"/>
                </a:cxn>
                <a:cxn ang="0">
                  <a:pos x="0" y="13"/>
                </a:cxn>
                <a:cxn ang="0">
                  <a:pos x="39" y="0"/>
                </a:cxn>
              </a:cxnLst>
              <a:rect l="0" t="0" r="r" b="b"/>
              <a:pathLst>
                <a:path w="40" h="27">
                  <a:moveTo>
                    <a:pt x="39" y="26"/>
                  </a:moveTo>
                  <a:lnTo>
                    <a:pt x="0" y="13"/>
                  </a:lnTo>
                  <a:lnTo>
                    <a:pt x="39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5"/>
            <p:cNvSpPr>
              <a:spLocks/>
            </p:cNvSpPr>
            <p:nvPr/>
          </p:nvSpPr>
          <p:spPr bwMode="auto">
            <a:xfrm>
              <a:off x="6588125" y="5280025"/>
              <a:ext cx="2413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1" y="0"/>
                </a:cxn>
                <a:cxn ang="0">
                  <a:pos x="0" y="0"/>
                </a:cxn>
              </a:cxnLst>
              <a:rect l="0" t="0" r="r" b="b"/>
              <a:pathLst>
                <a:path w="152" h="1">
                  <a:moveTo>
                    <a:pt x="0" y="0"/>
                  </a:moveTo>
                  <a:lnTo>
                    <a:pt x="15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6"/>
            <p:cNvSpPr>
              <a:spLocks/>
            </p:cNvSpPr>
            <p:nvPr/>
          </p:nvSpPr>
          <p:spPr bwMode="auto">
            <a:xfrm>
              <a:off x="6764338" y="5256213"/>
              <a:ext cx="65087" cy="42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13"/>
                </a:cxn>
                <a:cxn ang="0">
                  <a:pos x="0" y="26"/>
                </a:cxn>
              </a:cxnLst>
              <a:rect l="0" t="0" r="r" b="b"/>
              <a:pathLst>
                <a:path w="41" h="27">
                  <a:moveTo>
                    <a:pt x="0" y="0"/>
                  </a:moveTo>
                  <a:lnTo>
                    <a:pt x="40" y="13"/>
                  </a:lnTo>
                  <a:lnTo>
                    <a:pt x="0" y="2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87"/>
            <p:cNvSpPr>
              <a:spLocks/>
            </p:cNvSpPr>
            <p:nvPr/>
          </p:nvSpPr>
          <p:spPr bwMode="auto">
            <a:xfrm>
              <a:off x="6827838" y="5129213"/>
              <a:ext cx="403225" cy="347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18"/>
                </a:cxn>
                <a:cxn ang="0">
                  <a:pos x="0" y="218"/>
                </a:cxn>
                <a:cxn ang="0">
                  <a:pos x="0" y="0"/>
                </a:cxn>
              </a:cxnLst>
              <a:rect l="0" t="0" r="r" b="b"/>
              <a:pathLst>
                <a:path w="254" h="219">
                  <a:moveTo>
                    <a:pt x="0" y="0"/>
                  </a:moveTo>
                  <a:lnTo>
                    <a:pt x="253" y="0"/>
                  </a:lnTo>
                  <a:lnTo>
                    <a:pt x="253" y="218"/>
                  </a:lnTo>
                  <a:lnTo>
                    <a:pt x="0" y="2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8"/>
            <p:cNvSpPr>
              <a:spLocks/>
            </p:cNvSpPr>
            <p:nvPr/>
          </p:nvSpPr>
          <p:spPr bwMode="auto">
            <a:xfrm>
              <a:off x="7229475" y="5256213"/>
              <a:ext cx="66675" cy="42862"/>
            </a:xfrm>
            <a:custGeom>
              <a:avLst/>
              <a:gdLst/>
              <a:ahLst/>
              <a:cxnLst>
                <a:cxn ang="0">
                  <a:pos x="41" y="26"/>
                </a:cxn>
                <a:cxn ang="0">
                  <a:pos x="0" y="13"/>
                </a:cxn>
                <a:cxn ang="0">
                  <a:pos x="41" y="0"/>
                </a:cxn>
              </a:cxnLst>
              <a:rect l="0" t="0" r="r" b="b"/>
              <a:pathLst>
                <a:path w="42" h="27">
                  <a:moveTo>
                    <a:pt x="41" y="26"/>
                  </a:moveTo>
                  <a:lnTo>
                    <a:pt x="0" y="13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89"/>
            <p:cNvSpPr>
              <a:spLocks/>
            </p:cNvSpPr>
            <p:nvPr/>
          </p:nvSpPr>
          <p:spPr bwMode="auto">
            <a:xfrm>
              <a:off x="7229475" y="5280025"/>
              <a:ext cx="201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0"/>
                </a:cxn>
                <a:cxn ang="0">
                  <a:pos x="0" y="0"/>
                </a:cxn>
              </a:cxnLst>
              <a:rect l="0" t="0" r="r" b="b"/>
              <a:pathLst>
                <a:path w="127" h="1">
                  <a:moveTo>
                    <a:pt x="0" y="0"/>
                  </a:moveTo>
                  <a:lnTo>
                    <a:pt x="12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0"/>
            <p:cNvSpPr>
              <a:spLocks/>
            </p:cNvSpPr>
            <p:nvPr/>
          </p:nvSpPr>
          <p:spPr bwMode="auto">
            <a:xfrm>
              <a:off x="7369175" y="5256213"/>
              <a:ext cx="61913" cy="42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13"/>
                </a:cxn>
                <a:cxn ang="0">
                  <a:pos x="0" y="26"/>
                </a:cxn>
              </a:cxnLst>
              <a:rect l="0" t="0" r="r" b="b"/>
              <a:pathLst>
                <a:path w="39" h="27">
                  <a:moveTo>
                    <a:pt x="0" y="0"/>
                  </a:moveTo>
                  <a:lnTo>
                    <a:pt x="38" y="13"/>
                  </a:lnTo>
                  <a:lnTo>
                    <a:pt x="0" y="2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1"/>
            <p:cNvSpPr>
              <a:spLocks/>
            </p:cNvSpPr>
            <p:nvPr/>
          </p:nvSpPr>
          <p:spPr bwMode="auto">
            <a:xfrm>
              <a:off x="6467475" y="4832350"/>
              <a:ext cx="158750" cy="298450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0" y="187"/>
                </a:cxn>
                <a:cxn ang="0">
                  <a:pos x="99" y="0"/>
                </a:cxn>
              </a:cxnLst>
              <a:rect l="0" t="0" r="r" b="b"/>
              <a:pathLst>
                <a:path w="100" h="188">
                  <a:moveTo>
                    <a:pt x="99" y="0"/>
                  </a:moveTo>
                  <a:lnTo>
                    <a:pt x="0" y="187"/>
                  </a:lnTo>
                  <a:lnTo>
                    <a:pt x="99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2"/>
            <p:cNvSpPr>
              <a:spLocks/>
            </p:cNvSpPr>
            <p:nvPr/>
          </p:nvSpPr>
          <p:spPr bwMode="auto">
            <a:xfrm>
              <a:off x="6467475" y="5053013"/>
              <a:ext cx="49213" cy="77787"/>
            </a:xfrm>
            <a:custGeom>
              <a:avLst/>
              <a:gdLst/>
              <a:ahLst/>
              <a:cxnLst>
                <a:cxn ang="0">
                  <a:pos x="30" y="15"/>
                </a:cxn>
                <a:cxn ang="0">
                  <a:pos x="0" y="48"/>
                </a:cxn>
                <a:cxn ang="0">
                  <a:pos x="13" y="0"/>
                </a:cxn>
              </a:cxnLst>
              <a:rect l="0" t="0" r="r" b="b"/>
              <a:pathLst>
                <a:path w="31" h="49">
                  <a:moveTo>
                    <a:pt x="30" y="15"/>
                  </a:moveTo>
                  <a:lnTo>
                    <a:pt x="0" y="48"/>
                  </a:lnTo>
                  <a:lnTo>
                    <a:pt x="13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3"/>
            <p:cNvSpPr>
              <a:spLocks/>
            </p:cNvSpPr>
            <p:nvPr/>
          </p:nvSpPr>
          <p:spPr bwMode="auto">
            <a:xfrm>
              <a:off x="7027863" y="4832350"/>
              <a:ext cx="1587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7"/>
                </a:cxn>
                <a:cxn ang="0">
                  <a:pos x="0" y="0"/>
                </a:cxn>
              </a:cxnLst>
              <a:rect l="0" t="0" r="r" b="b"/>
              <a:pathLst>
                <a:path w="1" h="188">
                  <a:moveTo>
                    <a:pt x="0" y="0"/>
                  </a:moveTo>
                  <a:lnTo>
                    <a:pt x="0" y="1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4"/>
            <p:cNvSpPr>
              <a:spLocks/>
            </p:cNvSpPr>
            <p:nvPr/>
          </p:nvSpPr>
          <p:spPr bwMode="auto">
            <a:xfrm>
              <a:off x="7013575" y="5051425"/>
              <a:ext cx="30163" cy="793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49"/>
                </a:cxn>
                <a:cxn ang="0">
                  <a:pos x="0" y="0"/>
                </a:cxn>
              </a:cxnLst>
              <a:rect l="0" t="0" r="r" b="b"/>
              <a:pathLst>
                <a:path w="19" h="50">
                  <a:moveTo>
                    <a:pt x="18" y="0"/>
                  </a:moveTo>
                  <a:lnTo>
                    <a:pt x="8" y="4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5"/>
            <p:cNvSpPr>
              <a:spLocks/>
            </p:cNvSpPr>
            <p:nvPr/>
          </p:nvSpPr>
          <p:spPr bwMode="auto">
            <a:xfrm>
              <a:off x="7913688" y="5129213"/>
              <a:ext cx="403225" cy="347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18"/>
                </a:cxn>
                <a:cxn ang="0">
                  <a:pos x="0" y="218"/>
                </a:cxn>
                <a:cxn ang="0">
                  <a:pos x="0" y="0"/>
                </a:cxn>
              </a:cxnLst>
              <a:rect l="0" t="0" r="r" b="b"/>
              <a:pathLst>
                <a:path w="254" h="219">
                  <a:moveTo>
                    <a:pt x="0" y="0"/>
                  </a:moveTo>
                  <a:lnTo>
                    <a:pt x="253" y="0"/>
                  </a:lnTo>
                  <a:lnTo>
                    <a:pt x="253" y="218"/>
                  </a:lnTo>
                  <a:lnTo>
                    <a:pt x="0" y="2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6"/>
            <p:cNvSpPr>
              <a:spLocks/>
            </p:cNvSpPr>
            <p:nvPr/>
          </p:nvSpPr>
          <p:spPr bwMode="auto">
            <a:xfrm>
              <a:off x="7713663" y="5256213"/>
              <a:ext cx="65087" cy="42862"/>
            </a:xfrm>
            <a:custGeom>
              <a:avLst/>
              <a:gdLst/>
              <a:ahLst/>
              <a:cxnLst>
                <a:cxn ang="0">
                  <a:pos x="40" y="26"/>
                </a:cxn>
                <a:cxn ang="0">
                  <a:pos x="0" y="13"/>
                </a:cxn>
                <a:cxn ang="0">
                  <a:pos x="40" y="0"/>
                </a:cxn>
              </a:cxnLst>
              <a:rect l="0" t="0" r="r" b="b"/>
              <a:pathLst>
                <a:path w="41" h="27">
                  <a:moveTo>
                    <a:pt x="40" y="26"/>
                  </a:moveTo>
                  <a:lnTo>
                    <a:pt x="0" y="13"/>
                  </a:lnTo>
                  <a:lnTo>
                    <a:pt x="4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7"/>
            <p:cNvSpPr>
              <a:spLocks/>
            </p:cNvSpPr>
            <p:nvPr/>
          </p:nvSpPr>
          <p:spPr bwMode="auto">
            <a:xfrm>
              <a:off x="7713663" y="5280025"/>
              <a:ext cx="201612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0"/>
                </a:cxn>
                <a:cxn ang="0">
                  <a:pos x="0" y="0"/>
                </a:cxn>
              </a:cxnLst>
              <a:rect l="0" t="0" r="r" b="b"/>
              <a:pathLst>
                <a:path w="127" h="1">
                  <a:moveTo>
                    <a:pt x="0" y="0"/>
                  </a:moveTo>
                  <a:lnTo>
                    <a:pt x="12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8"/>
            <p:cNvSpPr>
              <a:spLocks/>
            </p:cNvSpPr>
            <p:nvPr/>
          </p:nvSpPr>
          <p:spPr bwMode="auto">
            <a:xfrm>
              <a:off x="7848600" y="5256213"/>
              <a:ext cx="66675" cy="42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13"/>
                </a:cxn>
                <a:cxn ang="0">
                  <a:pos x="0" y="26"/>
                </a:cxn>
              </a:cxnLst>
              <a:rect l="0" t="0" r="r" b="b"/>
              <a:pathLst>
                <a:path w="42" h="27">
                  <a:moveTo>
                    <a:pt x="0" y="0"/>
                  </a:moveTo>
                  <a:lnTo>
                    <a:pt x="41" y="13"/>
                  </a:lnTo>
                  <a:lnTo>
                    <a:pt x="0" y="2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99"/>
            <p:cNvSpPr>
              <a:spLocks/>
            </p:cNvSpPr>
            <p:nvPr/>
          </p:nvSpPr>
          <p:spPr bwMode="auto">
            <a:xfrm>
              <a:off x="7956550" y="4832350"/>
              <a:ext cx="15875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187"/>
                </a:cxn>
                <a:cxn ang="0">
                  <a:pos x="0" y="0"/>
                </a:cxn>
              </a:cxnLst>
              <a:rect l="0" t="0" r="r" b="b"/>
              <a:pathLst>
                <a:path w="100" h="188">
                  <a:moveTo>
                    <a:pt x="0" y="0"/>
                  </a:moveTo>
                  <a:lnTo>
                    <a:pt x="99" y="1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00"/>
            <p:cNvSpPr>
              <a:spLocks/>
            </p:cNvSpPr>
            <p:nvPr/>
          </p:nvSpPr>
          <p:spPr bwMode="auto">
            <a:xfrm>
              <a:off x="8066088" y="5053013"/>
              <a:ext cx="49212" cy="7778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0" y="48"/>
                </a:cxn>
                <a:cxn ang="0">
                  <a:pos x="0" y="15"/>
                </a:cxn>
              </a:cxnLst>
              <a:rect l="0" t="0" r="r" b="b"/>
              <a:pathLst>
                <a:path w="31" h="49">
                  <a:moveTo>
                    <a:pt x="17" y="0"/>
                  </a:moveTo>
                  <a:lnTo>
                    <a:pt x="30" y="48"/>
                  </a:lnTo>
                  <a:lnTo>
                    <a:pt x="0" y="15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1"/>
            <p:cNvSpPr>
              <a:spLocks/>
            </p:cNvSpPr>
            <p:nvPr/>
          </p:nvSpPr>
          <p:spPr bwMode="auto">
            <a:xfrm>
              <a:off x="6224588" y="5475288"/>
              <a:ext cx="201612" cy="498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313"/>
                </a:cxn>
                <a:cxn ang="0">
                  <a:pos x="0" y="0"/>
                </a:cxn>
              </a:cxnLst>
              <a:rect l="0" t="0" r="r" b="b"/>
              <a:pathLst>
                <a:path w="127" h="314">
                  <a:moveTo>
                    <a:pt x="0" y="0"/>
                  </a:moveTo>
                  <a:lnTo>
                    <a:pt x="126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2"/>
            <p:cNvSpPr>
              <a:spLocks/>
            </p:cNvSpPr>
            <p:nvPr/>
          </p:nvSpPr>
          <p:spPr bwMode="auto">
            <a:xfrm>
              <a:off x="6381750" y="5894388"/>
              <a:ext cx="44450" cy="793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7" y="49"/>
                </a:cxn>
                <a:cxn ang="0">
                  <a:pos x="0" y="11"/>
                </a:cxn>
              </a:cxnLst>
              <a:rect l="0" t="0" r="r" b="b"/>
              <a:pathLst>
                <a:path w="28" h="50">
                  <a:moveTo>
                    <a:pt x="18" y="0"/>
                  </a:moveTo>
                  <a:lnTo>
                    <a:pt x="27" y="49"/>
                  </a:lnTo>
                  <a:lnTo>
                    <a:pt x="0" y="11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3"/>
            <p:cNvSpPr>
              <a:spLocks/>
            </p:cNvSpPr>
            <p:nvPr/>
          </p:nvSpPr>
          <p:spPr bwMode="auto">
            <a:xfrm>
              <a:off x="5940425" y="5475288"/>
              <a:ext cx="366713" cy="549275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0" y="345"/>
                </a:cxn>
                <a:cxn ang="0">
                  <a:pos x="230" y="0"/>
                </a:cxn>
              </a:cxnLst>
              <a:rect l="0" t="0" r="r" b="b"/>
              <a:pathLst>
                <a:path w="231" h="346">
                  <a:moveTo>
                    <a:pt x="230" y="0"/>
                  </a:moveTo>
                  <a:lnTo>
                    <a:pt x="0" y="345"/>
                  </a:lnTo>
                  <a:lnTo>
                    <a:pt x="23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4"/>
            <p:cNvSpPr>
              <a:spLocks/>
            </p:cNvSpPr>
            <p:nvPr/>
          </p:nvSpPr>
          <p:spPr bwMode="auto">
            <a:xfrm>
              <a:off x="5940425" y="5949950"/>
              <a:ext cx="57150" cy="74613"/>
            </a:xfrm>
            <a:custGeom>
              <a:avLst/>
              <a:gdLst/>
              <a:ahLst/>
              <a:cxnLst>
                <a:cxn ang="0">
                  <a:pos x="35" y="16"/>
                </a:cxn>
                <a:cxn ang="0">
                  <a:pos x="0" y="46"/>
                </a:cxn>
                <a:cxn ang="0">
                  <a:pos x="19" y="0"/>
                </a:cxn>
              </a:cxnLst>
              <a:rect l="0" t="0" r="r" b="b"/>
              <a:pathLst>
                <a:path w="36" h="47">
                  <a:moveTo>
                    <a:pt x="35" y="16"/>
                  </a:moveTo>
                  <a:lnTo>
                    <a:pt x="0" y="46"/>
                  </a:lnTo>
                  <a:lnTo>
                    <a:pt x="19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5"/>
            <p:cNvSpPr>
              <a:spLocks/>
            </p:cNvSpPr>
            <p:nvPr/>
          </p:nvSpPr>
          <p:spPr bwMode="auto">
            <a:xfrm>
              <a:off x="6343650" y="5475288"/>
              <a:ext cx="566738" cy="549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" y="345"/>
                </a:cxn>
                <a:cxn ang="0">
                  <a:pos x="0" y="0"/>
                </a:cxn>
              </a:cxnLst>
              <a:rect l="0" t="0" r="r" b="b"/>
              <a:pathLst>
                <a:path w="357" h="346">
                  <a:moveTo>
                    <a:pt x="0" y="0"/>
                  </a:moveTo>
                  <a:lnTo>
                    <a:pt x="356" y="3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6"/>
            <p:cNvSpPr>
              <a:spLocks/>
            </p:cNvSpPr>
            <p:nvPr/>
          </p:nvSpPr>
          <p:spPr bwMode="auto">
            <a:xfrm>
              <a:off x="6845300" y="5959475"/>
              <a:ext cx="65088" cy="650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0" y="40"/>
                </a:cxn>
                <a:cxn ang="0">
                  <a:pos x="0" y="19"/>
                </a:cxn>
              </a:cxnLst>
              <a:rect l="0" t="0" r="r" b="b"/>
              <a:pathLst>
                <a:path w="41" h="41">
                  <a:moveTo>
                    <a:pt x="13" y="0"/>
                  </a:moveTo>
                  <a:lnTo>
                    <a:pt x="40" y="40"/>
                  </a:lnTo>
                  <a:lnTo>
                    <a:pt x="0" y="19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7"/>
            <p:cNvSpPr>
              <a:spLocks/>
            </p:cNvSpPr>
            <p:nvPr/>
          </p:nvSpPr>
          <p:spPr bwMode="auto">
            <a:xfrm>
              <a:off x="6143625" y="5475288"/>
              <a:ext cx="282575" cy="498475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313"/>
                </a:cxn>
                <a:cxn ang="0">
                  <a:pos x="177" y="0"/>
                </a:cxn>
              </a:cxnLst>
              <a:rect l="0" t="0" r="r" b="b"/>
              <a:pathLst>
                <a:path w="178" h="314">
                  <a:moveTo>
                    <a:pt x="177" y="0"/>
                  </a:moveTo>
                  <a:lnTo>
                    <a:pt x="0" y="313"/>
                  </a:lnTo>
                  <a:lnTo>
                    <a:pt x="177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08"/>
            <p:cNvSpPr>
              <a:spLocks/>
            </p:cNvSpPr>
            <p:nvPr/>
          </p:nvSpPr>
          <p:spPr bwMode="auto">
            <a:xfrm>
              <a:off x="6143625" y="5899150"/>
              <a:ext cx="52388" cy="74613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46"/>
                </a:cxn>
                <a:cxn ang="0">
                  <a:pos x="14" y="0"/>
                </a:cxn>
              </a:cxnLst>
              <a:rect l="0" t="0" r="r" b="b"/>
              <a:pathLst>
                <a:path w="33" h="47">
                  <a:moveTo>
                    <a:pt x="32" y="13"/>
                  </a:moveTo>
                  <a:lnTo>
                    <a:pt x="0" y="46"/>
                  </a:lnTo>
                  <a:lnTo>
                    <a:pt x="14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09"/>
            <p:cNvSpPr>
              <a:spLocks/>
            </p:cNvSpPr>
            <p:nvPr/>
          </p:nvSpPr>
          <p:spPr bwMode="auto">
            <a:xfrm>
              <a:off x="6467475" y="5475288"/>
              <a:ext cx="1408113" cy="498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6" y="313"/>
                </a:cxn>
                <a:cxn ang="0">
                  <a:pos x="0" y="0"/>
                </a:cxn>
              </a:cxnLst>
              <a:rect l="0" t="0" r="r" b="b"/>
              <a:pathLst>
                <a:path w="887" h="314">
                  <a:moveTo>
                    <a:pt x="0" y="0"/>
                  </a:moveTo>
                  <a:lnTo>
                    <a:pt x="886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0"/>
            <p:cNvSpPr>
              <a:spLocks/>
            </p:cNvSpPr>
            <p:nvPr/>
          </p:nvSpPr>
          <p:spPr bwMode="auto">
            <a:xfrm>
              <a:off x="7807325" y="5930900"/>
              <a:ext cx="68263" cy="42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2" y="26"/>
                </a:cxn>
                <a:cxn ang="0">
                  <a:pos x="0" y="25"/>
                </a:cxn>
              </a:cxnLst>
              <a:rect l="0" t="0" r="r" b="b"/>
              <a:pathLst>
                <a:path w="43" h="27">
                  <a:moveTo>
                    <a:pt x="6" y="0"/>
                  </a:moveTo>
                  <a:lnTo>
                    <a:pt x="42" y="26"/>
                  </a:lnTo>
                  <a:lnTo>
                    <a:pt x="0" y="2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1"/>
            <p:cNvSpPr>
              <a:spLocks/>
            </p:cNvSpPr>
            <p:nvPr/>
          </p:nvSpPr>
          <p:spPr bwMode="auto">
            <a:xfrm>
              <a:off x="6224588" y="5475288"/>
              <a:ext cx="685800" cy="498475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0" y="313"/>
                </a:cxn>
                <a:cxn ang="0">
                  <a:pos x="431" y="0"/>
                </a:cxn>
              </a:cxnLst>
              <a:rect l="0" t="0" r="r" b="b"/>
              <a:pathLst>
                <a:path w="432" h="314">
                  <a:moveTo>
                    <a:pt x="431" y="0"/>
                  </a:moveTo>
                  <a:lnTo>
                    <a:pt x="0" y="313"/>
                  </a:lnTo>
                  <a:lnTo>
                    <a:pt x="43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2"/>
            <p:cNvSpPr>
              <a:spLocks/>
            </p:cNvSpPr>
            <p:nvPr/>
          </p:nvSpPr>
          <p:spPr bwMode="auto">
            <a:xfrm>
              <a:off x="6224588" y="5915025"/>
              <a:ext cx="65087" cy="58738"/>
            </a:xfrm>
            <a:custGeom>
              <a:avLst/>
              <a:gdLst/>
              <a:ahLst/>
              <a:cxnLst>
                <a:cxn ang="0">
                  <a:pos x="40" y="22"/>
                </a:cxn>
                <a:cxn ang="0">
                  <a:pos x="0" y="36"/>
                </a:cxn>
                <a:cxn ang="0">
                  <a:pos x="31" y="0"/>
                </a:cxn>
              </a:cxnLst>
              <a:rect l="0" t="0" r="r" b="b"/>
              <a:pathLst>
                <a:path w="41" h="37">
                  <a:moveTo>
                    <a:pt x="40" y="22"/>
                  </a:moveTo>
                  <a:lnTo>
                    <a:pt x="0" y="36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3"/>
            <p:cNvSpPr>
              <a:spLocks/>
            </p:cNvSpPr>
            <p:nvPr/>
          </p:nvSpPr>
          <p:spPr bwMode="auto">
            <a:xfrm>
              <a:off x="6945313" y="5475288"/>
              <a:ext cx="1778000" cy="498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9" y="313"/>
                </a:cxn>
                <a:cxn ang="0">
                  <a:pos x="0" y="0"/>
                </a:cxn>
              </a:cxnLst>
              <a:rect l="0" t="0" r="r" b="b"/>
              <a:pathLst>
                <a:path w="1120" h="314">
                  <a:moveTo>
                    <a:pt x="0" y="0"/>
                  </a:moveTo>
                  <a:lnTo>
                    <a:pt x="1119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4"/>
            <p:cNvSpPr>
              <a:spLocks/>
            </p:cNvSpPr>
            <p:nvPr/>
          </p:nvSpPr>
          <p:spPr bwMode="auto">
            <a:xfrm>
              <a:off x="8653463" y="5934075"/>
              <a:ext cx="69850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3" y="24"/>
                </a:cxn>
                <a:cxn ang="0">
                  <a:pos x="0" y="25"/>
                </a:cxn>
              </a:cxnLst>
              <a:rect l="0" t="0" r="r" b="b"/>
              <a:pathLst>
                <a:path w="44" h="26">
                  <a:moveTo>
                    <a:pt x="5" y="0"/>
                  </a:moveTo>
                  <a:lnTo>
                    <a:pt x="43" y="24"/>
                  </a:lnTo>
                  <a:lnTo>
                    <a:pt x="0" y="2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5"/>
            <p:cNvSpPr>
              <a:spLocks/>
            </p:cNvSpPr>
            <p:nvPr/>
          </p:nvSpPr>
          <p:spPr bwMode="auto">
            <a:xfrm>
              <a:off x="6945313" y="5475288"/>
              <a:ext cx="165100" cy="549275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0" y="345"/>
                </a:cxn>
                <a:cxn ang="0">
                  <a:pos x="103" y="0"/>
                </a:cxn>
              </a:cxnLst>
              <a:rect l="0" t="0" r="r" b="b"/>
              <a:pathLst>
                <a:path w="104" h="346">
                  <a:moveTo>
                    <a:pt x="103" y="0"/>
                  </a:moveTo>
                  <a:lnTo>
                    <a:pt x="0" y="345"/>
                  </a:lnTo>
                  <a:lnTo>
                    <a:pt x="103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6"/>
            <p:cNvSpPr>
              <a:spLocks/>
            </p:cNvSpPr>
            <p:nvPr/>
          </p:nvSpPr>
          <p:spPr bwMode="auto">
            <a:xfrm>
              <a:off x="6945313" y="5942013"/>
              <a:ext cx="42862" cy="82550"/>
            </a:xfrm>
            <a:custGeom>
              <a:avLst/>
              <a:gdLst/>
              <a:ahLst/>
              <a:cxnLst>
                <a:cxn ang="0">
                  <a:pos x="26" y="8"/>
                </a:cxn>
                <a:cxn ang="0">
                  <a:pos x="0" y="51"/>
                </a:cxn>
                <a:cxn ang="0">
                  <a:pos x="5" y="0"/>
                </a:cxn>
              </a:cxnLst>
              <a:rect l="0" t="0" r="r" b="b"/>
              <a:pathLst>
                <a:path w="27" h="52">
                  <a:moveTo>
                    <a:pt x="26" y="8"/>
                  </a:moveTo>
                  <a:lnTo>
                    <a:pt x="0" y="51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7"/>
            <p:cNvSpPr>
              <a:spLocks/>
            </p:cNvSpPr>
            <p:nvPr/>
          </p:nvSpPr>
          <p:spPr bwMode="auto">
            <a:xfrm>
              <a:off x="7070725" y="5475288"/>
              <a:ext cx="322263" cy="498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313"/>
                </a:cxn>
                <a:cxn ang="0">
                  <a:pos x="0" y="0"/>
                </a:cxn>
              </a:cxnLst>
              <a:rect l="0" t="0" r="r" b="b"/>
              <a:pathLst>
                <a:path w="203" h="314">
                  <a:moveTo>
                    <a:pt x="0" y="0"/>
                  </a:moveTo>
                  <a:lnTo>
                    <a:pt x="202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18"/>
            <p:cNvSpPr>
              <a:spLocks/>
            </p:cNvSpPr>
            <p:nvPr/>
          </p:nvSpPr>
          <p:spPr bwMode="auto">
            <a:xfrm>
              <a:off x="7335838" y="5900738"/>
              <a:ext cx="57150" cy="730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5" y="45"/>
                </a:cxn>
                <a:cxn ang="0">
                  <a:pos x="0" y="15"/>
                </a:cxn>
              </a:cxnLst>
              <a:rect l="0" t="0" r="r" b="b"/>
              <a:pathLst>
                <a:path w="36" h="46">
                  <a:moveTo>
                    <a:pt x="17" y="0"/>
                  </a:moveTo>
                  <a:lnTo>
                    <a:pt x="35" y="45"/>
                  </a:lnTo>
                  <a:lnTo>
                    <a:pt x="0" y="1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19"/>
            <p:cNvSpPr>
              <a:spLocks/>
            </p:cNvSpPr>
            <p:nvPr/>
          </p:nvSpPr>
          <p:spPr bwMode="auto">
            <a:xfrm>
              <a:off x="7472363" y="5475288"/>
              <a:ext cx="565150" cy="549275"/>
            </a:xfrm>
            <a:custGeom>
              <a:avLst/>
              <a:gdLst/>
              <a:ahLst/>
              <a:cxnLst>
                <a:cxn ang="0">
                  <a:pos x="355" y="0"/>
                </a:cxn>
                <a:cxn ang="0">
                  <a:pos x="0" y="345"/>
                </a:cxn>
                <a:cxn ang="0">
                  <a:pos x="355" y="0"/>
                </a:cxn>
              </a:cxnLst>
              <a:rect l="0" t="0" r="r" b="b"/>
              <a:pathLst>
                <a:path w="356" h="346">
                  <a:moveTo>
                    <a:pt x="355" y="0"/>
                  </a:moveTo>
                  <a:lnTo>
                    <a:pt x="0" y="345"/>
                  </a:lnTo>
                  <a:lnTo>
                    <a:pt x="35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0"/>
            <p:cNvSpPr>
              <a:spLocks/>
            </p:cNvSpPr>
            <p:nvPr/>
          </p:nvSpPr>
          <p:spPr bwMode="auto">
            <a:xfrm>
              <a:off x="7472363" y="5959475"/>
              <a:ext cx="58737" cy="65088"/>
            </a:xfrm>
            <a:custGeom>
              <a:avLst/>
              <a:gdLst/>
              <a:ahLst/>
              <a:cxnLst>
                <a:cxn ang="0">
                  <a:pos x="36" y="19"/>
                </a:cxn>
                <a:cxn ang="0">
                  <a:pos x="0" y="40"/>
                </a:cxn>
                <a:cxn ang="0">
                  <a:pos x="24" y="0"/>
                </a:cxn>
              </a:cxnLst>
              <a:rect l="0" t="0" r="r" b="b"/>
              <a:pathLst>
                <a:path w="37" h="41">
                  <a:moveTo>
                    <a:pt x="36" y="19"/>
                  </a:moveTo>
                  <a:lnTo>
                    <a:pt x="0" y="40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1"/>
            <p:cNvSpPr>
              <a:spLocks/>
            </p:cNvSpPr>
            <p:nvPr/>
          </p:nvSpPr>
          <p:spPr bwMode="auto">
            <a:xfrm>
              <a:off x="8075613" y="5475288"/>
              <a:ext cx="322262" cy="549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345"/>
                </a:cxn>
                <a:cxn ang="0">
                  <a:pos x="0" y="0"/>
                </a:cxn>
              </a:cxnLst>
              <a:rect l="0" t="0" r="r" b="b"/>
              <a:pathLst>
                <a:path w="203" h="346">
                  <a:moveTo>
                    <a:pt x="0" y="0"/>
                  </a:moveTo>
                  <a:lnTo>
                    <a:pt x="202" y="3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2"/>
            <p:cNvSpPr>
              <a:spLocks/>
            </p:cNvSpPr>
            <p:nvPr/>
          </p:nvSpPr>
          <p:spPr bwMode="auto">
            <a:xfrm>
              <a:off x="8347075" y="5948363"/>
              <a:ext cx="50800" cy="762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1" y="47"/>
                </a:cxn>
                <a:cxn ang="0">
                  <a:pos x="0" y="15"/>
                </a:cxn>
              </a:cxnLst>
              <a:rect l="0" t="0" r="r" b="b"/>
              <a:pathLst>
                <a:path w="32" h="48">
                  <a:moveTo>
                    <a:pt x="16" y="0"/>
                  </a:moveTo>
                  <a:lnTo>
                    <a:pt x="31" y="47"/>
                  </a:lnTo>
                  <a:lnTo>
                    <a:pt x="0" y="1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3"/>
            <p:cNvSpPr>
              <a:spLocks/>
            </p:cNvSpPr>
            <p:nvPr/>
          </p:nvSpPr>
          <p:spPr bwMode="auto">
            <a:xfrm>
              <a:off x="7956550" y="5475288"/>
              <a:ext cx="241300" cy="498475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0" y="313"/>
                </a:cxn>
                <a:cxn ang="0">
                  <a:pos x="151" y="0"/>
                </a:cxn>
              </a:cxnLst>
              <a:rect l="0" t="0" r="r" b="b"/>
              <a:pathLst>
                <a:path w="152" h="314">
                  <a:moveTo>
                    <a:pt x="151" y="0"/>
                  </a:moveTo>
                  <a:lnTo>
                    <a:pt x="0" y="313"/>
                  </a:lnTo>
                  <a:lnTo>
                    <a:pt x="15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4"/>
            <p:cNvSpPr>
              <a:spLocks/>
            </p:cNvSpPr>
            <p:nvPr/>
          </p:nvSpPr>
          <p:spPr bwMode="auto">
            <a:xfrm>
              <a:off x="7956550" y="5897563"/>
              <a:ext cx="47625" cy="76200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0" y="47"/>
                </a:cxn>
                <a:cxn ang="0">
                  <a:pos x="11" y="0"/>
                </a:cxn>
              </a:cxnLst>
              <a:rect l="0" t="0" r="r" b="b"/>
              <a:pathLst>
                <a:path w="30" h="48">
                  <a:moveTo>
                    <a:pt x="29" y="12"/>
                  </a:moveTo>
                  <a:lnTo>
                    <a:pt x="0" y="47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5"/>
            <p:cNvSpPr>
              <a:spLocks/>
            </p:cNvSpPr>
            <p:nvPr/>
          </p:nvSpPr>
          <p:spPr bwMode="auto">
            <a:xfrm>
              <a:off x="8235950" y="5475288"/>
              <a:ext cx="1588" cy="549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5"/>
                </a:cxn>
                <a:cxn ang="0">
                  <a:pos x="0" y="0"/>
                </a:cxn>
              </a:cxnLst>
              <a:rect l="0" t="0" r="r" b="b"/>
              <a:pathLst>
                <a:path w="1" h="346">
                  <a:moveTo>
                    <a:pt x="0" y="0"/>
                  </a:moveTo>
                  <a:lnTo>
                    <a:pt x="0" y="3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126"/>
            <p:cNvSpPr>
              <a:spLocks/>
            </p:cNvSpPr>
            <p:nvPr/>
          </p:nvSpPr>
          <p:spPr bwMode="auto">
            <a:xfrm>
              <a:off x="8218488" y="5945188"/>
              <a:ext cx="36512" cy="7937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0" y="49"/>
                </a:cxn>
                <a:cxn ang="0">
                  <a:pos x="0" y="0"/>
                </a:cxn>
              </a:cxnLst>
              <a:rect l="0" t="0" r="r" b="b"/>
              <a:pathLst>
                <a:path w="23" h="50">
                  <a:moveTo>
                    <a:pt x="22" y="0"/>
                  </a:moveTo>
                  <a:lnTo>
                    <a:pt x="10" y="4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127"/>
            <p:cNvSpPr>
              <a:spLocks noChangeShapeType="1"/>
            </p:cNvSpPr>
            <p:nvPr/>
          </p:nvSpPr>
          <p:spPr bwMode="auto">
            <a:xfrm>
              <a:off x="203200" y="5691188"/>
              <a:ext cx="8839200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Rectangle 128"/>
            <p:cNvSpPr>
              <a:spLocks noChangeArrowheads="1"/>
            </p:cNvSpPr>
            <p:nvPr/>
          </p:nvSpPr>
          <p:spPr bwMode="auto">
            <a:xfrm>
              <a:off x="5118100" y="5168900"/>
              <a:ext cx="1050925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Arial" pitchFamily="34" charset="0"/>
                </a:rPr>
                <a:t>Data entries</a:t>
              </a:r>
            </a:p>
          </p:txBody>
        </p:sp>
        <p:sp>
          <p:nvSpPr>
            <p:cNvPr id="133" name="Rectangle 129"/>
            <p:cNvSpPr>
              <a:spLocks noChangeArrowheads="1"/>
            </p:cNvSpPr>
            <p:nvPr/>
          </p:nvSpPr>
          <p:spPr bwMode="auto">
            <a:xfrm>
              <a:off x="5761038" y="6330950"/>
              <a:ext cx="1160462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  <a:latin typeface="Arial" pitchFamily="34" charset="0"/>
                </a:rPr>
                <a:t>Data Records</a:t>
              </a:r>
            </a:p>
          </p:txBody>
        </p:sp>
        <p:sp>
          <p:nvSpPr>
            <p:cNvPr id="134" name="Rectangle 130"/>
            <p:cNvSpPr>
              <a:spLocks noChangeArrowheads="1"/>
            </p:cNvSpPr>
            <p:nvPr/>
          </p:nvSpPr>
          <p:spPr bwMode="auto">
            <a:xfrm>
              <a:off x="188913" y="4114800"/>
              <a:ext cx="1274762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CF0E30"/>
                  </a:solidFill>
                  <a:latin typeface="Book Antiqua" pitchFamily="18" charset="0"/>
                </a:rPr>
                <a:t>CLUSTERED</a:t>
              </a:r>
            </a:p>
          </p:txBody>
        </p:sp>
        <p:sp>
          <p:nvSpPr>
            <p:cNvPr id="135" name="Rectangle 131"/>
            <p:cNvSpPr>
              <a:spLocks noChangeArrowheads="1"/>
            </p:cNvSpPr>
            <p:nvPr/>
          </p:nvSpPr>
          <p:spPr bwMode="auto">
            <a:xfrm>
              <a:off x="7580313" y="4038600"/>
              <a:ext cx="1560512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CF0E30"/>
                  </a:solidFill>
                  <a:latin typeface="Book Antiqua" pitchFamily="18" charset="0"/>
                </a:rPr>
                <a:t>UNCLUSTERED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Bulk Loading a B+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895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we have a large collection of records, and we want to create a B+ tree on some field, doing so by repeatedly inserting records is very slow.</a:t>
            </a:r>
          </a:p>
          <a:p>
            <a:r>
              <a:rPr lang="en-US" i="1" u="sng" dirty="0" smtClean="0"/>
              <a:t>Bulk Loading</a:t>
            </a:r>
            <a:r>
              <a:rPr lang="en-US" i="1" dirty="0" smtClean="0"/>
              <a:t> </a:t>
            </a:r>
            <a:r>
              <a:rPr lang="en-US" dirty="0" smtClean="0"/>
              <a:t>can be done much more efficiently.</a:t>
            </a:r>
          </a:p>
          <a:p>
            <a:r>
              <a:rPr lang="en-US" i="1" dirty="0" smtClean="0"/>
              <a:t>Initialization</a:t>
            </a:r>
            <a:r>
              <a:rPr lang="en-US" dirty="0" smtClean="0"/>
              <a:t>:  Sort all data entries, insert pointer to first (leaf) page in a new (root) page.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990600" y="3962400"/>
            <a:ext cx="6740525" cy="1982788"/>
            <a:chOff x="1346200" y="4419600"/>
            <a:chExt cx="6740525" cy="1982788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473200" y="5899150"/>
              <a:ext cx="587375" cy="368300"/>
            </a:xfrm>
            <a:custGeom>
              <a:avLst/>
              <a:gdLst/>
              <a:ahLst/>
              <a:cxnLst>
                <a:cxn ang="0">
                  <a:pos x="0" y="231"/>
                </a:cxn>
                <a:cxn ang="0">
                  <a:pos x="0" y="0"/>
                </a:cxn>
                <a:cxn ang="0">
                  <a:pos x="369" y="0"/>
                </a:cxn>
                <a:cxn ang="0">
                  <a:pos x="369" y="231"/>
                </a:cxn>
                <a:cxn ang="0">
                  <a:pos x="0" y="231"/>
                </a:cxn>
              </a:cxnLst>
              <a:rect l="0" t="0" r="r" b="b"/>
              <a:pathLst>
                <a:path w="370" h="232">
                  <a:moveTo>
                    <a:pt x="0" y="231"/>
                  </a:moveTo>
                  <a:lnTo>
                    <a:pt x="0" y="0"/>
                  </a:lnTo>
                  <a:lnTo>
                    <a:pt x="369" y="0"/>
                  </a:lnTo>
                  <a:lnTo>
                    <a:pt x="369" y="231"/>
                  </a:lnTo>
                  <a:lnTo>
                    <a:pt x="0" y="2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1765300" y="5899150"/>
              <a:ext cx="1588" cy="368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  <a:cxn ang="0">
                  <a:pos x="0" y="0"/>
                </a:cxn>
              </a:cxnLst>
              <a:rect l="0" t="0" r="r" b="b"/>
              <a:pathLst>
                <a:path w="1" h="232">
                  <a:moveTo>
                    <a:pt x="0" y="0"/>
                  </a:moveTo>
                  <a:lnTo>
                    <a:pt x="0" y="23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174875" y="5899150"/>
              <a:ext cx="587375" cy="368300"/>
            </a:xfrm>
            <a:custGeom>
              <a:avLst/>
              <a:gdLst/>
              <a:ahLst/>
              <a:cxnLst>
                <a:cxn ang="0">
                  <a:pos x="0" y="231"/>
                </a:cxn>
                <a:cxn ang="0">
                  <a:pos x="0" y="0"/>
                </a:cxn>
                <a:cxn ang="0">
                  <a:pos x="369" y="0"/>
                </a:cxn>
                <a:cxn ang="0">
                  <a:pos x="369" y="231"/>
                </a:cxn>
                <a:cxn ang="0">
                  <a:pos x="0" y="231"/>
                </a:cxn>
              </a:cxnLst>
              <a:rect l="0" t="0" r="r" b="b"/>
              <a:pathLst>
                <a:path w="370" h="232">
                  <a:moveTo>
                    <a:pt x="0" y="231"/>
                  </a:moveTo>
                  <a:lnTo>
                    <a:pt x="0" y="0"/>
                  </a:lnTo>
                  <a:lnTo>
                    <a:pt x="369" y="0"/>
                  </a:lnTo>
                  <a:lnTo>
                    <a:pt x="369" y="231"/>
                  </a:lnTo>
                  <a:lnTo>
                    <a:pt x="0" y="2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466975" y="5899150"/>
              <a:ext cx="1588" cy="368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  <a:cxn ang="0">
                  <a:pos x="0" y="0"/>
                </a:cxn>
              </a:cxnLst>
              <a:rect l="0" t="0" r="r" b="b"/>
              <a:pathLst>
                <a:path w="1" h="232">
                  <a:moveTo>
                    <a:pt x="0" y="0"/>
                  </a:moveTo>
                  <a:lnTo>
                    <a:pt x="0" y="23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878138" y="5899150"/>
              <a:ext cx="585787" cy="368300"/>
            </a:xfrm>
            <a:custGeom>
              <a:avLst/>
              <a:gdLst/>
              <a:ahLst/>
              <a:cxnLst>
                <a:cxn ang="0">
                  <a:pos x="0" y="231"/>
                </a:cxn>
                <a:cxn ang="0">
                  <a:pos x="0" y="0"/>
                </a:cxn>
                <a:cxn ang="0">
                  <a:pos x="368" y="0"/>
                </a:cxn>
                <a:cxn ang="0">
                  <a:pos x="368" y="231"/>
                </a:cxn>
                <a:cxn ang="0">
                  <a:pos x="0" y="231"/>
                </a:cxn>
              </a:cxnLst>
              <a:rect l="0" t="0" r="r" b="b"/>
              <a:pathLst>
                <a:path w="369" h="232">
                  <a:moveTo>
                    <a:pt x="0" y="231"/>
                  </a:moveTo>
                  <a:lnTo>
                    <a:pt x="0" y="0"/>
                  </a:lnTo>
                  <a:lnTo>
                    <a:pt x="368" y="0"/>
                  </a:lnTo>
                  <a:lnTo>
                    <a:pt x="368" y="231"/>
                  </a:lnTo>
                  <a:lnTo>
                    <a:pt x="0" y="2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170238" y="5899150"/>
              <a:ext cx="1587" cy="368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  <a:cxn ang="0">
                  <a:pos x="0" y="0"/>
                </a:cxn>
              </a:cxnLst>
              <a:rect l="0" t="0" r="r" b="b"/>
              <a:pathLst>
                <a:path w="1" h="232">
                  <a:moveTo>
                    <a:pt x="0" y="0"/>
                  </a:moveTo>
                  <a:lnTo>
                    <a:pt x="0" y="23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3568700" y="5899150"/>
              <a:ext cx="585788" cy="368300"/>
            </a:xfrm>
            <a:custGeom>
              <a:avLst/>
              <a:gdLst/>
              <a:ahLst/>
              <a:cxnLst>
                <a:cxn ang="0">
                  <a:pos x="0" y="231"/>
                </a:cxn>
                <a:cxn ang="0">
                  <a:pos x="0" y="0"/>
                </a:cxn>
                <a:cxn ang="0">
                  <a:pos x="368" y="0"/>
                </a:cxn>
                <a:cxn ang="0">
                  <a:pos x="368" y="231"/>
                </a:cxn>
                <a:cxn ang="0">
                  <a:pos x="0" y="231"/>
                </a:cxn>
              </a:cxnLst>
              <a:rect l="0" t="0" r="r" b="b"/>
              <a:pathLst>
                <a:path w="369" h="232">
                  <a:moveTo>
                    <a:pt x="0" y="231"/>
                  </a:moveTo>
                  <a:lnTo>
                    <a:pt x="0" y="0"/>
                  </a:lnTo>
                  <a:lnTo>
                    <a:pt x="368" y="0"/>
                  </a:lnTo>
                  <a:lnTo>
                    <a:pt x="368" y="231"/>
                  </a:lnTo>
                  <a:lnTo>
                    <a:pt x="0" y="2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860800" y="5899150"/>
              <a:ext cx="1588" cy="368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  <a:cxn ang="0">
                  <a:pos x="0" y="0"/>
                </a:cxn>
              </a:cxnLst>
              <a:rect l="0" t="0" r="r" b="b"/>
              <a:pathLst>
                <a:path w="1" h="232">
                  <a:moveTo>
                    <a:pt x="0" y="0"/>
                  </a:moveTo>
                  <a:lnTo>
                    <a:pt x="0" y="23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4268788" y="5899150"/>
              <a:ext cx="587375" cy="368300"/>
            </a:xfrm>
            <a:custGeom>
              <a:avLst/>
              <a:gdLst/>
              <a:ahLst/>
              <a:cxnLst>
                <a:cxn ang="0">
                  <a:pos x="0" y="231"/>
                </a:cxn>
                <a:cxn ang="0">
                  <a:pos x="0" y="0"/>
                </a:cxn>
                <a:cxn ang="0">
                  <a:pos x="369" y="0"/>
                </a:cxn>
                <a:cxn ang="0">
                  <a:pos x="369" y="231"/>
                </a:cxn>
                <a:cxn ang="0">
                  <a:pos x="0" y="231"/>
                </a:cxn>
              </a:cxnLst>
              <a:rect l="0" t="0" r="r" b="b"/>
              <a:pathLst>
                <a:path w="370" h="232">
                  <a:moveTo>
                    <a:pt x="0" y="231"/>
                  </a:moveTo>
                  <a:lnTo>
                    <a:pt x="0" y="0"/>
                  </a:lnTo>
                  <a:lnTo>
                    <a:pt x="369" y="0"/>
                  </a:lnTo>
                  <a:lnTo>
                    <a:pt x="369" y="231"/>
                  </a:lnTo>
                  <a:lnTo>
                    <a:pt x="0" y="2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4564063" y="5899150"/>
              <a:ext cx="1587" cy="368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  <a:cxn ang="0">
                  <a:pos x="0" y="0"/>
                </a:cxn>
              </a:cxnLst>
              <a:rect l="0" t="0" r="r" b="b"/>
              <a:pathLst>
                <a:path w="1" h="232">
                  <a:moveTo>
                    <a:pt x="0" y="0"/>
                  </a:moveTo>
                  <a:lnTo>
                    <a:pt x="0" y="23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4972050" y="5899150"/>
              <a:ext cx="587375" cy="368300"/>
            </a:xfrm>
            <a:custGeom>
              <a:avLst/>
              <a:gdLst/>
              <a:ahLst/>
              <a:cxnLst>
                <a:cxn ang="0">
                  <a:pos x="0" y="231"/>
                </a:cxn>
                <a:cxn ang="0">
                  <a:pos x="0" y="0"/>
                </a:cxn>
                <a:cxn ang="0">
                  <a:pos x="369" y="0"/>
                </a:cxn>
                <a:cxn ang="0">
                  <a:pos x="369" y="231"/>
                </a:cxn>
                <a:cxn ang="0">
                  <a:pos x="0" y="231"/>
                </a:cxn>
              </a:cxnLst>
              <a:rect l="0" t="0" r="r" b="b"/>
              <a:pathLst>
                <a:path w="370" h="232">
                  <a:moveTo>
                    <a:pt x="0" y="231"/>
                  </a:moveTo>
                  <a:lnTo>
                    <a:pt x="0" y="0"/>
                  </a:lnTo>
                  <a:lnTo>
                    <a:pt x="369" y="0"/>
                  </a:lnTo>
                  <a:lnTo>
                    <a:pt x="369" y="231"/>
                  </a:lnTo>
                  <a:lnTo>
                    <a:pt x="0" y="2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5265738" y="5899150"/>
              <a:ext cx="1587" cy="368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  <a:cxn ang="0">
                  <a:pos x="0" y="0"/>
                </a:cxn>
              </a:cxnLst>
              <a:rect l="0" t="0" r="r" b="b"/>
              <a:pathLst>
                <a:path w="1" h="232">
                  <a:moveTo>
                    <a:pt x="0" y="0"/>
                  </a:moveTo>
                  <a:lnTo>
                    <a:pt x="0" y="23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5675313" y="5899150"/>
              <a:ext cx="587375" cy="368300"/>
            </a:xfrm>
            <a:custGeom>
              <a:avLst/>
              <a:gdLst/>
              <a:ahLst/>
              <a:cxnLst>
                <a:cxn ang="0">
                  <a:pos x="0" y="231"/>
                </a:cxn>
                <a:cxn ang="0">
                  <a:pos x="0" y="0"/>
                </a:cxn>
                <a:cxn ang="0">
                  <a:pos x="369" y="0"/>
                </a:cxn>
                <a:cxn ang="0">
                  <a:pos x="369" y="231"/>
                </a:cxn>
                <a:cxn ang="0">
                  <a:pos x="0" y="231"/>
                </a:cxn>
              </a:cxnLst>
              <a:rect l="0" t="0" r="r" b="b"/>
              <a:pathLst>
                <a:path w="370" h="232">
                  <a:moveTo>
                    <a:pt x="0" y="231"/>
                  </a:moveTo>
                  <a:lnTo>
                    <a:pt x="0" y="0"/>
                  </a:lnTo>
                  <a:lnTo>
                    <a:pt x="369" y="0"/>
                  </a:lnTo>
                  <a:lnTo>
                    <a:pt x="369" y="231"/>
                  </a:lnTo>
                  <a:lnTo>
                    <a:pt x="0" y="2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969000" y="5899150"/>
              <a:ext cx="1588" cy="368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  <a:cxn ang="0">
                  <a:pos x="0" y="0"/>
                </a:cxn>
              </a:cxnLst>
              <a:rect l="0" t="0" r="r" b="b"/>
              <a:pathLst>
                <a:path w="1" h="232">
                  <a:moveTo>
                    <a:pt x="0" y="0"/>
                  </a:moveTo>
                  <a:lnTo>
                    <a:pt x="0" y="23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6365875" y="5899150"/>
              <a:ext cx="585788" cy="368300"/>
            </a:xfrm>
            <a:custGeom>
              <a:avLst/>
              <a:gdLst/>
              <a:ahLst/>
              <a:cxnLst>
                <a:cxn ang="0">
                  <a:pos x="0" y="231"/>
                </a:cxn>
                <a:cxn ang="0">
                  <a:pos x="0" y="0"/>
                </a:cxn>
                <a:cxn ang="0">
                  <a:pos x="368" y="0"/>
                </a:cxn>
                <a:cxn ang="0">
                  <a:pos x="368" y="231"/>
                </a:cxn>
                <a:cxn ang="0">
                  <a:pos x="0" y="231"/>
                </a:cxn>
              </a:cxnLst>
              <a:rect l="0" t="0" r="r" b="b"/>
              <a:pathLst>
                <a:path w="369" h="232">
                  <a:moveTo>
                    <a:pt x="0" y="231"/>
                  </a:moveTo>
                  <a:lnTo>
                    <a:pt x="0" y="0"/>
                  </a:lnTo>
                  <a:lnTo>
                    <a:pt x="368" y="0"/>
                  </a:lnTo>
                  <a:lnTo>
                    <a:pt x="368" y="231"/>
                  </a:lnTo>
                  <a:lnTo>
                    <a:pt x="0" y="2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6657975" y="5899150"/>
              <a:ext cx="1588" cy="368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  <a:cxn ang="0">
                  <a:pos x="0" y="0"/>
                </a:cxn>
              </a:cxnLst>
              <a:rect l="0" t="0" r="r" b="b"/>
              <a:pathLst>
                <a:path w="1" h="232">
                  <a:moveTo>
                    <a:pt x="0" y="0"/>
                  </a:moveTo>
                  <a:lnTo>
                    <a:pt x="0" y="23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7045325" y="5899150"/>
              <a:ext cx="585788" cy="368300"/>
            </a:xfrm>
            <a:custGeom>
              <a:avLst/>
              <a:gdLst/>
              <a:ahLst/>
              <a:cxnLst>
                <a:cxn ang="0">
                  <a:pos x="0" y="231"/>
                </a:cxn>
                <a:cxn ang="0">
                  <a:pos x="0" y="0"/>
                </a:cxn>
                <a:cxn ang="0">
                  <a:pos x="368" y="0"/>
                </a:cxn>
                <a:cxn ang="0">
                  <a:pos x="368" y="231"/>
                </a:cxn>
                <a:cxn ang="0">
                  <a:pos x="0" y="231"/>
                </a:cxn>
              </a:cxnLst>
              <a:rect l="0" t="0" r="r" b="b"/>
              <a:pathLst>
                <a:path w="369" h="232">
                  <a:moveTo>
                    <a:pt x="0" y="231"/>
                  </a:moveTo>
                  <a:lnTo>
                    <a:pt x="0" y="0"/>
                  </a:lnTo>
                  <a:lnTo>
                    <a:pt x="368" y="0"/>
                  </a:lnTo>
                  <a:lnTo>
                    <a:pt x="368" y="231"/>
                  </a:lnTo>
                  <a:lnTo>
                    <a:pt x="0" y="2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7337425" y="5899150"/>
              <a:ext cx="1588" cy="368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1"/>
                </a:cxn>
                <a:cxn ang="0">
                  <a:pos x="0" y="0"/>
                </a:cxn>
              </a:cxnLst>
              <a:rect l="0" t="0" r="r" b="b"/>
              <a:pathLst>
                <a:path w="1" h="232">
                  <a:moveTo>
                    <a:pt x="0" y="0"/>
                  </a:moveTo>
                  <a:lnTo>
                    <a:pt x="0" y="23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2105025" y="4657725"/>
              <a:ext cx="927100" cy="423863"/>
            </a:xfrm>
            <a:custGeom>
              <a:avLst/>
              <a:gdLst/>
              <a:ahLst/>
              <a:cxnLst>
                <a:cxn ang="0">
                  <a:pos x="0" y="266"/>
                </a:cxn>
                <a:cxn ang="0">
                  <a:pos x="0" y="0"/>
                </a:cxn>
                <a:cxn ang="0">
                  <a:pos x="583" y="0"/>
                </a:cxn>
                <a:cxn ang="0">
                  <a:pos x="583" y="266"/>
                </a:cxn>
                <a:cxn ang="0">
                  <a:pos x="0" y="266"/>
                </a:cxn>
              </a:cxnLst>
              <a:rect l="0" t="0" r="r" b="b"/>
              <a:pathLst>
                <a:path w="584" h="267">
                  <a:moveTo>
                    <a:pt x="0" y="266"/>
                  </a:moveTo>
                  <a:lnTo>
                    <a:pt x="0" y="0"/>
                  </a:lnTo>
                  <a:lnTo>
                    <a:pt x="583" y="0"/>
                  </a:lnTo>
                  <a:lnTo>
                    <a:pt x="583" y="266"/>
                  </a:lnTo>
                  <a:lnTo>
                    <a:pt x="0" y="2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2527300" y="4657725"/>
              <a:ext cx="1588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"/>
                </a:cxn>
                <a:cxn ang="0">
                  <a:pos x="0" y="0"/>
                </a:cxn>
              </a:cxnLst>
              <a:rect l="0" t="0" r="r" b="b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2935288" y="4670425"/>
              <a:ext cx="1587" cy="411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8"/>
                </a:cxn>
                <a:cxn ang="0">
                  <a:pos x="0" y="0"/>
                </a:cxn>
              </a:cxnLst>
              <a:rect l="0" t="0" r="r" b="b"/>
              <a:pathLst>
                <a:path w="1" h="259">
                  <a:moveTo>
                    <a:pt x="0" y="0"/>
                  </a:moveTo>
                  <a:lnTo>
                    <a:pt x="0" y="25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2198688" y="4638675"/>
              <a:ext cx="1587" cy="428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69"/>
                </a:cxn>
                <a:cxn ang="0">
                  <a:pos x="0" y="0"/>
                </a:cxn>
              </a:cxnLst>
              <a:rect l="0" t="0" r="r" b="b"/>
              <a:pathLst>
                <a:path w="1" h="270">
                  <a:moveTo>
                    <a:pt x="0" y="0"/>
                  </a:move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2620963" y="4657725"/>
              <a:ext cx="1587" cy="409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7"/>
                </a:cxn>
                <a:cxn ang="0">
                  <a:pos x="0" y="0"/>
                </a:cxn>
              </a:cxnLst>
              <a:rect l="0" t="0" r="r" b="b"/>
              <a:pathLst>
                <a:path w="1" h="258">
                  <a:moveTo>
                    <a:pt x="0" y="0"/>
                  </a:moveTo>
                  <a:lnTo>
                    <a:pt x="0" y="25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1778000" y="5005388"/>
              <a:ext cx="363538" cy="825500"/>
            </a:xfrm>
            <a:custGeom>
              <a:avLst/>
              <a:gdLst/>
              <a:ahLst/>
              <a:cxnLst>
                <a:cxn ang="0">
                  <a:pos x="228" y="0"/>
                </a:cxn>
                <a:cxn ang="0">
                  <a:pos x="0" y="519"/>
                </a:cxn>
                <a:cxn ang="0">
                  <a:pos x="228" y="0"/>
                </a:cxn>
              </a:cxnLst>
              <a:rect l="0" t="0" r="r" b="b"/>
              <a:pathLst>
                <a:path w="229" h="520">
                  <a:moveTo>
                    <a:pt x="228" y="0"/>
                  </a:moveTo>
                  <a:lnTo>
                    <a:pt x="0" y="519"/>
                  </a:lnTo>
                  <a:lnTo>
                    <a:pt x="22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1778000" y="5683250"/>
              <a:ext cx="84138" cy="147638"/>
            </a:xfrm>
            <a:custGeom>
              <a:avLst/>
              <a:gdLst/>
              <a:ahLst/>
              <a:cxnLst>
                <a:cxn ang="0">
                  <a:pos x="52" y="21"/>
                </a:cxn>
                <a:cxn ang="0">
                  <a:pos x="0" y="92"/>
                </a:cxn>
                <a:cxn ang="0">
                  <a:pos x="19" y="0"/>
                </a:cxn>
                <a:cxn ang="0">
                  <a:pos x="52" y="21"/>
                </a:cxn>
              </a:cxnLst>
              <a:rect l="0" t="0" r="r" b="b"/>
              <a:pathLst>
                <a:path w="53" h="93">
                  <a:moveTo>
                    <a:pt x="52" y="21"/>
                  </a:moveTo>
                  <a:lnTo>
                    <a:pt x="0" y="92"/>
                  </a:lnTo>
                  <a:lnTo>
                    <a:pt x="19" y="0"/>
                  </a:lnTo>
                  <a:lnTo>
                    <a:pt x="52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2116138" y="5754688"/>
              <a:ext cx="5597525" cy="647700"/>
            </a:xfrm>
            <a:custGeom>
              <a:avLst/>
              <a:gdLst/>
              <a:ahLst/>
              <a:cxnLst>
                <a:cxn ang="0">
                  <a:pos x="0" y="407"/>
                </a:cxn>
                <a:cxn ang="0">
                  <a:pos x="0" y="0"/>
                </a:cxn>
                <a:cxn ang="0">
                  <a:pos x="3525" y="0"/>
                </a:cxn>
                <a:cxn ang="0">
                  <a:pos x="3525" y="407"/>
                </a:cxn>
                <a:cxn ang="0">
                  <a:pos x="0" y="407"/>
                </a:cxn>
              </a:cxnLst>
              <a:rect l="0" t="0" r="r" b="b"/>
              <a:pathLst>
                <a:path w="3526" h="408">
                  <a:moveTo>
                    <a:pt x="0" y="407"/>
                  </a:moveTo>
                  <a:lnTo>
                    <a:pt x="0" y="0"/>
                  </a:lnTo>
                  <a:lnTo>
                    <a:pt x="3525" y="0"/>
                  </a:lnTo>
                  <a:lnTo>
                    <a:pt x="3525" y="407"/>
                  </a:lnTo>
                  <a:lnTo>
                    <a:pt x="0" y="40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" name="Group 49"/>
            <p:cNvGrpSpPr>
              <a:grpSpLocks/>
            </p:cNvGrpSpPr>
            <p:nvPr/>
          </p:nvGrpSpPr>
          <p:grpSpPr bwMode="auto">
            <a:xfrm>
              <a:off x="1454150" y="5910263"/>
              <a:ext cx="5953125" cy="303212"/>
              <a:chOff x="916" y="3723"/>
              <a:chExt cx="3750" cy="191"/>
            </a:xfrm>
          </p:grpSpPr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916" y="3723"/>
                <a:ext cx="21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3*</a:t>
                </a:r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1098" y="3733"/>
                <a:ext cx="21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4*</a:t>
                </a:r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1357" y="3723"/>
                <a:ext cx="21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6*</a:t>
                </a:r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>
                <a:off x="1542" y="3723"/>
                <a:ext cx="21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9*</a:t>
                </a:r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1771" y="3723"/>
                <a:ext cx="27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10*</a:t>
                </a:r>
              </a:p>
            </p:txBody>
          </p:sp>
          <p:sp>
            <p:nvSpPr>
              <p:cNvPr id="39" name="Rectangle 37"/>
              <p:cNvSpPr>
                <a:spLocks noChangeArrowheads="1"/>
              </p:cNvSpPr>
              <p:nvPr/>
            </p:nvSpPr>
            <p:spPr bwMode="auto">
              <a:xfrm>
                <a:off x="1955" y="3723"/>
                <a:ext cx="27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11*</a:t>
                </a:r>
              </a:p>
            </p:txBody>
          </p:sp>
          <p:sp>
            <p:nvSpPr>
              <p:cNvPr id="40" name="Rectangle 38"/>
              <p:cNvSpPr>
                <a:spLocks noChangeArrowheads="1"/>
              </p:cNvSpPr>
              <p:nvPr/>
            </p:nvSpPr>
            <p:spPr bwMode="auto">
              <a:xfrm>
                <a:off x="2213" y="3723"/>
                <a:ext cx="27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12*</a:t>
                </a:r>
              </a:p>
            </p:txBody>
          </p:sp>
          <p:sp>
            <p:nvSpPr>
              <p:cNvPr id="41" name="Rectangle 39"/>
              <p:cNvSpPr>
                <a:spLocks noChangeArrowheads="1"/>
              </p:cNvSpPr>
              <p:nvPr/>
            </p:nvSpPr>
            <p:spPr bwMode="auto">
              <a:xfrm>
                <a:off x="2397" y="3723"/>
                <a:ext cx="27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13*</a:t>
                </a:r>
              </a:p>
            </p:txBody>
          </p:sp>
          <p:sp>
            <p:nvSpPr>
              <p:cNvPr id="42" name="Rectangle 40"/>
              <p:cNvSpPr>
                <a:spLocks noChangeArrowheads="1"/>
              </p:cNvSpPr>
              <p:nvPr/>
            </p:nvSpPr>
            <p:spPr bwMode="auto">
              <a:xfrm>
                <a:off x="2656" y="3733"/>
                <a:ext cx="27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20*</a:t>
                </a:r>
              </a:p>
            </p:txBody>
          </p:sp>
          <p:sp>
            <p:nvSpPr>
              <p:cNvPr id="43" name="Rectangle 41"/>
              <p:cNvSpPr>
                <a:spLocks noChangeArrowheads="1"/>
              </p:cNvSpPr>
              <p:nvPr/>
            </p:nvSpPr>
            <p:spPr bwMode="auto">
              <a:xfrm>
                <a:off x="2833" y="3733"/>
                <a:ext cx="27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22*</a:t>
                </a:r>
              </a:p>
            </p:txBody>
          </p:sp>
          <p:sp>
            <p:nvSpPr>
              <p:cNvPr id="44" name="Rectangle 42"/>
              <p:cNvSpPr>
                <a:spLocks noChangeArrowheads="1"/>
              </p:cNvSpPr>
              <p:nvPr/>
            </p:nvSpPr>
            <p:spPr bwMode="auto">
              <a:xfrm>
                <a:off x="3091" y="3723"/>
                <a:ext cx="27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23*</a:t>
                </a:r>
              </a:p>
            </p:txBody>
          </p:sp>
          <p:sp>
            <p:nvSpPr>
              <p:cNvPr id="45" name="Rectangle 43"/>
              <p:cNvSpPr>
                <a:spLocks noChangeArrowheads="1"/>
              </p:cNvSpPr>
              <p:nvPr/>
            </p:nvSpPr>
            <p:spPr bwMode="auto">
              <a:xfrm>
                <a:off x="3282" y="3723"/>
                <a:ext cx="27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31*</a:t>
                </a:r>
              </a:p>
            </p:txBody>
          </p:sp>
          <p:sp>
            <p:nvSpPr>
              <p:cNvPr id="46" name="Rectangle 44"/>
              <p:cNvSpPr>
                <a:spLocks noChangeArrowheads="1"/>
              </p:cNvSpPr>
              <p:nvPr/>
            </p:nvSpPr>
            <p:spPr bwMode="auto">
              <a:xfrm>
                <a:off x="3532" y="3733"/>
                <a:ext cx="27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35*</a:t>
                </a:r>
              </a:p>
            </p:txBody>
          </p:sp>
          <p:sp>
            <p:nvSpPr>
              <p:cNvPr id="47" name="Rectangle 45"/>
              <p:cNvSpPr>
                <a:spLocks noChangeArrowheads="1"/>
              </p:cNvSpPr>
              <p:nvPr/>
            </p:nvSpPr>
            <p:spPr bwMode="auto">
              <a:xfrm>
                <a:off x="3710" y="3723"/>
                <a:ext cx="27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36*</a:t>
                </a:r>
              </a:p>
            </p:txBody>
          </p:sp>
          <p:sp>
            <p:nvSpPr>
              <p:cNvPr id="48" name="Rectangle 46"/>
              <p:cNvSpPr>
                <a:spLocks noChangeArrowheads="1"/>
              </p:cNvSpPr>
              <p:nvPr/>
            </p:nvSpPr>
            <p:spPr bwMode="auto">
              <a:xfrm>
                <a:off x="3975" y="3723"/>
                <a:ext cx="27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38*</a:t>
                </a:r>
              </a:p>
            </p:txBody>
          </p:sp>
          <p:sp>
            <p:nvSpPr>
              <p:cNvPr id="49" name="Rectangle 47"/>
              <p:cNvSpPr>
                <a:spLocks noChangeArrowheads="1"/>
              </p:cNvSpPr>
              <p:nvPr/>
            </p:nvSpPr>
            <p:spPr bwMode="auto">
              <a:xfrm>
                <a:off x="4152" y="3723"/>
                <a:ext cx="27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41*</a:t>
                </a:r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/>
            </p:nvSpPr>
            <p:spPr bwMode="auto">
              <a:xfrm>
                <a:off x="4396" y="3723"/>
                <a:ext cx="270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300" b="1">
                    <a:solidFill>
                      <a:srgbClr val="000000"/>
                    </a:solidFill>
                    <a:latin typeface="Arial" pitchFamily="34" charset="0"/>
                  </a:rPr>
                  <a:t>44*</a:t>
                </a:r>
              </a:p>
            </p:txBody>
          </p:sp>
        </p:grp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959225" y="4657725"/>
              <a:ext cx="41275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Sorted pages of data entries; not yet in B+ tree</a:t>
              </a: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1346200" y="4510088"/>
              <a:ext cx="585788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Root</a:t>
              </a: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1676400" y="4419600"/>
              <a:ext cx="3810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rc 53"/>
            <p:cNvSpPr>
              <a:spLocks/>
            </p:cNvSpPr>
            <p:nvPr/>
          </p:nvSpPr>
          <p:spPr bwMode="auto">
            <a:xfrm>
              <a:off x="3355975" y="4960938"/>
              <a:ext cx="914400" cy="762000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21599"/>
                <a:gd name="T1" fmla="*/ 21420 h 21600"/>
                <a:gd name="T2" fmla="*/ 21561 w 21599"/>
                <a:gd name="T3" fmla="*/ 0 h 21600"/>
                <a:gd name="T4" fmla="*/ 21599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21419"/>
                  </a:moveTo>
                  <a:cubicBezTo>
                    <a:pt x="98" y="9576"/>
                    <a:pt x="9716" y="20"/>
                    <a:pt x="21561" y="0"/>
                  </a:cubicBezTo>
                </a:path>
                <a:path w="21599" h="21600" stroke="0" extrusionOk="0">
                  <a:moveTo>
                    <a:pt x="-1" y="21419"/>
                  </a:moveTo>
                  <a:cubicBezTo>
                    <a:pt x="98" y="9576"/>
                    <a:pt x="9716" y="20"/>
                    <a:pt x="21561" y="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Bulk Loading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30480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Index entries for leaf pages always entered into right-most index page just above leaf level.  When this fills up, it splits.  (Split may go up right-most path to the root.)</a:t>
            </a:r>
          </a:p>
          <a:p>
            <a:r>
              <a:rPr lang="en-US" dirty="0" smtClean="0"/>
              <a:t>Much faster than repeated inserts, especially when one considers locking!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10" name="Group 309"/>
          <p:cNvGrpSpPr/>
          <p:nvPr/>
        </p:nvGrpSpPr>
        <p:grpSpPr>
          <a:xfrm>
            <a:off x="2892425" y="838200"/>
            <a:ext cx="6169025" cy="5595938"/>
            <a:chOff x="2892425" y="1143000"/>
            <a:chExt cx="6169025" cy="5595938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3124200" y="6248400"/>
              <a:ext cx="289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062288" y="3124200"/>
              <a:ext cx="534987" cy="290513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0" y="0"/>
                </a:cxn>
                <a:cxn ang="0">
                  <a:pos x="336" y="0"/>
                </a:cxn>
                <a:cxn ang="0">
                  <a:pos x="336" y="182"/>
                </a:cxn>
                <a:cxn ang="0">
                  <a:pos x="0" y="182"/>
                </a:cxn>
              </a:cxnLst>
              <a:rect l="0" t="0" r="r" b="b"/>
              <a:pathLst>
                <a:path w="337" h="183">
                  <a:moveTo>
                    <a:pt x="0" y="182"/>
                  </a:moveTo>
                  <a:lnTo>
                    <a:pt x="0" y="0"/>
                  </a:lnTo>
                  <a:lnTo>
                    <a:pt x="336" y="0"/>
                  </a:lnTo>
                  <a:lnTo>
                    <a:pt x="336" y="182"/>
                  </a:lnTo>
                  <a:lnTo>
                    <a:pt x="0" y="1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328988" y="3124200"/>
              <a:ext cx="1587" cy="290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"/>
                </a:cxn>
                <a:cxn ang="0">
                  <a:pos x="0" y="0"/>
                </a:cxn>
              </a:cxnLst>
              <a:rect l="0" t="0" r="r" b="b"/>
              <a:pathLst>
                <a:path w="1" h="183">
                  <a:moveTo>
                    <a:pt x="0" y="0"/>
                  </a:moveTo>
                  <a:lnTo>
                    <a:pt x="0" y="18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702050" y="3124200"/>
              <a:ext cx="531813" cy="290513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0" y="0"/>
                </a:cxn>
                <a:cxn ang="0">
                  <a:pos x="334" y="0"/>
                </a:cxn>
                <a:cxn ang="0">
                  <a:pos x="334" y="182"/>
                </a:cxn>
                <a:cxn ang="0">
                  <a:pos x="0" y="182"/>
                </a:cxn>
              </a:cxnLst>
              <a:rect l="0" t="0" r="r" b="b"/>
              <a:pathLst>
                <a:path w="335" h="183">
                  <a:moveTo>
                    <a:pt x="0" y="182"/>
                  </a:moveTo>
                  <a:lnTo>
                    <a:pt x="0" y="0"/>
                  </a:lnTo>
                  <a:lnTo>
                    <a:pt x="334" y="0"/>
                  </a:lnTo>
                  <a:lnTo>
                    <a:pt x="334" y="182"/>
                  </a:lnTo>
                  <a:lnTo>
                    <a:pt x="0" y="1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967163" y="3124200"/>
              <a:ext cx="1587" cy="290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"/>
                </a:cxn>
                <a:cxn ang="0">
                  <a:pos x="0" y="0"/>
                </a:cxn>
              </a:cxnLst>
              <a:rect l="0" t="0" r="r" b="b"/>
              <a:pathLst>
                <a:path w="1" h="183">
                  <a:moveTo>
                    <a:pt x="0" y="0"/>
                  </a:moveTo>
                  <a:lnTo>
                    <a:pt x="0" y="18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4340225" y="3124200"/>
              <a:ext cx="534988" cy="290513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0" y="0"/>
                </a:cxn>
                <a:cxn ang="0">
                  <a:pos x="336" y="0"/>
                </a:cxn>
                <a:cxn ang="0">
                  <a:pos x="336" y="182"/>
                </a:cxn>
                <a:cxn ang="0">
                  <a:pos x="0" y="182"/>
                </a:cxn>
              </a:cxnLst>
              <a:rect l="0" t="0" r="r" b="b"/>
              <a:pathLst>
                <a:path w="337" h="183">
                  <a:moveTo>
                    <a:pt x="0" y="182"/>
                  </a:moveTo>
                  <a:lnTo>
                    <a:pt x="0" y="0"/>
                  </a:lnTo>
                  <a:lnTo>
                    <a:pt x="336" y="0"/>
                  </a:lnTo>
                  <a:lnTo>
                    <a:pt x="336" y="182"/>
                  </a:lnTo>
                  <a:lnTo>
                    <a:pt x="0" y="1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4605338" y="3124200"/>
              <a:ext cx="1587" cy="290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"/>
                </a:cxn>
                <a:cxn ang="0">
                  <a:pos x="0" y="0"/>
                </a:cxn>
              </a:cxnLst>
              <a:rect l="0" t="0" r="r" b="b"/>
              <a:pathLst>
                <a:path w="1" h="183">
                  <a:moveTo>
                    <a:pt x="0" y="0"/>
                  </a:moveTo>
                  <a:lnTo>
                    <a:pt x="0" y="18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4967288" y="3124200"/>
              <a:ext cx="534987" cy="290513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0" y="0"/>
                </a:cxn>
                <a:cxn ang="0">
                  <a:pos x="336" y="0"/>
                </a:cxn>
                <a:cxn ang="0">
                  <a:pos x="336" y="182"/>
                </a:cxn>
                <a:cxn ang="0">
                  <a:pos x="0" y="182"/>
                </a:cxn>
              </a:cxnLst>
              <a:rect l="0" t="0" r="r" b="b"/>
              <a:pathLst>
                <a:path w="337" h="183">
                  <a:moveTo>
                    <a:pt x="0" y="182"/>
                  </a:moveTo>
                  <a:lnTo>
                    <a:pt x="0" y="0"/>
                  </a:lnTo>
                  <a:lnTo>
                    <a:pt x="336" y="0"/>
                  </a:lnTo>
                  <a:lnTo>
                    <a:pt x="336" y="182"/>
                  </a:lnTo>
                  <a:lnTo>
                    <a:pt x="0" y="1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233988" y="3124200"/>
              <a:ext cx="1587" cy="290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"/>
                </a:cxn>
                <a:cxn ang="0">
                  <a:pos x="0" y="0"/>
                </a:cxn>
              </a:cxnLst>
              <a:rect l="0" t="0" r="r" b="b"/>
              <a:pathLst>
                <a:path w="1" h="183">
                  <a:moveTo>
                    <a:pt x="0" y="0"/>
                  </a:moveTo>
                  <a:lnTo>
                    <a:pt x="0" y="18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605463" y="3124200"/>
              <a:ext cx="533400" cy="290513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0" y="0"/>
                </a:cxn>
                <a:cxn ang="0">
                  <a:pos x="335" y="0"/>
                </a:cxn>
                <a:cxn ang="0">
                  <a:pos x="335" y="182"/>
                </a:cxn>
                <a:cxn ang="0">
                  <a:pos x="0" y="182"/>
                </a:cxn>
              </a:cxnLst>
              <a:rect l="0" t="0" r="r" b="b"/>
              <a:pathLst>
                <a:path w="336" h="183">
                  <a:moveTo>
                    <a:pt x="0" y="182"/>
                  </a:moveTo>
                  <a:lnTo>
                    <a:pt x="0" y="0"/>
                  </a:lnTo>
                  <a:lnTo>
                    <a:pt x="335" y="0"/>
                  </a:lnTo>
                  <a:lnTo>
                    <a:pt x="335" y="182"/>
                  </a:lnTo>
                  <a:lnTo>
                    <a:pt x="0" y="1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872163" y="3124200"/>
              <a:ext cx="1587" cy="290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"/>
                </a:cxn>
                <a:cxn ang="0">
                  <a:pos x="0" y="0"/>
                </a:cxn>
              </a:cxnLst>
              <a:rect l="0" t="0" r="r" b="b"/>
              <a:pathLst>
                <a:path w="1" h="183">
                  <a:moveTo>
                    <a:pt x="0" y="0"/>
                  </a:moveTo>
                  <a:lnTo>
                    <a:pt x="0" y="18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6243638" y="3124200"/>
              <a:ext cx="533400" cy="290513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0" y="0"/>
                </a:cxn>
                <a:cxn ang="0">
                  <a:pos x="335" y="0"/>
                </a:cxn>
                <a:cxn ang="0">
                  <a:pos x="335" y="182"/>
                </a:cxn>
                <a:cxn ang="0">
                  <a:pos x="0" y="182"/>
                </a:cxn>
              </a:cxnLst>
              <a:rect l="0" t="0" r="r" b="b"/>
              <a:pathLst>
                <a:path w="336" h="183">
                  <a:moveTo>
                    <a:pt x="0" y="182"/>
                  </a:moveTo>
                  <a:lnTo>
                    <a:pt x="0" y="0"/>
                  </a:lnTo>
                  <a:lnTo>
                    <a:pt x="335" y="0"/>
                  </a:lnTo>
                  <a:lnTo>
                    <a:pt x="335" y="182"/>
                  </a:lnTo>
                  <a:lnTo>
                    <a:pt x="0" y="1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6511925" y="3124200"/>
              <a:ext cx="1588" cy="290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"/>
                </a:cxn>
                <a:cxn ang="0">
                  <a:pos x="0" y="0"/>
                </a:cxn>
              </a:cxnLst>
              <a:rect l="0" t="0" r="r" b="b"/>
              <a:pathLst>
                <a:path w="1" h="183">
                  <a:moveTo>
                    <a:pt x="0" y="0"/>
                  </a:moveTo>
                  <a:lnTo>
                    <a:pt x="0" y="18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6883400" y="3124200"/>
              <a:ext cx="534988" cy="290513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0" y="0"/>
                </a:cxn>
                <a:cxn ang="0">
                  <a:pos x="336" y="0"/>
                </a:cxn>
                <a:cxn ang="0">
                  <a:pos x="336" y="182"/>
                </a:cxn>
                <a:cxn ang="0">
                  <a:pos x="0" y="182"/>
                </a:cxn>
              </a:cxnLst>
              <a:rect l="0" t="0" r="r" b="b"/>
              <a:pathLst>
                <a:path w="337" h="183">
                  <a:moveTo>
                    <a:pt x="0" y="182"/>
                  </a:moveTo>
                  <a:lnTo>
                    <a:pt x="0" y="0"/>
                  </a:lnTo>
                  <a:lnTo>
                    <a:pt x="336" y="0"/>
                  </a:lnTo>
                  <a:lnTo>
                    <a:pt x="336" y="182"/>
                  </a:lnTo>
                  <a:lnTo>
                    <a:pt x="0" y="1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7150100" y="3124200"/>
              <a:ext cx="1588" cy="290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"/>
                </a:cxn>
                <a:cxn ang="0">
                  <a:pos x="0" y="0"/>
                </a:cxn>
              </a:cxnLst>
              <a:rect l="0" t="0" r="r" b="b"/>
              <a:pathLst>
                <a:path w="1" h="183">
                  <a:moveTo>
                    <a:pt x="0" y="0"/>
                  </a:moveTo>
                  <a:lnTo>
                    <a:pt x="0" y="18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7512050" y="3124200"/>
              <a:ext cx="533400" cy="290513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0" y="0"/>
                </a:cxn>
                <a:cxn ang="0">
                  <a:pos x="335" y="0"/>
                </a:cxn>
                <a:cxn ang="0">
                  <a:pos x="335" y="182"/>
                </a:cxn>
                <a:cxn ang="0">
                  <a:pos x="0" y="182"/>
                </a:cxn>
              </a:cxnLst>
              <a:rect l="0" t="0" r="r" b="b"/>
              <a:pathLst>
                <a:path w="336" h="183">
                  <a:moveTo>
                    <a:pt x="0" y="182"/>
                  </a:moveTo>
                  <a:lnTo>
                    <a:pt x="0" y="0"/>
                  </a:lnTo>
                  <a:lnTo>
                    <a:pt x="335" y="0"/>
                  </a:lnTo>
                  <a:lnTo>
                    <a:pt x="335" y="182"/>
                  </a:lnTo>
                  <a:lnTo>
                    <a:pt x="0" y="1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7777163" y="3124200"/>
              <a:ext cx="1587" cy="290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"/>
                </a:cxn>
                <a:cxn ang="0">
                  <a:pos x="0" y="0"/>
                </a:cxn>
              </a:cxnLst>
              <a:rect l="0" t="0" r="r" b="b"/>
              <a:pathLst>
                <a:path w="1" h="183">
                  <a:moveTo>
                    <a:pt x="0" y="0"/>
                  </a:moveTo>
                  <a:lnTo>
                    <a:pt x="0" y="18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8128000" y="3124200"/>
              <a:ext cx="534988" cy="290513"/>
            </a:xfrm>
            <a:custGeom>
              <a:avLst/>
              <a:gdLst/>
              <a:ahLst/>
              <a:cxnLst>
                <a:cxn ang="0">
                  <a:pos x="0" y="182"/>
                </a:cxn>
                <a:cxn ang="0">
                  <a:pos x="0" y="0"/>
                </a:cxn>
                <a:cxn ang="0">
                  <a:pos x="336" y="0"/>
                </a:cxn>
                <a:cxn ang="0">
                  <a:pos x="336" y="182"/>
                </a:cxn>
                <a:cxn ang="0">
                  <a:pos x="0" y="182"/>
                </a:cxn>
              </a:cxnLst>
              <a:rect l="0" t="0" r="r" b="b"/>
              <a:pathLst>
                <a:path w="337" h="183">
                  <a:moveTo>
                    <a:pt x="0" y="182"/>
                  </a:moveTo>
                  <a:lnTo>
                    <a:pt x="0" y="0"/>
                  </a:lnTo>
                  <a:lnTo>
                    <a:pt x="336" y="0"/>
                  </a:lnTo>
                  <a:lnTo>
                    <a:pt x="336" y="182"/>
                  </a:lnTo>
                  <a:lnTo>
                    <a:pt x="0" y="18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8394700" y="3124200"/>
              <a:ext cx="1588" cy="2905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2"/>
                </a:cxn>
                <a:cxn ang="0">
                  <a:pos x="0" y="0"/>
                </a:cxn>
              </a:cxnLst>
              <a:rect l="0" t="0" r="r" b="b"/>
              <a:pathLst>
                <a:path w="1" h="183">
                  <a:moveTo>
                    <a:pt x="0" y="0"/>
                  </a:moveTo>
                  <a:lnTo>
                    <a:pt x="0" y="18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3638550" y="2146300"/>
              <a:ext cx="841375" cy="336550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0" y="0"/>
                </a:cxn>
                <a:cxn ang="0">
                  <a:pos x="529" y="0"/>
                </a:cxn>
                <a:cxn ang="0">
                  <a:pos x="529" y="211"/>
                </a:cxn>
                <a:cxn ang="0">
                  <a:pos x="0" y="211"/>
                </a:cxn>
              </a:cxnLst>
              <a:rect l="0" t="0" r="r" b="b"/>
              <a:pathLst>
                <a:path w="530" h="212">
                  <a:moveTo>
                    <a:pt x="0" y="211"/>
                  </a:moveTo>
                  <a:lnTo>
                    <a:pt x="0" y="0"/>
                  </a:lnTo>
                  <a:lnTo>
                    <a:pt x="529" y="0"/>
                  </a:lnTo>
                  <a:lnTo>
                    <a:pt x="529" y="211"/>
                  </a:lnTo>
                  <a:lnTo>
                    <a:pt x="0" y="2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4019550" y="2146300"/>
              <a:ext cx="1588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1" h="204">
                  <a:moveTo>
                    <a:pt x="0" y="0"/>
                  </a:move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4394200" y="2157413"/>
              <a:ext cx="1588" cy="325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4"/>
                </a:cxn>
                <a:cxn ang="0">
                  <a:pos x="0" y="0"/>
                </a:cxn>
              </a:cxnLst>
              <a:rect l="0" t="0" r="r" b="b"/>
              <a:pathLst>
                <a:path w="1" h="205">
                  <a:moveTo>
                    <a:pt x="0" y="0"/>
                  </a:moveTo>
                  <a:lnTo>
                    <a:pt x="0" y="20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3721100" y="2133600"/>
              <a:ext cx="1588" cy="336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1"/>
                </a:cxn>
                <a:cxn ang="0">
                  <a:pos x="0" y="0"/>
                </a:cxn>
              </a:cxnLst>
              <a:rect l="0" t="0" r="r" b="b"/>
              <a:pathLst>
                <a:path w="1" h="212">
                  <a:moveTo>
                    <a:pt x="0" y="0"/>
                  </a:moveTo>
                  <a:lnTo>
                    <a:pt x="0" y="21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4106863" y="2146300"/>
              <a:ext cx="1587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1" h="204">
                  <a:moveTo>
                    <a:pt x="0" y="0"/>
                  </a:move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auto">
            <a:xfrm>
              <a:off x="3340100" y="2422525"/>
              <a:ext cx="331788" cy="646113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406"/>
                </a:cxn>
                <a:cxn ang="0">
                  <a:pos x="208" y="0"/>
                </a:cxn>
              </a:cxnLst>
              <a:rect l="0" t="0" r="r" b="b"/>
              <a:pathLst>
                <a:path w="209" h="407">
                  <a:moveTo>
                    <a:pt x="208" y="0"/>
                  </a:moveTo>
                  <a:lnTo>
                    <a:pt x="0" y="406"/>
                  </a:lnTo>
                  <a:lnTo>
                    <a:pt x="20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auto">
            <a:xfrm>
              <a:off x="3340100" y="2954338"/>
              <a:ext cx="74613" cy="114300"/>
            </a:xfrm>
            <a:custGeom>
              <a:avLst/>
              <a:gdLst/>
              <a:ahLst/>
              <a:cxnLst>
                <a:cxn ang="0">
                  <a:pos x="46" y="18"/>
                </a:cxn>
                <a:cxn ang="0">
                  <a:pos x="0" y="71"/>
                </a:cxn>
                <a:cxn ang="0">
                  <a:pos x="17" y="0"/>
                </a:cxn>
                <a:cxn ang="0">
                  <a:pos x="46" y="18"/>
                </a:cxn>
              </a:cxnLst>
              <a:rect l="0" t="0" r="r" b="b"/>
              <a:pathLst>
                <a:path w="47" h="72">
                  <a:moveTo>
                    <a:pt x="46" y="18"/>
                  </a:moveTo>
                  <a:lnTo>
                    <a:pt x="0" y="71"/>
                  </a:lnTo>
                  <a:lnTo>
                    <a:pt x="17" y="0"/>
                  </a:lnTo>
                  <a:lnTo>
                    <a:pt x="46" y="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auto">
            <a:xfrm>
              <a:off x="3978275" y="2435225"/>
              <a:ext cx="76200" cy="6572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0" y="413"/>
                </a:cxn>
                <a:cxn ang="0">
                  <a:pos x="47" y="0"/>
                </a:cxn>
              </a:cxnLst>
              <a:rect l="0" t="0" r="r" b="b"/>
              <a:pathLst>
                <a:path w="48" h="414">
                  <a:moveTo>
                    <a:pt x="47" y="0"/>
                  </a:moveTo>
                  <a:lnTo>
                    <a:pt x="0" y="413"/>
                  </a:lnTo>
                  <a:lnTo>
                    <a:pt x="4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auto">
            <a:xfrm>
              <a:off x="3963988" y="2973388"/>
              <a:ext cx="53975" cy="119062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8" y="74"/>
                </a:cxn>
                <a:cxn ang="0">
                  <a:pos x="0" y="0"/>
                </a:cxn>
                <a:cxn ang="0">
                  <a:pos x="33" y="5"/>
                </a:cxn>
              </a:cxnLst>
              <a:rect l="0" t="0" r="r" b="b"/>
              <a:pathLst>
                <a:path w="34" h="75">
                  <a:moveTo>
                    <a:pt x="33" y="5"/>
                  </a:moveTo>
                  <a:lnTo>
                    <a:pt x="8" y="74"/>
                  </a:lnTo>
                  <a:lnTo>
                    <a:pt x="0" y="0"/>
                  </a:lnTo>
                  <a:lnTo>
                    <a:pt x="33" y="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auto">
            <a:xfrm>
              <a:off x="4616450" y="2435225"/>
              <a:ext cx="214313" cy="646113"/>
            </a:xfrm>
            <a:custGeom>
              <a:avLst/>
              <a:gdLst/>
              <a:ahLst/>
              <a:cxnLst>
                <a:cxn ang="0">
                  <a:pos x="134" y="0"/>
                </a:cxn>
                <a:cxn ang="0">
                  <a:pos x="0" y="406"/>
                </a:cxn>
                <a:cxn ang="0">
                  <a:pos x="134" y="0"/>
                </a:cxn>
              </a:cxnLst>
              <a:rect l="0" t="0" r="r" b="b"/>
              <a:pathLst>
                <a:path w="135" h="407">
                  <a:moveTo>
                    <a:pt x="134" y="0"/>
                  </a:moveTo>
                  <a:lnTo>
                    <a:pt x="0" y="406"/>
                  </a:lnTo>
                  <a:lnTo>
                    <a:pt x="13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auto">
            <a:xfrm>
              <a:off x="4616450" y="2962275"/>
              <a:ext cx="61913" cy="119063"/>
            </a:xfrm>
            <a:custGeom>
              <a:avLst/>
              <a:gdLst/>
              <a:ahLst/>
              <a:cxnLst>
                <a:cxn ang="0">
                  <a:pos x="38" y="12"/>
                </a:cxn>
                <a:cxn ang="0">
                  <a:pos x="0" y="74"/>
                </a:cxn>
                <a:cxn ang="0">
                  <a:pos x="7" y="0"/>
                </a:cxn>
                <a:cxn ang="0">
                  <a:pos x="38" y="12"/>
                </a:cxn>
              </a:cxnLst>
              <a:rect l="0" t="0" r="r" b="b"/>
              <a:pathLst>
                <a:path w="39" h="75">
                  <a:moveTo>
                    <a:pt x="38" y="12"/>
                  </a:moveTo>
                  <a:lnTo>
                    <a:pt x="0" y="74"/>
                  </a:lnTo>
                  <a:lnTo>
                    <a:pt x="7" y="0"/>
                  </a:lnTo>
                  <a:lnTo>
                    <a:pt x="38" y="1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auto">
            <a:xfrm>
              <a:off x="5213350" y="2435225"/>
              <a:ext cx="1588" cy="646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06"/>
                </a:cxn>
                <a:cxn ang="0">
                  <a:pos x="0" y="0"/>
                </a:cxn>
              </a:cxnLst>
              <a:rect l="0" t="0" r="r" b="b"/>
              <a:pathLst>
                <a:path w="1" h="407">
                  <a:moveTo>
                    <a:pt x="0" y="0"/>
                  </a:moveTo>
                  <a:lnTo>
                    <a:pt x="0" y="40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auto">
            <a:xfrm>
              <a:off x="5186363" y="2965450"/>
              <a:ext cx="53975" cy="11588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17" y="72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r" b="b"/>
              <a:pathLst>
                <a:path w="34" h="73">
                  <a:moveTo>
                    <a:pt x="33" y="0"/>
                  </a:moveTo>
                  <a:lnTo>
                    <a:pt x="17" y="72"/>
                  </a:lnTo>
                  <a:lnTo>
                    <a:pt x="0" y="0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auto">
            <a:xfrm>
              <a:off x="4764088" y="1319213"/>
              <a:ext cx="842962" cy="333375"/>
            </a:xfrm>
            <a:custGeom>
              <a:avLst/>
              <a:gdLst/>
              <a:ahLst/>
              <a:cxnLst>
                <a:cxn ang="0">
                  <a:pos x="0" y="209"/>
                </a:cxn>
                <a:cxn ang="0">
                  <a:pos x="0" y="0"/>
                </a:cxn>
                <a:cxn ang="0">
                  <a:pos x="530" y="0"/>
                </a:cxn>
                <a:cxn ang="0">
                  <a:pos x="530" y="209"/>
                </a:cxn>
                <a:cxn ang="0">
                  <a:pos x="0" y="209"/>
                </a:cxn>
              </a:cxnLst>
              <a:rect l="0" t="0" r="r" b="b"/>
              <a:pathLst>
                <a:path w="531" h="210">
                  <a:moveTo>
                    <a:pt x="0" y="209"/>
                  </a:moveTo>
                  <a:lnTo>
                    <a:pt x="0" y="0"/>
                  </a:lnTo>
                  <a:lnTo>
                    <a:pt x="530" y="0"/>
                  </a:lnTo>
                  <a:lnTo>
                    <a:pt x="530" y="209"/>
                  </a:lnTo>
                  <a:lnTo>
                    <a:pt x="0" y="20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auto">
            <a:xfrm>
              <a:off x="5148263" y="1319213"/>
              <a:ext cx="1587" cy="322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2"/>
                </a:cxn>
                <a:cxn ang="0">
                  <a:pos x="0" y="0"/>
                </a:cxn>
              </a:cxnLst>
              <a:rect l="0" t="0" r="r" b="b"/>
              <a:pathLst>
                <a:path w="1" h="203">
                  <a:moveTo>
                    <a:pt x="0" y="0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/>
            </p:cNvSpPr>
            <p:nvPr/>
          </p:nvSpPr>
          <p:spPr bwMode="auto">
            <a:xfrm>
              <a:off x="5521325" y="1330325"/>
              <a:ext cx="1588" cy="322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2"/>
                </a:cxn>
                <a:cxn ang="0">
                  <a:pos x="0" y="0"/>
                </a:cxn>
              </a:cxnLst>
              <a:rect l="0" t="0" r="r" b="b"/>
              <a:pathLst>
                <a:path w="1" h="203">
                  <a:moveTo>
                    <a:pt x="0" y="0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851400" y="1304925"/>
              <a:ext cx="1588" cy="336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1"/>
                </a:cxn>
                <a:cxn ang="0">
                  <a:pos x="0" y="0"/>
                </a:cxn>
              </a:cxnLst>
              <a:rect l="0" t="0" r="r" b="b"/>
              <a:pathLst>
                <a:path w="1" h="212">
                  <a:moveTo>
                    <a:pt x="0" y="0"/>
                  </a:moveTo>
                  <a:lnTo>
                    <a:pt x="0" y="21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5233988" y="1319213"/>
              <a:ext cx="1587" cy="322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2"/>
                </a:cxn>
                <a:cxn ang="0">
                  <a:pos x="0" y="0"/>
                </a:cxn>
              </a:cxnLst>
              <a:rect l="0" t="0" r="r" b="b"/>
              <a:pathLst>
                <a:path w="1" h="203">
                  <a:moveTo>
                    <a:pt x="0" y="0"/>
                  </a:moveTo>
                  <a:lnTo>
                    <a:pt x="0" y="20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/>
            </p:cNvSpPr>
            <p:nvPr/>
          </p:nvSpPr>
          <p:spPr bwMode="auto">
            <a:xfrm>
              <a:off x="4787900" y="2157413"/>
              <a:ext cx="841375" cy="336550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0" y="0"/>
                </a:cxn>
                <a:cxn ang="0">
                  <a:pos x="529" y="0"/>
                </a:cxn>
                <a:cxn ang="0">
                  <a:pos x="529" y="211"/>
                </a:cxn>
                <a:cxn ang="0">
                  <a:pos x="0" y="211"/>
                </a:cxn>
              </a:cxnLst>
              <a:rect l="0" t="0" r="r" b="b"/>
              <a:pathLst>
                <a:path w="530" h="212">
                  <a:moveTo>
                    <a:pt x="0" y="211"/>
                  </a:moveTo>
                  <a:lnTo>
                    <a:pt x="0" y="0"/>
                  </a:lnTo>
                  <a:lnTo>
                    <a:pt x="529" y="0"/>
                  </a:lnTo>
                  <a:lnTo>
                    <a:pt x="529" y="211"/>
                  </a:lnTo>
                  <a:lnTo>
                    <a:pt x="0" y="2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3"/>
            <p:cNvSpPr>
              <a:spLocks/>
            </p:cNvSpPr>
            <p:nvPr/>
          </p:nvSpPr>
          <p:spPr bwMode="auto">
            <a:xfrm>
              <a:off x="5170488" y="2157413"/>
              <a:ext cx="1587" cy="325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4"/>
                </a:cxn>
                <a:cxn ang="0">
                  <a:pos x="0" y="0"/>
                </a:cxn>
              </a:cxnLst>
              <a:rect l="0" t="0" r="r" b="b"/>
              <a:pathLst>
                <a:path w="1" h="205">
                  <a:moveTo>
                    <a:pt x="0" y="0"/>
                  </a:moveTo>
                  <a:lnTo>
                    <a:pt x="0" y="20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4"/>
            <p:cNvSpPr>
              <a:spLocks/>
            </p:cNvSpPr>
            <p:nvPr/>
          </p:nvSpPr>
          <p:spPr bwMode="auto">
            <a:xfrm>
              <a:off x="5541963" y="2170113"/>
              <a:ext cx="1587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1" h="204">
                  <a:moveTo>
                    <a:pt x="0" y="0"/>
                  </a:move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4873625" y="2146300"/>
              <a:ext cx="1588" cy="336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1"/>
                </a:cxn>
                <a:cxn ang="0">
                  <a:pos x="0" y="0"/>
                </a:cxn>
              </a:cxnLst>
              <a:rect l="0" t="0" r="r" b="b"/>
              <a:pathLst>
                <a:path w="1" h="212">
                  <a:moveTo>
                    <a:pt x="0" y="0"/>
                  </a:moveTo>
                  <a:lnTo>
                    <a:pt x="0" y="21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6"/>
            <p:cNvSpPr>
              <a:spLocks/>
            </p:cNvSpPr>
            <p:nvPr/>
          </p:nvSpPr>
          <p:spPr bwMode="auto">
            <a:xfrm>
              <a:off x="5254625" y="2157413"/>
              <a:ext cx="1588" cy="325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4"/>
                </a:cxn>
                <a:cxn ang="0">
                  <a:pos x="0" y="0"/>
                </a:cxn>
              </a:cxnLst>
              <a:rect l="0" t="0" r="r" b="b"/>
              <a:pathLst>
                <a:path w="1" h="205">
                  <a:moveTo>
                    <a:pt x="0" y="0"/>
                  </a:moveTo>
                  <a:lnTo>
                    <a:pt x="0" y="20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7"/>
            <p:cNvSpPr>
              <a:spLocks/>
            </p:cNvSpPr>
            <p:nvPr/>
          </p:nvSpPr>
          <p:spPr bwMode="auto">
            <a:xfrm>
              <a:off x="7459663" y="3022600"/>
              <a:ext cx="1266825" cy="484188"/>
            </a:xfrm>
            <a:custGeom>
              <a:avLst/>
              <a:gdLst/>
              <a:ahLst/>
              <a:cxnLst>
                <a:cxn ang="0">
                  <a:pos x="0" y="304"/>
                </a:cxn>
                <a:cxn ang="0">
                  <a:pos x="0" y="0"/>
                </a:cxn>
                <a:cxn ang="0">
                  <a:pos x="797" y="0"/>
                </a:cxn>
                <a:cxn ang="0">
                  <a:pos x="797" y="304"/>
                </a:cxn>
                <a:cxn ang="0">
                  <a:pos x="0" y="304"/>
                </a:cxn>
              </a:cxnLst>
              <a:rect l="0" t="0" r="r" b="b"/>
              <a:pathLst>
                <a:path w="798" h="305">
                  <a:moveTo>
                    <a:pt x="0" y="304"/>
                  </a:moveTo>
                  <a:lnTo>
                    <a:pt x="0" y="0"/>
                  </a:lnTo>
                  <a:lnTo>
                    <a:pt x="797" y="0"/>
                  </a:lnTo>
                  <a:lnTo>
                    <a:pt x="797" y="304"/>
                  </a:lnTo>
                  <a:lnTo>
                    <a:pt x="0" y="3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8"/>
            <p:cNvSpPr>
              <a:spLocks/>
            </p:cNvSpPr>
            <p:nvPr/>
          </p:nvSpPr>
          <p:spPr bwMode="auto">
            <a:xfrm>
              <a:off x="5946775" y="2146300"/>
              <a:ext cx="841375" cy="336550"/>
            </a:xfrm>
            <a:custGeom>
              <a:avLst/>
              <a:gdLst/>
              <a:ahLst/>
              <a:cxnLst>
                <a:cxn ang="0">
                  <a:pos x="0" y="211"/>
                </a:cxn>
                <a:cxn ang="0">
                  <a:pos x="0" y="0"/>
                </a:cxn>
                <a:cxn ang="0">
                  <a:pos x="529" y="0"/>
                </a:cxn>
                <a:cxn ang="0">
                  <a:pos x="529" y="211"/>
                </a:cxn>
                <a:cxn ang="0">
                  <a:pos x="0" y="211"/>
                </a:cxn>
              </a:cxnLst>
              <a:rect l="0" t="0" r="r" b="b"/>
              <a:pathLst>
                <a:path w="530" h="212">
                  <a:moveTo>
                    <a:pt x="0" y="211"/>
                  </a:moveTo>
                  <a:lnTo>
                    <a:pt x="0" y="0"/>
                  </a:lnTo>
                  <a:lnTo>
                    <a:pt x="529" y="0"/>
                  </a:lnTo>
                  <a:lnTo>
                    <a:pt x="529" y="211"/>
                  </a:lnTo>
                  <a:lnTo>
                    <a:pt x="0" y="2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9"/>
            <p:cNvSpPr>
              <a:spLocks/>
            </p:cNvSpPr>
            <p:nvPr/>
          </p:nvSpPr>
          <p:spPr bwMode="auto">
            <a:xfrm>
              <a:off x="6330950" y="2146300"/>
              <a:ext cx="1588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1" h="204">
                  <a:moveTo>
                    <a:pt x="0" y="0"/>
                  </a:move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0"/>
            <p:cNvSpPr>
              <a:spLocks/>
            </p:cNvSpPr>
            <p:nvPr/>
          </p:nvSpPr>
          <p:spPr bwMode="auto">
            <a:xfrm>
              <a:off x="6702425" y="2157413"/>
              <a:ext cx="1588" cy="325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4"/>
                </a:cxn>
                <a:cxn ang="0">
                  <a:pos x="0" y="0"/>
                </a:cxn>
              </a:cxnLst>
              <a:rect l="0" t="0" r="r" b="b"/>
              <a:pathLst>
                <a:path w="1" h="205">
                  <a:moveTo>
                    <a:pt x="0" y="0"/>
                  </a:moveTo>
                  <a:lnTo>
                    <a:pt x="0" y="20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/>
            </p:cNvSpPr>
            <p:nvPr/>
          </p:nvSpPr>
          <p:spPr bwMode="auto">
            <a:xfrm>
              <a:off x="6032500" y="2133600"/>
              <a:ext cx="1588" cy="336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1"/>
                </a:cxn>
                <a:cxn ang="0">
                  <a:pos x="0" y="0"/>
                </a:cxn>
              </a:cxnLst>
              <a:rect l="0" t="0" r="r" b="b"/>
              <a:pathLst>
                <a:path w="1" h="212">
                  <a:moveTo>
                    <a:pt x="0" y="0"/>
                  </a:moveTo>
                  <a:lnTo>
                    <a:pt x="0" y="21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2"/>
            <p:cNvSpPr>
              <a:spLocks/>
            </p:cNvSpPr>
            <p:nvPr/>
          </p:nvSpPr>
          <p:spPr bwMode="auto">
            <a:xfrm>
              <a:off x="6415088" y="2146300"/>
              <a:ext cx="1587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1" h="204">
                  <a:moveTo>
                    <a:pt x="0" y="0"/>
                  </a:move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3"/>
            <p:cNvSpPr>
              <a:spLocks/>
            </p:cNvSpPr>
            <p:nvPr/>
          </p:nvSpPr>
          <p:spPr bwMode="auto">
            <a:xfrm>
              <a:off x="5851525" y="2435225"/>
              <a:ext cx="130175" cy="668338"/>
            </a:xfrm>
            <a:custGeom>
              <a:avLst/>
              <a:gdLst/>
              <a:ahLst/>
              <a:cxnLst>
                <a:cxn ang="0">
                  <a:pos x="81" y="0"/>
                </a:cxn>
                <a:cxn ang="0">
                  <a:pos x="0" y="420"/>
                </a:cxn>
                <a:cxn ang="0">
                  <a:pos x="81" y="0"/>
                </a:cxn>
              </a:cxnLst>
              <a:rect l="0" t="0" r="r" b="b"/>
              <a:pathLst>
                <a:path w="82" h="421">
                  <a:moveTo>
                    <a:pt x="81" y="0"/>
                  </a:moveTo>
                  <a:lnTo>
                    <a:pt x="0" y="420"/>
                  </a:lnTo>
                  <a:lnTo>
                    <a:pt x="8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4"/>
            <p:cNvSpPr>
              <a:spLocks/>
            </p:cNvSpPr>
            <p:nvPr/>
          </p:nvSpPr>
          <p:spPr bwMode="auto">
            <a:xfrm>
              <a:off x="5846763" y="2984500"/>
              <a:ext cx="53975" cy="119063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" y="74"/>
                </a:cxn>
                <a:cxn ang="0">
                  <a:pos x="0" y="0"/>
                </a:cxn>
                <a:cxn ang="0">
                  <a:pos x="33" y="7"/>
                </a:cxn>
              </a:cxnLst>
              <a:rect l="0" t="0" r="r" b="b"/>
              <a:pathLst>
                <a:path w="34" h="75">
                  <a:moveTo>
                    <a:pt x="33" y="7"/>
                  </a:moveTo>
                  <a:lnTo>
                    <a:pt x="3" y="74"/>
                  </a:lnTo>
                  <a:lnTo>
                    <a:pt x="0" y="0"/>
                  </a:lnTo>
                  <a:lnTo>
                    <a:pt x="33" y="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5"/>
            <p:cNvSpPr>
              <a:spLocks/>
            </p:cNvSpPr>
            <p:nvPr/>
          </p:nvSpPr>
          <p:spPr bwMode="auto">
            <a:xfrm>
              <a:off x="6373813" y="2422525"/>
              <a:ext cx="1587" cy="669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1"/>
                </a:cxn>
                <a:cxn ang="0">
                  <a:pos x="0" y="0"/>
                </a:cxn>
              </a:cxnLst>
              <a:rect l="0" t="0" r="r" b="b"/>
              <a:pathLst>
                <a:path w="1" h="422">
                  <a:moveTo>
                    <a:pt x="0" y="0"/>
                  </a:moveTo>
                  <a:lnTo>
                    <a:pt x="0" y="42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6"/>
            <p:cNvSpPr>
              <a:spLocks/>
            </p:cNvSpPr>
            <p:nvPr/>
          </p:nvSpPr>
          <p:spPr bwMode="auto">
            <a:xfrm>
              <a:off x="6346825" y="2976563"/>
              <a:ext cx="53975" cy="115887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17" y="72"/>
                </a:cxn>
                <a:cxn ang="0">
                  <a:pos x="0" y="0"/>
                </a:cxn>
                <a:cxn ang="0">
                  <a:pos x="33" y="0"/>
                </a:cxn>
              </a:cxnLst>
              <a:rect l="0" t="0" r="r" b="b"/>
              <a:pathLst>
                <a:path w="34" h="73">
                  <a:moveTo>
                    <a:pt x="33" y="0"/>
                  </a:moveTo>
                  <a:lnTo>
                    <a:pt x="17" y="72"/>
                  </a:lnTo>
                  <a:lnTo>
                    <a:pt x="0" y="0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7"/>
            <p:cNvSpPr>
              <a:spLocks/>
            </p:cNvSpPr>
            <p:nvPr/>
          </p:nvSpPr>
          <p:spPr bwMode="auto">
            <a:xfrm>
              <a:off x="6745288" y="2422525"/>
              <a:ext cx="225425" cy="658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1" y="414"/>
                </a:cxn>
                <a:cxn ang="0">
                  <a:pos x="0" y="0"/>
                </a:cxn>
              </a:cxnLst>
              <a:rect l="0" t="0" r="r" b="b"/>
              <a:pathLst>
                <a:path w="142" h="415">
                  <a:moveTo>
                    <a:pt x="0" y="0"/>
                  </a:moveTo>
                  <a:lnTo>
                    <a:pt x="141" y="41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8"/>
            <p:cNvSpPr>
              <a:spLocks/>
            </p:cNvSpPr>
            <p:nvPr/>
          </p:nvSpPr>
          <p:spPr bwMode="auto">
            <a:xfrm>
              <a:off x="6907213" y="2962275"/>
              <a:ext cx="63500" cy="119063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39" y="74"/>
                </a:cxn>
                <a:cxn ang="0">
                  <a:pos x="0" y="13"/>
                </a:cxn>
                <a:cxn ang="0">
                  <a:pos x="31" y="0"/>
                </a:cxn>
              </a:cxnLst>
              <a:rect l="0" t="0" r="r" b="b"/>
              <a:pathLst>
                <a:path w="40" h="75">
                  <a:moveTo>
                    <a:pt x="31" y="0"/>
                  </a:moveTo>
                  <a:lnTo>
                    <a:pt x="39" y="74"/>
                  </a:lnTo>
                  <a:lnTo>
                    <a:pt x="0" y="13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4095750" y="1582738"/>
              <a:ext cx="703263" cy="541337"/>
            </a:xfrm>
            <a:custGeom>
              <a:avLst/>
              <a:gdLst/>
              <a:ahLst/>
              <a:cxnLst>
                <a:cxn ang="0">
                  <a:pos x="442" y="0"/>
                </a:cxn>
                <a:cxn ang="0">
                  <a:pos x="0" y="340"/>
                </a:cxn>
                <a:cxn ang="0">
                  <a:pos x="442" y="0"/>
                </a:cxn>
              </a:cxnLst>
              <a:rect l="0" t="0" r="r" b="b"/>
              <a:pathLst>
                <a:path w="443" h="341">
                  <a:moveTo>
                    <a:pt x="442" y="0"/>
                  </a:moveTo>
                  <a:lnTo>
                    <a:pt x="0" y="340"/>
                  </a:lnTo>
                  <a:lnTo>
                    <a:pt x="44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0"/>
            <p:cNvSpPr>
              <a:spLocks/>
            </p:cNvSpPr>
            <p:nvPr/>
          </p:nvSpPr>
          <p:spPr bwMode="auto">
            <a:xfrm>
              <a:off x="4095750" y="2033588"/>
              <a:ext cx="103188" cy="90487"/>
            </a:xfrm>
            <a:custGeom>
              <a:avLst/>
              <a:gdLst/>
              <a:ahLst/>
              <a:cxnLst>
                <a:cxn ang="0">
                  <a:pos x="64" y="29"/>
                </a:cxn>
                <a:cxn ang="0">
                  <a:pos x="0" y="56"/>
                </a:cxn>
                <a:cxn ang="0">
                  <a:pos x="45" y="0"/>
                </a:cxn>
                <a:cxn ang="0">
                  <a:pos x="64" y="29"/>
                </a:cxn>
              </a:cxnLst>
              <a:rect l="0" t="0" r="r" b="b"/>
              <a:pathLst>
                <a:path w="65" h="57">
                  <a:moveTo>
                    <a:pt x="64" y="29"/>
                  </a:moveTo>
                  <a:lnTo>
                    <a:pt x="0" y="56"/>
                  </a:lnTo>
                  <a:lnTo>
                    <a:pt x="45" y="0"/>
                  </a:lnTo>
                  <a:lnTo>
                    <a:pt x="64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5181600" y="1604963"/>
              <a:ext cx="1588" cy="519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6"/>
                </a:cxn>
                <a:cxn ang="0">
                  <a:pos x="0" y="0"/>
                </a:cxn>
              </a:cxnLst>
              <a:rect l="0" t="0" r="r" b="b"/>
              <a:pathLst>
                <a:path w="1" h="327">
                  <a:moveTo>
                    <a:pt x="0" y="0"/>
                  </a:moveTo>
                  <a:lnTo>
                    <a:pt x="0" y="32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2"/>
            <p:cNvSpPr>
              <a:spLocks/>
            </p:cNvSpPr>
            <p:nvPr/>
          </p:nvSpPr>
          <p:spPr bwMode="auto">
            <a:xfrm>
              <a:off x="5153025" y="2008188"/>
              <a:ext cx="55563" cy="115887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18" y="72"/>
                </a:cxn>
                <a:cxn ang="0">
                  <a:pos x="0" y="0"/>
                </a:cxn>
                <a:cxn ang="0">
                  <a:pos x="34" y="0"/>
                </a:cxn>
              </a:cxnLst>
              <a:rect l="0" t="0" r="r" b="b"/>
              <a:pathLst>
                <a:path w="35" h="73">
                  <a:moveTo>
                    <a:pt x="34" y="0"/>
                  </a:moveTo>
                  <a:lnTo>
                    <a:pt x="18" y="72"/>
                  </a:ln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5562600" y="1604963"/>
              <a:ext cx="769938" cy="530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4" y="333"/>
                </a:cxn>
                <a:cxn ang="0">
                  <a:pos x="0" y="0"/>
                </a:cxn>
              </a:cxnLst>
              <a:rect l="0" t="0" r="r" b="b"/>
              <a:pathLst>
                <a:path w="485" h="334">
                  <a:moveTo>
                    <a:pt x="0" y="0"/>
                  </a:moveTo>
                  <a:lnTo>
                    <a:pt x="484" y="33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4"/>
            <p:cNvSpPr>
              <a:spLocks/>
            </p:cNvSpPr>
            <p:nvPr/>
          </p:nvSpPr>
          <p:spPr bwMode="auto">
            <a:xfrm>
              <a:off x="6226175" y="2047875"/>
              <a:ext cx="106363" cy="8731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66" y="54"/>
                </a:cxn>
                <a:cxn ang="0">
                  <a:pos x="0" y="31"/>
                </a:cxn>
                <a:cxn ang="0">
                  <a:pos x="17" y="0"/>
                </a:cxn>
              </a:cxnLst>
              <a:rect l="0" t="0" r="r" b="b"/>
              <a:pathLst>
                <a:path w="67" h="55">
                  <a:moveTo>
                    <a:pt x="17" y="0"/>
                  </a:moveTo>
                  <a:lnTo>
                    <a:pt x="66" y="54"/>
                  </a:lnTo>
                  <a:lnTo>
                    <a:pt x="0" y="31"/>
                  </a:lnTo>
                  <a:lnTo>
                    <a:pt x="1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5"/>
            <p:cNvSpPr>
              <a:spLocks/>
            </p:cNvSpPr>
            <p:nvPr/>
          </p:nvSpPr>
          <p:spPr bwMode="auto">
            <a:xfrm>
              <a:off x="3535363" y="3033713"/>
              <a:ext cx="85725" cy="93662"/>
            </a:xfrm>
            <a:custGeom>
              <a:avLst/>
              <a:gdLst/>
              <a:ahLst/>
              <a:cxnLst>
                <a:cxn ang="0">
                  <a:pos x="53" y="23"/>
                </a:cxn>
                <a:cxn ang="0">
                  <a:pos x="0" y="58"/>
                </a:cxn>
                <a:cxn ang="0">
                  <a:pos x="32" y="0"/>
                </a:cxn>
              </a:cxnLst>
              <a:rect l="0" t="0" r="r" b="b"/>
              <a:pathLst>
                <a:path w="54" h="59">
                  <a:moveTo>
                    <a:pt x="53" y="23"/>
                  </a:moveTo>
                  <a:lnTo>
                    <a:pt x="0" y="58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 flipV="1">
              <a:off x="3529013" y="3054350"/>
              <a:ext cx="58737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V="1">
              <a:off x="3587750" y="3030538"/>
              <a:ext cx="30163" cy="23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68"/>
            <p:cNvSpPr>
              <a:spLocks noChangeShapeType="1"/>
            </p:cNvSpPr>
            <p:nvPr/>
          </p:nvSpPr>
          <p:spPr bwMode="auto">
            <a:xfrm flipV="1">
              <a:off x="3624263" y="3022600"/>
              <a:ext cx="31750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9"/>
            <p:cNvSpPr>
              <a:spLocks noChangeShapeType="1"/>
            </p:cNvSpPr>
            <p:nvPr/>
          </p:nvSpPr>
          <p:spPr bwMode="auto">
            <a:xfrm>
              <a:off x="3656013" y="3028950"/>
              <a:ext cx="26987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0"/>
            <p:cNvSpPr>
              <a:spLocks noChangeShapeType="1"/>
            </p:cNvSpPr>
            <p:nvPr/>
          </p:nvSpPr>
          <p:spPr bwMode="auto">
            <a:xfrm>
              <a:off x="3683000" y="3036888"/>
              <a:ext cx="31750" cy="23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1"/>
            <p:cNvSpPr>
              <a:spLocks noChangeShapeType="1"/>
            </p:cNvSpPr>
            <p:nvPr/>
          </p:nvSpPr>
          <p:spPr bwMode="auto">
            <a:xfrm>
              <a:off x="3714750" y="3060700"/>
              <a:ext cx="60325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2"/>
            <p:cNvSpPr>
              <a:spLocks/>
            </p:cNvSpPr>
            <p:nvPr/>
          </p:nvSpPr>
          <p:spPr bwMode="auto">
            <a:xfrm>
              <a:off x="3690938" y="3033713"/>
              <a:ext cx="85725" cy="9366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53" y="58"/>
                </a:cxn>
                <a:cxn ang="0">
                  <a:pos x="0" y="23"/>
                </a:cxn>
              </a:cxnLst>
              <a:rect l="0" t="0" r="r" b="b"/>
              <a:pathLst>
                <a:path w="54" h="59">
                  <a:moveTo>
                    <a:pt x="21" y="0"/>
                  </a:moveTo>
                  <a:lnTo>
                    <a:pt x="53" y="58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4195763" y="3033713"/>
              <a:ext cx="85725" cy="93662"/>
            </a:xfrm>
            <a:custGeom>
              <a:avLst/>
              <a:gdLst/>
              <a:ahLst/>
              <a:cxnLst>
                <a:cxn ang="0">
                  <a:pos x="53" y="23"/>
                </a:cxn>
                <a:cxn ang="0">
                  <a:pos x="0" y="58"/>
                </a:cxn>
                <a:cxn ang="0">
                  <a:pos x="32" y="0"/>
                </a:cxn>
              </a:cxnLst>
              <a:rect l="0" t="0" r="r" b="b"/>
              <a:pathLst>
                <a:path w="54" h="59">
                  <a:moveTo>
                    <a:pt x="53" y="23"/>
                  </a:moveTo>
                  <a:lnTo>
                    <a:pt x="0" y="58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4"/>
            <p:cNvSpPr>
              <a:spLocks noChangeShapeType="1"/>
            </p:cNvSpPr>
            <p:nvPr/>
          </p:nvSpPr>
          <p:spPr bwMode="auto">
            <a:xfrm flipV="1">
              <a:off x="4195763" y="3054350"/>
              <a:ext cx="60325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 flipV="1">
              <a:off x="4249738" y="3030538"/>
              <a:ext cx="30162" cy="23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 flipV="1">
              <a:off x="4286250" y="3022600"/>
              <a:ext cx="28575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4314825" y="3028950"/>
              <a:ext cx="31750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>
              <a:off x="4346575" y="3036888"/>
              <a:ext cx="30163" cy="23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>
              <a:off x="4376738" y="3060700"/>
              <a:ext cx="58737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4349750" y="3033713"/>
              <a:ext cx="87313" cy="9366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54" y="58"/>
                </a:cxn>
                <a:cxn ang="0">
                  <a:pos x="0" y="23"/>
                </a:cxn>
              </a:cxnLst>
              <a:rect l="0" t="0" r="r" b="b"/>
              <a:pathLst>
                <a:path w="55" h="59">
                  <a:moveTo>
                    <a:pt x="21" y="0"/>
                  </a:moveTo>
                  <a:lnTo>
                    <a:pt x="54" y="58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1"/>
            <p:cNvSpPr>
              <a:spLocks/>
            </p:cNvSpPr>
            <p:nvPr/>
          </p:nvSpPr>
          <p:spPr bwMode="auto">
            <a:xfrm>
              <a:off x="4797425" y="3033713"/>
              <a:ext cx="85725" cy="93662"/>
            </a:xfrm>
            <a:custGeom>
              <a:avLst/>
              <a:gdLst/>
              <a:ahLst/>
              <a:cxnLst>
                <a:cxn ang="0">
                  <a:pos x="53" y="23"/>
                </a:cxn>
                <a:cxn ang="0">
                  <a:pos x="0" y="58"/>
                </a:cxn>
                <a:cxn ang="0">
                  <a:pos x="31" y="0"/>
                </a:cxn>
              </a:cxnLst>
              <a:rect l="0" t="0" r="r" b="b"/>
              <a:pathLst>
                <a:path w="54" h="59">
                  <a:moveTo>
                    <a:pt x="53" y="23"/>
                  </a:moveTo>
                  <a:lnTo>
                    <a:pt x="0" y="58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 flipV="1">
              <a:off x="4791075" y="3054350"/>
              <a:ext cx="58738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 flipV="1">
              <a:off x="4849813" y="3030538"/>
              <a:ext cx="30162" cy="23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 flipV="1">
              <a:off x="4879975" y="3022600"/>
              <a:ext cx="30163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4916488" y="3028950"/>
              <a:ext cx="30162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>
              <a:off x="4946650" y="3036888"/>
              <a:ext cx="30163" cy="23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4976813" y="3060700"/>
              <a:ext cx="58737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8"/>
            <p:cNvSpPr>
              <a:spLocks/>
            </p:cNvSpPr>
            <p:nvPr/>
          </p:nvSpPr>
          <p:spPr bwMode="auto">
            <a:xfrm>
              <a:off x="4951413" y="3033713"/>
              <a:ext cx="85725" cy="93662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3" y="58"/>
                </a:cxn>
                <a:cxn ang="0">
                  <a:pos x="0" y="23"/>
                </a:cxn>
              </a:cxnLst>
              <a:rect l="0" t="0" r="r" b="b"/>
              <a:pathLst>
                <a:path w="54" h="59">
                  <a:moveTo>
                    <a:pt x="22" y="0"/>
                  </a:moveTo>
                  <a:lnTo>
                    <a:pt x="53" y="58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89"/>
            <p:cNvSpPr>
              <a:spLocks/>
            </p:cNvSpPr>
            <p:nvPr/>
          </p:nvSpPr>
          <p:spPr bwMode="auto">
            <a:xfrm>
              <a:off x="5457825" y="3033713"/>
              <a:ext cx="85725" cy="93662"/>
            </a:xfrm>
            <a:custGeom>
              <a:avLst/>
              <a:gdLst/>
              <a:ahLst/>
              <a:cxnLst>
                <a:cxn ang="0">
                  <a:pos x="53" y="23"/>
                </a:cxn>
                <a:cxn ang="0">
                  <a:pos x="0" y="58"/>
                </a:cxn>
                <a:cxn ang="0">
                  <a:pos x="32" y="0"/>
                </a:cxn>
              </a:cxnLst>
              <a:rect l="0" t="0" r="r" b="b"/>
              <a:pathLst>
                <a:path w="54" h="59">
                  <a:moveTo>
                    <a:pt x="53" y="23"/>
                  </a:moveTo>
                  <a:lnTo>
                    <a:pt x="0" y="58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 flipV="1">
              <a:off x="5457825" y="3054350"/>
              <a:ext cx="60325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 flipV="1">
              <a:off x="5511800" y="3030538"/>
              <a:ext cx="30163" cy="23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 flipV="1">
              <a:off x="5541963" y="3022600"/>
              <a:ext cx="30162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5578475" y="3028950"/>
              <a:ext cx="28575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5607050" y="3036888"/>
              <a:ext cx="31750" cy="23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>
              <a:off x="5638800" y="3060700"/>
              <a:ext cx="60325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6"/>
            <p:cNvSpPr>
              <a:spLocks/>
            </p:cNvSpPr>
            <p:nvPr/>
          </p:nvSpPr>
          <p:spPr bwMode="auto">
            <a:xfrm>
              <a:off x="5613400" y="3033713"/>
              <a:ext cx="87313" cy="9366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54" y="58"/>
                </a:cxn>
                <a:cxn ang="0">
                  <a:pos x="0" y="23"/>
                </a:cxn>
              </a:cxnLst>
              <a:rect l="0" t="0" r="r" b="b"/>
              <a:pathLst>
                <a:path w="55" h="59">
                  <a:moveTo>
                    <a:pt x="21" y="0"/>
                  </a:moveTo>
                  <a:lnTo>
                    <a:pt x="54" y="58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7"/>
            <p:cNvSpPr>
              <a:spLocks/>
            </p:cNvSpPr>
            <p:nvPr/>
          </p:nvSpPr>
          <p:spPr bwMode="auto">
            <a:xfrm>
              <a:off x="6059488" y="3033713"/>
              <a:ext cx="85725" cy="93662"/>
            </a:xfrm>
            <a:custGeom>
              <a:avLst/>
              <a:gdLst/>
              <a:ahLst/>
              <a:cxnLst>
                <a:cxn ang="0">
                  <a:pos x="53" y="23"/>
                </a:cxn>
                <a:cxn ang="0">
                  <a:pos x="0" y="58"/>
                </a:cxn>
                <a:cxn ang="0">
                  <a:pos x="32" y="0"/>
                </a:cxn>
              </a:cxnLst>
              <a:rect l="0" t="0" r="r" b="b"/>
              <a:pathLst>
                <a:path w="54" h="59">
                  <a:moveTo>
                    <a:pt x="53" y="23"/>
                  </a:moveTo>
                  <a:lnTo>
                    <a:pt x="0" y="58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98"/>
            <p:cNvSpPr>
              <a:spLocks noChangeShapeType="1"/>
            </p:cNvSpPr>
            <p:nvPr/>
          </p:nvSpPr>
          <p:spPr bwMode="auto">
            <a:xfrm flipV="1">
              <a:off x="6053138" y="3054350"/>
              <a:ext cx="58737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99"/>
            <p:cNvSpPr>
              <a:spLocks noChangeShapeType="1"/>
            </p:cNvSpPr>
            <p:nvPr/>
          </p:nvSpPr>
          <p:spPr bwMode="auto">
            <a:xfrm flipV="1">
              <a:off x="6118225" y="3030538"/>
              <a:ext cx="31750" cy="23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0"/>
            <p:cNvSpPr>
              <a:spLocks noChangeShapeType="1"/>
            </p:cNvSpPr>
            <p:nvPr/>
          </p:nvSpPr>
          <p:spPr bwMode="auto">
            <a:xfrm flipV="1">
              <a:off x="6143625" y="3022600"/>
              <a:ext cx="30163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101"/>
            <p:cNvSpPr>
              <a:spLocks noChangeShapeType="1"/>
            </p:cNvSpPr>
            <p:nvPr/>
          </p:nvSpPr>
          <p:spPr bwMode="auto">
            <a:xfrm>
              <a:off x="6180138" y="3028950"/>
              <a:ext cx="28575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102"/>
            <p:cNvSpPr>
              <a:spLocks noChangeShapeType="1"/>
            </p:cNvSpPr>
            <p:nvPr/>
          </p:nvSpPr>
          <p:spPr bwMode="auto">
            <a:xfrm>
              <a:off x="6208713" y="3036888"/>
              <a:ext cx="30162" cy="23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03"/>
            <p:cNvSpPr>
              <a:spLocks noChangeShapeType="1"/>
            </p:cNvSpPr>
            <p:nvPr/>
          </p:nvSpPr>
          <p:spPr bwMode="auto">
            <a:xfrm>
              <a:off x="6238875" y="3060700"/>
              <a:ext cx="61913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4"/>
            <p:cNvSpPr>
              <a:spLocks/>
            </p:cNvSpPr>
            <p:nvPr/>
          </p:nvSpPr>
          <p:spPr bwMode="auto">
            <a:xfrm>
              <a:off x="6215063" y="3033713"/>
              <a:ext cx="87312" cy="9366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54" y="58"/>
                </a:cxn>
                <a:cxn ang="0">
                  <a:pos x="0" y="23"/>
                </a:cxn>
              </a:cxnLst>
              <a:rect l="0" t="0" r="r" b="b"/>
              <a:pathLst>
                <a:path w="55" h="59">
                  <a:moveTo>
                    <a:pt x="21" y="0"/>
                  </a:moveTo>
                  <a:lnTo>
                    <a:pt x="54" y="58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5"/>
            <p:cNvSpPr>
              <a:spLocks/>
            </p:cNvSpPr>
            <p:nvPr/>
          </p:nvSpPr>
          <p:spPr bwMode="auto">
            <a:xfrm>
              <a:off x="6719888" y="3033713"/>
              <a:ext cx="87312" cy="93662"/>
            </a:xfrm>
            <a:custGeom>
              <a:avLst/>
              <a:gdLst/>
              <a:ahLst/>
              <a:cxnLst>
                <a:cxn ang="0">
                  <a:pos x="54" y="23"/>
                </a:cxn>
                <a:cxn ang="0">
                  <a:pos x="0" y="58"/>
                </a:cxn>
                <a:cxn ang="0">
                  <a:pos x="32" y="0"/>
                </a:cxn>
              </a:cxnLst>
              <a:rect l="0" t="0" r="r" b="b"/>
              <a:pathLst>
                <a:path w="55" h="59">
                  <a:moveTo>
                    <a:pt x="54" y="23"/>
                  </a:moveTo>
                  <a:lnTo>
                    <a:pt x="0" y="58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106"/>
            <p:cNvSpPr>
              <a:spLocks noChangeShapeType="1"/>
            </p:cNvSpPr>
            <p:nvPr/>
          </p:nvSpPr>
          <p:spPr bwMode="auto">
            <a:xfrm flipV="1">
              <a:off x="6719888" y="3054350"/>
              <a:ext cx="60325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07"/>
            <p:cNvSpPr>
              <a:spLocks noChangeShapeType="1"/>
            </p:cNvSpPr>
            <p:nvPr/>
          </p:nvSpPr>
          <p:spPr bwMode="auto">
            <a:xfrm flipV="1">
              <a:off x="6773863" y="3030538"/>
              <a:ext cx="30162" cy="23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108"/>
            <p:cNvSpPr>
              <a:spLocks noChangeShapeType="1"/>
            </p:cNvSpPr>
            <p:nvPr/>
          </p:nvSpPr>
          <p:spPr bwMode="auto">
            <a:xfrm flipV="1">
              <a:off x="6804025" y="3022600"/>
              <a:ext cx="30163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09"/>
            <p:cNvSpPr>
              <a:spLocks noChangeShapeType="1"/>
            </p:cNvSpPr>
            <p:nvPr/>
          </p:nvSpPr>
          <p:spPr bwMode="auto">
            <a:xfrm>
              <a:off x="6840538" y="3028950"/>
              <a:ext cx="31750" cy="79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10"/>
            <p:cNvSpPr>
              <a:spLocks noChangeShapeType="1"/>
            </p:cNvSpPr>
            <p:nvPr/>
          </p:nvSpPr>
          <p:spPr bwMode="auto">
            <a:xfrm>
              <a:off x="6872288" y="3036888"/>
              <a:ext cx="28575" cy="238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11"/>
            <p:cNvSpPr>
              <a:spLocks noChangeShapeType="1"/>
            </p:cNvSpPr>
            <p:nvPr/>
          </p:nvSpPr>
          <p:spPr bwMode="auto">
            <a:xfrm>
              <a:off x="6900863" y="3060700"/>
              <a:ext cx="60325" cy="650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2"/>
            <p:cNvSpPr>
              <a:spLocks/>
            </p:cNvSpPr>
            <p:nvPr/>
          </p:nvSpPr>
          <p:spPr bwMode="auto">
            <a:xfrm>
              <a:off x="6875463" y="3033713"/>
              <a:ext cx="87312" cy="9366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54" y="58"/>
                </a:cxn>
                <a:cxn ang="0">
                  <a:pos x="0" y="23"/>
                </a:cxn>
              </a:cxnLst>
              <a:rect l="0" t="0" r="r" b="b"/>
              <a:pathLst>
                <a:path w="55" h="59">
                  <a:moveTo>
                    <a:pt x="21" y="0"/>
                  </a:moveTo>
                  <a:lnTo>
                    <a:pt x="54" y="58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035300" y="3105150"/>
              <a:ext cx="3365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302000" y="3114675"/>
              <a:ext cx="3365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4*</a:t>
              </a:r>
            </a:p>
          </p:txBody>
        </p:sp>
        <p:sp>
          <p:nvSpPr>
            <p:cNvPr id="117" name="Rectangle 115"/>
            <p:cNvSpPr>
              <a:spLocks noChangeArrowheads="1"/>
            </p:cNvSpPr>
            <p:nvPr/>
          </p:nvSpPr>
          <p:spPr bwMode="auto">
            <a:xfrm>
              <a:off x="3673475" y="3105150"/>
              <a:ext cx="3365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6*</a:t>
              </a:r>
            </a:p>
          </p:txBody>
        </p:sp>
        <p:sp>
          <p:nvSpPr>
            <p:cNvPr id="118" name="Rectangle 116"/>
            <p:cNvSpPr>
              <a:spLocks noChangeArrowheads="1"/>
            </p:cNvSpPr>
            <p:nvPr/>
          </p:nvSpPr>
          <p:spPr bwMode="auto">
            <a:xfrm>
              <a:off x="3940175" y="3105150"/>
              <a:ext cx="3365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9*</a:t>
              </a:r>
            </a:p>
          </p:txBody>
        </p:sp>
        <p:sp>
          <p:nvSpPr>
            <p:cNvPr id="119" name="Rectangle 117"/>
            <p:cNvSpPr>
              <a:spLocks noChangeArrowheads="1"/>
            </p:cNvSpPr>
            <p:nvPr/>
          </p:nvSpPr>
          <p:spPr bwMode="auto">
            <a:xfrm>
              <a:off x="4270375" y="310515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10*</a:t>
              </a:r>
            </a:p>
          </p:txBody>
        </p:sp>
        <p:sp>
          <p:nvSpPr>
            <p:cNvPr id="120" name="Rectangle 118"/>
            <p:cNvSpPr>
              <a:spLocks noChangeArrowheads="1"/>
            </p:cNvSpPr>
            <p:nvPr/>
          </p:nvSpPr>
          <p:spPr bwMode="auto">
            <a:xfrm>
              <a:off x="4537075" y="310515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11*</a:t>
              </a:r>
            </a:p>
          </p:txBody>
        </p:sp>
        <p:sp>
          <p:nvSpPr>
            <p:cNvPr id="121" name="Rectangle 119"/>
            <p:cNvSpPr>
              <a:spLocks noChangeArrowheads="1"/>
            </p:cNvSpPr>
            <p:nvPr/>
          </p:nvSpPr>
          <p:spPr bwMode="auto">
            <a:xfrm>
              <a:off x="4908550" y="310515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12*</a:t>
              </a:r>
            </a:p>
          </p:txBody>
        </p:sp>
        <p:sp>
          <p:nvSpPr>
            <p:cNvPr id="122" name="Rectangle 120"/>
            <p:cNvSpPr>
              <a:spLocks noChangeArrowheads="1"/>
            </p:cNvSpPr>
            <p:nvPr/>
          </p:nvSpPr>
          <p:spPr bwMode="auto">
            <a:xfrm>
              <a:off x="5175250" y="310515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13*</a:t>
              </a:r>
            </a:p>
          </p:txBody>
        </p:sp>
        <p:sp>
          <p:nvSpPr>
            <p:cNvPr id="123" name="Rectangle 121"/>
            <p:cNvSpPr>
              <a:spLocks noChangeArrowheads="1"/>
            </p:cNvSpPr>
            <p:nvPr/>
          </p:nvSpPr>
          <p:spPr bwMode="auto">
            <a:xfrm>
              <a:off x="5548313" y="311467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20*</a:t>
              </a:r>
            </a:p>
          </p:txBody>
        </p:sp>
        <p:sp>
          <p:nvSpPr>
            <p:cNvPr id="124" name="Rectangle 122"/>
            <p:cNvSpPr>
              <a:spLocks noChangeArrowheads="1"/>
            </p:cNvSpPr>
            <p:nvPr/>
          </p:nvSpPr>
          <p:spPr bwMode="auto">
            <a:xfrm>
              <a:off x="5803900" y="311467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125" name="Rectangle 123"/>
            <p:cNvSpPr>
              <a:spLocks noChangeArrowheads="1"/>
            </p:cNvSpPr>
            <p:nvPr/>
          </p:nvSpPr>
          <p:spPr bwMode="auto">
            <a:xfrm>
              <a:off x="6175375" y="310515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23*</a:t>
              </a:r>
            </a:p>
          </p:txBody>
        </p:sp>
        <p:sp>
          <p:nvSpPr>
            <p:cNvPr id="126" name="Rectangle 124"/>
            <p:cNvSpPr>
              <a:spLocks noChangeArrowheads="1"/>
            </p:cNvSpPr>
            <p:nvPr/>
          </p:nvSpPr>
          <p:spPr bwMode="auto">
            <a:xfrm>
              <a:off x="6453188" y="310515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31*</a:t>
              </a: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6815138" y="311467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35*</a:t>
              </a: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7070725" y="310515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36*</a:t>
              </a:r>
            </a:p>
          </p:txBody>
        </p:sp>
        <p:sp>
          <p:nvSpPr>
            <p:cNvPr id="129" name="Rectangle 127"/>
            <p:cNvSpPr>
              <a:spLocks noChangeArrowheads="1"/>
            </p:cNvSpPr>
            <p:nvPr/>
          </p:nvSpPr>
          <p:spPr bwMode="auto">
            <a:xfrm>
              <a:off x="7453313" y="310515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130" name="Rectangle 128"/>
            <p:cNvSpPr>
              <a:spLocks noChangeArrowheads="1"/>
            </p:cNvSpPr>
            <p:nvPr/>
          </p:nvSpPr>
          <p:spPr bwMode="auto">
            <a:xfrm>
              <a:off x="7708900" y="310515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41*</a:t>
              </a:r>
            </a:p>
          </p:txBody>
        </p:sp>
        <p:sp>
          <p:nvSpPr>
            <p:cNvPr id="131" name="Rectangle 129"/>
            <p:cNvSpPr>
              <a:spLocks noChangeArrowheads="1"/>
            </p:cNvSpPr>
            <p:nvPr/>
          </p:nvSpPr>
          <p:spPr bwMode="auto">
            <a:xfrm>
              <a:off x="8061325" y="310515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44*</a:t>
              </a:r>
            </a:p>
          </p:txBody>
        </p:sp>
        <p:sp>
          <p:nvSpPr>
            <p:cNvPr id="132" name="Rectangle 130"/>
            <p:cNvSpPr>
              <a:spLocks noChangeArrowheads="1"/>
            </p:cNvSpPr>
            <p:nvPr/>
          </p:nvSpPr>
          <p:spPr bwMode="auto">
            <a:xfrm>
              <a:off x="4100513" y="1260475"/>
              <a:ext cx="585787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Root</a:t>
              </a:r>
            </a:p>
          </p:txBody>
        </p:sp>
        <p:sp>
          <p:nvSpPr>
            <p:cNvPr id="133" name="Rectangle 131"/>
            <p:cNvSpPr>
              <a:spLocks noChangeArrowheads="1"/>
            </p:cNvSpPr>
            <p:nvPr/>
          </p:nvSpPr>
          <p:spPr bwMode="auto">
            <a:xfrm>
              <a:off x="7346950" y="1985963"/>
              <a:ext cx="16637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Data entry pages </a:t>
              </a:r>
            </a:p>
          </p:txBody>
        </p:sp>
        <p:sp>
          <p:nvSpPr>
            <p:cNvPr id="134" name="Rectangle 132"/>
            <p:cNvSpPr>
              <a:spLocks noChangeArrowheads="1"/>
            </p:cNvSpPr>
            <p:nvPr/>
          </p:nvSpPr>
          <p:spPr bwMode="auto">
            <a:xfrm>
              <a:off x="7388225" y="2262188"/>
              <a:ext cx="1628775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not yet in B+ tree</a:t>
              </a:r>
            </a:p>
          </p:txBody>
        </p:sp>
        <p:sp>
          <p:nvSpPr>
            <p:cNvPr id="135" name="Rectangle 133"/>
            <p:cNvSpPr>
              <a:spLocks noChangeArrowheads="1"/>
            </p:cNvSpPr>
            <p:nvPr/>
          </p:nvSpPr>
          <p:spPr bwMode="auto">
            <a:xfrm>
              <a:off x="6389688" y="2163763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chemeClr val="tx2"/>
                  </a:solidFill>
                  <a:latin typeface="Arial" pitchFamily="34" charset="0"/>
                </a:rPr>
                <a:t>35</a:t>
              </a:r>
            </a:p>
          </p:txBody>
        </p:sp>
        <p:sp>
          <p:nvSpPr>
            <p:cNvPr id="136" name="Rectangle 134"/>
            <p:cNvSpPr>
              <a:spLocks noChangeArrowheads="1"/>
            </p:cNvSpPr>
            <p:nvPr/>
          </p:nvSpPr>
          <p:spPr bwMode="auto">
            <a:xfrm>
              <a:off x="6027738" y="2163763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 dirty="0">
                  <a:solidFill>
                    <a:srgbClr val="000000"/>
                  </a:solidFill>
                  <a:latin typeface="Arial" pitchFamily="34" charset="0"/>
                </a:rPr>
                <a:t>23</a:t>
              </a:r>
            </a:p>
          </p:txBody>
        </p:sp>
        <p:sp>
          <p:nvSpPr>
            <p:cNvPr id="137" name="Rectangle 135"/>
            <p:cNvSpPr>
              <a:spLocks noChangeArrowheads="1"/>
            </p:cNvSpPr>
            <p:nvPr/>
          </p:nvSpPr>
          <p:spPr bwMode="auto">
            <a:xfrm>
              <a:off x="4826000" y="2163763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</a:t>
              </a:r>
            </a:p>
          </p:txBody>
        </p:sp>
        <p:sp>
          <p:nvSpPr>
            <p:cNvPr id="138" name="Rectangle 136"/>
            <p:cNvSpPr>
              <a:spLocks noChangeArrowheads="1"/>
            </p:cNvSpPr>
            <p:nvPr/>
          </p:nvSpPr>
          <p:spPr bwMode="auto">
            <a:xfrm>
              <a:off x="3744913" y="2163763"/>
              <a:ext cx="2730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826000" y="13160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10</a:t>
              </a: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5187950" y="13160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</a:t>
              </a:r>
            </a:p>
          </p:txBody>
        </p:sp>
        <p:sp>
          <p:nvSpPr>
            <p:cNvPr id="141" name="Line 139"/>
            <p:cNvSpPr>
              <a:spLocks noChangeShapeType="1"/>
            </p:cNvSpPr>
            <p:nvPr/>
          </p:nvSpPr>
          <p:spPr bwMode="auto">
            <a:xfrm>
              <a:off x="4267200" y="1143000"/>
              <a:ext cx="4572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Arc 140"/>
            <p:cNvSpPr>
              <a:spLocks/>
            </p:cNvSpPr>
            <p:nvPr/>
          </p:nvSpPr>
          <p:spPr bwMode="auto">
            <a:xfrm>
              <a:off x="7546975" y="2593975"/>
              <a:ext cx="228600" cy="457200"/>
            </a:xfrm>
            <a:custGeom>
              <a:avLst/>
              <a:gdLst>
                <a:gd name="G0" fmla="+- 21598 0 0"/>
                <a:gd name="G1" fmla="+- 21599 0 0"/>
                <a:gd name="G2" fmla="+- 21600 0 0"/>
                <a:gd name="T0" fmla="*/ 0 w 21598"/>
                <a:gd name="T1" fmla="*/ 21299 h 21599"/>
                <a:gd name="T2" fmla="*/ 21448 w 21598"/>
                <a:gd name="T3" fmla="*/ 0 h 21599"/>
                <a:gd name="T4" fmla="*/ 21598 w 21598"/>
                <a:gd name="T5" fmla="*/ 21599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8" h="21599" fill="none" extrusionOk="0">
                  <a:moveTo>
                    <a:pt x="0" y="21299"/>
                  </a:moveTo>
                  <a:cubicBezTo>
                    <a:pt x="163" y="9546"/>
                    <a:pt x="9694" y="81"/>
                    <a:pt x="21447" y="-1"/>
                  </a:cubicBezTo>
                </a:path>
                <a:path w="21598" h="21599" stroke="0" extrusionOk="0">
                  <a:moveTo>
                    <a:pt x="0" y="21299"/>
                  </a:moveTo>
                  <a:cubicBezTo>
                    <a:pt x="163" y="9546"/>
                    <a:pt x="9694" y="81"/>
                    <a:pt x="21447" y="-1"/>
                  </a:cubicBezTo>
                  <a:lnTo>
                    <a:pt x="21598" y="21599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41"/>
            <p:cNvSpPr>
              <a:spLocks/>
            </p:cNvSpPr>
            <p:nvPr/>
          </p:nvSpPr>
          <p:spPr bwMode="auto">
            <a:xfrm>
              <a:off x="2917825" y="6410325"/>
              <a:ext cx="54292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341" y="0"/>
                </a:cxn>
                <a:cxn ang="0">
                  <a:pos x="341" y="161"/>
                </a:cxn>
                <a:cxn ang="0">
                  <a:pos x="0" y="161"/>
                </a:cxn>
              </a:cxnLst>
              <a:rect l="0" t="0" r="r" b="b"/>
              <a:pathLst>
                <a:path w="342" h="162">
                  <a:moveTo>
                    <a:pt x="0" y="161"/>
                  </a:moveTo>
                  <a:lnTo>
                    <a:pt x="0" y="0"/>
                  </a:lnTo>
                  <a:lnTo>
                    <a:pt x="341" y="0"/>
                  </a:lnTo>
                  <a:lnTo>
                    <a:pt x="34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42"/>
            <p:cNvSpPr>
              <a:spLocks/>
            </p:cNvSpPr>
            <p:nvPr/>
          </p:nvSpPr>
          <p:spPr bwMode="auto">
            <a:xfrm>
              <a:off x="3189288" y="6410325"/>
              <a:ext cx="1587" cy="257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1"/>
                </a:cxn>
                <a:cxn ang="0">
                  <a:pos x="0" y="0"/>
                </a:cxn>
              </a:cxnLst>
              <a:rect l="0" t="0" r="r" b="b"/>
              <a:pathLst>
                <a:path w="1" h="162">
                  <a:moveTo>
                    <a:pt x="0" y="0"/>
                  </a:moveTo>
                  <a:lnTo>
                    <a:pt x="0" y="1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43"/>
            <p:cNvSpPr>
              <a:spLocks/>
            </p:cNvSpPr>
            <p:nvPr/>
          </p:nvSpPr>
          <p:spPr bwMode="auto">
            <a:xfrm>
              <a:off x="3567113" y="6410325"/>
              <a:ext cx="54292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341" y="0"/>
                </a:cxn>
                <a:cxn ang="0">
                  <a:pos x="341" y="161"/>
                </a:cxn>
                <a:cxn ang="0">
                  <a:pos x="0" y="161"/>
                </a:cxn>
              </a:cxnLst>
              <a:rect l="0" t="0" r="r" b="b"/>
              <a:pathLst>
                <a:path w="342" h="162">
                  <a:moveTo>
                    <a:pt x="0" y="161"/>
                  </a:moveTo>
                  <a:lnTo>
                    <a:pt x="0" y="0"/>
                  </a:lnTo>
                  <a:lnTo>
                    <a:pt x="341" y="0"/>
                  </a:lnTo>
                  <a:lnTo>
                    <a:pt x="34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44"/>
            <p:cNvSpPr>
              <a:spLocks/>
            </p:cNvSpPr>
            <p:nvPr/>
          </p:nvSpPr>
          <p:spPr bwMode="auto">
            <a:xfrm>
              <a:off x="3838575" y="6410325"/>
              <a:ext cx="1588" cy="257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1"/>
                </a:cxn>
                <a:cxn ang="0">
                  <a:pos x="0" y="0"/>
                </a:cxn>
              </a:cxnLst>
              <a:rect l="0" t="0" r="r" b="b"/>
              <a:pathLst>
                <a:path w="1" h="162">
                  <a:moveTo>
                    <a:pt x="0" y="0"/>
                  </a:moveTo>
                  <a:lnTo>
                    <a:pt x="0" y="1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45"/>
            <p:cNvSpPr>
              <a:spLocks/>
            </p:cNvSpPr>
            <p:nvPr/>
          </p:nvSpPr>
          <p:spPr bwMode="auto">
            <a:xfrm>
              <a:off x="4214813" y="6410325"/>
              <a:ext cx="544512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342" y="0"/>
                </a:cxn>
                <a:cxn ang="0">
                  <a:pos x="342" y="161"/>
                </a:cxn>
                <a:cxn ang="0">
                  <a:pos x="0" y="161"/>
                </a:cxn>
              </a:cxnLst>
              <a:rect l="0" t="0" r="r" b="b"/>
              <a:pathLst>
                <a:path w="343" h="162">
                  <a:moveTo>
                    <a:pt x="0" y="161"/>
                  </a:moveTo>
                  <a:lnTo>
                    <a:pt x="0" y="0"/>
                  </a:lnTo>
                  <a:lnTo>
                    <a:pt x="342" y="0"/>
                  </a:lnTo>
                  <a:lnTo>
                    <a:pt x="342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46"/>
            <p:cNvSpPr>
              <a:spLocks/>
            </p:cNvSpPr>
            <p:nvPr/>
          </p:nvSpPr>
          <p:spPr bwMode="auto">
            <a:xfrm>
              <a:off x="4487863" y="6410325"/>
              <a:ext cx="1587" cy="257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1"/>
                </a:cxn>
                <a:cxn ang="0">
                  <a:pos x="0" y="0"/>
                </a:cxn>
              </a:cxnLst>
              <a:rect l="0" t="0" r="r" b="b"/>
              <a:pathLst>
                <a:path w="1" h="162">
                  <a:moveTo>
                    <a:pt x="0" y="0"/>
                  </a:moveTo>
                  <a:lnTo>
                    <a:pt x="0" y="1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147"/>
            <p:cNvSpPr>
              <a:spLocks/>
            </p:cNvSpPr>
            <p:nvPr/>
          </p:nvSpPr>
          <p:spPr bwMode="auto">
            <a:xfrm>
              <a:off x="4854575" y="6410325"/>
              <a:ext cx="541338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340" y="0"/>
                </a:cxn>
                <a:cxn ang="0">
                  <a:pos x="340" y="161"/>
                </a:cxn>
                <a:cxn ang="0">
                  <a:pos x="0" y="161"/>
                </a:cxn>
              </a:cxnLst>
              <a:rect l="0" t="0" r="r" b="b"/>
              <a:pathLst>
                <a:path w="341" h="162">
                  <a:moveTo>
                    <a:pt x="0" y="161"/>
                  </a:moveTo>
                  <a:lnTo>
                    <a:pt x="0" y="0"/>
                  </a:lnTo>
                  <a:lnTo>
                    <a:pt x="340" y="0"/>
                  </a:lnTo>
                  <a:lnTo>
                    <a:pt x="34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148"/>
            <p:cNvSpPr>
              <a:spLocks/>
            </p:cNvSpPr>
            <p:nvPr/>
          </p:nvSpPr>
          <p:spPr bwMode="auto">
            <a:xfrm>
              <a:off x="5124450" y="6410325"/>
              <a:ext cx="1588" cy="257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1"/>
                </a:cxn>
                <a:cxn ang="0">
                  <a:pos x="0" y="0"/>
                </a:cxn>
              </a:cxnLst>
              <a:rect l="0" t="0" r="r" b="b"/>
              <a:pathLst>
                <a:path w="1" h="162">
                  <a:moveTo>
                    <a:pt x="0" y="0"/>
                  </a:moveTo>
                  <a:lnTo>
                    <a:pt x="0" y="1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149"/>
            <p:cNvSpPr>
              <a:spLocks/>
            </p:cNvSpPr>
            <p:nvPr/>
          </p:nvSpPr>
          <p:spPr bwMode="auto">
            <a:xfrm>
              <a:off x="5503863" y="6410325"/>
              <a:ext cx="54133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340" y="0"/>
                </a:cxn>
                <a:cxn ang="0">
                  <a:pos x="340" y="161"/>
                </a:cxn>
                <a:cxn ang="0">
                  <a:pos x="0" y="161"/>
                </a:cxn>
              </a:cxnLst>
              <a:rect l="0" t="0" r="r" b="b"/>
              <a:pathLst>
                <a:path w="341" h="162">
                  <a:moveTo>
                    <a:pt x="0" y="161"/>
                  </a:moveTo>
                  <a:lnTo>
                    <a:pt x="0" y="0"/>
                  </a:lnTo>
                  <a:lnTo>
                    <a:pt x="340" y="0"/>
                  </a:lnTo>
                  <a:lnTo>
                    <a:pt x="34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150"/>
            <p:cNvSpPr>
              <a:spLocks/>
            </p:cNvSpPr>
            <p:nvPr/>
          </p:nvSpPr>
          <p:spPr bwMode="auto">
            <a:xfrm>
              <a:off x="5773738" y="6410325"/>
              <a:ext cx="1587" cy="257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1"/>
                </a:cxn>
                <a:cxn ang="0">
                  <a:pos x="0" y="0"/>
                </a:cxn>
              </a:cxnLst>
              <a:rect l="0" t="0" r="r" b="b"/>
              <a:pathLst>
                <a:path w="1" h="162">
                  <a:moveTo>
                    <a:pt x="0" y="0"/>
                  </a:moveTo>
                  <a:lnTo>
                    <a:pt x="0" y="1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151"/>
            <p:cNvSpPr>
              <a:spLocks/>
            </p:cNvSpPr>
            <p:nvPr/>
          </p:nvSpPr>
          <p:spPr bwMode="auto">
            <a:xfrm>
              <a:off x="6151563" y="6410325"/>
              <a:ext cx="54133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340" y="0"/>
                </a:cxn>
                <a:cxn ang="0">
                  <a:pos x="340" y="161"/>
                </a:cxn>
                <a:cxn ang="0">
                  <a:pos x="0" y="161"/>
                </a:cxn>
              </a:cxnLst>
              <a:rect l="0" t="0" r="r" b="b"/>
              <a:pathLst>
                <a:path w="341" h="162">
                  <a:moveTo>
                    <a:pt x="0" y="161"/>
                  </a:moveTo>
                  <a:lnTo>
                    <a:pt x="0" y="0"/>
                  </a:lnTo>
                  <a:lnTo>
                    <a:pt x="340" y="0"/>
                  </a:lnTo>
                  <a:lnTo>
                    <a:pt x="34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152"/>
            <p:cNvSpPr>
              <a:spLocks/>
            </p:cNvSpPr>
            <p:nvPr/>
          </p:nvSpPr>
          <p:spPr bwMode="auto">
            <a:xfrm>
              <a:off x="6421438" y="6410325"/>
              <a:ext cx="1587" cy="257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1"/>
                </a:cxn>
                <a:cxn ang="0">
                  <a:pos x="0" y="0"/>
                </a:cxn>
              </a:cxnLst>
              <a:rect l="0" t="0" r="r" b="b"/>
              <a:pathLst>
                <a:path w="1" h="162">
                  <a:moveTo>
                    <a:pt x="0" y="0"/>
                  </a:moveTo>
                  <a:lnTo>
                    <a:pt x="0" y="1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153"/>
            <p:cNvSpPr>
              <a:spLocks/>
            </p:cNvSpPr>
            <p:nvPr/>
          </p:nvSpPr>
          <p:spPr bwMode="auto">
            <a:xfrm>
              <a:off x="6802438" y="6410325"/>
              <a:ext cx="54133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340" y="0"/>
                </a:cxn>
                <a:cxn ang="0">
                  <a:pos x="340" y="161"/>
                </a:cxn>
                <a:cxn ang="0">
                  <a:pos x="0" y="161"/>
                </a:cxn>
              </a:cxnLst>
              <a:rect l="0" t="0" r="r" b="b"/>
              <a:pathLst>
                <a:path w="341" h="162">
                  <a:moveTo>
                    <a:pt x="0" y="161"/>
                  </a:moveTo>
                  <a:lnTo>
                    <a:pt x="0" y="0"/>
                  </a:lnTo>
                  <a:lnTo>
                    <a:pt x="340" y="0"/>
                  </a:lnTo>
                  <a:lnTo>
                    <a:pt x="34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154"/>
            <p:cNvSpPr>
              <a:spLocks/>
            </p:cNvSpPr>
            <p:nvPr/>
          </p:nvSpPr>
          <p:spPr bwMode="auto">
            <a:xfrm>
              <a:off x="7070725" y="6410325"/>
              <a:ext cx="1588" cy="257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1"/>
                </a:cxn>
                <a:cxn ang="0">
                  <a:pos x="0" y="0"/>
                </a:cxn>
              </a:cxnLst>
              <a:rect l="0" t="0" r="r" b="b"/>
              <a:pathLst>
                <a:path w="1" h="162">
                  <a:moveTo>
                    <a:pt x="0" y="0"/>
                  </a:moveTo>
                  <a:lnTo>
                    <a:pt x="0" y="1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155"/>
            <p:cNvSpPr>
              <a:spLocks/>
            </p:cNvSpPr>
            <p:nvPr/>
          </p:nvSpPr>
          <p:spPr bwMode="auto">
            <a:xfrm>
              <a:off x="7439025" y="6410325"/>
              <a:ext cx="54292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341" y="0"/>
                </a:cxn>
                <a:cxn ang="0">
                  <a:pos x="341" y="161"/>
                </a:cxn>
                <a:cxn ang="0">
                  <a:pos x="0" y="161"/>
                </a:cxn>
              </a:cxnLst>
              <a:rect l="0" t="0" r="r" b="b"/>
              <a:pathLst>
                <a:path w="342" h="162">
                  <a:moveTo>
                    <a:pt x="0" y="161"/>
                  </a:moveTo>
                  <a:lnTo>
                    <a:pt x="0" y="0"/>
                  </a:lnTo>
                  <a:lnTo>
                    <a:pt x="341" y="0"/>
                  </a:lnTo>
                  <a:lnTo>
                    <a:pt x="34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156"/>
            <p:cNvSpPr>
              <a:spLocks/>
            </p:cNvSpPr>
            <p:nvPr/>
          </p:nvSpPr>
          <p:spPr bwMode="auto">
            <a:xfrm>
              <a:off x="7707313" y="6410325"/>
              <a:ext cx="1587" cy="257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1"/>
                </a:cxn>
                <a:cxn ang="0">
                  <a:pos x="0" y="0"/>
                </a:cxn>
              </a:cxnLst>
              <a:rect l="0" t="0" r="r" b="b"/>
              <a:pathLst>
                <a:path w="1" h="162">
                  <a:moveTo>
                    <a:pt x="0" y="0"/>
                  </a:moveTo>
                  <a:lnTo>
                    <a:pt x="0" y="1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157"/>
            <p:cNvSpPr>
              <a:spLocks/>
            </p:cNvSpPr>
            <p:nvPr/>
          </p:nvSpPr>
          <p:spPr bwMode="auto">
            <a:xfrm>
              <a:off x="8066088" y="6410325"/>
              <a:ext cx="54133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340" y="0"/>
                </a:cxn>
                <a:cxn ang="0">
                  <a:pos x="340" y="161"/>
                </a:cxn>
                <a:cxn ang="0">
                  <a:pos x="0" y="161"/>
                </a:cxn>
              </a:cxnLst>
              <a:rect l="0" t="0" r="r" b="b"/>
              <a:pathLst>
                <a:path w="341" h="162">
                  <a:moveTo>
                    <a:pt x="0" y="161"/>
                  </a:moveTo>
                  <a:lnTo>
                    <a:pt x="0" y="0"/>
                  </a:lnTo>
                  <a:lnTo>
                    <a:pt x="340" y="0"/>
                  </a:lnTo>
                  <a:lnTo>
                    <a:pt x="34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158"/>
            <p:cNvSpPr>
              <a:spLocks/>
            </p:cNvSpPr>
            <p:nvPr/>
          </p:nvSpPr>
          <p:spPr bwMode="auto">
            <a:xfrm>
              <a:off x="8335963" y="6410325"/>
              <a:ext cx="1587" cy="2571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1"/>
                </a:cxn>
                <a:cxn ang="0">
                  <a:pos x="0" y="0"/>
                </a:cxn>
              </a:cxnLst>
              <a:rect l="0" t="0" r="r" b="b"/>
              <a:pathLst>
                <a:path w="1" h="162">
                  <a:moveTo>
                    <a:pt x="0" y="0"/>
                  </a:moveTo>
                  <a:lnTo>
                    <a:pt x="0" y="16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Freeform 159"/>
            <p:cNvSpPr>
              <a:spLocks/>
            </p:cNvSpPr>
            <p:nvPr/>
          </p:nvSpPr>
          <p:spPr bwMode="auto">
            <a:xfrm>
              <a:off x="3502025" y="5541963"/>
              <a:ext cx="855663" cy="296862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0" y="0"/>
                </a:cxn>
                <a:cxn ang="0">
                  <a:pos x="538" y="0"/>
                </a:cxn>
                <a:cxn ang="0">
                  <a:pos x="538" y="186"/>
                </a:cxn>
                <a:cxn ang="0">
                  <a:pos x="0" y="186"/>
                </a:cxn>
              </a:cxnLst>
              <a:rect l="0" t="0" r="r" b="b"/>
              <a:pathLst>
                <a:path w="539" h="187">
                  <a:moveTo>
                    <a:pt x="0" y="186"/>
                  </a:moveTo>
                  <a:lnTo>
                    <a:pt x="0" y="0"/>
                  </a:lnTo>
                  <a:lnTo>
                    <a:pt x="538" y="0"/>
                  </a:lnTo>
                  <a:lnTo>
                    <a:pt x="538" y="186"/>
                  </a:lnTo>
                  <a:lnTo>
                    <a:pt x="0" y="18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160"/>
            <p:cNvSpPr>
              <a:spLocks/>
            </p:cNvSpPr>
            <p:nvPr/>
          </p:nvSpPr>
          <p:spPr bwMode="auto">
            <a:xfrm>
              <a:off x="3890963" y="5541963"/>
              <a:ext cx="1587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9"/>
                </a:cxn>
                <a:cxn ang="0">
                  <a:pos x="0" y="0"/>
                </a:cxn>
              </a:cxnLst>
              <a:rect l="0" t="0" r="r" b="b"/>
              <a:pathLst>
                <a:path w="1" h="180">
                  <a:moveTo>
                    <a:pt x="0" y="0"/>
                  </a:moveTo>
                  <a:lnTo>
                    <a:pt x="0" y="17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161"/>
            <p:cNvSpPr>
              <a:spLocks/>
            </p:cNvSpPr>
            <p:nvPr/>
          </p:nvSpPr>
          <p:spPr bwMode="auto">
            <a:xfrm>
              <a:off x="4270375" y="5551488"/>
              <a:ext cx="1588" cy="287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1" h="181">
                  <a:moveTo>
                    <a:pt x="0" y="0"/>
                  </a:moveTo>
                  <a:lnTo>
                    <a:pt x="0" y="1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589338" y="5532438"/>
              <a:ext cx="1587" cy="295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5"/>
                </a:cxn>
                <a:cxn ang="0">
                  <a:pos x="0" y="0"/>
                </a:cxn>
              </a:cxnLst>
              <a:rect l="0" t="0" r="r" b="b"/>
              <a:pathLst>
                <a:path w="1" h="186">
                  <a:moveTo>
                    <a:pt x="0" y="0"/>
                  </a:moveTo>
                  <a:lnTo>
                    <a:pt x="0" y="18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163"/>
            <p:cNvSpPr>
              <a:spLocks/>
            </p:cNvSpPr>
            <p:nvPr/>
          </p:nvSpPr>
          <p:spPr bwMode="auto">
            <a:xfrm>
              <a:off x="3978275" y="5541963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9"/>
                </a:cxn>
                <a:cxn ang="0">
                  <a:pos x="0" y="0"/>
                </a:cxn>
              </a:cxnLst>
              <a:rect l="0" t="0" r="r" b="b"/>
              <a:pathLst>
                <a:path w="1" h="180">
                  <a:moveTo>
                    <a:pt x="0" y="0"/>
                  </a:moveTo>
                  <a:lnTo>
                    <a:pt x="0" y="17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164"/>
            <p:cNvSpPr>
              <a:spLocks/>
            </p:cNvSpPr>
            <p:nvPr/>
          </p:nvSpPr>
          <p:spPr bwMode="auto">
            <a:xfrm>
              <a:off x="3198813" y="5786438"/>
              <a:ext cx="338137" cy="573087"/>
            </a:xfrm>
            <a:custGeom>
              <a:avLst/>
              <a:gdLst/>
              <a:ahLst/>
              <a:cxnLst>
                <a:cxn ang="0">
                  <a:pos x="212" y="0"/>
                </a:cxn>
                <a:cxn ang="0">
                  <a:pos x="0" y="360"/>
                </a:cxn>
                <a:cxn ang="0">
                  <a:pos x="212" y="0"/>
                </a:cxn>
              </a:cxnLst>
              <a:rect l="0" t="0" r="r" b="b"/>
              <a:pathLst>
                <a:path w="213" h="361">
                  <a:moveTo>
                    <a:pt x="212" y="0"/>
                  </a:moveTo>
                  <a:lnTo>
                    <a:pt x="0" y="360"/>
                  </a:lnTo>
                  <a:lnTo>
                    <a:pt x="21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165"/>
            <p:cNvSpPr>
              <a:spLocks/>
            </p:cNvSpPr>
            <p:nvPr/>
          </p:nvSpPr>
          <p:spPr bwMode="auto">
            <a:xfrm>
              <a:off x="3198813" y="6257925"/>
              <a:ext cx="77787" cy="101600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0" y="63"/>
                </a:cxn>
                <a:cxn ang="0">
                  <a:pos x="18" y="0"/>
                </a:cxn>
                <a:cxn ang="0">
                  <a:pos x="48" y="16"/>
                </a:cxn>
              </a:cxnLst>
              <a:rect l="0" t="0" r="r" b="b"/>
              <a:pathLst>
                <a:path w="49" h="64">
                  <a:moveTo>
                    <a:pt x="48" y="16"/>
                  </a:moveTo>
                  <a:lnTo>
                    <a:pt x="0" y="63"/>
                  </a:lnTo>
                  <a:lnTo>
                    <a:pt x="18" y="0"/>
                  </a:lnTo>
                  <a:lnTo>
                    <a:pt x="48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166"/>
            <p:cNvSpPr>
              <a:spLocks/>
            </p:cNvSpPr>
            <p:nvPr/>
          </p:nvSpPr>
          <p:spPr bwMode="auto">
            <a:xfrm>
              <a:off x="3848100" y="5795963"/>
              <a:ext cx="77788" cy="584200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367"/>
                </a:cxn>
                <a:cxn ang="0">
                  <a:pos x="48" y="0"/>
                </a:cxn>
              </a:cxnLst>
              <a:rect l="0" t="0" r="r" b="b"/>
              <a:pathLst>
                <a:path w="49" h="368">
                  <a:moveTo>
                    <a:pt x="48" y="0"/>
                  </a:moveTo>
                  <a:lnTo>
                    <a:pt x="0" y="367"/>
                  </a:lnTo>
                  <a:lnTo>
                    <a:pt x="4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167"/>
            <p:cNvSpPr>
              <a:spLocks/>
            </p:cNvSpPr>
            <p:nvPr/>
          </p:nvSpPr>
          <p:spPr bwMode="auto">
            <a:xfrm>
              <a:off x="3833813" y="6273800"/>
              <a:ext cx="55562" cy="106363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10" y="66"/>
                </a:cxn>
                <a:cxn ang="0">
                  <a:pos x="0" y="0"/>
                </a:cxn>
                <a:cxn ang="0">
                  <a:pos x="34" y="4"/>
                </a:cxn>
              </a:cxnLst>
              <a:rect l="0" t="0" r="r" b="b"/>
              <a:pathLst>
                <a:path w="35" h="67">
                  <a:moveTo>
                    <a:pt x="34" y="4"/>
                  </a:moveTo>
                  <a:lnTo>
                    <a:pt x="10" y="66"/>
                  </a:lnTo>
                  <a:lnTo>
                    <a:pt x="0" y="0"/>
                  </a:lnTo>
                  <a:lnTo>
                    <a:pt x="34" y="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168"/>
            <p:cNvSpPr>
              <a:spLocks/>
            </p:cNvSpPr>
            <p:nvPr/>
          </p:nvSpPr>
          <p:spPr bwMode="auto">
            <a:xfrm>
              <a:off x="4495800" y="5795963"/>
              <a:ext cx="219075" cy="573087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360"/>
                </a:cxn>
                <a:cxn ang="0">
                  <a:pos x="137" y="0"/>
                </a:cxn>
              </a:cxnLst>
              <a:rect l="0" t="0" r="r" b="b"/>
              <a:pathLst>
                <a:path w="138" h="361">
                  <a:moveTo>
                    <a:pt x="137" y="0"/>
                  </a:moveTo>
                  <a:lnTo>
                    <a:pt x="0" y="360"/>
                  </a:lnTo>
                  <a:lnTo>
                    <a:pt x="1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169"/>
            <p:cNvSpPr>
              <a:spLocks/>
            </p:cNvSpPr>
            <p:nvPr/>
          </p:nvSpPr>
          <p:spPr bwMode="auto">
            <a:xfrm>
              <a:off x="4495800" y="6264275"/>
              <a:ext cx="63500" cy="104775"/>
            </a:xfrm>
            <a:custGeom>
              <a:avLst/>
              <a:gdLst/>
              <a:ahLst/>
              <a:cxnLst>
                <a:cxn ang="0">
                  <a:pos x="39" y="11"/>
                </a:cxn>
                <a:cxn ang="0">
                  <a:pos x="0" y="65"/>
                </a:cxn>
                <a:cxn ang="0">
                  <a:pos x="8" y="0"/>
                </a:cxn>
                <a:cxn ang="0">
                  <a:pos x="39" y="11"/>
                </a:cxn>
              </a:cxnLst>
              <a:rect l="0" t="0" r="r" b="b"/>
              <a:pathLst>
                <a:path w="40" h="66">
                  <a:moveTo>
                    <a:pt x="39" y="11"/>
                  </a:moveTo>
                  <a:lnTo>
                    <a:pt x="0" y="65"/>
                  </a:lnTo>
                  <a:lnTo>
                    <a:pt x="8" y="0"/>
                  </a:lnTo>
                  <a:lnTo>
                    <a:pt x="39" y="1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170"/>
            <p:cNvSpPr>
              <a:spLocks/>
            </p:cNvSpPr>
            <p:nvPr/>
          </p:nvSpPr>
          <p:spPr bwMode="auto">
            <a:xfrm>
              <a:off x="5102225" y="5795963"/>
              <a:ext cx="1588" cy="5730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60"/>
                </a:cxn>
                <a:cxn ang="0">
                  <a:pos x="0" y="0"/>
                </a:cxn>
              </a:cxnLst>
              <a:rect l="0" t="0" r="r" b="b"/>
              <a:pathLst>
                <a:path w="1" h="361">
                  <a:moveTo>
                    <a:pt x="0" y="0"/>
                  </a:moveTo>
                  <a:lnTo>
                    <a:pt x="0" y="36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Freeform 171"/>
            <p:cNvSpPr>
              <a:spLocks/>
            </p:cNvSpPr>
            <p:nvPr/>
          </p:nvSpPr>
          <p:spPr bwMode="auto">
            <a:xfrm>
              <a:off x="5075238" y="6267450"/>
              <a:ext cx="57150" cy="101600"/>
            </a:xfrm>
            <a:custGeom>
              <a:avLst/>
              <a:gdLst/>
              <a:ahLst/>
              <a:cxnLst>
                <a:cxn ang="0">
                  <a:pos x="35" y="0"/>
                </a:cxn>
                <a:cxn ang="0">
                  <a:pos x="17" y="63"/>
                </a:cxn>
                <a:cxn ang="0">
                  <a:pos x="0" y="0"/>
                </a:cxn>
                <a:cxn ang="0">
                  <a:pos x="35" y="0"/>
                </a:cxn>
              </a:cxnLst>
              <a:rect l="0" t="0" r="r" b="b"/>
              <a:pathLst>
                <a:path w="36" h="64">
                  <a:moveTo>
                    <a:pt x="35" y="0"/>
                  </a:moveTo>
                  <a:lnTo>
                    <a:pt x="17" y="63"/>
                  </a:lnTo>
                  <a:lnTo>
                    <a:pt x="0" y="0"/>
                  </a:lnTo>
                  <a:lnTo>
                    <a:pt x="3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172"/>
            <p:cNvSpPr>
              <a:spLocks/>
            </p:cNvSpPr>
            <p:nvPr/>
          </p:nvSpPr>
          <p:spPr bwMode="auto">
            <a:xfrm>
              <a:off x="4508500" y="4805363"/>
              <a:ext cx="854075" cy="298450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0" y="0"/>
                </a:cxn>
                <a:cxn ang="0">
                  <a:pos x="537" y="0"/>
                </a:cxn>
                <a:cxn ang="0">
                  <a:pos x="537" y="187"/>
                </a:cxn>
                <a:cxn ang="0">
                  <a:pos x="0" y="187"/>
                </a:cxn>
              </a:cxnLst>
              <a:rect l="0" t="0" r="r" b="b"/>
              <a:pathLst>
                <a:path w="538" h="188">
                  <a:moveTo>
                    <a:pt x="0" y="187"/>
                  </a:moveTo>
                  <a:lnTo>
                    <a:pt x="0" y="0"/>
                  </a:lnTo>
                  <a:lnTo>
                    <a:pt x="537" y="0"/>
                  </a:lnTo>
                  <a:lnTo>
                    <a:pt x="537" y="187"/>
                  </a:lnTo>
                  <a:lnTo>
                    <a:pt x="0" y="1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173"/>
            <p:cNvSpPr>
              <a:spLocks/>
            </p:cNvSpPr>
            <p:nvPr/>
          </p:nvSpPr>
          <p:spPr bwMode="auto">
            <a:xfrm>
              <a:off x="4895850" y="4805363"/>
              <a:ext cx="1588" cy="288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1" h="182">
                  <a:moveTo>
                    <a:pt x="0" y="0"/>
                  </a:moveTo>
                  <a:lnTo>
                    <a:pt x="0" y="18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174"/>
            <p:cNvSpPr>
              <a:spLocks/>
            </p:cNvSpPr>
            <p:nvPr/>
          </p:nvSpPr>
          <p:spPr bwMode="auto">
            <a:xfrm>
              <a:off x="5276850" y="4814888"/>
              <a:ext cx="1588" cy="288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1" h="182">
                  <a:moveTo>
                    <a:pt x="0" y="0"/>
                  </a:moveTo>
                  <a:lnTo>
                    <a:pt x="0" y="18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75"/>
            <p:cNvSpPr>
              <a:spLocks/>
            </p:cNvSpPr>
            <p:nvPr/>
          </p:nvSpPr>
          <p:spPr bwMode="auto">
            <a:xfrm>
              <a:off x="4594225" y="4794250"/>
              <a:ext cx="1588" cy="300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8"/>
                </a:cxn>
                <a:cxn ang="0">
                  <a:pos x="0" y="0"/>
                </a:cxn>
              </a:cxnLst>
              <a:rect l="0" t="0" r="r" b="b"/>
              <a:pathLst>
                <a:path w="1" h="189">
                  <a:moveTo>
                    <a:pt x="0" y="0"/>
                  </a:moveTo>
                  <a:lnTo>
                    <a:pt x="0" y="1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176"/>
            <p:cNvSpPr>
              <a:spLocks/>
            </p:cNvSpPr>
            <p:nvPr/>
          </p:nvSpPr>
          <p:spPr bwMode="auto">
            <a:xfrm>
              <a:off x="4983163" y="4805363"/>
              <a:ext cx="1587" cy="288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1" h="182">
                  <a:moveTo>
                    <a:pt x="0" y="0"/>
                  </a:moveTo>
                  <a:lnTo>
                    <a:pt x="0" y="18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177"/>
            <p:cNvSpPr>
              <a:spLocks/>
            </p:cNvSpPr>
            <p:nvPr/>
          </p:nvSpPr>
          <p:spPr bwMode="auto">
            <a:xfrm>
              <a:off x="4672013" y="5551488"/>
              <a:ext cx="854075" cy="298450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0" y="0"/>
                </a:cxn>
                <a:cxn ang="0">
                  <a:pos x="537" y="0"/>
                </a:cxn>
                <a:cxn ang="0">
                  <a:pos x="537" y="187"/>
                </a:cxn>
                <a:cxn ang="0">
                  <a:pos x="0" y="187"/>
                </a:cxn>
              </a:cxnLst>
              <a:rect l="0" t="0" r="r" b="b"/>
              <a:pathLst>
                <a:path w="538" h="188">
                  <a:moveTo>
                    <a:pt x="0" y="187"/>
                  </a:moveTo>
                  <a:lnTo>
                    <a:pt x="0" y="0"/>
                  </a:lnTo>
                  <a:lnTo>
                    <a:pt x="537" y="0"/>
                  </a:lnTo>
                  <a:lnTo>
                    <a:pt x="537" y="187"/>
                  </a:lnTo>
                  <a:lnTo>
                    <a:pt x="0" y="1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178"/>
            <p:cNvSpPr>
              <a:spLocks/>
            </p:cNvSpPr>
            <p:nvPr/>
          </p:nvSpPr>
          <p:spPr bwMode="auto">
            <a:xfrm>
              <a:off x="5059363" y="5551488"/>
              <a:ext cx="1587" cy="287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1" h="181">
                  <a:moveTo>
                    <a:pt x="0" y="0"/>
                  </a:moveTo>
                  <a:lnTo>
                    <a:pt x="0" y="1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179"/>
            <p:cNvSpPr>
              <a:spLocks/>
            </p:cNvSpPr>
            <p:nvPr/>
          </p:nvSpPr>
          <p:spPr bwMode="auto">
            <a:xfrm>
              <a:off x="5437188" y="5562600"/>
              <a:ext cx="1587" cy="28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1" h="181">
                  <a:moveTo>
                    <a:pt x="0" y="0"/>
                  </a:moveTo>
                  <a:lnTo>
                    <a:pt x="0" y="1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80"/>
            <p:cNvSpPr>
              <a:spLocks/>
            </p:cNvSpPr>
            <p:nvPr/>
          </p:nvSpPr>
          <p:spPr bwMode="auto">
            <a:xfrm>
              <a:off x="4757738" y="5541963"/>
              <a:ext cx="1587" cy="296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6"/>
                </a:cxn>
                <a:cxn ang="0">
                  <a:pos x="0" y="0"/>
                </a:cxn>
              </a:cxnLst>
              <a:rect l="0" t="0" r="r" b="b"/>
              <a:pathLst>
                <a:path w="1" h="187">
                  <a:moveTo>
                    <a:pt x="0" y="0"/>
                  </a:moveTo>
                  <a:lnTo>
                    <a:pt x="0" y="18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81"/>
            <p:cNvSpPr>
              <a:spLocks/>
            </p:cNvSpPr>
            <p:nvPr/>
          </p:nvSpPr>
          <p:spPr bwMode="auto">
            <a:xfrm>
              <a:off x="5146675" y="5551488"/>
              <a:ext cx="1588" cy="287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1" h="181">
                  <a:moveTo>
                    <a:pt x="0" y="0"/>
                  </a:moveTo>
                  <a:lnTo>
                    <a:pt x="0" y="1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82"/>
            <p:cNvSpPr>
              <a:spLocks/>
            </p:cNvSpPr>
            <p:nvPr/>
          </p:nvSpPr>
          <p:spPr bwMode="auto">
            <a:xfrm>
              <a:off x="5753100" y="5795963"/>
              <a:ext cx="128588" cy="59372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373"/>
                </a:cxn>
                <a:cxn ang="0">
                  <a:pos x="80" y="0"/>
                </a:cxn>
              </a:cxnLst>
              <a:rect l="0" t="0" r="r" b="b"/>
              <a:pathLst>
                <a:path w="81" h="374">
                  <a:moveTo>
                    <a:pt x="80" y="0"/>
                  </a:moveTo>
                  <a:lnTo>
                    <a:pt x="0" y="373"/>
                  </a:lnTo>
                  <a:lnTo>
                    <a:pt x="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183"/>
            <p:cNvSpPr>
              <a:spLocks/>
            </p:cNvSpPr>
            <p:nvPr/>
          </p:nvSpPr>
          <p:spPr bwMode="auto">
            <a:xfrm>
              <a:off x="5746750" y="6283325"/>
              <a:ext cx="53975" cy="106363"/>
            </a:xfrm>
            <a:custGeom>
              <a:avLst/>
              <a:gdLst/>
              <a:ahLst/>
              <a:cxnLst>
                <a:cxn ang="0">
                  <a:pos x="33" y="7"/>
                </a:cxn>
                <a:cxn ang="0">
                  <a:pos x="3" y="66"/>
                </a:cxn>
                <a:cxn ang="0">
                  <a:pos x="0" y="0"/>
                </a:cxn>
                <a:cxn ang="0">
                  <a:pos x="33" y="7"/>
                </a:cxn>
              </a:cxnLst>
              <a:rect l="0" t="0" r="r" b="b"/>
              <a:pathLst>
                <a:path w="34" h="67">
                  <a:moveTo>
                    <a:pt x="33" y="7"/>
                  </a:moveTo>
                  <a:lnTo>
                    <a:pt x="3" y="66"/>
                  </a:lnTo>
                  <a:lnTo>
                    <a:pt x="0" y="0"/>
                  </a:lnTo>
                  <a:lnTo>
                    <a:pt x="33" y="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84"/>
            <p:cNvSpPr>
              <a:spLocks/>
            </p:cNvSpPr>
            <p:nvPr/>
          </p:nvSpPr>
          <p:spPr bwMode="auto">
            <a:xfrm>
              <a:off x="6281738" y="5786438"/>
              <a:ext cx="1587" cy="593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3"/>
                </a:cxn>
                <a:cxn ang="0">
                  <a:pos x="0" y="0"/>
                </a:cxn>
              </a:cxnLst>
              <a:rect l="0" t="0" r="r" b="b"/>
              <a:pathLst>
                <a:path w="1" h="374">
                  <a:moveTo>
                    <a:pt x="0" y="0"/>
                  </a:moveTo>
                  <a:lnTo>
                    <a:pt x="0" y="37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85"/>
            <p:cNvSpPr>
              <a:spLocks/>
            </p:cNvSpPr>
            <p:nvPr/>
          </p:nvSpPr>
          <p:spPr bwMode="auto">
            <a:xfrm>
              <a:off x="6254750" y="6276975"/>
              <a:ext cx="55563" cy="10318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17" y="64"/>
                </a:cxn>
                <a:cxn ang="0">
                  <a:pos x="0" y="0"/>
                </a:cxn>
                <a:cxn ang="0">
                  <a:pos x="34" y="0"/>
                </a:cxn>
              </a:cxnLst>
              <a:rect l="0" t="0" r="r" b="b"/>
              <a:pathLst>
                <a:path w="35" h="65">
                  <a:moveTo>
                    <a:pt x="34" y="0"/>
                  </a:moveTo>
                  <a:lnTo>
                    <a:pt x="17" y="64"/>
                  </a:ln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86"/>
            <p:cNvSpPr>
              <a:spLocks/>
            </p:cNvSpPr>
            <p:nvPr/>
          </p:nvSpPr>
          <p:spPr bwMode="auto">
            <a:xfrm>
              <a:off x="5848350" y="5541963"/>
              <a:ext cx="855663" cy="296862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0" y="0"/>
                </a:cxn>
                <a:cxn ang="0">
                  <a:pos x="538" y="0"/>
                </a:cxn>
                <a:cxn ang="0">
                  <a:pos x="538" y="186"/>
                </a:cxn>
                <a:cxn ang="0">
                  <a:pos x="0" y="186"/>
                </a:cxn>
              </a:cxnLst>
              <a:rect l="0" t="0" r="r" b="b"/>
              <a:pathLst>
                <a:path w="539" h="187">
                  <a:moveTo>
                    <a:pt x="0" y="186"/>
                  </a:moveTo>
                  <a:lnTo>
                    <a:pt x="0" y="0"/>
                  </a:lnTo>
                  <a:lnTo>
                    <a:pt x="538" y="0"/>
                  </a:lnTo>
                  <a:lnTo>
                    <a:pt x="538" y="186"/>
                  </a:lnTo>
                  <a:lnTo>
                    <a:pt x="0" y="18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187"/>
            <p:cNvSpPr>
              <a:spLocks/>
            </p:cNvSpPr>
            <p:nvPr/>
          </p:nvSpPr>
          <p:spPr bwMode="auto">
            <a:xfrm>
              <a:off x="6238875" y="5541963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9"/>
                </a:cxn>
                <a:cxn ang="0">
                  <a:pos x="0" y="0"/>
                </a:cxn>
              </a:cxnLst>
              <a:rect l="0" t="0" r="r" b="b"/>
              <a:pathLst>
                <a:path w="1" h="180">
                  <a:moveTo>
                    <a:pt x="0" y="0"/>
                  </a:moveTo>
                  <a:lnTo>
                    <a:pt x="0" y="17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188"/>
            <p:cNvSpPr>
              <a:spLocks/>
            </p:cNvSpPr>
            <p:nvPr/>
          </p:nvSpPr>
          <p:spPr bwMode="auto">
            <a:xfrm>
              <a:off x="6616700" y="5551488"/>
              <a:ext cx="1588" cy="287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1" h="181">
                  <a:moveTo>
                    <a:pt x="0" y="0"/>
                  </a:moveTo>
                  <a:lnTo>
                    <a:pt x="0" y="1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189"/>
            <p:cNvSpPr>
              <a:spLocks/>
            </p:cNvSpPr>
            <p:nvPr/>
          </p:nvSpPr>
          <p:spPr bwMode="auto">
            <a:xfrm>
              <a:off x="5937250" y="5532438"/>
              <a:ext cx="1588" cy="295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5"/>
                </a:cxn>
                <a:cxn ang="0">
                  <a:pos x="0" y="0"/>
                </a:cxn>
              </a:cxnLst>
              <a:rect l="0" t="0" r="r" b="b"/>
              <a:pathLst>
                <a:path w="1" h="186">
                  <a:moveTo>
                    <a:pt x="0" y="0"/>
                  </a:moveTo>
                  <a:lnTo>
                    <a:pt x="0" y="18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190"/>
            <p:cNvSpPr>
              <a:spLocks/>
            </p:cNvSpPr>
            <p:nvPr/>
          </p:nvSpPr>
          <p:spPr bwMode="auto">
            <a:xfrm>
              <a:off x="6324600" y="5541963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9"/>
                </a:cxn>
                <a:cxn ang="0">
                  <a:pos x="0" y="0"/>
                </a:cxn>
              </a:cxnLst>
              <a:rect l="0" t="0" r="r" b="b"/>
              <a:pathLst>
                <a:path w="1" h="180">
                  <a:moveTo>
                    <a:pt x="0" y="0"/>
                  </a:moveTo>
                  <a:lnTo>
                    <a:pt x="0" y="17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91"/>
            <p:cNvSpPr>
              <a:spLocks/>
            </p:cNvSpPr>
            <p:nvPr/>
          </p:nvSpPr>
          <p:spPr bwMode="auto">
            <a:xfrm>
              <a:off x="8012113" y="6327775"/>
              <a:ext cx="650875" cy="411163"/>
            </a:xfrm>
            <a:custGeom>
              <a:avLst/>
              <a:gdLst/>
              <a:ahLst/>
              <a:cxnLst>
                <a:cxn ang="0">
                  <a:pos x="0" y="258"/>
                </a:cxn>
                <a:cxn ang="0">
                  <a:pos x="0" y="0"/>
                </a:cxn>
                <a:cxn ang="0">
                  <a:pos x="409" y="0"/>
                </a:cxn>
                <a:cxn ang="0">
                  <a:pos x="409" y="258"/>
                </a:cxn>
                <a:cxn ang="0">
                  <a:pos x="0" y="258"/>
                </a:cxn>
              </a:cxnLst>
              <a:rect l="0" t="0" r="r" b="b"/>
              <a:pathLst>
                <a:path w="410" h="259">
                  <a:moveTo>
                    <a:pt x="0" y="258"/>
                  </a:moveTo>
                  <a:lnTo>
                    <a:pt x="0" y="0"/>
                  </a:lnTo>
                  <a:lnTo>
                    <a:pt x="409" y="0"/>
                  </a:lnTo>
                  <a:lnTo>
                    <a:pt x="409" y="258"/>
                  </a:lnTo>
                  <a:lnTo>
                    <a:pt x="0" y="25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92"/>
            <p:cNvSpPr>
              <a:spLocks/>
            </p:cNvSpPr>
            <p:nvPr/>
          </p:nvSpPr>
          <p:spPr bwMode="auto">
            <a:xfrm>
              <a:off x="7038975" y="5541963"/>
              <a:ext cx="854075" cy="296862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0" y="0"/>
                </a:cxn>
                <a:cxn ang="0">
                  <a:pos x="537" y="0"/>
                </a:cxn>
                <a:cxn ang="0">
                  <a:pos x="537" y="186"/>
                </a:cxn>
                <a:cxn ang="0">
                  <a:pos x="0" y="186"/>
                </a:cxn>
              </a:cxnLst>
              <a:rect l="0" t="0" r="r" b="b"/>
              <a:pathLst>
                <a:path w="538" h="187">
                  <a:moveTo>
                    <a:pt x="0" y="186"/>
                  </a:moveTo>
                  <a:lnTo>
                    <a:pt x="0" y="0"/>
                  </a:lnTo>
                  <a:lnTo>
                    <a:pt x="537" y="0"/>
                  </a:lnTo>
                  <a:lnTo>
                    <a:pt x="537" y="186"/>
                  </a:lnTo>
                  <a:lnTo>
                    <a:pt x="0" y="18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93"/>
            <p:cNvSpPr>
              <a:spLocks/>
            </p:cNvSpPr>
            <p:nvPr/>
          </p:nvSpPr>
          <p:spPr bwMode="auto">
            <a:xfrm>
              <a:off x="7427913" y="5541963"/>
              <a:ext cx="1587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9"/>
                </a:cxn>
                <a:cxn ang="0">
                  <a:pos x="0" y="0"/>
                </a:cxn>
              </a:cxnLst>
              <a:rect l="0" t="0" r="r" b="b"/>
              <a:pathLst>
                <a:path w="1" h="180">
                  <a:moveTo>
                    <a:pt x="0" y="0"/>
                  </a:moveTo>
                  <a:lnTo>
                    <a:pt x="0" y="17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94"/>
            <p:cNvSpPr>
              <a:spLocks/>
            </p:cNvSpPr>
            <p:nvPr/>
          </p:nvSpPr>
          <p:spPr bwMode="auto">
            <a:xfrm>
              <a:off x="7805738" y="5551488"/>
              <a:ext cx="1587" cy="2873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1" h="181">
                  <a:moveTo>
                    <a:pt x="0" y="0"/>
                  </a:moveTo>
                  <a:lnTo>
                    <a:pt x="0" y="1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95"/>
            <p:cNvSpPr>
              <a:spLocks/>
            </p:cNvSpPr>
            <p:nvPr/>
          </p:nvSpPr>
          <p:spPr bwMode="auto">
            <a:xfrm>
              <a:off x="7124700" y="5532438"/>
              <a:ext cx="1588" cy="295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5"/>
                </a:cxn>
                <a:cxn ang="0">
                  <a:pos x="0" y="0"/>
                </a:cxn>
              </a:cxnLst>
              <a:rect l="0" t="0" r="r" b="b"/>
              <a:pathLst>
                <a:path w="1" h="186">
                  <a:moveTo>
                    <a:pt x="0" y="0"/>
                  </a:moveTo>
                  <a:lnTo>
                    <a:pt x="0" y="18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96"/>
            <p:cNvSpPr>
              <a:spLocks/>
            </p:cNvSpPr>
            <p:nvPr/>
          </p:nvSpPr>
          <p:spPr bwMode="auto">
            <a:xfrm>
              <a:off x="7515225" y="5541963"/>
              <a:ext cx="1588" cy="285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9"/>
                </a:cxn>
                <a:cxn ang="0">
                  <a:pos x="0" y="0"/>
                </a:cxn>
              </a:cxnLst>
              <a:rect l="0" t="0" r="r" b="b"/>
              <a:pathLst>
                <a:path w="1" h="180">
                  <a:moveTo>
                    <a:pt x="0" y="0"/>
                  </a:moveTo>
                  <a:lnTo>
                    <a:pt x="0" y="17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97"/>
            <p:cNvSpPr>
              <a:spLocks/>
            </p:cNvSpPr>
            <p:nvPr/>
          </p:nvSpPr>
          <p:spPr bwMode="auto">
            <a:xfrm>
              <a:off x="6043613" y="4805363"/>
              <a:ext cx="857250" cy="298450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0" y="0"/>
                </a:cxn>
                <a:cxn ang="0">
                  <a:pos x="539" y="0"/>
                </a:cxn>
                <a:cxn ang="0">
                  <a:pos x="539" y="187"/>
                </a:cxn>
                <a:cxn ang="0">
                  <a:pos x="0" y="187"/>
                </a:cxn>
              </a:cxnLst>
              <a:rect l="0" t="0" r="r" b="b"/>
              <a:pathLst>
                <a:path w="540" h="188">
                  <a:moveTo>
                    <a:pt x="0" y="187"/>
                  </a:moveTo>
                  <a:lnTo>
                    <a:pt x="0" y="0"/>
                  </a:lnTo>
                  <a:lnTo>
                    <a:pt x="539" y="0"/>
                  </a:lnTo>
                  <a:lnTo>
                    <a:pt x="539" y="187"/>
                  </a:lnTo>
                  <a:lnTo>
                    <a:pt x="0" y="1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98"/>
            <p:cNvSpPr>
              <a:spLocks/>
            </p:cNvSpPr>
            <p:nvPr/>
          </p:nvSpPr>
          <p:spPr bwMode="auto">
            <a:xfrm>
              <a:off x="6434138" y="4805363"/>
              <a:ext cx="1587" cy="288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1" h="182">
                  <a:moveTo>
                    <a:pt x="0" y="0"/>
                  </a:moveTo>
                  <a:lnTo>
                    <a:pt x="0" y="18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99"/>
            <p:cNvSpPr>
              <a:spLocks/>
            </p:cNvSpPr>
            <p:nvPr/>
          </p:nvSpPr>
          <p:spPr bwMode="auto">
            <a:xfrm>
              <a:off x="6810375" y="4814888"/>
              <a:ext cx="1588" cy="288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1" h="182">
                  <a:moveTo>
                    <a:pt x="0" y="0"/>
                  </a:moveTo>
                  <a:lnTo>
                    <a:pt x="0" y="18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200"/>
            <p:cNvSpPr>
              <a:spLocks/>
            </p:cNvSpPr>
            <p:nvPr/>
          </p:nvSpPr>
          <p:spPr bwMode="auto">
            <a:xfrm>
              <a:off x="6129338" y="4794250"/>
              <a:ext cx="1587" cy="300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8"/>
                </a:cxn>
                <a:cxn ang="0">
                  <a:pos x="0" y="0"/>
                </a:cxn>
              </a:cxnLst>
              <a:rect l="0" t="0" r="r" b="b"/>
              <a:pathLst>
                <a:path w="1" h="189">
                  <a:moveTo>
                    <a:pt x="0" y="0"/>
                  </a:moveTo>
                  <a:lnTo>
                    <a:pt x="0" y="1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01"/>
            <p:cNvSpPr>
              <a:spLocks/>
            </p:cNvSpPr>
            <p:nvPr/>
          </p:nvSpPr>
          <p:spPr bwMode="auto">
            <a:xfrm>
              <a:off x="6519863" y="4805363"/>
              <a:ext cx="1587" cy="288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1" h="182">
                  <a:moveTo>
                    <a:pt x="0" y="0"/>
                  </a:moveTo>
                  <a:lnTo>
                    <a:pt x="0" y="18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02"/>
            <p:cNvSpPr>
              <a:spLocks/>
            </p:cNvSpPr>
            <p:nvPr/>
          </p:nvSpPr>
          <p:spPr bwMode="auto">
            <a:xfrm>
              <a:off x="5286375" y="4151313"/>
              <a:ext cx="855663" cy="298450"/>
            </a:xfrm>
            <a:custGeom>
              <a:avLst/>
              <a:gdLst/>
              <a:ahLst/>
              <a:cxnLst>
                <a:cxn ang="0">
                  <a:pos x="0" y="187"/>
                </a:cxn>
                <a:cxn ang="0">
                  <a:pos x="0" y="0"/>
                </a:cxn>
                <a:cxn ang="0">
                  <a:pos x="538" y="0"/>
                </a:cxn>
                <a:cxn ang="0">
                  <a:pos x="538" y="187"/>
                </a:cxn>
                <a:cxn ang="0">
                  <a:pos x="0" y="187"/>
                </a:cxn>
              </a:cxnLst>
              <a:rect l="0" t="0" r="r" b="b"/>
              <a:pathLst>
                <a:path w="539" h="188">
                  <a:moveTo>
                    <a:pt x="0" y="187"/>
                  </a:moveTo>
                  <a:lnTo>
                    <a:pt x="0" y="0"/>
                  </a:lnTo>
                  <a:lnTo>
                    <a:pt x="538" y="0"/>
                  </a:lnTo>
                  <a:lnTo>
                    <a:pt x="538" y="187"/>
                  </a:lnTo>
                  <a:lnTo>
                    <a:pt x="0" y="1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203"/>
            <p:cNvSpPr>
              <a:spLocks/>
            </p:cNvSpPr>
            <p:nvPr/>
          </p:nvSpPr>
          <p:spPr bwMode="auto">
            <a:xfrm>
              <a:off x="5676900" y="4151313"/>
              <a:ext cx="1588" cy="288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1" h="182">
                  <a:moveTo>
                    <a:pt x="0" y="0"/>
                  </a:moveTo>
                  <a:lnTo>
                    <a:pt x="0" y="18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204"/>
            <p:cNvSpPr>
              <a:spLocks/>
            </p:cNvSpPr>
            <p:nvPr/>
          </p:nvSpPr>
          <p:spPr bwMode="auto">
            <a:xfrm>
              <a:off x="6054725" y="4162425"/>
              <a:ext cx="1588" cy="2873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0"/>
                </a:cxn>
                <a:cxn ang="0">
                  <a:pos x="0" y="0"/>
                </a:cxn>
              </a:cxnLst>
              <a:rect l="0" t="0" r="r" b="b"/>
              <a:pathLst>
                <a:path w="1" h="181">
                  <a:moveTo>
                    <a:pt x="0" y="0"/>
                  </a:moveTo>
                  <a:lnTo>
                    <a:pt x="0" y="18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205"/>
            <p:cNvSpPr>
              <a:spLocks/>
            </p:cNvSpPr>
            <p:nvPr/>
          </p:nvSpPr>
          <p:spPr bwMode="auto">
            <a:xfrm>
              <a:off x="5373688" y="4140200"/>
              <a:ext cx="1587" cy="3000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8"/>
                </a:cxn>
                <a:cxn ang="0">
                  <a:pos x="0" y="0"/>
                </a:cxn>
              </a:cxnLst>
              <a:rect l="0" t="0" r="r" b="b"/>
              <a:pathLst>
                <a:path w="1" h="189">
                  <a:moveTo>
                    <a:pt x="0" y="0"/>
                  </a:moveTo>
                  <a:lnTo>
                    <a:pt x="0" y="18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06"/>
            <p:cNvSpPr>
              <a:spLocks/>
            </p:cNvSpPr>
            <p:nvPr/>
          </p:nvSpPr>
          <p:spPr bwMode="auto">
            <a:xfrm>
              <a:off x="5761038" y="4151313"/>
              <a:ext cx="1587" cy="2889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1" h="182">
                  <a:moveTo>
                    <a:pt x="0" y="0"/>
                  </a:moveTo>
                  <a:lnTo>
                    <a:pt x="0" y="18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207"/>
            <p:cNvSpPr>
              <a:spLocks/>
            </p:cNvSpPr>
            <p:nvPr/>
          </p:nvSpPr>
          <p:spPr bwMode="auto">
            <a:xfrm>
              <a:off x="3944938" y="5051425"/>
              <a:ext cx="608012" cy="471488"/>
            </a:xfrm>
            <a:custGeom>
              <a:avLst/>
              <a:gdLst/>
              <a:ahLst/>
              <a:cxnLst>
                <a:cxn ang="0">
                  <a:pos x="382" y="0"/>
                </a:cxn>
                <a:cxn ang="0">
                  <a:pos x="0" y="296"/>
                </a:cxn>
                <a:cxn ang="0">
                  <a:pos x="382" y="0"/>
                </a:cxn>
              </a:cxnLst>
              <a:rect l="0" t="0" r="r" b="b"/>
              <a:pathLst>
                <a:path w="383" h="297">
                  <a:moveTo>
                    <a:pt x="382" y="0"/>
                  </a:moveTo>
                  <a:lnTo>
                    <a:pt x="0" y="296"/>
                  </a:lnTo>
                  <a:lnTo>
                    <a:pt x="38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208"/>
            <p:cNvSpPr>
              <a:spLocks/>
            </p:cNvSpPr>
            <p:nvPr/>
          </p:nvSpPr>
          <p:spPr bwMode="auto">
            <a:xfrm>
              <a:off x="3944938" y="5435600"/>
              <a:ext cx="103187" cy="87313"/>
            </a:xfrm>
            <a:custGeom>
              <a:avLst/>
              <a:gdLst/>
              <a:ahLst/>
              <a:cxnLst>
                <a:cxn ang="0">
                  <a:pos x="64" y="25"/>
                </a:cxn>
                <a:cxn ang="0">
                  <a:pos x="0" y="54"/>
                </a:cxn>
                <a:cxn ang="0">
                  <a:pos x="42" y="0"/>
                </a:cxn>
                <a:cxn ang="0">
                  <a:pos x="64" y="25"/>
                </a:cxn>
              </a:cxnLst>
              <a:rect l="0" t="0" r="r" b="b"/>
              <a:pathLst>
                <a:path w="65" h="55">
                  <a:moveTo>
                    <a:pt x="64" y="25"/>
                  </a:moveTo>
                  <a:lnTo>
                    <a:pt x="0" y="54"/>
                  </a:lnTo>
                  <a:lnTo>
                    <a:pt x="42" y="0"/>
                  </a:lnTo>
                  <a:lnTo>
                    <a:pt x="64" y="2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209"/>
            <p:cNvSpPr>
              <a:spLocks/>
            </p:cNvSpPr>
            <p:nvPr/>
          </p:nvSpPr>
          <p:spPr bwMode="auto">
            <a:xfrm>
              <a:off x="4929188" y="5051425"/>
              <a:ext cx="174625" cy="4714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9" y="296"/>
                </a:cxn>
                <a:cxn ang="0">
                  <a:pos x="0" y="0"/>
                </a:cxn>
              </a:cxnLst>
              <a:rect l="0" t="0" r="r" b="b"/>
              <a:pathLst>
                <a:path w="110" h="297">
                  <a:moveTo>
                    <a:pt x="0" y="0"/>
                  </a:moveTo>
                  <a:lnTo>
                    <a:pt x="109" y="29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210"/>
            <p:cNvSpPr>
              <a:spLocks/>
            </p:cNvSpPr>
            <p:nvPr/>
          </p:nvSpPr>
          <p:spPr bwMode="auto">
            <a:xfrm>
              <a:off x="5041900" y="5416550"/>
              <a:ext cx="61913" cy="10636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66"/>
                </a:cxn>
                <a:cxn ang="0">
                  <a:pos x="0" y="11"/>
                </a:cxn>
                <a:cxn ang="0">
                  <a:pos x="33" y="0"/>
                </a:cxn>
              </a:cxnLst>
              <a:rect l="0" t="0" r="r" b="b"/>
              <a:pathLst>
                <a:path w="39" h="67">
                  <a:moveTo>
                    <a:pt x="33" y="0"/>
                  </a:moveTo>
                  <a:lnTo>
                    <a:pt x="38" y="66"/>
                  </a:lnTo>
                  <a:lnTo>
                    <a:pt x="0" y="11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211"/>
            <p:cNvSpPr>
              <a:spLocks/>
            </p:cNvSpPr>
            <p:nvPr/>
          </p:nvSpPr>
          <p:spPr bwMode="auto">
            <a:xfrm>
              <a:off x="6086475" y="5062538"/>
              <a:ext cx="1588" cy="460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9"/>
                </a:cxn>
                <a:cxn ang="0">
                  <a:pos x="0" y="0"/>
                </a:cxn>
              </a:cxnLst>
              <a:rect l="0" t="0" r="r" b="b"/>
              <a:pathLst>
                <a:path w="1" h="290">
                  <a:moveTo>
                    <a:pt x="0" y="0"/>
                  </a:moveTo>
                  <a:lnTo>
                    <a:pt x="0" y="28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212"/>
            <p:cNvSpPr>
              <a:spLocks/>
            </p:cNvSpPr>
            <p:nvPr/>
          </p:nvSpPr>
          <p:spPr bwMode="auto">
            <a:xfrm>
              <a:off x="6059488" y="5419725"/>
              <a:ext cx="55562" cy="103188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17" y="64"/>
                </a:cxn>
                <a:cxn ang="0">
                  <a:pos x="0" y="0"/>
                </a:cxn>
                <a:cxn ang="0">
                  <a:pos x="34" y="0"/>
                </a:cxn>
              </a:cxnLst>
              <a:rect l="0" t="0" r="r" b="b"/>
              <a:pathLst>
                <a:path w="35" h="65">
                  <a:moveTo>
                    <a:pt x="34" y="0"/>
                  </a:moveTo>
                  <a:lnTo>
                    <a:pt x="17" y="64"/>
                  </a:lnTo>
                  <a:lnTo>
                    <a:pt x="0" y="0"/>
                  </a:lnTo>
                  <a:lnTo>
                    <a:pt x="3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213"/>
            <p:cNvSpPr>
              <a:spLocks/>
            </p:cNvSpPr>
            <p:nvPr/>
          </p:nvSpPr>
          <p:spPr bwMode="auto">
            <a:xfrm>
              <a:off x="6475413" y="5032375"/>
              <a:ext cx="846137" cy="4810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2" y="302"/>
                </a:cxn>
                <a:cxn ang="0">
                  <a:pos x="0" y="0"/>
                </a:cxn>
              </a:cxnLst>
              <a:rect l="0" t="0" r="r" b="b"/>
              <a:pathLst>
                <a:path w="533" h="303">
                  <a:moveTo>
                    <a:pt x="0" y="0"/>
                  </a:moveTo>
                  <a:lnTo>
                    <a:pt x="532" y="30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Freeform 214"/>
            <p:cNvSpPr>
              <a:spLocks/>
            </p:cNvSpPr>
            <p:nvPr/>
          </p:nvSpPr>
          <p:spPr bwMode="auto">
            <a:xfrm>
              <a:off x="7212013" y="5435600"/>
              <a:ext cx="109537" cy="77788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68" y="48"/>
                </a:cxn>
                <a:cxn ang="0">
                  <a:pos x="0" y="29"/>
                </a:cxn>
                <a:cxn ang="0">
                  <a:pos x="18" y="0"/>
                </a:cxn>
              </a:cxnLst>
              <a:rect l="0" t="0" r="r" b="b"/>
              <a:pathLst>
                <a:path w="69" h="49">
                  <a:moveTo>
                    <a:pt x="18" y="0"/>
                  </a:moveTo>
                  <a:lnTo>
                    <a:pt x="68" y="48"/>
                  </a:lnTo>
                  <a:lnTo>
                    <a:pt x="0" y="29"/>
                  </a:lnTo>
                  <a:lnTo>
                    <a:pt x="1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215"/>
            <p:cNvSpPr>
              <a:spLocks/>
            </p:cNvSpPr>
            <p:nvPr/>
          </p:nvSpPr>
          <p:spPr bwMode="auto">
            <a:xfrm>
              <a:off x="6961188" y="5795963"/>
              <a:ext cx="111125" cy="573087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0" y="360"/>
                </a:cxn>
                <a:cxn ang="0">
                  <a:pos x="69" y="0"/>
                </a:cxn>
              </a:cxnLst>
              <a:rect l="0" t="0" r="r" b="b"/>
              <a:pathLst>
                <a:path w="70" h="361">
                  <a:moveTo>
                    <a:pt x="69" y="0"/>
                  </a:moveTo>
                  <a:lnTo>
                    <a:pt x="0" y="360"/>
                  </a:lnTo>
                  <a:lnTo>
                    <a:pt x="6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216"/>
            <p:cNvSpPr>
              <a:spLocks/>
            </p:cNvSpPr>
            <p:nvPr/>
          </p:nvSpPr>
          <p:spPr bwMode="auto">
            <a:xfrm>
              <a:off x="6956425" y="6264275"/>
              <a:ext cx="53975" cy="104775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4" y="65"/>
                </a:cxn>
                <a:cxn ang="0">
                  <a:pos x="0" y="0"/>
                </a:cxn>
                <a:cxn ang="0">
                  <a:pos x="33" y="5"/>
                </a:cxn>
              </a:cxnLst>
              <a:rect l="0" t="0" r="r" b="b"/>
              <a:pathLst>
                <a:path w="34" h="66">
                  <a:moveTo>
                    <a:pt x="33" y="5"/>
                  </a:moveTo>
                  <a:lnTo>
                    <a:pt x="4" y="65"/>
                  </a:lnTo>
                  <a:lnTo>
                    <a:pt x="0" y="0"/>
                  </a:lnTo>
                  <a:lnTo>
                    <a:pt x="33" y="5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217"/>
            <p:cNvSpPr>
              <a:spLocks/>
            </p:cNvSpPr>
            <p:nvPr/>
          </p:nvSpPr>
          <p:spPr bwMode="auto">
            <a:xfrm>
              <a:off x="7470775" y="5795963"/>
              <a:ext cx="206375" cy="5842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367"/>
                </a:cxn>
                <a:cxn ang="0">
                  <a:pos x="0" y="0"/>
                </a:cxn>
              </a:cxnLst>
              <a:rect l="0" t="0" r="r" b="b"/>
              <a:pathLst>
                <a:path w="130" h="368">
                  <a:moveTo>
                    <a:pt x="0" y="0"/>
                  </a:moveTo>
                  <a:lnTo>
                    <a:pt x="129" y="36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218"/>
            <p:cNvSpPr>
              <a:spLocks/>
            </p:cNvSpPr>
            <p:nvPr/>
          </p:nvSpPr>
          <p:spPr bwMode="auto">
            <a:xfrm>
              <a:off x="7616825" y="6273800"/>
              <a:ext cx="60325" cy="10636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37" y="66"/>
                </a:cxn>
                <a:cxn ang="0">
                  <a:pos x="0" y="10"/>
                </a:cxn>
                <a:cxn ang="0">
                  <a:pos x="32" y="0"/>
                </a:cxn>
              </a:cxnLst>
              <a:rect l="0" t="0" r="r" b="b"/>
              <a:pathLst>
                <a:path w="38" h="67">
                  <a:moveTo>
                    <a:pt x="32" y="0"/>
                  </a:moveTo>
                  <a:lnTo>
                    <a:pt x="37" y="66"/>
                  </a:lnTo>
                  <a:lnTo>
                    <a:pt x="0" y="10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219"/>
            <p:cNvSpPr>
              <a:spLocks/>
            </p:cNvSpPr>
            <p:nvPr/>
          </p:nvSpPr>
          <p:spPr bwMode="auto">
            <a:xfrm>
              <a:off x="5729288" y="4408488"/>
              <a:ext cx="585787" cy="3873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8" y="243"/>
                </a:cxn>
                <a:cxn ang="0">
                  <a:pos x="0" y="0"/>
                </a:cxn>
              </a:cxnLst>
              <a:rect l="0" t="0" r="r" b="b"/>
              <a:pathLst>
                <a:path w="369" h="244">
                  <a:moveTo>
                    <a:pt x="0" y="0"/>
                  </a:moveTo>
                  <a:lnTo>
                    <a:pt x="368" y="24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220"/>
            <p:cNvSpPr>
              <a:spLocks/>
            </p:cNvSpPr>
            <p:nvPr/>
          </p:nvSpPr>
          <p:spPr bwMode="auto">
            <a:xfrm>
              <a:off x="6211888" y="4716463"/>
              <a:ext cx="103187" cy="7937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64" y="49"/>
                </a:cxn>
                <a:cxn ang="0">
                  <a:pos x="0" y="25"/>
                </a:cxn>
                <a:cxn ang="0">
                  <a:pos x="19" y="0"/>
                </a:cxn>
              </a:cxnLst>
              <a:rect l="0" t="0" r="r" b="b"/>
              <a:pathLst>
                <a:path w="65" h="50">
                  <a:moveTo>
                    <a:pt x="19" y="0"/>
                  </a:moveTo>
                  <a:lnTo>
                    <a:pt x="64" y="49"/>
                  </a:lnTo>
                  <a:lnTo>
                    <a:pt x="0" y="25"/>
                  </a:lnTo>
                  <a:lnTo>
                    <a:pt x="1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221"/>
            <p:cNvSpPr>
              <a:spLocks/>
            </p:cNvSpPr>
            <p:nvPr/>
          </p:nvSpPr>
          <p:spPr bwMode="auto">
            <a:xfrm>
              <a:off x="4973638" y="4397375"/>
              <a:ext cx="347662" cy="398463"/>
            </a:xfrm>
            <a:custGeom>
              <a:avLst/>
              <a:gdLst/>
              <a:ahLst/>
              <a:cxnLst>
                <a:cxn ang="0">
                  <a:pos x="218" y="0"/>
                </a:cxn>
                <a:cxn ang="0">
                  <a:pos x="0" y="250"/>
                </a:cxn>
                <a:cxn ang="0">
                  <a:pos x="218" y="0"/>
                </a:cxn>
              </a:cxnLst>
              <a:rect l="0" t="0" r="r" b="b"/>
              <a:pathLst>
                <a:path w="219" h="251">
                  <a:moveTo>
                    <a:pt x="218" y="0"/>
                  </a:moveTo>
                  <a:lnTo>
                    <a:pt x="0" y="250"/>
                  </a:lnTo>
                  <a:lnTo>
                    <a:pt x="21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222"/>
            <p:cNvSpPr>
              <a:spLocks/>
            </p:cNvSpPr>
            <p:nvPr/>
          </p:nvSpPr>
          <p:spPr bwMode="auto">
            <a:xfrm>
              <a:off x="4973638" y="4699000"/>
              <a:ext cx="90487" cy="96838"/>
            </a:xfrm>
            <a:custGeom>
              <a:avLst/>
              <a:gdLst/>
              <a:ahLst/>
              <a:cxnLst>
                <a:cxn ang="0">
                  <a:pos x="56" y="20"/>
                </a:cxn>
                <a:cxn ang="0">
                  <a:pos x="0" y="60"/>
                </a:cxn>
                <a:cxn ang="0">
                  <a:pos x="29" y="0"/>
                </a:cxn>
                <a:cxn ang="0">
                  <a:pos x="56" y="20"/>
                </a:cxn>
              </a:cxnLst>
              <a:rect l="0" t="0" r="r" b="b"/>
              <a:pathLst>
                <a:path w="57" h="61">
                  <a:moveTo>
                    <a:pt x="56" y="20"/>
                  </a:moveTo>
                  <a:lnTo>
                    <a:pt x="0" y="60"/>
                  </a:lnTo>
                  <a:lnTo>
                    <a:pt x="29" y="0"/>
                  </a:lnTo>
                  <a:lnTo>
                    <a:pt x="56" y="2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23"/>
            <p:cNvSpPr>
              <a:spLocks/>
            </p:cNvSpPr>
            <p:nvPr/>
          </p:nvSpPr>
          <p:spPr bwMode="auto">
            <a:xfrm>
              <a:off x="3398838" y="6329363"/>
              <a:ext cx="87312" cy="82550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1"/>
                </a:cxn>
                <a:cxn ang="0">
                  <a:pos x="32" y="0"/>
                </a:cxn>
              </a:cxnLst>
              <a:rect l="0" t="0" r="r" b="b"/>
              <a:pathLst>
                <a:path w="55" h="52">
                  <a:moveTo>
                    <a:pt x="54" y="21"/>
                  </a:moveTo>
                  <a:lnTo>
                    <a:pt x="0" y="51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Line 224"/>
            <p:cNvSpPr>
              <a:spLocks noChangeShapeType="1"/>
            </p:cNvSpPr>
            <p:nvPr/>
          </p:nvSpPr>
          <p:spPr bwMode="auto">
            <a:xfrm flipV="1">
              <a:off x="3398838" y="6353175"/>
              <a:ext cx="60325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Line 225"/>
            <p:cNvSpPr>
              <a:spLocks noChangeShapeType="1"/>
            </p:cNvSpPr>
            <p:nvPr/>
          </p:nvSpPr>
          <p:spPr bwMode="auto">
            <a:xfrm flipV="1">
              <a:off x="3452813" y="6330950"/>
              <a:ext cx="30162" cy="22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226"/>
            <p:cNvSpPr>
              <a:spLocks noChangeShapeType="1"/>
            </p:cNvSpPr>
            <p:nvPr/>
          </p:nvSpPr>
          <p:spPr bwMode="auto">
            <a:xfrm flipV="1">
              <a:off x="3489325" y="6319838"/>
              <a:ext cx="31750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Line 227"/>
            <p:cNvSpPr>
              <a:spLocks noChangeShapeType="1"/>
            </p:cNvSpPr>
            <p:nvPr/>
          </p:nvSpPr>
          <p:spPr bwMode="auto">
            <a:xfrm>
              <a:off x="3521075" y="6326188"/>
              <a:ext cx="28575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Line 228"/>
            <p:cNvSpPr>
              <a:spLocks noChangeShapeType="1"/>
            </p:cNvSpPr>
            <p:nvPr/>
          </p:nvSpPr>
          <p:spPr bwMode="auto">
            <a:xfrm>
              <a:off x="3549650" y="6330950"/>
              <a:ext cx="31750" cy="22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Line 229"/>
            <p:cNvSpPr>
              <a:spLocks noChangeShapeType="1"/>
            </p:cNvSpPr>
            <p:nvPr/>
          </p:nvSpPr>
          <p:spPr bwMode="auto">
            <a:xfrm>
              <a:off x="3581400" y="6353175"/>
              <a:ext cx="60325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230"/>
            <p:cNvSpPr>
              <a:spLocks/>
            </p:cNvSpPr>
            <p:nvPr/>
          </p:nvSpPr>
          <p:spPr bwMode="auto">
            <a:xfrm>
              <a:off x="3556000" y="6329363"/>
              <a:ext cx="87313" cy="82550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54" y="51"/>
                </a:cxn>
                <a:cxn ang="0">
                  <a:pos x="0" y="21"/>
                </a:cxn>
              </a:cxnLst>
              <a:rect l="0" t="0" r="r" b="b"/>
              <a:pathLst>
                <a:path w="55" h="52">
                  <a:moveTo>
                    <a:pt x="21" y="0"/>
                  </a:moveTo>
                  <a:lnTo>
                    <a:pt x="54" y="51"/>
                  </a:lnTo>
                  <a:lnTo>
                    <a:pt x="0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231"/>
            <p:cNvSpPr>
              <a:spLocks/>
            </p:cNvSpPr>
            <p:nvPr/>
          </p:nvSpPr>
          <p:spPr bwMode="auto">
            <a:xfrm>
              <a:off x="4068763" y="6329363"/>
              <a:ext cx="87312" cy="82550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1"/>
                </a:cxn>
                <a:cxn ang="0">
                  <a:pos x="33" y="0"/>
                </a:cxn>
              </a:cxnLst>
              <a:rect l="0" t="0" r="r" b="b"/>
              <a:pathLst>
                <a:path w="55" h="52">
                  <a:moveTo>
                    <a:pt x="54" y="21"/>
                  </a:moveTo>
                  <a:lnTo>
                    <a:pt x="0" y="51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Line 232"/>
            <p:cNvSpPr>
              <a:spLocks noChangeShapeType="1"/>
            </p:cNvSpPr>
            <p:nvPr/>
          </p:nvSpPr>
          <p:spPr bwMode="auto">
            <a:xfrm flipV="1">
              <a:off x="4062413" y="6353175"/>
              <a:ext cx="61912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Line 233"/>
            <p:cNvSpPr>
              <a:spLocks noChangeShapeType="1"/>
            </p:cNvSpPr>
            <p:nvPr/>
          </p:nvSpPr>
          <p:spPr bwMode="auto">
            <a:xfrm flipV="1">
              <a:off x="4124325" y="6330950"/>
              <a:ext cx="30163" cy="22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Line 234"/>
            <p:cNvSpPr>
              <a:spLocks noChangeShapeType="1"/>
            </p:cNvSpPr>
            <p:nvPr/>
          </p:nvSpPr>
          <p:spPr bwMode="auto">
            <a:xfrm flipV="1">
              <a:off x="4154488" y="6319838"/>
              <a:ext cx="30162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235"/>
            <p:cNvSpPr>
              <a:spLocks noChangeShapeType="1"/>
            </p:cNvSpPr>
            <p:nvPr/>
          </p:nvSpPr>
          <p:spPr bwMode="auto">
            <a:xfrm>
              <a:off x="4191000" y="6326188"/>
              <a:ext cx="30163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236"/>
            <p:cNvSpPr>
              <a:spLocks noChangeShapeType="1"/>
            </p:cNvSpPr>
            <p:nvPr/>
          </p:nvSpPr>
          <p:spPr bwMode="auto">
            <a:xfrm>
              <a:off x="4221163" y="6330950"/>
              <a:ext cx="30162" cy="22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237"/>
            <p:cNvSpPr>
              <a:spLocks noChangeShapeType="1"/>
            </p:cNvSpPr>
            <p:nvPr/>
          </p:nvSpPr>
          <p:spPr bwMode="auto">
            <a:xfrm>
              <a:off x="4251325" y="6353175"/>
              <a:ext cx="61913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238"/>
            <p:cNvSpPr>
              <a:spLocks/>
            </p:cNvSpPr>
            <p:nvPr/>
          </p:nvSpPr>
          <p:spPr bwMode="auto">
            <a:xfrm>
              <a:off x="4227513" y="6329363"/>
              <a:ext cx="87312" cy="8255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4" y="51"/>
                </a:cxn>
                <a:cxn ang="0">
                  <a:pos x="0" y="21"/>
                </a:cxn>
              </a:cxnLst>
              <a:rect l="0" t="0" r="r" b="b"/>
              <a:pathLst>
                <a:path w="55" h="52">
                  <a:moveTo>
                    <a:pt x="22" y="0"/>
                  </a:moveTo>
                  <a:lnTo>
                    <a:pt x="54" y="51"/>
                  </a:lnTo>
                  <a:lnTo>
                    <a:pt x="0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239"/>
            <p:cNvSpPr>
              <a:spLocks/>
            </p:cNvSpPr>
            <p:nvPr/>
          </p:nvSpPr>
          <p:spPr bwMode="auto">
            <a:xfrm>
              <a:off x="4679950" y="6329363"/>
              <a:ext cx="87313" cy="82550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1"/>
                </a:cxn>
                <a:cxn ang="0">
                  <a:pos x="32" y="0"/>
                </a:cxn>
              </a:cxnLst>
              <a:rect l="0" t="0" r="r" b="b"/>
              <a:pathLst>
                <a:path w="55" h="52">
                  <a:moveTo>
                    <a:pt x="54" y="21"/>
                  </a:moveTo>
                  <a:lnTo>
                    <a:pt x="0" y="51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240"/>
            <p:cNvSpPr>
              <a:spLocks noChangeShapeType="1"/>
            </p:cNvSpPr>
            <p:nvPr/>
          </p:nvSpPr>
          <p:spPr bwMode="auto">
            <a:xfrm flipV="1">
              <a:off x="4679950" y="6353175"/>
              <a:ext cx="60325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3" name="Line 241"/>
            <p:cNvSpPr>
              <a:spLocks noChangeShapeType="1"/>
            </p:cNvSpPr>
            <p:nvPr/>
          </p:nvSpPr>
          <p:spPr bwMode="auto">
            <a:xfrm flipV="1">
              <a:off x="4733925" y="6330950"/>
              <a:ext cx="30163" cy="22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4" name="Line 242"/>
            <p:cNvSpPr>
              <a:spLocks noChangeShapeType="1"/>
            </p:cNvSpPr>
            <p:nvPr/>
          </p:nvSpPr>
          <p:spPr bwMode="auto">
            <a:xfrm flipV="1">
              <a:off x="4770438" y="6319838"/>
              <a:ext cx="31750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243"/>
            <p:cNvSpPr>
              <a:spLocks noChangeShapeType="1"/>
            </p:cNvSpPr>
            <p:nvPr/>
          </p:nvSpPr>
          <p:spPr bwMode="auto">
            <a:xfrm>
              <a:off x="4802188" y="6326188"/>
              <a:ext cx="30162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244"/>
            <p:cNvSpPr>
              <a:spLocks noChangeShapeType="1"/>
            </p:cNvSpPr>
            <p:nvPr/>
          </p:nvSpPr>
          <p:spPr bwMode="auto">
            <a:xfrm>
              <a:off x="4832350" y="6330950"/>
              <a:ext cx="30163" cy="22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Line 245"/>
            <p:cNvSpPr>
              <a:spLocks noChangeShapeType="1"/>
            </p:cNvSpPr>
            <p:nvPr/>
          </p:nvSpPr>
          <p:spPr bwMode="auto">
            <a:xfrm>
              <a:off x="4862513" y="6353175"/>
              <a:ext cx="61912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8" name="Freeform 246"/>
            <p:cNvSpPr>
              <a:spLocks/>
            </p:cNvSpPr>
            <p:nvPr/>
          </p:nvSpPr>
          <p:spPr bwMode="auto">
            <a:xfrm>
              <a:off x="4837113" y="6329363"/>
              <a:ext cx="88900" cy="8255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5" y="51"/>
                </a:cxn>
                <a:cxn ang="0">
                  <a:pos x="0" y="21"/>
                </a:cxn>
              </a:cxnLst>
              <a:rect l="0" t="0" r="r" b="b"/>
              <a:pathLst>
                <a:path w="56" h="52">
                  <a:moveTo>
                    <a:pt x="22" y="0"/>
                  </a:moveTo>
                  <a:lnTo>
                    <a:pt x="55" y="51"/>
                  </a:lnTo>
                  <a:lnTo>
                    <a:pt x="0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9" name="Freeform 247"/>
            <p:cNvSpPr>
              <a:spLocks/>
            </p:cNvSpPr>
            <p:nvPr/>
          </p:nvSpPr>
          <p:spPr bwMode="auto">
            <a:xfrm>
              <a:off x="5353050" y="6329363"/>
              <a:ext cx="85725" cy="82550"/>
            </a:xfrm>
            <a:custGeom>
              <a:avLst/>
              <a:gdLst/>
              <a:ahLst/>
              <a:cxnLst>
                <a:cxn ang="0">
                  <a:pos x="53" y="21"/>
                </a:cxn>
                <a:cxn ang="0">
                  <a:pos x="0" y="51"/>
                </a:cxn>
                <a:cxn ang="0">
                  <a:pos x="31" y="0"/>
                </a:cxn>
              </a:cxnLst>
              <a:rect l="0" t="0" r="r" b="b"/>
              <a:pathLst>
                <a:path w="54" h="52">
                  <a:moveTo>
                    <a:pt x="53" y="21"/>
                  </a:moveTo>
                  <a:lnTo>
                    <a:pt x="0" y="51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0" name="Line 248"/>
            <p:cNvSpPr>
              <a:spLocks noChangeShapeType="1"/>
            </p:cNvSpPr>
            <p:nvPr/>
          </p:nvSpPr>
          <p:spPr bwMode="auto">
            <a:xfrm flipV="1">
              <a:off x="5353050" y="6353175"/>
              <a:ext cx="60325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1" name="Line 249"/>
            <p:cNvSpPr>
              <a:spLocks noChangeShapeType="1"/>
            </p:cNvSpPr>
            <p:nvPr/>
          </p:nvSpPr>
          <p:spPr bwMode="auto">
            <a:xfrm flipV="1">
              <a:off x="5407025" y="6330950"/>
              <a:ext cx="30163" cy="22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2" name="Line 250"/>
            <p:cNvSpPr>
              <a:spLocks noChangeShapeType="1"/>
            </p:cNvSpPr>
            <p:nvPr/>
          </p:nvSpPr>
          <p:spPr bwMode="auto">
            <a:xfrm flipV="1">
              <a:off x="5443538" y="6319838"/>
              <a:ext cx="31750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Line 251"/>
            <p:cNvSpPr>
              <a:spLocks noChangeShapeType="1"/>
            </p:cNvSpPr>
            <p:nvPr/>
          </p:nvSpPr>
          <p:spPr bwMode="auto">
            <a:xfrm>
              <a:off x="5475288" y="6326188"/>
              <a:ext cx="28575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252"/>
            <p:cNvSpPr>
              <a:spLocks noChangeShapeType="1"/>
            </p:cNvSpPr>
            <p:nvPr/>
          </p:nvSpPr>
          <p:spPr bwMode="auto">
            <a:xfrm>
              <a:off x="5503863" y="6330950"/>
              <a:ext cx="31750" cy="22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253"/>
            <p:cNvSpPr>
              <a:spLocks noChangeShapeType="1"/>
            </p:cNvSpPr>
            <p:nvPr/>
          </p:nvSpPr>
          <p:spPr bwMode="auto">
            <a:xfrm>
              <a:off x="5535613" y="6353175"/>
              <a:ext cx="60325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254"/>
            <p:cNvSpPr>
              <a:spLocks/>
            </p:cNvSpPr>
            <p:nvPr/>
          </p:nvSpPr>
          <p:spPr bwMode="auto">
            <a:xfrm>
              <a:off x="5508625" y="6329363"/>
              <a:ext cx="88900" cy="8255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5" y="51"/>
                </a:cxn>
                <a:cxn ang="0">
                  <a:pos x="0" y="21"/>
                </a:cxn>
              </a:cxnLst>
              <a:rect l="0" t="0" r="r" b="b"/>
              <a:pathLst>
                <a:path w="56" h="52">
                  <a:moveTo>
                    <a:pt x="22" y="0"/>
                  </a:moveTo>
                  <a:lnTo>
                    <a:pt x="55" y="51"/>
                  </a:lnTo>
                  <a:lnTo>
                    <a:pt x="0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Freeform 255"/>
            <p:cNvSpPr>
              <a:spLocks/>
            </p:cNvSpPr>
            <p:nvPr/>
          </p:nvSpPr>
          <p:spPr bwMode="auto">
            <a:xfrm>
              <a:off x="6634163" y="6329363"/>
              <a:ext cx="88900" cy="82550"/>
            </a:xfrm>
            <a:custGeom>
              <a:avLst/>
              <a:gdLst/>
              <a:ahLst/>
              <a:cxnLst>
                <a:cxn ang="0">
                  <a:pos x="55" y="21"/>
                </a:cxn>
                <a:cxn ang="0">
                  <a:pos x="0" y="51"/>
                </a:cxn>
                <a:cxn ang="0">
                  <a:pos x="33" y="0"/>
                </a:cxn>
              </a:cxnLst>
              <a:rect l="0" t="0" r="r" b="b"/>
              <a:pathLst>
                <a:path w="56" h="52">
                  <a:moveTo>
                    <a:pt x="55" y="21"/>
                  </a:moveTo>
                  <a:lnTo>
                    <a:pt x="0" y="51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8" name="Line 256"/>
            <p:cNvSpPr>
              <a:spLocks noChangeShapeType="1"/>
            </p:cNvSpPr>
            <p:nvPr/>
          </p:nvSpPr>
          <p:spPr bwMode="auto">
            <a:xfrm flipV="1">
              <a:off x="6627813" y="6353175"/>
              <a:ext cx="61912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9" name="Line 257"/>
            <p:cNvSpPr>
              <a:spLocks noChangeShapeType="1"/>
            </p:cNvSpPr>
            <p:nvPr/>
          </p:nvSpPr>
          <p:spPr bwMode="auto">
            <a:xfrm flipV="1">
              <a:off x="6696075" y="6330950"/>
              <a:ext cx="28575" cy="22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0" name="Line 258"/>
            <p:cNvSpPr>
              <a:spLocks noChangeShapeType="1"/>
            </p:cNvSpPr>
            <p:nvPr/>
          </p:nvSpPr>
          <p:spPr bwMode="auto">
            <a:xfrm flipV="1">
              <a:off x="6724650" y="6319838"/>
              <a:ext cx="31750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Line 259"/>
            <p:cNvSpPr>
              <a:spLocks noChangeShapeType="1"/>
            </p:cNvSpPr>
            <p:nvPr/>
          </p:nvSpPr>
          <p:spPr bwMode="auto">
            <a:xfrm>
              <a:off x="6756400" y="6326188"/>
              <a:ext cx="31750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260"/>
            <p:cNvSpPr>
              <a:spLocks noChangeShapeType="1"/>
            </p:cNvSpPr>
            <p:nvPr/>
          </p:nvSpPr>
          <p:spPr bwMode="auto">
            <a:xfrm>
              <a:off x="6788150" y="6330950"/>
              <a:ext cx="30163" cy="22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261"/>
            <p:cNvSpPr>
              <a:spLocks noChangeShapeType="1"/>
            </p:cNvSpPr>
            <p:nvPr/>
          </p:nvSpPr>
          <p:spPr bwMode="auto">
            <a:xfrm>
              <a:off x="6818313" y="6353175"/>
              <a:ext cx="60325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Freeform 262"/>
            <p:cNvSpPr>
              <a:spLocks/>
            </p:cNvSpPr>
            <p:nvPr/>
          </p:nvSpPr>
          <p:spPr bwMode="auto">
            <a:xfrm>
              <a:off x="6792913" y="6329363"/>
              <a:ext cx="87312" cy="8255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4" y="51"/>
                </a:cxn>
                <a:cxn ang="0">
                  <a:pos x="0" y="21"/>
                </a:cxn>
              </a:cxnLst>
              <a:rect l="0" t="0" r="r" b="b"/>
              <a:pathLst>
                <a:path w="55" h="52">
                  <a:moveTo>
                    <a:pt x="22" y="0"/>
                  </a:moveTo>
                  <a:lnTo>
                    <a:pt x="54" y="51"/>
                  </a:lnTo>
                  <a:lnTo>
                    <a:pt x="0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Freeform 263"/>
            <p:cNvSpPr>
              <a:spLocks/>
            </p:cNvSpPr>
            <p:nvPr/>
          </p:nvSpPr>
          <p:spPr bwMode="auto">
            <a:xfrm>
              <a:off x="7305675" y="6329363"/>
              <a:ext cx="88900" cy="82550"/>
            </a:xfrm>
            <a:custGeom>
              <a:avLst/>
              <a:gdLst/>
              <a:ahLst/>
              <a:cxnLst>
                <a:cxn ang="0">
                  <a:pos x="55" y="21"/>
                </a:cxn>
                <a:cxn ang="0">
                  <a:pos x="0" y="51"/>
                </a:cxn>
                <a:cxn ang="0">
                  <a:pos x="34" y="0"/>
                </a:cxn>
              </a:cxnLst>
              <a:rect l="0" t="0" r="r" b="b"/>
              <a:pathLst>
                <a:path w="56" h="52">
                  <a:moveTo>
                    <a:pt x="55" y="21"/>
                  </a:moveTo>
                  <a:lnTo>
                    <a:pt x="0" y="51"/>
                  </a:lnTo>
                  <a:lnTo>
                    <a:pt x="3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264"/>
            <p:cNvSpPr>
              <a:spLocks noChangeShapeType="1"/>
            </p:cNvSpPr>
            <p:nvPr/>
          </p:nvSpPr>
          <p:spPr bwMode="auto">
            <a:xfrm flipV="1">
              <a:off x="7305675" y="6353175"/>
              <a:ext cx="60325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7" name="Line 265"/>
            <p:cNvSpPr>
              <a:spLocks noChangeShapeType="1"/>
            </p:cNvSpPr>
            <p:nvPr/>
          </p:nvSpPr>
          <p:spPr bwMode="auto">
            <a:xfrm flipV="1">
              <a:off x="7359650" y="6330950"/>
              <a:ext cx="33338" cy="22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8" name="Line 266"/>
            <p:cNvSpPr>
              <a:spLocks noChangeShapeType="1"/>
            </p:cNvSpPr>
            <p:nvPr/>
          </p:nvSpPr>
          <p:spPr bwMode="auto">
            <a:xfrm flipV="1">
              <a:off x="7392988" y="6319838"/>
              <a:ext cx="30162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267"/>
            <p:cNvSpPr>
              <a:spLocks noChangeShapeType="1"/>
            </p:cNvSpPr>
            <p:nvPr/>
          </p:nvSpPr>
          <p:spPr bwMode="auto">
            <a:xfrm>
              <a:off x="7429500" y="6326188"/>
              <a:ext cx="28575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Line 268"/>
            <p:cNvSpPr>
              <a:spLocks noChangeShapeType="1"/>
            </p:cNvSpPr>
            <p:nvPr/>
          </p:nvSpPr>
          <p:spPr bwMode="auto">
            <a:xfrm>
              <a:off x="7458075" y="6330950"/>
              <a:ext cx="30163" cy="22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Line 269"/>
            <p:cNvSpPr>
              <a:spLocks noChangeShapeType="1"/>
            </p:cNvSpPr>
            <p:nvPr/>
          </p:nvSpPr>
          <p:spPr bwMode="auto">
            <a:xfrm>
              <a:off x="7488238" y="6353175"/>
              <a:ext cx="63500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Freeform 270"/>
            <p:cNvSpPr>
              <a:spLocks/>
            </p:cNvSpPr>
            <p:nvPr/>
          </p:nvSpPr>
          <p:spPr bwMode="auto">
            <a:xfrm>
              <a:off x="7464425" y="6329363"/>
              <a:ext cx="88900" cy="8255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5" y="51"/>
                </a:cxn>
                <a:cxn ang="0">
                  <a:pos x="0" y="21"/>
                </a:cxn>
              </a:cxnLst>
              <a:rect l="0" t="0" r="r" b="b"/>
              <a:pathLst>
                <a:path w="56" h="52">
                  <a:moveTo>
                    <a:pt x="22" y="0"/>
                  </a:moveTo>
                  <a:lnTo>
                    <a:pt x="55" y="51"/>
                  </a:lnTo>
                  <a:lnTo>
                    <a:pt x="0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3" name="Freeform 271"/>
            <p:cNvSpPr>
              <a:spLocks/>
            </p:cNvSpPr>
            <p:nvPr/>
          </p:nvSpPr>
          <p:spPr bwMode="auto">
            <a:xfrm>
              <a:off x="5962650" y="6329363"/>
              <a:ext cx="87313" cy="82550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1"/>
                </a:cxn>
                <a:cxn ang="0">
                  <a:pos x="32" y="0"/>
                </a:cxn>
              </a:cxnLst>
              <a:rect l="0" t="0" r="r" b="b"/>
              <a:pathLst>
                <a:path w="55" h="52">
                  <a:moveTo>
                    <a:pt x="54" y="21"/>
                  </a:moveTo>
                  <a:lnTo>
                    <a:pt x="0" y="51"/>
                  </a:lnTo>
                  <a:lnTo>
                    <a:pt x="3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4" name="Line 272"/>
            <p:cNvSpPr>
              <a:spLocks noChangeShapeType="1"/>
            </p:cNvSpPr>
            <p:nvPr/>
          </p:nvSpPr>
          <p:spPr bwMode="auto">
            <a:xfrm flipV="1">
              <a:off x="5956300" y="6353175"/>
              <a:ext cx="61913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5" name="Line 273"/>
            <p:cNvSpPr>
              <a:spLocks noChangeShapeType="1"/>
            </p:cNvSpPr>
            <p:nvPr/>
          </p:nvSpPr>
          <p:spPr bwMode="auto">
            <a:xfrm flipV="1">
              <a:off x="6018213" y="6330950"/>
              <a:ext cx="30162" cy="22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6" name="Line 274"/>
            <p:cNvSpPr>
              <a:spLocks noChangeShapeType="1"/>
            </p:cNvSpPr>
            <p:nvPr/>
          </p:nvSpPr>
          <p:spPr bwMode="auto">
            <a:xfrm flipV="1">
              <a:off x="6048375" y="6319838"/>
              <a:ext cx="30163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7" name="Line 275"/>
            <p:cNvSpPr>
              <a:spLocks noChangeShapeType="1"/>
            </p:cNvSpPr>
            <p:nvPr/>
          </p:nvSpPr>
          <p:spPr bwMode="auto">
            <a:xfrm>
              <a:off x="6084888" y="6326188"/>
              <a:ext cx="30162" cy="47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276"/>
            <p:cNvSpPr>
              <a:spLocks noChangeShapeType="1"/>
            </p:cNvSpPr>
            <p:nvPr/>
          </p:nvSpPr>
          <p:spPr bwMode="auto">
            <a:xfrm>
              <a:off x="6115050" y="6330950"/>
              <a:ext cx="31750" cy="22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Line 277"/>
            <p:cNvSpPr>
              <a:spLocks noChangeShapeType="1"/>
            </p:cNvSpPr>
            <p:nvPr/>
          </p:nvSpPr>
          <p:spPr bwMode="auto">
            <a:xfrm>
              <a:off x="6146800" y="6353175"/>
              <a:ext cx="61913" cy="571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0" name="Freeform 278"/>
            <p:cNvSpPr>
              <a:spLocks/>
            </p:cNvSpPr>
            <p:nvPr/>
          </p:nvSpPr>
          <p:spPr bwMode="auto">
            <a:xfrm>
              <a:off x="6121400" y="6329363"/>
              <a:ext cx="88900" cy="8255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55" y="51"/>
                </a:cxn>
                <a:cxn ang="0">
                  <a:pos x="0" y="21"/>
                </a:cxn>
              </a:cxnLst>
              <a:rect l="0" t="0" r="r" b="b"/>
              <a:pathLst>
                <a:path w="56" h="52">
                  <a:moveTo>
                    <a:pt x="22" y="0"/>
                  </a:moveTo>
                  <a:lnTo>
                    <a:pt x="55" y="51"/>
                  </a:lnTo>
                  <a:lnTo>
                    <a:pt x="0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Rectangle 279"/>
            <p:cNvSpPr>
              <a:spLocks noChangeArrowheads="1"/>
            </p:cNvSpPr>
            <p:nvPr/>
          </p:nvSpPr>
          <p:spPr bwMode="auto">
            <a:xfrm>
              <a:off x="2892425" y="6384925"/>
              <a:ext cx="3365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282" name="Rectangle 280"/>
            <p:cNvSpPr>
              <a:spLocks noChangeArrowheads="1"/>
            </p:cNvSpPr>
            <p:nvPr/>
          </p:nvSpPr>
          <p:spPr bwMode="auto">
            <a:xfrm>
              <a:off x="3160713" y="63960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4*</a:t>
              </a:r>
            </a:p>
          </p:txBody>
        </p:sp>
        <p:sp>
          <p:nvSpPr>
            <p:cNvPr id="283" name="Rectangle 281"/>
            <p:cNvSpPr>
              <a:spLocks noChangeArrowheads="1"/>
            </p:cNvSpPr>
            <p:nvPr/>
          </p:nvSpPr>
          <p:spPr bwMode="auto">
            <a:xfrm>
              <a:off x="3540125" y="6384925"/>
              <a:ext cx="3365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6*</a:t>
              </a:r>
            </a:p>
          </p:txBody>
        </p:sp>
        <p:sp>
          <p:nvSpPr>
            <p:cNvPr id="284" name="Rectangle 282"/>
            <p:cNvSpPr>
              <a:spLocks noChangeArrowheads="1"/>
            </p:cNvSpPr>
            <p:nvPr/>
          </p:nvSpPr>
          <p:spPr bwMode="auto">
            <a:xfrm>
              <a:off x="3810000" y="6384925"/>
              <a:ext cx="3365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9*</a:t>
              </a:r>
            </a:p>
          </p:txBody>
        </p:sp>
        <p:sp>
          <p:nvSpPr>
            <p:cNvPr id="285" name="Rectangle 283"/>
            <p:cNvSpPr>
              <a:spLocks noChangeArrowheads="1"/>
            </p:cNvSpPr>
            <p:nvPr/>
          </p:nvSpPr>
          <p:spPr bwMode="auto">
            <a:xfrm>
              <a:off x="4146550" y="63849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10*</a:t>
              </a:r>
            </a:p>
          </p:txBody>
        </p:sp>
        <p:sp>
          <p:nvSpPr>
            <p:cNvPr id="286" name="Rectangle 284"/>
            <p:cNvSpPr>
              <a:spLocks noChangeArrowheads="1"/>
            </p:cNvSpPr>
            <p:nvPr/>
          </p:nvSpPr>
          <p:spPr bwMode="auto">
            <a:xfrm>
              <a:off x="4418013" y="63849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11*</a:t>
              </a:r>
            </a:p>
          </p:txBody>
        </p:sp>
        <p:sp>
          <p:nvSpPr>
            <p:cNvPr id="287" name="Rectangle 285"/>
            <p:cNvSpPr>
              <a:spLocks noChangeArrowheads="1"/>
            </p:cNvSpPr>
            <p:nvPr/>
          </p:nvSpPr>
          <p:spPr bwMode="auto">
            <a:xfrm>
              <a:off x="4797425" y="63849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12*</a:t>
              </a:r>
            </a:p>
          </p:txBody>
        </p:sp>
        <p:sp>
          <p:nvSpPr>
            <p:cNvPr id="288" name="Rectangle 286"/>
            <p:cNvSpPr>
              <a:spLocks noChangeArrowheads="1"/>
            </p:cNvSpPr>
            <p:nvPr/>
          </p:nvSpPr>
          <p:spPr bwMode="auto">
            <a:xfrm>
              <a:off x="5065713" y="63849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13*</a:t>
              </a:r>
            </a:p>
          </p:txBody>
        </p:sp>
        <p:sp>
          <p:nvSpPr>
            <p:cNvPr id="289" name="Rectangle 287"/>
            <p:cNvSpPr>
              <a:spLocks noChangeArrowheads="1"/>
            </p:cNvSpPr>
            <p:nvPr/>
          </p:nvSpPr>
          <p:spPr bwMode="auto">
            <a:xfrm>
              <a:off x="5445125" y="639603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20*</a:t>
              </a:r>
            </a:p>
          </p:txBody>
        </p:sp>
        <p:sp>
          <p:nvSpPr>
            <p:cNvPr id="290" name="Rectangle 288"/>
            <p:cNvSpPr>
              <a:spLocks noChangeArrowheads="1"/>
            </p:cNvSpPr>
            <p:nvPr/>
          </p:nvSpPr>
          <p:spPr bwMode="auto">
            <a:xfrm>
              <a:off x="5703888" y="639603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291" name="Rectangle 289"/>
            <p:cNvSpPr>
              <a:spLocks noChangeArrowheads="1"/>
            </p:cNvSpPr>
            <p:nvPr/>
          </p:nvSpPr>
          <p:spPr bwMode="auto">
            <a:xfrm>
              <a:off x="6083300" y="63849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23*</a:t>
              </a:r>
            </a:p>
          </p:txBody>
        </p:sp>
        <p:sp>
          <p:nvSpPr>
            <p:cNvPr id="292" name="Rectangle 290"/>
            <p:cNvSpPr>
              <a:spLocks noChangeArrowheads="1"/>
            </p:cNvSpPr>
            <p:nvPr/>
          </p:nvSpPr>
          <p:spPr bwMode="auto">
            <a:xfrm>
              <a:off x="6364288" y="63849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31*</a:t>
              </a:r>
            </a:p>
          </p:txBody>
        </p:sp>
        <p:sp>
          <p:nvSpPr>
            <p:cNvPr id="293" name="Rectangle 291"/>
            <p:cNvSpPr>
              <a:spLocks noChangeArrowheads="1"/>
            </p:cNvSpPr>
            <p:nvPr/>
          </p:nvSpPr>
          <p:spPr bwMode="auto">
            <a:xfrm>
              <a:off x="6732588" y="639603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35*</a:t>
              </a:r>
            </a:p>
          </p:txBody>
        </p:sp>
        <p:sp>
          <p:nvSpPr>
            <p:cNvPr id="294" name="Rectangle 292"/>
            <p:cNvSpPr>
              <a:spLocks noChangeArrowheads="1"/>
            </p:cNvSpPr>
            <p:nvPr/>
          </p:nvSpPr>
          <p:spPr bwMode="auto">
            <a:xfrm>
              <a:off x="6991350" y="63849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36*</a:t>
              </a:r>
            </a:p>
          </p:txBody>
        </p:sp>
        <p:sp>
          <p:nvSpPr>
            <p:cNvPr id="295" name="Rectangle 293"/>
            <p:cNvSpPr>
              <a:spLocks noChangeArrowheads="1"/>
            </p:cNvSpPr>
            <p:nvPr/>
          </p:nvSpPr>
          <p:spPr bwMode="auto">
            <a:xfrm>
              <a:off x="7380288" y="63849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296" name="Rectangle 294"/>
            <p:cNvSpPr>
              <a:spLocks noChangeArrowheads="1"/>
            </p:cNvSpPr>
            <p:nvPr/>
          </p:nvSpPr>
          <p:spPr bwMode="auto">
            <a:xfrm>
              <a:off x="7640638" y="63849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41*</a:t>
              </a:r>
            </a:p>
          </p:txBody>
        </p:sp>
        <p:sp>
          <p:nvSpPr>
            <p:cNvPr id="297" name="Rectangle 295"/>
            <p:cNvSpPr>
              <a:spLocks noChangeArrowheads="1"/>
            </p:cNvSpPr>
            <p:nvPr/>
          </p:nvSpPr>
          <p:spPr bwMode="auto">
            <a:xfrm>
              <a:off x="7997825" y="63849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44*</a:t>
              </a:r>
            </a:p>
          </p:txBody>
        </p:sp>
        <p:sp>
          <p:nvSpPr>
            <p:cNvPr id="298" name="Rectangle 296"/>
            <p:cNvSpPr>
              <a:spLocks noChangeArrowheads="1"/>
            </p:cNvSpPr>
            <p:nvPr/>
          </p:nvSpPr>
          <p:spPr bwMode="auto">
            <a:xfrm>
              <a:off x="3605213" y="5527675"/>
              <a:ext cx="2730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299" name="Rectangle 297"/>
            <p:cNvSpPr>
              <a:spLocks noChangeArrowheads="1"/>
            </p:cNvSpPr>
            <p:nvPr/>
          </p:nvSpPr>
          <p:spPr bwMode="auto">
            <a:xfrm>
              <a:off x="4600575" y="4105275"/>
              <a:ext cx="585788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Root</a:t>
              </a:r>
            </a:p>
          </p:txBody>
        </p:sp>
        <p:sp>
          <p:nvSpPr>
            <p:cNvPr id="300" name="Rectangle 298"/>
            <p:cNvSpPr>
              <a:spLocks noChangeArrowheads="1"/>
            </p:cNvSpPr>
            <p:nvPr/>
          </p:nvSpPr>
          <p:spPr bwMode="auto">
            <a:xfrm>
              <a:off x="4589463" y="4791075"/>
              <a:ext cx="3651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10</a:t>
              </a:r>
            </a:p>
          </p:txBody>
        </p:sp>
        <p:sp>
          <p:nvSpPr>
            <p:cNvPr id="301" name="Rectangle 299"/>
            <p:cNvSpPr>
              <a:spLocks noChangeArrowheads="1"/>
            </p:cNvSpPr>
            <p:nvPr/>
          </p:nvSpPr>
          <p:spPr bwMode="auto">
            <a:xfrm>
              <a:off x="4730750" y="5537200"/>
              <a:ext cx="3651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12</a:t>
              </a:r>
            </a:p>
          </p:txBody>
        </p:sp>
        <p:sp>
          <p:nvSpPr>
            <p:cNvPr id="302" name="Rectangle 300"/>
            <p:cNvSpPr>
              <a:spLocks noChangeArrowheads="1"/>
            </p:cNvSpPr>
            <p:nvPr/>
          </p:nvSpPr>
          <p:spPr bwMode="auto">
            <a:xfrm>
              <a:off x="5919788" y="5527675"/>
              <a:ext cx="3651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23</a:t>
              </a:r>
            </a:p>
          </p:txBody>
        </p:sp>
        <p:sp>
          <p:nvSpPr>
            <p:cNvPr id="303" name="Rectangle 301"/>
            <p:cNvSpPr>
              <a:spLocks noChangeArrowheads="1"/>
            </p:cNvSpPr>
            <p:nvPr/>
          </p:nvSpPr>
          <p:spPr bwMode="auto">
            <a:xfrm>
              <a:off x="5367338" y="4146550"/>
              <a:ext cx="3651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20</a:t>
              </a:r>
            </a:p>
          </p:txBody>
        </p:sp>
        <p:sp>
          <p:nvSpPr>
            <p:cNvPr id="304" name="Rectangle 302"/>
            <p:cNvSpPr>
              <a:spLocks noChangeArrowheads="1"/>
            </p:cNvSpPr>
            <p:nvPr/>
          </p:nvSpPr>
          <p:spPr bwMode="auto">
            <a:xfrm>
              <a:off x="6127750" y="4800600"/>
              <a:ext cx="3651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35</a:t>
              </a:r>
            </a:p>
          </p:txBody>
        </p:sp>
        <p:sp>
          <p:nvSpPr>
            <p:cNvPr id="305" name="Rectangle 303"/>
            <p:cNvSpPr>
              <a:spLocks noChangeArrowheads="1"/>
            </p:cNvSpPr>
            <p:nvPr/>
          </p:nvSpPr>
          <p:spPr bwMode="auto">
            <a:xfrm>
              <a:off x="7108825" y="5537200"/>
              <a:ext cx="3651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</a:t>
              </a:r>
            </a:p>
          </p:txBody>
        </p:sp>
        <p:sp>
          <p:nvSpPr>
            <p:cNvPr id="306" name="Rectangle 304"/>
            <p:cNvSpPr>
              <a:spLocks noChangeArrowheads="1"/>
            </p:cNvSpPr>
            <p:nvPr/>
          </p:nvSpPr>
          <p:spPr bwMode="auto">
            <a:xfrm>
              <a:off x="7397750" y="5019675"/>
              <a:ext cx="1628775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not yet in B+ tree</a:t>
              </a:r>
            </a:p>
          </p:txBody>
        </p:sp>
        <p:sp>
          <p:nvSpPr>
            <p:cNvPr id="307" name="Rectangle 305"/>
            <p:cNvSpPr>
              <a:spLocks noChangeArrowheads="1"/>
            </p:cNvSpPr>
            <p:nvPr/>
          </p:nvSpPr>
          <p:spPr bwMode="auto">
            <a:xfrm>
              <a:off x="7397750" y="4791075"/>
              <a:ext cx="16637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Data entry pages </a:t>
              </a:r>
            </a:p>
          </p:txBody>
        </p:sp>
        <p:sp>
          <p:nvSpPr>
            <p:cNvPr id="308" name="Line 306"/>
            <p:cNvSpPr>
              <a:spLocks noChangeShapeType="1"/>
            </p:cNvSpPr>
            <p:nvPr/>
          </p:nvSpPr>
          <p:spPr bwMode="auto">
            <a:xfrm>
              <a:off x="4724400" y="3962400"/>
              <a:ext cx="5334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Arc 307"/>
            <p:cNvSpPr>
              <a:spLocks/>
            </p:cNvSpPr>
            <p:nvPr/>
          </p:nvSpPr>
          <p:spPr bwMode="auto">
            <a:xfrm>
              <a:off x="8080375" y="5337175"/>
              <a:ext cx="304800" cy="990600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21599"/>
                <a:gd name="T1" fmla="*/ 21358 h 21600"/>
                <a:gd name="T2" fmla="*/ 21487 w 21599"/>
                <a:gd name="T3" fmla="*/ 0 h 21600"/>
                <a:gd name="T4" fmla="*/ 21599 w 2159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0" y="21358"/>
                  </a:moveTo>
                  <a:cubicBezTo>
                    <a:pt x="132" y="9567"/>
                    <a:pt x="9695" y="61"/>
                    <a:pt x="21487" y="0"/>
                  </a:cubicBezTo>
                </a:path>
                <a:path w="21599" h="21600" stroke="0" extrusionOk="0">
                  <a:moveTo>
                    <a:pt x="0" y="21358"/>
                  </a:moveTo>
                  <a:cubicBezTo>
                    <a:pt x="132" y="9567"/>
                    <a:pt x="9695" y="61"/>
                    <a:pt x="21487" y="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Creating Indexes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Most DBMS (</a:t>
            </a:r>
            <a:r>
              <a:rPr lang="en-US" dirty="0" err="1" smtClean="0"/>
              <a:t>eg</a:t>
            </a:r>
            <a:r>
              <a:rPr lang="en-US" dirty="0" smtClean="0"/>
              <a:t>. DB2) supports only B+ tree indexes: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2800" b="1" dirty="0" smtClean="0"/>
              <a:t>CREATE INDEX </a:t>
            </a:r>
            <a:r>
              <a:rPr lang="en-US" sz="2800" dirty="0" err="1" smtClean="0"/>
              <a:t>myIdx</a:t>
            </a:r>
            <a:r>
              <a:rPr lang="en-US" sz="2800" dirty="0" smtClean="0"/>
              <a:t> </a:t>
            </a:r>
            <a:r>
              <a:rPr lang="en-US" sz="2800" b="1" dirty="0" smtClean="0"/>
              <a:t>ON</a:t>
            </a:r>
            <a:r>
              <a:rPr lang="en-US" sz="2800" dirty="0" smtClean="0"/>
              <a:t> </a:t>
            </a:r>
            <a:r>
              <a:rPr lang="en-US" sz="2800" dirty="0" err="1" smtClean="0"/>
              <a:t>mytable</a:t>
            </a:r>
            <a:r>
              <a:rPr lang="en-US" sz="2800" dirty="0" smtClean="0"/>
              <a:t>(col1, col3)</a:t>
            </a:r>
          </a:p>
          <a:p>
            <a:pPr>
              <a:buNone/>
            </a:pPr>
            <a:r>
              <a:rPr lang="en-US" sz="2800" b="1" dirty="0" smtClean="0"/>
              <a:t>	CREATE UNIQUE INDEX </a:t>
            </a:r>
            <a:r>
              <a:rPr lang="en-US" sz="2800" dirty="0" err="1" smtClean="0"/>
              <a:t>myUniqIdx</a:t>
            </a:r>
            <a:r>
              <a:rPr lang="en-US" sz="2800" dirty="0" smtClean="0"/>
              <a:t> </a:t>
            </a:r>
            <a:r>
              <a:rPr lang="en-US" sz="2800" b="1" dirty="0" smtClean="0"/>
              <a:t>ON</a:t>
            </a:r>
            <a:r>
              <a:rPr lang="en-US" sz="2800" dirty="0" smtClean="0"/>
              <a:t> </a:t>
            </a:r>
            <a:r>
              <a:rPr lang="en-US" sz="2800" dirty="0" err="1" smtClean="0"/>
              <a:t>mytable</a:t>
            </a:r>
            <a:r>
              <a:rPr lang="en-US" sz="2800" dirty="0" smtClean="0"/>
              <a:t>(col2, col5)</a:t>
            </a:r>
          </a:p>
          <a:p>
            <a:pPr>
              <a:buNone/>
            </a:pPr>
            <a:r>
              <a:rPr lang="en-US" sz="2800" b="1" dirty="0" smtClean="0"/>
              <a:t>	CREATE INDEX </a:t>
            </a:r>
            <a:r>
              <a:rPr lang="en-US" sz="2800" dirty="0" err="1" smtClean="0"/>
              <a:t>myIdx</a:t>
            </a:r>
            <a:r>
              <a:rPr lang="en-US" sz="2800" dirty="0" smtClean="0"/>
              <a:t> </a:t>
            </a:r>
            <a:r>
              <a:rPr lang="en-US" sz="2800" b="1" dirty="0" smtClean="0"/>
              <a:t>ON</a:t>
            </a:r>
            <a:r>
              <a:rPr lang="en-US" sz="2800" dirty="0" smtClean="0"/>
              <a:t> </a:t>
            </a:r>
            <a:r>
              <a:rPr lang="en-US" sz="2800" dirty="0" err="1" smtClean="0"/>
              <a:t>mytable</a:t>
            </a:r>
            <a:r>
              <a:rPr lang="en-US" sz="2800" dirty="0" smtClean="0"/>
              <a:t>(col1, col3) </a:t>
            </a:r>
            <a:r>
              <a:rPr lang="en-US" sz="2800" b="1" dirty="0" smtClean="0"/>
              <a:t>CLUSTER</a:t>
            </a:r>
          </a:p>
          <a:p>
            <a:pPr>
              <a:buNone/>
            </a:pPr>
            <a:endParaRPr lang="en-US" sz="2800" b="1" dirty="0" smtClean="0"/>
          </a:p>
          <a:p>
            <a:r>
              <a:rPr lang="en-US" dirty="0" smtClean="0"/>
              <a:t>If a primary key is specified in the CREATE TABLE statement, an (</a:t>
            </a:r>
            <a:r>
              <a:rPr lang="en-US" dirty="0" err="1" smtClean="0"/>
              <a:t>unclustered</a:t>
            </a:r>
            <a:r>
              <a:rPr lang="en-US" dirty="0" smtClean="0"/>
              <a:t>) index is automatically created for the PK. </a:t>
            </a:r>
          </a:p>
          <a:p>
            <a:r>
              <a:rPr lang="en-US" dirty="0" smtClean="0"/>
              <a:t>To create a clustered PK index:</a:t>
            </a:r>
          </a:p>
          <a:p>
            <a:pPr lvl="1"/>
            <a:r>
              <a:rPr lang="en-US" dirty="0" smtClean="0"/>
              <a:t>Create table without PK constraint</a:t>
            </a:r>
          </a:p>
          <a:p>
            <a:pPr lvl="1"/>
            <a:r>
              <a:rPr lang="en-US" dirty="0" smtClean="0"/>
              <a:t>Create index on PK with cluster option</a:t>
            </a:r>
          </a:p>
          <a:p>
            <a:pPr lvl="1"/>
            <a:r>
              <a:rPr lang="en-US" dirty="0" smtClean="0"/>
              <a:t>Alter table to add PK constraint</a:t>
            </a:r>
          </a:p>
          <a:p>
            <a:r>
              <a:rPr lang="en-US" dirty="0" smtClean="0"/>
              <a:t>To get rid of unused indexes: </a:t>
            </a:r>
            <a:r>
              <a:rPr lang="en-US" b="1" dirty="0" smtClean="0"/>
              <a:t>DROP INDEX </a:t>
            </a:r>
            <a:r>
              <a:rPr lang="en-US" dirty="0" err="1" smtClean="0"/>
              <a:t>myIdx</a:t>
            </a:r>
            <a:r>
              <a:rPr lang="en-US" dirty="0" smtClean="0"/>
              <a:t>;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CF8E4-3793-4DC3-B726-EA6B537F129D}" type="slidenum">
              <a:rPr lang="en-US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speed </a:t>
            </a:r>
            <a:r>
              <a:rPr lang="en-US" dirty="0" smtClean="0"/>
              <a:t>u</a:t>
            </a:r>
            <a:r>
              <a:rPr lang="en-US" dirty="0" smtClean="0"/>
              <a:t>p queries?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4400" y="1600200"/>
            <a:ext cx="2819400" cy="1197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+mn-lt"/>
              </a:rPr>
              <a:t>SELECT</a:t>
            </a:r>
            <a:r>
              <a:rPr lang="en-US" sz="2400" dirty="0"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*</a:t>
            </a:r>
            <a:endParaRPr lang="en-US" sz="24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FROM</a:t>
            </a:r>
            <a:r>
              <a:rPr lang="en-US" sz="2400" dirty="0"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Sailors</a:t>
            </a:r>
            <a:endParaRPr lang="en-US" sz="24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WHERE</a:t>
            </a:r>
            <a:r>
              <a:rPr lang="en-US" sz="2400" dirty="0">
                <a:latin typeface="+mn-lt"/>
              </a:rPr>
              <a:t>  </a:t>
            </a:r>
            <a:r>
              <a:rPr lang="en-US" sz="2400" dirty="0" smtClean="0">
                <a:latin typeface="+mn-lt"/>
              </a:rPr>
              <a:t>age&gt;40</a:t>
            </a:r>
            <a:endParaRPr lang="en-US" sz="2400" dirty="0">
              <a:latin typeface="+mn-lt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914400" y="4572000"/>
            <a:ext cx="7086600" cy="1436132"/>
            <a:chOff x="914400" y="4572000"/>
            <a:chExt cx="7086600" cy="1436132"/>
          </a:xfrm>
        </p:grpSpPr>
        <p:sp>
          <p:nvSpPr>
            <p:cNvPr id="8" name="Rectangle 7"/>
            <p:cNvSpPr/>
            <p:nvPr/>
          </p:nvSpPr>
          <p:spPr>
            <a:xfrm>
              <a:off x="914400" y="4572000"/>
              <a:ext cx="70866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400" y="5638800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File </a:t>
              </a:r>
              <a:r>
                <a:rPr lang="en-US" dirty="0" smtClean="0"/>
                <a:t>of Record for Sailors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209800" y="4648200"/>
              <a:ext cx="1066800" cy="838200"/>
              <a:chOff x="1524000" y="3886200"/>
              <a:chExt cx="1066800" cy="8382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524000" y="38862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600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526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9050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20574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2098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62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352800" y="4648200"/>
              <a:ext cx="1066800" cy="838200"/>
              <a:chOff x="1524000" y="3886200"/>
              <a:chExt cx="1066800" cy="8382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524000" y="38862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00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7526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9050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20574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098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362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495800" y="4648200"/>
              <a:ext cx="1066800" cy="838200"/>
              <a:chOff x="1524000" y="3886200"/>
              <a:chExt cx="1066800" cy="83820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524000" y="38862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600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7526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9050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0574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2098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362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638800" y="4648200"/>
              <a:ext cx="1066800" cy="838200"/>
              <a:chOff x="1524000" y="3886200"/>
              <a:chExt cx="1066800" cy="83820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1524000" y="38862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600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7526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9050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0574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2098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362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781800" y="4648200"/>
              <a:ext cx="1066800" cy="838200"/>
              <a:chOff x="1524000" y="3886200"/>
              <a:chExt cx="1066800" cy="838200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1524000" y="38862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600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7526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9050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0574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2098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362200" y="40386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1066800" y="4648200"/>
              <a:ext cx="1066800" cy="838200"/>
              <a:chOff x="914400" y="2590800"/>
              <a:chExt cx="1066800" cy="838200"/>
            </a:xfrm>
          </p:grpSpPr>
          <p:sp>
            <p:nvSpPr>
              <p:cNvPr id="51" name="Rounded Rectangle 50"/>
              <p:cNvSpPr/>
              <p:nvPr/>
            </p:nvSpPr>
            <p:spPr>
              <a:xfrm>
                <a:off x="914400" y="2590800"/>
                <a:ext cx="1066800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9906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1430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2954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4478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6002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752600" y="2743200"/>
                <a:ext cx="76200" cy="5334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8" name="Group 87"/>
          <p:cNvGrpSpPr/>
          <p:nvPr/>
        </p:nvGrpSpPr>
        <p:grpSpPr>
          <a:xfrm>
            <a:off x="914400" y="3048000"/>
            <a:ext cx="7086600" cy="1359932"/>
            <a:chOff x="914400" y="3048000"/>
            <a:chExt cx="7086600" cy="1359932"/>
          </a:xfrm>
        </p:grpSpPr>
        <p:sp>
          <p:nvSpPr>
            <p:cNvPr id="59" name="Rectangle 58"/>
            <p:cNvSpPr/>
            <p:nvPr/>
          </p:nvSpPr>
          <p:spPr>
            <a:xfrm>
              <a:off x="914400" y="3048000"/>
              <a:ext cx="7086600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65410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1420904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1676398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931892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187386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442880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98374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953868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09362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464856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720350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975844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231338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486832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742326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997820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53314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508810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5755340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10834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266328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521822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777316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032810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288304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543800" y="3276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914400" y="4038600"/>
              <a:ext cx="3313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Array </a:t>
              </a:r>
              <a:r>
                <a:rPr lang="en-US" dirty="0" smtClean="0"/>
                <a:t>of Sailor </a:t>
              </a:r>
              <a:r>
                <a:rPr lang="en-US" dirty="0" err="1" smtClean="0"/>
                <a:t>Tuples</a:t>
              </a:r>
              <a:r>
                <a:rPr lang="en-US" dirty="0" smtClean="0"/>
                <a:t>/Records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Binary Search Trees</a:t>
            </a:r>
            <a:endParaRPr lang="en-US" dirty="0"/>
          </a:p>
        </p:txBody>
      </p:sp>
      <p:sp>
        <p:nvSpPr>
          <p:cNvPr id="97" name="Content Placeholder 96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82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Given search value</a:t>
            </a:r>
          </a:p>
          <a:p>
            <a:pPr lvl="1"/>
            <a:r>
              <a:rPr lang="en-US" dirty="0" smtClean="0"/>
              <a:t>if value &lt; </a:t>
            </a:r>
            <a:r>
              <a:rPr lang="en-US" dirty="0" err="1" smtClean="0"/>
              <a:t>node.value</a:t>
            </a:r>
            <a:r>
              <a:rPr lang="en-US" dirty="0" smtClean="0"/>
              <a:t>, then follow left pointer</a:t>
            </a:r>
          </a:p>
          <a:p>
            <a:pPr lvl="1"/>
            <a:r>
              <a:rPr lang="en-US" dirty="0" smtClean="0"/>
              <a:t>Else follow right pointer</a:t>
            </a:r>
          </a:p>
          <a:p>
            <a:r>
              <a:rPr lang="en-US" dirty="0" smtClean="0"/>
              <a:t>How do generalize each index node to an index page ?</a:t>
            </a:r>
          </a:p>
          <a:p>
            <a:r>
              <a:rPr lang="en-US" dirty="0" smtClean="0"/>
              <a:t>How do we generalize this to search pages of records 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31DCD-F7CC-4C1E-9F1E-5AEAF1A1BE2F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1676400" y="1143000"/>
            <a:ext cx="5943600" cy="3048000"/>
            <a:chOff x="1676400" y="1600200"/>
            <a:chExt cx="5943600" cy="3048000"/>
          </a:xfrm>
        </p:grpSpPr>
        <p:grpSp>
          <p:nvGrpSpPr>
            <p:cNvPr id="13" name="Group 12"/>
            <p:cNvGrpSpPr/>
            <p:nvPr/>
          </p:nvGrpSpPr>
          <p:grpSpPr>
            <a:xfrm>
              <a:off x="4038600" y="1600200"/>
              <a:ext cx="762000" cy="381000"/>
              <a:chOff x="3886200" y="2057400"/>
              <a:chExt cx="762000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038600" y="20574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95800" y="20574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886200" y="20574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971800" y="2438400"/>
              <a:ext cx="762000" cy="381000"/>
              <a:chOff x="4038600" y="2209800"/>
              <a:chExt cx="762000" cy="3810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191000" y="22098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648200" y="22098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038600" y="22098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676400" y="4267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133600" y="4267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90800" y="4267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48000" y="4267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505200" y="4267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962400" y="4267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19600" y="4267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876800" y="4267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334000" y="4267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91200" y="4267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248400" y="4267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705600" y="4267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62800" y="4267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257800" y="2438400"/>
              <a:ext cx="762000" cy="381000"/>
              <a:chOff x="3886200" y="2057400"/>
              <a:chExt cx="762000" cy="381000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038600" y="20574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495800" y="20574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86200" y="20574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905000" y="3276600"/>
              <a:ext cx="762000" cy="381000"/>
              <a:chOff x="3886200" y="2057400"/>
              <a:chExt cx="762000" cy="3810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038600" y="20574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495800" y="20574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886200" y="20574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505200" y="3276600"/>
              <a:ext cx="762000" cy="381000"/>
              <a:chOff x="3886200" y="2057400"/>
              <a:chExt cx="762000" cy="381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038600" y="20574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495800" y="20574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886200" y="20574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4953000" y="3276600"/>
              <a:ext cx="762000" cy="381000"/>
              <a:chOff x="3886200" y="2057400"/>
              <a:chExt cx="762000" cy="3810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4038600" y="20574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4495800" y="20574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886200" y="20574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248400" y="3276600"/>
              <a:ext cx="762000" cy="381000"/>
              <a:chOff x="3886200" y="2057400"/>
              <a:chExt cx="762000" cy="381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038600" y="20574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41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495800" y="20574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886200" y="20574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4" name="Straight Arrow Connector 53"/>
            <p:cNvCxnSpPr>
              <a:endCxn id="15" idx="0"/>
            </p:cNvCxnSpPr>
            <p:nvPr/>
          </p:nvCxnSpPr>
          <p:spPr>
            <a:xfrm rot="5400000">
              <a:off x="1638300" y="3924300"/>
              <a:ext cx="609600" cy="76200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18" idx="0"/>
            </p:cNvCxnSpPr>
            <p:nvPr/>
          </p:nvCxnSpPr>
          <p:spPr>
            <a:xfrm rot="5400000">
              <a:off x="2171700" y="3848100"/>
              <a:ext cx="609600" cy="228600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endCxn id="19" idx="0"/>
            </p:cNvCxnSpPr>
            <p:nvPr/>
          </p:nvCxnSpPr>
          <p:spPr>
            <a:xfrm rot="10800000" flipV="1">
              <a:off x="2819400" y="3657600"/>
              <a:ext cx="762000" cy="609600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21" idx="0"/>
            </p:cNvCxnSpPr>
            <p:nvPr/>
          </p:nvCxnSpPr>
          <p:spPr>
            <a:xfrm rot="5400000">
              <a:off x="3657600" y="3733800"/>
              <a:ext cx="609600" cy="457200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23" idx="0"/>
            </p:cNvCxnSpPr>
            <p:nvPr/>
          </p:nvCxnSpPr>
          <p:spPr>
            <a:xfrm rot="5400000">
              <a:off x="4533900" y="3771900"/>
              <a:ext cx="609600" cy="381000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24" idx="0"/>
            </p:cNvCxnSpPr>
            <p:nvPr/>
          </p:nvCxnSpPr>
          <p:spPr>
            <a:xfrm rot="5400000">
              <a:off x="5067300" y="3695700"/>
              <a:ext cx="609600" cy="533400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endCxn id="29" idx="0"/>
            </p:cNvCxnSpPr>
            <p:nvPr/>
          </p:nvCxnSpPr>
          <p:spPr>
            <a:xfrm rot="5400000">
              <a:off x="5867400" y="3810000"/>
              <a:ext cx="609600" cy="304800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31" idx="0"/>
            </p:cNvCxnSpPr>
            <p:nvPr/>
          </p:nvCxnSpPr>
          <p:spPr>
            <a:xfrm rot="5400000">
              <a:off x="6629400" y="3962400"/>
              <a:ext cx="609600" cy="1588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5400000">
              <a:off x="2438400" y="2667000"/>
              <a:ext cx="457200" cy="762000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 rot="16200000" flipH="1">
              <a:off x="3543300" y="2933700"/>
              <a:ext cx="457200" cy="228600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rot="5400000">
              <a:off x="5105400" y="3048000"/>
              <a:ext cx="457200" cy="1588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rot="16200000" flipH="1">
              <a:off x="6057900" y="2705100"/>
              <a:ext cx="457200" cy="685800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rot="5400000">
              <a:off x="3505200" y="1828800"/>
              <a:ext cx="457200" cy="762000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rot="16200000" flipH="1">
              <a:off x="4953000" y="1752600"/>
              <a:ext cx="457200" cy="914400"/>
            </a:xfrm>
            <a:prstGeom prst="straightConnector1">
              <a:avLst/>
            </a:prstGeom>
            <a:ln w="25400"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ounded Rectangle 100"/>
          <p:cNvSpPr/>
          <p:nvPr/>
        </p:nvSpPr>
        <p:spPr>
          <a:xfrm>
            <a:off x="2590800" y="990600"/>
            <a:ext cx="3733800" cy="1524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1676400" y="2667000"/>
            <a:ext cx="27432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724400" y="2667000"/>
            <a:ext cx="24384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What do we store in the index nodes ? Let k be the key value for an index entry: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Data record with key value 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&lt;k, rid of data record with key value k&gt;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&lt;k, list of rids of data records with key value k&gt;</a:t>
            </a:r>
          </a:p>
          <a:p>
            <a:r>
              <a:rPr lang="en-US" dirty="0" smtClean="0"/>
              <a:t>What kind of queries does the index support?</a:t>
            </a:r>
          </a:p>
          <a:p>
            <a:pPr lvl="1"/>
            <a:r>
              <a:rPr lang="en-US" dirty="0" smtClean="0"/>
              <a:t>Range</a:t>
            </a:r>
          </a:p>
          <a:p>
            <a:pPr lvl="1"/>
            <a:r>
              <a:rPr lang="en-US" dirty="0" smtClean="0"/>
              <a:t>Point (or equality)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Indexed Sequential Access Method (ISAM)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562600"/>
            <a:ext cx="8229600" cy="639763"/>
          </a:xfrm>
        </p:spPr>
        <p:txBody>
          <a:bodyPr/>
          <a:lstStyle/>
          <a:p>
            <a:r>
              <a:rPr lang="en-US" dirty="0" smtClean="0"/>
              <a:t>Static (m+1)-way Search Tree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304800" y="838200"/>
            <a:ext cx="6172200" cy="1524000"/>
            <a:chOff x="1524000" y="37572"/>
            <a:chExt cx="6426200" cy="2116666"/>
          </a:xfrm>
        </p:grpSpPr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524000" y="838201"/>
              <a:ext cx="6410325" cy="681037"/>
            </a:xfrm>
            <a:custGeom>
              <a:avLst/>
              <a:gdLst/>
              <a:ahLst/>
              <a:cxnLst>
                <a:cxn ang="0">
                  <a:pos x="0" y="550"/>
                </a:cxn>
                <a:cxn ang="0">
                  <a:pos x="0" y="0"/>
                </a:cxn>
                <a:cxn ang="0">
                  <a:pos x="4037" y="0"/>
                </a:cxn>
                <a:cxn ang="0">
                  <a:pos x="4037" y="550"/>
                </a:cxn>
                <a:cxn ang="0">
                  <a:pos x="0" y="550"/>
                </a:cxn>
              </a:cxnLst>
              <a:rect l="0" t="0" r="r" b="b"/>
              <a:pathLst>
                <a:path w="4038" h="551">
                  <a:moveTo>
                    <a:pt x="0" y="550"/>
                  </a:moveTo>
                  <a:lnTo>
                    <a:pt x="0" y="0"/>
                  </a:lnTo>
                  <a:lnTo>
                    <a:pt x="4037" y="0"/>
                  </a:lnTo>
                  <a:lnTo>
                    <a:pt x="403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2035175" y="838201"/>
              <a:ext cx="649288" cy="681037"/>
            </a:xfrm>
            <a:custGeom>
              <a:avLst/>
              <a:gdLst/>
              <a:ahLst/>
              <a:cxnLst>
                <a:cxn ang="0">
                  <a:pos x="0" y="550"/>
                </a:cxn>
                <a:cxn ang="0">
                  <a:pos x="0" y="0"/>
                </a:cxn>
                <a:cxn ang="0">
                  <a:pos x="408" y="0"/>
                </a:cxn>
                <a:cxn ang="0">
                  <a:pos x="408" y="550"/>
                </a:cxn>
                <a:cxn ang="0">
                  <a:pos x="0" y="550"/>
                </a:cxn>
              </a:cxnLst>
              <a:rect l="0" t="0" r="r" b="b"/>
              <a:pathLst>
                <a:path w="409" h="551">
                  <a:moveTo>
                    <a:pt x="0" y="550"/>
                  </a:moveTo>
                  <a:lnTo>
                    <a:pt x="0" y="0"/>
                  </a:lnTo>
                  <a:lnTo>
                    <a:pt x="408" y="0"/>
                  </a:lnTo>
                  <a:lnTo>
                    <a:pt x="408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3173413" y="838201"/>
              <a:ext cx="663575" cy="681037"/>
            </a:xfrm>
            <a:custGeom>
              <a:avLst/>
              <a:gdLst/>
              <a:ahLst/>
              <a:cxnLst>
                <a:cxn ang="0">
                  <a:pos x="0" y="550"/>
                </a:cxn>
                <a:cxn ang="0">
                  <a:pos x="0" y="0"/>
                </a:cxn>
                <a:cxn ang="0">
                  <a:pos x="417" y="0"/>
                </a:cxn>
                <a:cxn ang="0">
                  <a:pos x="417" y="550"/>
                </a:cxn>
                <a:cxn ang="0">
                  <a:pos x="0" y="550"/>
                </a:cxn>
              </a:cxnLst>
              <a:rect l="0" t="0" r="r" b="b"/>
              <a:pathLst>
                <a:path w="418" h="551">
                  <a:moveTo>
                    <a:pt x="0" y="550"/>
                  </a:moveTo>
                  <a:lnTo>
                    <a:pt x="0" y="0"/>
                  </a:lnTo>
                  <a:lnTo>
                    <a:pt x="417" y="0"/>
                  </a:lnTo>
                  <a:lnTo>
                    <a:pt x="417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>
              <a:off x="5143500" y="1225550"/>
              <a:ext cx="79375" cy="68263"/>
            </a:xfrm>
            <a:custGeom>
              <a:avLst/>
              <a:gdLst/>
              <a:ahLst/>
              <a:cxnLst>
                <a:cxn ang="0">
                  <a:pos x="49" y="21"/>
                </a:cxn>
                <a:cxn ang="0">
                  <a:pos x="25" y="0"/>
                </a:cxn>
                <a:cxn ang="0">
                  <a:pos x="0" y="21"/>
                </a:cxn>
                <a:cxn ang="0">
                  <a:pos x="25" y="42"/>
                </a:cxn>
                <a:cxn ang="0">
                  <a:pos x="49" y="21"/>
                </a:cxn>
              </a:cxnLst>
              <a:rect l="0" t="0" r="r" b="b"/>
              <a:pathLst>
                <a:path w="50" h="43">
                  <a:moveTo>
                    <a:pt x="49" y="21"/>
                  </a:moveTo>
                  <a:lnTo>
                    <a:pt x="25" y="0"/>
                  </a:lnTo>
                  <a:lnTo>
                    <a:pt x="0" y="21"/>
                  </a:lnTo>
                  <a:lnTo>
                    <a:pt x="25" y="42"/>
                  </a:lnTo>
                  <a:lnTo>
                    <a:pt x="49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5487988" y="1225550"/>
              <a:ext cx="74612" cy="68263"/>
            </a:xfrm>
            <a:custGeom>
              <a:avLst/>
              <a:gdLst/>
              <a:ahLst/>
              <a:cxnLst>
                <a:cxn ang="0">
                  <a:pos x="46" y="21"/>
                </a:cxn>
                <a:cxn ang="0">
                  <a:pos x="22" y="0"/>
                </a:cxn>
                <a:cxn ang="0">
                  <a:pos x="0" y="21"/>
                </a:cxn>
                <a:cxn ang="0">
                  <a:pos x="22" y="42"/>
                </a:cxn>
                <a:cxn ang="0">
                  <a:pos x="46" y="21"/>
                </a:cxn>
              </a:cxnLst>
              <a:rect l="0" t="0" r="r" b="b"/>
              <a:pathLst>
                <a:path w="47" h="43">
                  <a:moveTo>
                    <a:pt x="46" y="21"/>
                  </a:moveTo>
                  <a:lnTo>
                    <a:pt x="22" y="0"/>
                  </a:lnTo>
                  <a:lnTo>
                    <a:pt x="0" y="21"/>
                  </a:lnTo>
                  <a:lnTo>
                    <a:pt x="22" y="42"/>
                  </a:lnTo>
                  <a:lnTo>
                    <a:pt x="46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5824538" y="1225550"/>
              <a:ext cx="77787" cy="68263"/>
            </a:xfrm>
            <a:custGeom>
              <a:avLst/>
              <a:gdLst/>
              <a:ahLst/>
              <a:cxnLst>
                <a:cxn ang="0">
                  <a:pos x="48" y="21"/>
                </a:cxn>
                <a:cxn ang="0">
                  <a:pos x="24" y="0"/>
                </a:cxn>
                <a:cxn ang="0">
                  <a:pos x="0" y="21"/>
                </a:cxn>
                <a:cxn ang="0">
                  <a:pos x="24" y="42"/>
                </a:cxn>
                <a:cxn ang="0">
                  <a:pos x="48" y="21"/>
                </a:cxn>
              </a:cxnLst>
              <a:rect l="0" t="0" r="r" b="b"/>
              <a:pathLst>
                <a:path w="49" h="43">
                  <a:moveTo>
                    <a:pt x="48" y="21"/>
                  </a:moveTo>
                  <a:lnTo>
                    <a:pt x="24" y="0"/>
                  </a:lnTo>
                  <a:lnTo>
                    <a:pt x="0" y="21"/>
                  </a:lnTo>
                  <a:lnTo>
                    <a:pt x="24" y="42"/>
                  </a:lnTo>
                  <a:lnTo>
                    <a:pt x="48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6772275" y="838201"/>
              <a:ext cx="666750" cy="681037"/>
            </a:xfrm>
            <a:custGeom>
              <a:avLst/>
              <a:gdLst/>
              <a:ahLst/>
              <a:cxnLst>
                <a:cxn ang="0">
                  <a:pos x="0" y="550"/>
                </a:cxn>
                <a:cxn ang="0">
                  <a:pos x="0" y="0"/>
                </a:cxn>
                <a:cxn ang="0">
                  <a:pos x="419" y="0"/>
                </a:cxn>
                <a:cxn ang="0">
                  <a:pos x="419" y="550"/>
                </a:cxn>
                <a:cxn ang="0">
                  <a:pos x="0" y="550"/>
                </a:cxn>
              </a:cxnLst>
              <a:rect l="0" t="0" r="r" b="b"/>
              <a:pathLst>
                <a:path w="420" h="551">
                  <a:moveTo>
                    <a:pt x="0" y="550"/>
                  </a:moveTo>
                  <a:lnTo>
                    <a:pt x="0" y="0"/>
                  </a:lnTo>
                  <a:lnTo>
                    <a:pt x="419" y="0"/>
                  </a:lnTo>
                  <a:lnTo>
                    <a:pt x="419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3835400" y="838201"/>
              <a:ext cx="495300" cy="681037"/>
            </a:xfrm>
            <a:custGeom>
              <a:avLst/>
              <a:gdLst/>
              <a:ahLst/>
              <a:cxnLst>
                <a:cxn ang="0">
                  <a:pos x="0" y="550"/>
                </a:cxn>
                <a:cxn ang="0">
                  <a:pos x="0" y="0"/>
                </a:cxn>
                <a:cxn ang="0">
                  <a:pos x="311" y="0"/>
                </a:cxn>
                <a:cxn ang="0">
                  <a:pos x="311" y="550"/>
                </a:cxn>
                <a:cxn ang="0">
                  <a:pos x="0" y="550"/>
                </a:cxn>
              </a:cxnLst>
              <a:rect l="0" t="0" r="r" b="b"/>
              <a:pathLst>
                <a:path w="312" h="551">
                  <a:moveTo>
                    <a:pt x="0" y="550"/>
                  </a:moveTo>
                  <a:lnTo>
                    <a:pt x="0" y="0"/>
                  </a:lnTo>
                  <a:lnTo>
                    <a:pt x="311" y="0"/>
                  </a:lnTo>
                  <a:lnTo>
                    <a:pt x="311" y="550"/>
                  </a:lnTo>
                  <a:lnTo>
                    <a:pt x="0" y="55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/>
          </p:nvSpPr>
          <p:spPr bwMode="auto">
            <a:xfrm>
              <a:off x="1693863" y="1427163"/>
              <a:ext cx="1587" cy="727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57"/>
                </a:cxn>
                <a:cxn ang="0">
                  <a:pos x="0" y="0"/>
                </a:cxn>
              </a:cxnLst>
              <a:rect l="0" t="0" r="r" b="b"/>
              <a:pathLst>
                <a:path w="1" h="458">
                  <a:moveTo>
                    <a:pt x="0" y="0"/>
                  </a:moveTo>
                  <a:lnTo>
                    <a:pt x="0" y="45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1655763" y="2017713"/>
              <a:ext cx="77787" cy="13652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5" y="85"/>
                </a:cxn>
                <a:cxn ang="0">
                  <a:pos x="0" y="0"/>
                </a:cxn>
                <a:cxn ang="0">
                  <a:pos x="48" y="0"/>
                </a:cxn>
              </a:cxnLst>
              <a:rect l="0" t="0" r="r" b="b"/>
              <a:pathLst>
                <a:path w="49" h="86">
                  <a:moveTo>
                    <a:pt x="48" y="0"/>
                  </a:moveTo>
                  <a:lnTo>
                    <a:pt x="25" y="85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/>
          </p:nvSpPr>
          <p:spPr bwMode="auto">
            <a:xfrm>
              <a:off x="2832100" y="1427163"/>
              <a:ext cx="1588" cy="727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57"/>
                </a:cxn>
                <a:cxn ang="0">
                  <a:pos x="0" y="0"/>
                </a:cxn>
              </a:cxnLst>
              <a:rect l="0" t="0" r="r" b="b"/>
              <a:pathLst>
                <a:path w="1" h="458">
                  <a:moveTo>
                    <a:pt x="0" y="0"/>
                  </a:moveTo>
                  <a:lnTo>
                    <a:pt x="0" y="45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2795588" y="2017713"/>
              <a:ext cx="77787" cy="136525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4" y="85"/>
                </a:cxn>
                <a:cxn ang="0">
                  <a:pos x="0" y="0"/>
                </a:cxn>
                <a:cxn ang="0">
                  <a:pos x="48" y="0"/>
                </a:cxn>
              </a:cxnLst>
              <a:rect l="0" t="0" r="r" b="b"/>
              <a:pathLst>
                <a:path w="49" h="86">
                  <a:moveTo>
                    <a:pt x="48" y="0"/>
                  </a:moveTo>
                  <a:lnTo>
                    <a:pt x="24" y="85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3986213" y="1427163"/>
              <a:ext cx="1587" cy="727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57"/>
                </a:cxn>
                <a:cxn ang="0">
                  <a:pos x="0" y="0"/>
                </a:cxn>
              </a:cxnLst>
              <a:rect l="0" t="0" r="r" b="b"/>
              <a:pathLst>
                <a:path w="1" h="458">
                  <a:moveTo>
                    <a:pt x="0" y="0"/>
                  </a:moveTo>
                  <a:lnTo>
                    <a:pt x="0" y="45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3948113" y="2017713"/>
              <a:ext cx="79375" cy="136525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25" y="85"/>
                </a:cxn>
                <a:cxn ang="0">
                  <a:pos x="0" y="0"/>
                </a:cxn>
                <a:cxn ang="0">
                  <a:pos x="49" y="0"/>
                </a:cxn>
              </a:cxnLst>
              <a:rect l="0" t="0" r="r" b="b"/>
              <a:pathLst>
                <a:path w="50" h="86">
                  <a:moveTo>
                    <a:pt x="49" y="0"/>
                  </a:moveTo>
                  <a:lnTo>
                    <a:pt x="25" y="85"/>
                  </a:lnTo>
                  <a:lnTo>
                    <a:pt x="0" y="0"/>
                  </a:lnTo>
                  <a:lnTo>
                    <a:pt x="4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7588250" y="1427163"/>
              <a:ext cx="1588" cy="7270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57"/>
                </a:cxn>
                <a:cxn ang="0">
                  <a:pos x="0" y="0"/>
                </a:cxn>
              </a:cxnLst>
              <a:rect l="0" t="0" r="r" b="b"/>
              <a:pathLst>
                <a:path w="1" h="458">
                  <a:moveTo>
                    <a:pt x="0" y="0"/>
                  </a:moveTo>
                  <a:lnTo>
                    <a:pt x="0" y="45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/>
            </p:cNvSpPr>
            <p:nvPr/>
          </p:nvSpPr>
          <p:spPr bwMode="auto">
            <a:xfrm>
              <a:off x="7550150" y="2017713"/>
              <a:ext cx="76200" cy="136525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23" y="85"/>
                </a:cxn>
                <a:cxn ang="0">
                  <a:pos x="0" y="0"/>
                </a:cxn>
                <a:cxn ang="0">
                  <a:pos x="47" y="0"/>
                </a:cxn>
              </a:cxnLst>
              <a:rect l="0" t="0" r="r" b="b"/>
              <a:pathLst>
                <a:path w="48" h="86">
                  <a:moveTo>
                    <a:pt x="47" y="0"/>
                  </a:moveTo>
                  <a:lnTo>
                    <a:pt x="23" y="85"/>
                  </a:ln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2035175" y="550863"/>
              <a:ext cx="1139825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7" y="0"/>
                </a:cxn>
                <a:cxn ang="0">
                  <a:pos x="0" y="0"/>
                </a:cxn>
              </a:cxnLst>
              <a:rect l="0" t="0" r="r" b="b"/>
              <a:pathLst>
                <a:path w="718" h="1">
                  <a:moveTo>
                    <a:pt x="0" y="0"/>
                  </a:moveTo>
                  <a:lnTo>
                    <a:pt x="717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4"/>
            <p:cNvSpPr>
              <a:spLocks/>
            </p:cNvSpPr>
            <p:nvPr/>
          </p:nvSpPr>
          <p:spPr bwMode="auto">
            <a:xfrm>
              <a:off x="3190875" y="550863"/>
              <a:ext cx="1588" cy="1031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64"/>
                </a:cxn>
                <a:cxn ang="0">
                  <a:pos x="0" y="0"/>
                </a:cxn>
              </a:cxnLst>
              <a:rect l="0" t="0" r="r" b="b"/>
              <a:pathLst>
                <a:path w="1" h="65">
                  <a:moveTo>
                    <a:pt x="0" y="0"/>
                  </a:moveTo>
                  <a:lnTo>
                    <a:pt x="0" y="6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5"/>
            <p:cNvSpPr>
              <a:spLocks/>
            </p:cNvSpPr>
            <p:nvPr/>
          </p:nvSpPr>
          <p:spPr bwMode="auto">
            <a:xfrm>
              <a:off x="2035175" y="550863"/>
              <a:ext cx="1588" cy="139700"/>
            </a:xfrm>
            <a:custGeom>
              <a:avLst/>
              <a:gdLst/>
              <a:ahLst/>
              <a:cxnLst>
                <a:cxn ang="0">
                  <a:pos x="0" y="87"/>
                </a:cxn>
                <a:cxn ang="0">
                  <a:pos x="0" y="0"/>
                </a:cxn>
                <a:cxn ang="0">
                  <a:pos x="0" y="87"/>
                </a:cxn>
              </a:cxnLst>
              <a:rect l="0" t="0" r="r" b="b"/>
              <a:pathLst>
                <a:path w="1" h="88">
                  <a:moveTo>
                    <a:pt x="0" y="87"/>
                  </a:moveTo>
                  <a:lnTo>
                    <a:pt x="0" y="0"/>
                  </a:lnTo>
                  <a:lnTo>
                    <a:pt x="0" y="8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>
              <a:off x="1565275" y="963613"/>
              <a:ext cx="300038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P</a:t>
              </a: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>
              <a:off x="1677988" y="1063625"/>
              <a:ext cx="2794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2133600" y="963613"/>
              <a:ext cx="309563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K</a:t>
              </a: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>
              <a:off x="2362200" y="1063625"/>
              <a:ext cx="2794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720975" y="981075"/>
              <a:ext cx="300038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P</a:t>
              </a:r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2911475" y="1082675"/>
              <a:ext cx="2794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>
              <a:off x="3309938" y="981075"/>
              <a:ext cx="309562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K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3554413" y="1063625"/>
              <a:ext cx="2794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3878263" y="996950"/>
              <a:ext cx="300037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P</a:t>
              </a:r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4087813" y="1100138"/>
              <a:ext cx="2794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6853238" y="996950"/>
              <a:ext cx="309562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K</a:t>
              </a: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7081838" y="1082675"/>
              <a:ext cx="339725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m</a:t>
              </a: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7421563" y="981075"/>
              <a:ext cx="300037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P</a:t>
              </a: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7610475" y="1033463"/>
              <a:ext cx="339725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m</a:t>
              </a: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1979613" y="37572"/>
              <a:ext cx="1333499" cy="347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 dirty="0">
                  <a:solidFill>
                    <a:srgbClr val="000000"/>
                  </a:solidFill>
                  <a:latin typeface="Arial" pitchFamily="34" charset="0"/>
                </a:rPr>
                <a:t>index entry</a:t>
              </a:r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838200" y="2438400"/>
            <a:ext cx="7910512" cy="3173412"/>
            <a:chOff x="414338" y="2932113"/>
            <a:chExt cx="7910512" cy="3173412"/>
          </a:xfrm>
        </p:grpSpPr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200150" y="5070475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2101850" y="5070475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3114675" y="5070475"/>
              <a:ext cx="452438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4" y="0"/>
                </a:cxn>
                <a:cxn ang="0">
                  <a:pos x="284" y="141"/>
                </a:cxn>
                <a:cxn ang="0">
                  <a:pos x="0" y="141"/>
                </a:cxn>
              </a:cxnLst>
              <a:rect l="0" t="0" r="r" b="b"/>
              <a:pathLst>
                <a:path w="285" h="142">
                  <a:moveTo>
                    <a:pt x="0" y="141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4014788" y="5070475"/>
              <a:ext cx="452437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4" y="0"/>
                </a:cxn>
                <a:cxn ang="0">
                  <a:pos x="284" y="141"/>
                </a:cxn>
                <a:cxn ang="0">
                  <a:pos x="0" y="141"/>
                </a:cxn>
              </a:cxnLst>
              <a:rect l="0" t="0" r="r" b="b"/>
              <a:pathLst>
                <a:path w="285" h="142">
                  <a:moveTo>
                    <a:pt x="0" y="141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5029200" y="5070475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5929313" y="5070475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6943725" y="5070475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7842250" y="5070475"/>
              <a:ext cx="454025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5" y="0"/>
                </a:cxn>
                <a:cxn ang="0">
                  <a:pos x="285" y="141"/>
                </a:cxn>
                <a:cxn ang="0">
                  <a:pos x="0" y="141"/>
                </a:cxn>
              </a:cxnLst>
              <a:rect l="0" t="0" r="r" b="b"/>
              <a:pathLst>
                <a:path w="286" h="142">
                  <a:moveTo>
                    <a:pt x="0" y="141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1649413" y="4508500"/>
              <a:ext cx="454025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5" y="0"/>
                </a:cxn>
                <a:cxn ang="0">
                  <a:pos x="285" y="141"/>
                </a:cxn>
                <a:cxn ang="0">
                  <a:pos x="0" y="141"/>
                </a:cxn>
              </a:cxnLst>
              <a:rect l="0" t="0" r="r" b="b"/>
              <a:pathLst>
                <a:path w="286" h="142">
                  <a:moveTo>
                    <a:pt x="0" y="141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3565525" y="4508500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5478463" y="4508500"/>
              <a:ext cx="452437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4" y="0"/>
                </a:cxn>
                <a:cxn ang="0">
                  <a:pos x="284" y="141"/>
                </a:cxn>
                <a:cxn ang="0">
                  <a:pos x="0" y="141"/>
                </a:cxn>
              </a:cxnLst>
              <a:rect l="0" t="0" r="r" b="b"/>
              <a:pathLst>
                <a:path w="285" h="142">
                  <a:moveTo>
                    <a:pt x="0" y="141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7392988" y="4508500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6494463" y="3833813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2662238" y="3833813"/>
              <a:ext cx="454025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5" y="0"/>
                </a:cxn>
                <a:cxn ang="0">
                  <a:pos x="285" y="141"/>
                </a:cxn>
                <a:cxn ang="0">
                  <a:pos x="0" y="141"/>
                </a:cxn>
              </a:cxnLst>
              <a:rect l="0" t="0" r="r" b="b"/>
              <a:pathLst>
                <a:path w="286" h="142">
                  <a:moveTo>
                    <a:pt x="0" y="141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4465638" y="3046413"/>
              <a:ext cx="450850" cy="227012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2"/>
                </a:cxn>
                <a:cxn ang="0">
                  <a:pos x="0" y="142"/>
                </a:cxn>
              </a:cxnLst>
              <a:rect l="0" t="0" r="r" b="b"/>
              <a:pathLst>
                <a:path w="284" h="143">
                  <a:moveTo>
                    <a:pt x="0" y="142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2"/>
                  </a:lnTo>
                  <a:lnTo>
                    <a:pt x="0" y="14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3114675" y="3271838"/>
              <a:ext cx="1465263" cy="563562"/>
            </a:xfrm>
            <a:custGeom>
              <a:avLst/>
              <a:gdLst/>
              <a:ahLst/>
              <a:cxnLst>
                <a:cxn ang="0">
                  <a:pos x="922" y="0"/>
                </a:cxn>
                <a:cxn ang="0">
                  <a:pos x="0" y="354"/>
                </a:cxn>
                <a:cxn ang="0">
                  <a:pos x="922" y="0"/>
                </a:cxn>
              </a:cxnLst>
              <a:rect l="0" t="0" r="r" b="b"/>
              <a:pathLst>
                <a:path w="923" h="355">
                  <a:moveTo>
                    <a:pt x="922" y="0"/>
                  </a:moveTo>
                  <a:lnTo>
                    <a:pt x="0" y="354"/>
                  </a:lnTo>
                  <a:lnTo>
                    <a:pt x="92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3114675" y="3765550"/>
              <a:ext cx="115888" cy="69850"/>
            </a:xfrm>
            <a:custGeom>
              <a:avLst/>
              <a:gdLst/>
              <a:ahLst/>
              <a:cxnLst>
                <a:cxn ang="0">
                  <a:pos x="72" y="34"/>
                </a:cxn>
                <a:cxn ang="0">
                  <a:pos x="0" y="43"/>
                </a:cxn>
                <a:cxn ang="0">
                  <a:pos x="59" y="0"/>
                </a:cxn>
                <a:cxn ang="0">
                  <a:pos x="72" y="34"/>
                </a:cxn>
              </a:cxnLst>
              <a:rect l="0" t="0" r="r" b="b"/>
              <a:pathLst>
                <a:path w="73" h="44">
                  <a:moveTo>
                    <a:pt x="72" y="34"/>
                  </a:moveTo>
                  <a:lnTo>
                    <a:pt x="0" y="43"/>
                  </a:lnTo>
                  <a:lnTo>
                    <a:pt x="59" y="0"/>
                  </a:lnTo>
                  <a:lnTo>
                    <a:pt x="72" y="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4691063" y="3271838"/>
              <a:ext cx="1587" cy="449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2"/>
                </a:cxn>
                <a:cxn ang="0">
                  <a:pos x="0" y="0"/>
                </a:cxn>
              </a:cxnLst>
              <a:rect l="0" t="0" r="r" b="b"/>
              <a:pathLst>
                <a:path w="1" h="283">
                  <a:moveTo>
                    <a:pt x="0" y="0"/>
                  </a:moveTo>
                  <a:lnTo>
                    <a:pt x="0" y="28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660900" y="3608388"/>
              <a:ext cx="60325" cy="112712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9" y="70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8" h="71">
                  <a:moveTo>
                    <a:pt x="37" y="0"/>
                  </a:moveTo>
                  <a:lnTo>
                    <a:pt x="19" y="70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4802188" y="3271838"/>
              <a:ext cx="1693862" cy="5635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54"/>
                </a:cxn>
                <a:cxn ang="0">
                  <a:pos x="0" y="0"/>
                </a:cxn>
              </a:cxnLst>
              <a:rect l="0" t="0" r="r" b="b"/>
              <a:pathLst>
                <a:path w="1067" h="355">
                  <a:moveTo>
                    <a:pt x="0" y="0"/>
                  </a:moveTo>
                  <a:lnTo>
                    <a:pt x="1066" y="3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6375400" y="3768725"/>
              <a:ext cx="120650" cy="666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75" y="41"/>
                </a:cxn>
                <a:cxn ang="0">
                  <a:pos x="0" y="35"/>
                </a:cxn>
                <a:cxn ang="0">
                  <a:pos x="12" y="0"/>
                </a:cxn>
              </a:cxnLst>
              <a:rect l="0" t="0" r="r" b="b"/>
              <a:pathLst>
                <a:path w="76" h="42">
                  <a:moveTo>
                    <a:pt x="12" y="0"/>
                  </a:moveTo>
                  <a:lnTo>
                    <a:pt x="75" y="41"/>
                  </a:lnTo>
                  <a:lnTo>
                    <a:pt x="0" y="35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2101850" y="4057650"/>
              <a:ext cx="676275" cy="452438"/>
            </a:xfrm>
            <a:custGeom>
              <a:avLst/>
              <a:gdLst/>
              <a:ahLst/>
              <a:cxnLst>
                <a:cxn ang="0">
                  <a:pos x="425" y="0"/>
                </a:cxn>
                <a:cxn ang="0">
                  <a:pos x="0" y="284"/>
                </a:cxn>
                <a:cxn ang="0">
                  <a:pos x="425" y="0"/>
                </a:cxn>
              </a:cxnLst>
              <a:rect l="0" t="0" r="r" b="b"/>
              <a:pathLst>
                <a:path w="426" h="285">
                  <a:moveTo>
                    <a:pt x="425" y="0"/>
                  </a:moveTo>
                  <a:lnTo>
                    <a:pt x="0" y="284"/>
                  </a:lnTo>
                  <a:lnTo>
                    <a:pt x="4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2101850" y="4422775"/>
              <a:ext cx="109538" cy="87313"/>
            </a:xfrm>
            <a:custGeom>
              <a:avLst/>
              <a:gdLst/>
              <a:ahLst/>
              <a:cxnLst>
                <a:cxn ang="0">
                  <a:pos x="68" y="29"/>
                </a:cxn>
                <a:cxn ang="0">
                  <a:pos x="0" y="54"/>
                </a:cxn>
                <a:cxn ang="0">
                  <a:pos x="49" y="0"/>
                </a:cxn>
                <a:cxn ang="0">
                  <a:pos x="68" y="29"/>
                </a:cxn>
              </a:cxnLst>
              <a:rect l="0" t="0" r="r" b="b"/>
              <a:pathLst>
                <a:path w="69" h="55">
                  <a:moveTo>
                    <a:pt x="68" y="29"/>
                  </a:moveTo>
                  <a:lnTo>
                    <a:pt x="0" y="54"/>
                  </a:lnTo>
                  <a:lnTo>
                    <a:pt x="49" y="0"/>
                  </a:lnTo>
                  <a:lnTo>
                    <a:pt x="68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3001963" y="4057650"/>
              <a:ext cx="565150" cy="452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" y="284"/>
                </a:cxn>
                <a:cxn ang="0">
                  <a:pos x="0" y="0"/>
                </a:cxn>
              </a:cxnLst>
              <a:rect l="0" t="0" r="r" b="b"/>
              <a:pathLst>
                <a:path w="356" h="285">
                  <a:moveTo>
                    <a:pt x="0" y="0"/>
                  </a:moveTo>
                  <a:lnTo>
                    <a:pt x="355" y="28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3459163" y="4416425"/>
              <a:ext cx="107950" cy="93663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67" y="58"/>
                </a:cxn>
                <a:cxn ang="0">
                  <a:pos x="0" y="27"/>
                </a:cxn>
                <a:cxn ang="0">
                  <a:pos x="22" y="0"/>
                </a:cxn>
              </a:cxnLst>
              <a:rect l="0" t="0" r="r" b="b"/>
              <a:pathLst>
                <a:path w="68" h="59">
                  <a:moveTo>
                    <a:pt x="22" y="0"/>
                  </a:moveTo>
                  <a:lnTo>
                    <a:pt x="67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2889250" y="4057650"/>
              <a:ext cx="1588" cy="338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2"/>
                </a:cxn>
                <a:cxn ang="0">
                  <a:pos x="0" y="0"/>
                </a:cxn>
              </a:cxnLst>
              <a:rect l="0" t="0" r="r" b="b"/>
              <a:pathLst>
                <a:path w="1" h="213">
                  <a:moveTo>
                    <a:pt x="0" y="0"/>
                  </a:moveTo>
                  <a:lnTo>
                    <a:pt x="0" y="21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2860675" y="4281488"/>
              <a:ext cx="58738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8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8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5929313" y="4057650"/>
              <a:ext cx="677862" cy="452438"/>
            </a:xfrm>
            <a:custGeom>
              <a:avLst/>
              <a:gdLst/>
              <a:ahLst/>
              <a:cxnLst>
                <a:cxn ang="0">
                  <a:pos x="426" y="0"/>
                </a:cxn>
                <a:cxn ang="0">
                  <a:pos x="0" y="284"/>
                </a:cxn>
                <a:cxn ang="0">
                  <a:pos x="426" y="0"/>
                </a:cxn>
              </a:cxnLst>
              <a:rect l="0" t="0" r="r" b="b"/>
              <a:pathLst>
                <a:path w="427" h="285">
                  <a:moveTo>
                    <a:pt x="426" y="0"/>
                  </a:moveTo>
                  <a:lnTo>
                    <a:pt x="0" y="284"/>
                  </a:lnTo>
                  <a:lnTo>
                    <a:pt x="42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5929313" y="4422775"/>
              <a:ext cx="111125" cy="87313"/>
            </a:xfrm>
            <a:custGeom>
              <a:avLst/>
              <a:gdLst/>
              <a:ahLst/>
              <a:cxnLst>
                <a:cxn ang="0">
                  <a:pos x="69" y="29"/>
                </a:cxn>
                <a:cxn ang="0">
                  <a:pos x="0" y="54"/>
                </a:cxn>
                <a:cxn ang="0">
                  <a:pos x="49" y="0"/>
                </a:cxn>
                <a:cxn ang="0">
                  <a:pos x="69" y="29"/>
                </a:cxn>
              </a:cxnLst>
              <a:rect l="0" t="0" r="r" b="b"/>
              <a:pathLst>
                <a:path w="70" h="55">
                  <a:moveTo>
                    <a:pt x="69" y="29"/>
                  </a:moveTo>
                  <a:lnTo>
                    <a:pt x="0" y="54"/>
                  </a:lnTo>
                  <a:lnTo>
                    <a:pt x="49" y="0"/>
                  </a:lnTo>
                  <a:lnTo>
                    <a:pt x="69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6831013" y="4057650"/>
              <a:ext cx="563562" cy="452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4" y="284"/>
                </a:cxn>
                <a:cxn ang="0">
                  <a:pos x="0" y="0"/>
                </a:cxn>
              </a:cxnLst>
              <a:rect l="0" t="0" r="r" b="b"/>
              <a:pathLst>
                <a:path w="355" h="285">
                  <a:moveTo>
                    <a:pt x="0" y="0"/>
                  </a:moveTo>
                  <a:lnTo>
                    <a:pt x="354" y="28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7289800" y="4416425"/>
              <a:ext cx="104775" cy="93663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65" y="58"/>
                </a:cxn>
                <a:cxn ang="0">
                  <a:pos x="0" y="27"/>
                </a:cxn>
                <a:cxn ang="0">
                  <a:pos x="21" y="0"/>
                </a:cxn>
              </a:cxnLst>
              <a:rect l="0" t="0" r="r" b="b"/>
              <a:pathLst>
                <a:path w="66" h="59">
                  <a:moveTo>
                    <a:pt x="21" y="0"/>
                  </a:moveTo>
                  <a:lnTo>
                    <a:pt x="65" y="58"/>
                  </a:lnTo>
                  <a:lnTo>
                    <a:pt x="0" y="27"/>
                  </a:lnTo>
                  <a:lnTo>
                    <a:pt x="2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6718300" y="4057650"/>
              <a:ext cx="1588" cy="3381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2"/>
                </a:cxn>
                <a:cxn ang="0">
                  <a:pos x="0" y="0"/>
                </a:cxn>
              </a:cxnLst>
              <a:rect l="0" t="0" r="r" b="b"/>
              <a:pathLst>
                <a:path w="1" h="213">
                  <a:moveTo>
                    <a:pt x="0" y="0"/>
                  </a:moveTo>
                  <a:lnTo>
                    <a:pt x="0" y="21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6689725" y="4281488"/>
              <a:ext cx="58738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8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8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649413" y="4732338"/>
              <a:ext cx="114300" cy="339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0" y="213"/>
                </a:cxn>
                <a:cxn ang="0">
                  <a:pos x="71" y="0"/>
                </a:cxn>
              </a:cxnLst>
              <a:rect l="0" t="0" r="r" b="b"/>
              <a:pathLst>
                <a:path w="72" h="214">
                  <a:moveTo>
                    <a:pt x="71" y="0"/>
                  </a:moveTo>
                  <a:lnTo>
                    <a:pt x="0" y="213"/>
                  </a:lnTo>
                  <a:lnTo>
                    <a:pt x="7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1649413" y="4954588"/>
              <a:ext cx="65087" cy="117475"/>
            </a:xfrm>
            <a:custGeom>
              <a:avLst/>
              <a:gdLst/>
              <a:ahLst/>
              <a:cxnLst>
                <a:cxn ang="0">
                  <a:pos x="40" y="10"/>
                </a:cxn>
                <a:cxn ang="0">
                  <a:pos x="0" y="73"/>
                </a:cxn>
                <a:cxn ang="0">
                  <a:pos x="6" y="0"/>
                </a:cxn>
                <a:cxn ang="0">
                  <a:pos x="40" y="10"/>
                </a:cxn>
              </a:cxnLst>
              <a:rect l="0" t="0" r="r" b="b"/>
              <a:pathLst>
                <a:path w="41" h="74">
                  <a:moveTo>
                    <a:pt x="40" y="10"/>
                  </a:moveTo>
                  <a:lnTo>
                    <a:pt x="0" y="73"/>
                  </a:lnTo>
                  <a:lnTo>
                    <a:pt x="6" y="0"/>
                  </a:lnTo>
                  <a:lnTo>
                    <a:pt x="40" y="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1987550" y="4732338"/>
              <a:ext cx="115888" cy="339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213"/>
                </a:cxn>
                <a:cxn ang="0">
                  <a:pos x="0" y="0"/>
                </a:cxn>
              </a:cxnLst>
              <a:rect l="0" t="0" r="r" b="b"/>
              <a:pathLst>
                <a:path w="73" h="214">
                  <a:moveTo>
                    <a:pt x="0" y="0"/>
                  </a:moveTo>
                  <a:lnTo>
                    <a:pt x="72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2038350" y="4954588"/>
              <a:ext cx="65088" cy="11747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0" y="73"/>
                </a:cxn>
                <a:cxn ang="0">
                  <a:pos x="0" y="10"/>
                </a:cxn>
                <a:cxn ang="0">
                  <a:pos x="33" y="0"/>
                </a:cxn>
              </a:cxnLst>
              <a:rect l="0" t="0" r="r" b="b"/>
              <a:pathLst>
                <a:path w="41" h="74">
                  <a:moveTo>
                    <a:pt x="33" y="0"/>
                  </a:moveTo>
                  <a:lnTo>
                    <a:pt x="40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8"/>
            <p:cNvSpPr>
              <a:spLocks/>
            </p:cNvSpPr>
            <p:nvPr/>
          </p:nvSpPr>
          <p:spPr bwMode="auto">
            <a:xfrm>
              <a:off x="1873250" y="4732338"/>
              <a:ext cx="1588" cy="225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"/>
                </a:cxn>
                <a:cxn ang="0">
                  <a:pos x="0" y="0"/>
                </a:cxn>
              </a:cxnLst>
              <a:rect l="0" t="0" r="r" b="b"/>
              <a:pathLst>
                <a:path w="1" h="142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1846263" y="4843463"/>
              <a:ext cx="58737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7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7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80"/>
            <p:cNvSpPr>
              <a:spLocks/>
            </p:cNvSpPr>
            <p:nvPr/>
          </p:nvSpPr>
          <p:spPr bwMode="auto">
            <a:xfrm>
              <a:off x="3565525" y="4732338"/>
              <a:ext cx="114300" cy="339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0" y="213"/>
                </a:cxn>
                <a:cxn ang="0">
                  <a:pos x="71" y="0"/>
                </a:cxn>
              </a:cxnLst>
              <a:rect l="0" t="0" r="r" b="b"/>
              <a:pathLst>
                <a:path w="72" h="214">
                  <a:moveTo>
                    <a:pt x="71" y="0"/>
                  </a:moveTo>
                  <a:lnTo>
                    <a:pt x="0" y="213"/>
                  </a:lnTo>
                  <a:lnTo>
                    <a:pt x="7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81"/>
            <p:cNvSpPr>
              <a:spLocks/>
            </p:cNvSpPr>
            <p:nvPr/>
          </p:nvSpPr>
          <p:spPr bwMode="auto">
            <a:xfrm>
              <a:off x="3565525" y="4954588"/>
              <a:ext cx="61913" cy="117475"/>
            </a:xfrm>
            <a:custGeom>
              <a:avLst/>
              <a:gdLst/>
              <a:ahLst/>
              <a:cxnLst>
                <a:cxn ang="0">
                  <a:pos x="38" y="10"/>
                </a:cxn>
                <a:cxn ang="0">
                  <a:pos x="0" y="73"/>
                </a:cxn>
                <a:cxn ang="0">
                  <a:pos x="5" y="0"/>
                </a:cxn>
                <a:cxn ang="0">
                  <a:pos x="38" y="10"/>
                </a:cxn>
              </a:cxnLst>
              <a:rect l="0" t="0" r="r" b="b"/>
              <a:pathLst>
                <a:path w="39" h="74">
                  <a:moveTo>
                    <a:pt x="38" y="10"/>
                  </a:moveTo>
                  <a:lnTo>
                    <a:pt x="0" y="73"/>
                  </a:lnTo>
                  <a:lnTo>
                    <a:pt x="5" y="0"/>
                  </a:lnTo>
                  <a:lnTo>
                    <a:pt x="38" y="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2"/>
            <p:cNvSpPr>
              <a:spLocks/>
            </p:cNvSpPr>
            <p:nvPr/>
          </p:nvSpPr>
          <p:spPr bwMode="auto">
            <a:xfrm>
              <a:off x="3902075" y="4732338"/>
              <a:ext cx="114300" cy="339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213"/>
                </a:cxn>
                <a:cxn ang="0">
                  <a:pos x="0" y="0"/>
                </a:cxn>
              </a:cxnLst>
              <a:rect l="0" t="0" r="r" b="b"/>
              <a:pathLst>
                <a:path w="72" h="214">
                  <a:moveTo>
                    <a:pt x="0" y="0"/>
                  </a:moveTo>
                  <a:lnTo>
                    <a:pt x="71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3"/>
            <p:cNvSpPr>
              <a:spLocks/>
            </p:cNvSpPr>
            <p:nvPr/>
          </p:nvSpPr>
          <p:spPr bwMode="auto">
            <a:xfrm>
              <a:off x="3952875" y="4954588"/>
              <a:ext cx="63500" cy="11747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9" y="73"/>
                </a:cxn>
                <a:cxn ang="0">
                  <a:pos x="0" y="10"/>
                </a:cxn>
                <a:cxn ang="0">
                  <a:pos x="33" y="0"/>
                </a:cxn>
              </a:cxnLst>
              <a:rect l="0" t="0" r="r" b="b"/>
              <a:pathLst>
                <a:path w="40" h="74">
                  <a:moveTo>
                    <a:pt x="33" y="0"/>
                  </a:moveTo>
                  <a:lnTo>
                    <a:pt x="39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4"/>
            <p:cNvSpPr>
              <a:spLocks/>
            </p:cNvSpPr>
            <p:nvPr/>
          </p:nvSpPr>
          <p:spPr bwMode="auto">
            <a:xfrm>
              <a:off x="3789363" y="4732338"/>
              <a:ext cx="1587" cy="225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"/>
                </a:cxn>
                <a:cxn ang="0">
                  <a:pos x="0" y="0"/>
                </a:cxn>
              </a:cxnLst>
              <a:rect l="0" t="0" r="r" b="b"/>
              <a:pathLst>
                <a:path w="1" h="142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5"/>
            <p:cNvSpPr>
              <a:spLocks/>
            </p:cNvSpPr>
            <p:nvPr/>
          </p:nvSpPr>
          <p:spPr bwMode="auto">
            <a:xfrm>
              <a:off x="3760788" y="4843463"/>
              <a:ext cx="58737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8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8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6"/>
            <p:cNvSpPr>
              <a:spLocks/>
            </p:cNvSpPr>
            <p:nvPr/>
          </p:nvSpPr>
          <p:spPr bwMode="auto">
            <a:xfrm>
              <a:off x="5478463" y="4732338"/>
              <a:ext cx="114300" cy="339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0" y="213"/>
                </a:cxn>
                <a:cxn ang="0">
                  <a:pos x="71" y="0"/>
                </a:cxn>
              </a:cxnLst>
              <a:rect l="0" t="0" r="r" b="b"/>
              <a:pathLst>
                <a:path w="72" h="214">
                  <a:moveTo>
                    <a:pt x="71" y="0"/>
                  </a:moveTo>
                  <a:lnTo>
                    <a:pt x="0" y="213"/>
                  </a:lnTo>
                  <a:lnTo>
                    <a:pt x="7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7"/>
            <p:cNvSpPr>
              <a:spLocks/>
            </p:cNvSpPr>
            <p:nvPr/>
          </p:nvSpPr>
          <p:spPr bwMode="auto">
            <a:xfrm>
              <a:off x="5478463" y="4954588"/>
              <a:ext cx="63500" cy="117475"/>
            </a:xfrm>
            <a:custGeom>
              <a:avLst/>
              <a:gdLst/>
              <a:ahLst/>
              <a:cxnLst>
                <a:cxn ang="0">
                  <a:pos x="39" y="10"/>
                </a:cxn>
                <a:cxn ang="0">
                  <a:pos x="0" y="73"/>
                </a:cxn>
                <a:cxn ang="0">
                  <a:pos x="6" y="0"/>
                </a:cxn>
                <a:cxn ang="0">
                  <a:pos x="39" y="10"/>
                </a:cxn>
              </a:cxnLst>
              <a:rect l="0" t="0" r="r" b="b"/>
              <a:pathLst>
                <a:path w="40" h="74">
                  <a:moveTo>
                    <a:pt x="39" y="10"/>
                  </a:moveTo>
                  <a:lnTo>
                    <a:pt x="0" y="73"/>
                  </a:lnTo>
                  <a:lnTo>
                    <a:pt x="6" y="0"/>
                  </a:lnTo>
                  <a:lnTo>
                    <a:pt x="39" y="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8"/>
            <p:cNvSpPr>
              <a:spLocks/>
            </p:cNvSpPr>
            <p:nvPr/>
          </p:nvSpPr>
          <p:spPr bwMode="auto">
            <a:xfrm>
              <a:off x="5816600" y="4732338"/>
              <a:ext cx="114300" cy="339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213"/>
                </a:cxn>
                <a:cxn ang="0">
                  <a:pos x="0" y="0"/>
                </a:cxn>
              </a:cxnLst>
              <a:rect l="0" t="0" r="r" b="b"/>
              <a:pathLst>
                <a:path w="72" h="214">
                  <a:moveTo>
                    <a:pt x="0" y="0"/>
                  </a:moveTo>
                  <a:lnTo>
                    <a:pt x="71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9"/>
            <p:cNvSpPr>
              <a:spLocks/>
            </p:cNvSpPr>
            <p:nvPr/>
          </p:nvSpPr>
          <p:spPr bwMode="auto">
            <a:xfrm>
              <a:off x="5867400" y="4954588"/>
              <a:ext cx="63500" cy="11747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9" y="73"/>
                </a:cxn>
                <a:cxn ang="0">
                  <a:pos x="0" y="10"/>
                </a:cxn>
                <a:cxn ang="0">
                  <a:pos x="33" y="0"/>
                </a:cxn>
              </a:cxnLst>
              <a:rect l="0" t="0" r="r" b="b"/>
              <a:pathLst>
                <a:path w="40" h="74">
                  <a:moveTo>
                    <a:pt x="33" y="0"/>
                  </a:moveTo>
                  <a:lnTo>
                    <a:pt x="39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90"/>
            <p:cNvSpPr>
              <a:spLocks/>
            </p:cNvSpPr>
            <p:nvPr/>
          </p:nvSpPr>
          <p:spPr bwMode="auto">
            <a:xfrm>
              <a:off x="5705475" y="4732338"/>
              <a:ext cx="1588" cy="225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"/>
                </a:cxn>
                <a:cxn ang="0">
                  <a:pos x="0" y="0"/>
                </a:cxn>
              </a:cxnLst>
              <a:rect l="0" t="0" r="r" b="b"/>
              <a:pathLst>
                <a:path w="1" h="142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91"/>
            <p:cNvSpPr>
              <a:spLocks/>
            </p:cNvSpPr>
            <p:nvPr/>
          </p:nvSpPr>
          <p:spPr bwMode="auto">
            <a:xfrm>
              <a:off x="5675313" y="4843463"/>
              <a:ext cx="58737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9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9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92"/>
            <p:cNvSpPr>
              <a:spLocks/>
            </p:cNvSpPr>
            <p:nvPr/>
          </p:nvSpPr>
          <p:spPr bwMode="auto">
            <a:xfrm>
              <a:off x="7392988" y="4732338"/>
              <a:ext cx="115887" cy="339725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0" y="213"/>
                </a:cxn>
                <a:cxn ang="0">
                  <a:pos x="72" y="0"/>
                </a:cxn>
              </a:cxnLst>
              <a:rect l="0" t="0" r="r" b="b"/>
              <a:pathLst>
                <a:path w="73" h="214">
                  <a:moveTo>
                    <a:pt x="72" y="0"/>
                  </a:moveTo>
                  <a:lnTo>
                    <a:pt x="0" y="213"/>
                  </a:lnTo>
                  <a:lnTo>
                    <a:pt x="7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3"/>
            <p:cNvSpPr>
              <a:spLocks/>
            </p:cNvSpPr>
            <p:nvPr/>
          </p:nvSpPr>
          <p:spPr bwMode="auto">
            <a:xfrm>
              <a:off x="7392988" y="4954588"/>
              <a:ext cx="63500" cy="117475"/>
            </a:xfrm>
            <a:custGeom>
              <a:avLst/>
              <a:gdLst/>
              <a:ahLst/>
              <a:cxnLst>
                <a:cxn ang="0">
                  <a:pos x="39" y="10"/>
                </a:cxn>
                <a:cxn ang="0">
                  <a:pos x="0" y="73"/>
                </a:cxn>
                <a:cxn ang="0">
                  <a:pos x="6" y="0"/>
                </a:cxn>
                <a:cxn ang="0">
                  <a:pos x="39" y="10"/>
                </a:cxn>
              </a:cxnLst>
              <a:rect l="0" t="0" r="r" b="b"/>
              <a:pathLst>
                <a:path w="40" h="74">
                  <a:moveTo>
                    <a:pt x="39" y="10"/>
                  </a:moveTo>
                  <a:lnTo>
                    <a:pt x="0" y="73"/>
                  </a:lnTo>
                  <a:lnTo>
                    <a:pt x="6" y="0"/>
                  </a:lnTo>
                  <a:lnTo>
                    <a:pt x="39" y="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4"/>
            <p:cNvSpPr>
              <a:spLocks/>
            </p:cNvSpPr>
            <p:nvPr/>
          </p:nvSpPr>
          <p:spPr bwMode="auto">
            <a:xfrm>
              <a:off x="7731125" y="4732338"/>
              <a:ext cx="112713" cy="339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213"/>
                </a:cxn>
                <a:cxn ang="0">
                  <a:pos x="0" y="0"/>
                </a:cxn>
              </a:cxnLst>
              <a:rect l="0" t="0" r="r" b="b"/>
              <a:pathLst>
                <a:path w="71" h="214">
                  <a:moveTo>
                    <a:pt x="0" y="0"/>
                  </a:moveTo>
                  <a:lnTo>
                    <a:pt x="70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5"/>
            <p:cNvSpPr>
              <a:spLocks/>
            </p:cNvSpPr>
            <p:nvPr/>
          </p:nvSpPr>
          <p:spPr bwMode="auto">
            <a:xfrm>
              <a:off x="7781925" y="4954588"/>
              <a:ext cx="61913" cy="11747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73"/>
                </a:cxn>
                <a:cxn ang="0">
                  <a:pos x="0" y="10"/>
                </a:cxn>
                <a:cxn ang="0">
                  <a:pos x="33" y="0"/>
                </a:cxn>
              </a:cxnLst>
              <a:rect l="0" t="0" r="r" b="b"/>
              <a:pathLst>
                <a:path w="39" h="74">
                  <a:moveTo>
                    <a:pt x="33" y="0"/>
                  </a:moveTo>
                  <a:lnTo>
                    <a:pt x="38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6"/>
            <p:cNvSpPr>
              <a:spLocks/>
            </p:cNvSpPr>
            <p:nvPr/>
          </p:nvSpPr>
          <p:spPr bwMode="auto">
            <a:xfrm>
              <a:off x="7620000" y="4732338"/>
              <a:ext cx="1588" cy="225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"/>
                </a:cxn>
                <a:cxn ang="0">
                  <a:pos x="0" y="0"/>
                </a:cxn>
              </a:cxnLst>
              <a:rect l="0" t="0" r="r" b="b"/>
              <a:pathLst>
                <a:path w="1" h="142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7"/>
            <p:cNvSpPr>
              <a:spLocks/>
            </p:cNvSpPr>
            <p:nvPr/>
          </p:nvSpPr>
          <p:spPr bwMode="auto">
            <a:xfrm>
              <a:off x="7589838" y="4843463"/>
              <a:ext cx="58737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9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9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8"/>
            <p:cNvSpPr>
              <a:spLocks/>
            </p:cNvSpPr>
            <p:nvPr/>
          </p:nvSpPr>
          <p:spPr bwMode="auto">
            <a:xfrm>
              <a:off x="1720850" y="5168900"/>
              <a:ext cx="57150" cy="28575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5" y="9"/>
                </a:cxn>
              </a:cxnLst>
              <a:rect l="0" t="0" r="r" b="b"/>
              <a:pathLst>
                <a:path w="36" h="18">
                  <a:moveTo>
                    <a:pt x="35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9"/>
            <p:cNvSpPr>
              <a:spLocks/>
            </p:cNvSpPr>
            <p:nvPr/>
          </p:nvSpPr>
          <p:spPr bwMode="auto">
            <a:xfrm>
              <a:off x="1846263" y="5168900"/>
              <a:ext cx="58737" cy="28575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17" y="17"/>
                </a:cxn>
                <a:cxn ang="0">
                  <a:pos x="36" y="9"/>
                </a:cxn>
              </a:cxnLst>
              <a:rect l="0" t="0" r="r" b="b"/>
              <a:pathLst>
                <a:path w="37" h="18">
                  <a:moveTo>
                    <a:pt x="36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00"/>
            <p:cNvSpPr>
              <a:spLocks/>
            </p:cNvSpPr>
            <p:nvPr/>
          </p:nvSpPr>
          <p:spPr bwMode="auto">
            <a:xfrm>
              <a:off x="1973263" y="5168900"/>
              <a:ext cx="58737" cy="28575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6" y="9"/>
                </a:cxn>
              </a:cxnLst>
              <a:rect l="0" t="0" r="r" b="b"/>
              <a:pathLst>
                <a:path w="37" h="18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01"/>
            <p:cNvSpPr>
              <a:spLocks/>
            </p:cNvSpPr>
            <p:nvPr/>
          </p:nvSpPr>
          <p:spPr bwMode="auto">
            <a:xfrm>
              <a:off x="3621088" y="5168900"/>
              <a:ext cx="58737" cy="28575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6" y="9"/>
                </a:cxn>
              </a:cxnLst>
              <a:rect l="0" t="0" r="r" b="b"/>
              <a:pathLst>
                <a:path w="37" h="18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2"/>
            <p:cNvSpPr>
              <a:spLocks/>
            </p:cNvSpPr>
            <p:nvPr/>
          </p:nvSpPr>
          <p:spPr bwMode="auto">
            <a:xfrm>
              <a:off x="3748088" y="5168900"/>
              <a:ext cx="55562" cy="28575"/>
            </a:xfrm>
            <a:custGeom>
              <a:avLst/>
              <a:gdLst/>
              <a:ahLst/>
              <a:cxnLst>
                <a:cxn ang="0">
                  <a:pos x="34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4" y="9"/>
                </a:cxn>
              </a:cxnLst>
              <a:rect l="0" t="0" r="r" b="b"/>
              <a:pathLst>
                <a:path w="35" h="18">
                  <a:moveTo>
                    <a:pt x="34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4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03"/>
            <p:cNvSpPr>
              <a:spLocks/>
            </p:cNvSpPr>
            <p:nvPr/>
          </p:nvSpPr>
          <p:spPr bwMode="auto">
            <a:xfrm>
              <a:off x="3873500" y="5168900"/>
              <a:ext cx="58738" cy="28575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6" y="9"/>
                </a:cxn>
              </a:cxnLst>
              <a:rect l="0" t="0" r="r" b="b"/>
              <a:pathLst>
                <a:path w="37" h="18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4"/>
            <p:cNvSpPr>
              <a:spLocks/>
            </p:cNvSpPr>
            <p:nvPr/>
          </p:nvSpPr>
          <p:spPr bwMode="auto">
            <a:xfrm>
              <a:off x="5535613" y="5168900"/>
              <a:ext cx="57150" cy="28575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17" y="17"/>
                </a:cxn>
                <a:cxn ang="0">
                  <a:pos x="35" y="9"/>
                </a:cxn>
              </a:cxnLst>
              <a:rect l="0" t="0" r="r" b="b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5"/>
            <p:cNvSpPr>
              <a:spLocks/>
            </p:cNvSpPr>
            <p:nvPr/>
          </p:nvSpPr>
          <p:spPr bwMode="auto">
            <a:xfrm>
              <a:off x="5661025" y="5168900"/>
              <a:ext cx="60325" cy="28575"/>
            </a:xfrm>
            <a:custGeom>
              <a:avLst/>
              <a:gdLst/>
              <a:ahLst/>
              <a:cxnLst>
                <a:cxn ang="0">
                  <a:pos x="37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7" y="9"/>
                </a:cxn>
              </a:cxnLst>
              <a:rect l="0" t="0" r="r" b="b"/>
              <a:pathLst>
                <a:path w="38" h="18">
                  <a:moveTo>
                    <a:pt x="37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7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6"/>
            <p:cNvSpPr>
              <a:spLocks/>
            </p:cNvSpPr>
            <p:nvPr/>
          </p:nvSpPr>
          <p:spPr bwMode="auto">
            <a:xfrm>
              <a:off x="5789613" y="5168900"/>
              <a:ext cx="57150" cy="28575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17" y="17"/>
                </a:cxn>
                <a:cxn ang="0">
                  <a:pos x="35" y="9"/>
                </a:cxn>
              </a:cxnLst>
              <a:rect l="0" t="0" r="r" b="b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7"/>
            <p:cNvSpPr>
              <a:spLocks/>
            </p:cNvSpPr>
            <p:nvPr/>
          </p:nvSpPr>
          <p:spPr bwMode="auto">
            <a:xfrm>
              <a:off x="7464425" y="5168900"/>
              <a:ext cx="57150" cy="28575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17" y="17"/>
                </a:cxn>
                <a:cxn ang="0">
                  <a:pos x="35" y="9"/>
                </a:cxn>
              </a:cxnLst>
              <a:rect l="0" t="0" r="r" b="b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8"/>
            <p:cNvSpPr>
              <a:spLocks/>
            </p:cNvSpPr>
            <p:nvPr/>
          </p:nvSpPr>
          <p:spPr bwMode="auto">
            <a:xfrm>
              <a:off x="7589838" y="5168900"/>
              <a:ext cx="58737" cy="28575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9" y="0"/>
                </a:cxn>
                <a:cxn ang="0">
                  <a:pos x="0" y="9"/>
                </a:cxn>
                <a:cxn ang="0">
                  <a:pos x="19" y="17"/>
                </a:cxn>
                <a:cxn ang="0">
                  <a:pos x="36" y="9"/>
                </a:cxn>
              </a:cxnLst>
              <a:rect l="0" t="0" r="r" b="b"/>
              <a:pathLst>
                <a:path w="37" h="18">
                  <a:moveTo>
                    <a:pt x="36" y="9"/>
                  </a:moveTo>
                  <a:lnTo>
                    <a:pt x="19" y="0"/>
                  </a:lnTo>
                  <a:lnTo>
                    <a:pt x="0" y="9"/>
                  </a:lnTo>
                  <a:lnTo>
                    <a:pt x="19" y="17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9"/>
            <p:cNvSpPr>
              <a:spLocks/>
            </p:cNvSpPr>
            <p:nvPr/>
          </p:nvSpPr>
          <p:spPr bwMode="auto">
            <a:xfrm>
              <a:off x="7716838" y="5168900"/>
              <a:ext cx="57150" cy="28575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17" y="17"/>
                </a:cxn>
                <a:cxn ang="0">
                  <a:pos x="35" y="9"/>
                </a:cxn>
              </a:cxnLst>
              <a:rect l="0" t="0" r="r" b="b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10"/>
            <p:cNvSpPr>
              <a:spLocks/>
            </p:cNvSpPr>
            <p:nvPr/>
          </p:nvSpPr>
          <p:spPr bwMode="auto">
            <a:xfrm>
              <a:off x="6548438" y="4619625"/>
              <a:ext cx="58737" cy="30163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8"/>
                </a:cxn>
                <a:cxn ang="0">
                  <a:pos x="36" y="9"/>
                </a:cxn>
              </a:cxnLst>
              <a:rect l="0" t="0" r="r" b="b"/>
              <a:pathLst>
                <a:path w="37" h="19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8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11"/>
            <p:cNvSpPr>
              <a:spLocks/>
            </p:cNvSpPr>
            <p:nvPr/>
          </p:nvSpPr>
          <p:spPr bwMode="auto">
            <a:xfrm>
              <a:off x="6675438" y="4619625"/>
              <a:ext cx="57150" cy="30163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8"/>
                </a:cxn>
                <a:cxn ang="0">
                  <a:pos x="35" y="9"/>
                </a:cxn>
              </a:cxnLst>
              <a:rect l="0" t="0" r="r" b="b"/>
              <a:pathLst>
                <a:path w="36" h="19">
                  <a:moveTo>
                    <a:pt x="35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8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2"/>
            <p:cNvSpPr>
              <a:spLocks/>
            </p:cNvSpPr>
            <p:nvPr/>
          </p:nvSpPr>
          <p:spPr bwMode="auto">
            <a:xfrm>
              <a:off x="6802438" y="4619625"/>
              <a:ext cx="58737" cy="30163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8"/>
                </a:cxn>
                <a:cxn ang="0">
                  <a:pos x="36" y="9"/>
                </a:cxn>
              </a:cxnLst>
              <a:rect l="0" t="0" r="r" b="b"/>
              <a:pathLst>
                <a:path w="37" h="19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8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3"/>
            <p:cNvSpPr>
              <a:spLocks/>
            </p:cNvSpPr>
            <p:nvPr/>
          </p:nvSpPr>
          <p:spPr bwMode="auto">
            <a:xfrm>
              <a:off x="4537075" y="3960813"/>
              <a:ext cx="55563" cy="28575"/>
            </a:xfrm>
            <a:custGeom>
              <a:avLst/>
              <a:gdLst/>
              <a:ahLst/>
              <a:cxnLst>
                <a:cxn ang="0">
                  <a:pos x="34" y="8"/>
                </a:cxn>
                <a:cxn ang="0">
                  <a:pos x="17" y="0"/>
                </a:cxn>
                <a:cxn ang="0">
                  <a:pos x="0" y="8"/>
                </a:cxn>
                <a:cxn ang="0">
                  <a:pos x="17" y="17"/>
                </a:cxn>
                <a:cxn ang="0">
                  <a:pos x="34" y="8"/>
                </a:cxn>
              </a:cxnLst>
              <a:rect l="0" t="0" r="r" b="b"/>
              <a:pathLst>
                <a:path w="35" h="18">
                  <a:moveTo>
                    <a:pt x="34" y="8"/>
                  </a:moveTo>
                  <a:lnTo>
                    <a:pt x="17" y="0"/>
                  </a:lnTo>
                  <a:lnTo>
                    <a:pt x="0" y="8"/>
                  </a:lnTo>
                  <a:lnTo>
                    <a:pt x="17" y="17"/>
                  </a:lnTo>
                  <a:lnTo>
                    <a:pt x="34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4"/>
            <p:cNvSpPr>
              <a:spLocks/>
            </p:cNvSpPr>
            <p:nvPr/>
          </p:nvSpPr>
          <p:spPr bwMode="auto">
            <a:xfrm>
              <a:off x="4660900" y="3960813"/>
              <a:ext cx="60325" cy="28575"/>
            </a:xfrm>
            <a:custGeom>
              <a:avLst/>
              <a:gdLst/>
              <a:ahLst/>
              <a:cxnLst>
                <a:cxn ang="0">
                  <a:pos x="37" y="8"/>
                </a:cxn>
                <a:cxn ang="0">
                  <a:pos x="19" y="0"/>
                </a:cxn>
                <a:cxn ang="0">
                  <a:pos x="0" y="8"/>
                </a:cxn>
                <a:cxn ang="0">
                  <a:pos x="19" y="17"/>
                </a:cxn>
                <a:cxn ang="0">
                  <a:pos x="37" y="8"/>
                </a:cxn>
              </a:cxnLst>
              <a:rect l="0" t="0" r="r" b="b"/>
              <a:pathLst>
                <a:path w="38" h="18">
                  <a:moveTo>
                    <a:pt x="37" y="8"/>
                  </a:moveTo>
                  <a:lnTo>
                    <a:pt x="19" y="0"/>
                  </a:lnTo>
                  <a:lnTo>
                    <a:pt x="0" y="8"/>
                  </a:lnTo>
                  <a:lnTo>
                    <a:pt x="19" y="17"/>
                  </a:lnTo>
                  <a:lnTo>
                    <a:pt x="37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5"/>
            <p:cNvSpPr>
              <a:spLocks/>
            </p:cNvSpPr>
            <p:nvPr/>
          </p:nvSpPr>
          <p:spPr bwMode="auto">
            <a:xfrm>
              <a:off x="4789488" y="3960813"/>
              <a:ext cx="57150" cy="28575"/>
            </a:xfrm>
            <a:custGeom>
              <a:avLst/>
              <a:gdLst/>
              <a:ahLst/>
              <a:cxnLst>
                <a:cxn ang="0">
                  <a:pos x="35" y="8"/>
                </a:cxn>
                <a:cxn ang="0">
                  <a:pos x="17" y="0"/>
                </a:cxn>
                <a:cxn ang="0">
                  <a:pos x="0" y="8"/>
                </a:cxn>
                <a:cxn ang="0">
                  <a:pos x="17" y="17"/>
                </a:cxn>
                <a:cxn ang="0">
                  <a:pos x="35" y="8"/>
                </a:cxn>
              </a:cxnLst>
              <a:rect l="0" t="0" r="r" b="b"/>
              <a:pathLst>
                <a:path w="36" h="18">
                  <a:moveTo>
                    <a:pt x="35" y="8"/>
                  </a:moveTo>
                  <a:lnTo>
                    <a:pt x="17" y="0"/>
                  </a:lnTo>
                  <a:lnTo>
                    <a:pt x="0" y="8"/>
                  </a:lnTo>
                  <a:lnTo>
                    <a:pt x="17" y="17"/>
                  </a:lnTo>
                  <a:lnTo>
                    <a:pt x="35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6"/>
            <p:cNvSpPr>
              <a:spLocks/>
            </p:cNvSpPr>
            <p:nvPr/>
          </p:nvSpPr>
          <p:spPr bwMode="auto">
            <a:xfrm>
              <a:off x="2690813" y="4606925"/>
              <a:ext cx="58737" cy="2857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18" y="0"/>
                </a:cxn>
                <a:cxn ang="0">
                  <a:pos x="0" y="8"/>
                </a:cxn>
                <a:cxn ang="0">
                  <a:pos x="18" y="17"/>
                </a:cxn>
                <a:cxn ang="0">
                  <a:pos x="36" y="8"/>
                </a:cxn>
              </a:cxnLst>
              <a:rect l="0" t="0" r="r" b="b"/>
              <a:pathLst>
                <a:path w="37" h="18">
                  <a:moveTo>
                    <a:pt x="36" y="8"/>
                  </a:moveTo>
                  <a:lnTo>
                    <a:pt x="18" y="0"/>
                  </a:lnTo>
                  <a:lnTo>
                    <a:pt x="0" y="8"/>
                  </a:lnTo>
                  <a:lnTo>
                    <a:pt x="18" y="17"/>
                  </a:lnTo>
                  <a:lnTo>
                    <a:pt x="36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7"/>
            <p:cNvSpPr>
              <a:spLocks/>
            </p:cNvSpPr>
            <p:nvPr/>
          </p:nvSpPr>
          <p:spPr bwMode="auto">
            <a:xfrm>
              <a:off x="2819400" y="4606925"/>
              <a:ext cx="57150" cy="28575"/>
            </a:xfrm>
            <a:custGeom>
              <a:avLst/>
              <a:gdLst/>
              <a:ahLst/>
              <a:cxnLst>
                <a:cxn ang="0">
                  <a:pos x="35" y="8"/>
                </a:cxn>
                <a:cxn ang="0">
                  <a:pos x="17" y="0"/>
                </a:cxn>
                <a:cxn ang="0">
                  <a:pos x="0" y="8"/>
                </a:cxn>
                <a:cxn ang="0">
                  <a:pos x="17" y="17"/>
                </a:cxn>
                <a:cxn ang="0">
                  <a:pos x="35" y="8"/>
                </a:cxn>
              </a:cxnLst>
              <a:rect l="0" t="0" r="r" b="b"/>
              <a:pathLst>
                <a:path w="36" h="18">
                  <a:moveTo>
                    <a:pt x="35" y="8"/>
                  </a:moveTo>
                  <a:lnTo>
                    <a:pt x="17" y="0"/>
                  </a:lnTo>
                  <a:lnTo>
                    <a:pt x="0" y="8"/>
                  </a:lnTo>
                  <a:lnTo>
                    <a:pt x="17" y="17"/>
                  </a:lnTo>
                  <a:lnTo>
                    <a:pt x="35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8"/>
            <p:cNvSpPr>
              <a:spLocks/>
            </p:cNvSpPr>
            <p:nvPr/>
          </p:nvSpPr>
          <p:spPr bwMode="auto">
            <a:xfrm>
              <a:off x="2944813" y="4606925"/>
              <a:ext cx="58737" cy="2857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18" y="0"/>
                </a:cxn>
                <a:cxn ang="0">
                  <a:pos x="0" y="8"/>
                </a:cxn>
                <a:cxn ang="0">
                  <a:pos x="18" y="17"/>
                </a:cxn>
                <a:cxn ang="0">
                  <a:pos x="36" y="8"/>
                </a:cxn>
              </a:cxnLst>
              <a:rect l="0" t="0" r="r" b="b"/>
              <a:pathLst>
                <a:path w="37" h="18">
                  <a:moveTo>
                    <a:pt x="36" y="8"/>
                  </a:moveTo>
                  <a:lnTo>
                    <a:pt x="18" y="0"/>
                  </a:lnTo>
                  <a:lnTo>
                    <a:pt x="0" y="8"/>
                  </a:lnTo>
                  <a:lnTo>
                    <a:pt x="18" y="17"/>
                  </a:lnTo>
                  <a:lnTo>
                    <a:pt x="36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9"/>
            <p:cNvSpPr>
              <a:spLocks/>
            </p:cNvSpPr>
            <p:nvPr/>
          </p:nvSpPr>
          <p:spPr bwMode="auto">
            <a:xfrm>
              <a:off x="1438275" y="2932113"/>
              <a:ext cx="1588" cy="19129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4"/>
                </a:cxn>
                <a:cxn ang="0">
                  <a:pos x="0" y="0"/>
                </a:cxn>
              </a:cxnLst>
              <a:rect l="0" t="0" r="r" b="b"/>
              <a:pathLst>
                <a:path w="1" h="1205">
                  <a:moveTo>
                    <a:pt x="0" y="0"/>
                  </a:moveTo>
                  <a:lnTo>
                    <a:pt x="0" y="120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20"/>
            <p:cNvSpPr>
              <a:spLocks/>
            </p:cNvSpPr>
            <p:nvPr/>
          </p:nvSpPr>
          <p:spPr bwMode="auto">
            <a:xfrm>
              <a:off x="1452563" y="4816475"/>
              <a:ext cx="1143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0"/>
                </a:cxn>
                <a:cxn ang="0">
                  <a:pos x="0" y="0"/>
                </a:cxn>
              </a:cxnLst>
              <a:rect l="0" t="0" r="r" b="b"/>
              <a:pathLst>
                <a:path w="72" h="1">
                  <a:moveTo>
                    <a:pt x="0" y="0"/>
                  </a:move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21"/>
            <p:cNvSpPr>
              <a:spLocks/>
            </p:cNvSpPr>
            <p:nvPr/>
          </p:nvSpPr>
          <p:spPr bwMode="auto">
            <a:xfrm>
              <a:off x="1438275" y="2960688"/>
              <a:ext cx="142875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9" y="0"/>
                </a:cxn>
                <a:cxn ang="0">
                  <a:pos x="0" y="0"/>
                </a:cxn>
              </a:cxnLst>
              <a:rect l="0" t="0" r="r" b="b"/>
              <a:pathLst>
                <a:path w="90" h="1">
                  <a:moveTo>
                    <a:pt x="0" y="0"/>
                  </a:move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22"/>
            <p:cNvSpPr>
              <a:spLocks/>
            </p:cNvSpPr>
            <p:nvPr/>
          </p:nvSpPr>
          <p:spPr bwMode="auto">
            <a:xfrm>
              <a:off x="523875" y="4899025"/>
              <a:ext cx="78009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13" y="0"/>
                </a:cxn>
                <a:cxn ang="0">
                  <a:pos x="0" y="0"/>
                </a:cxn>
              </a:cxnLst>
              <a:rect l="0" t="0" r="r" b="b"/>
              <a:pathLst>
                <a:path w="4914" h="1">
                  <a:moveTo>
                    <a:pt x="0" y="0"/>
                  </a:moveTo>
                  <a:lnTo>
                    <a:pt x="4913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3"/>
            <p:cNvSpPr>
              <a:spLocks/>
            </p:cNvSpPr>
            <p:nvPr/>
          </p:nvSpPr>
          <p:spPr bwMode="auto">
            <a:xfrm>
              <a:off x="1211263" y="5478463"/>
              <a:ext cx="450850" cy="228600"/>
            </a:xfrm>
            <a:custGeom>
              <a:avLst/>
              <a:gdLst/>
              <a:ahLst/>
              <a:cxnLst>
                <a:cxn ang="0">
                  <a:pos x="0" y="143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3"/>
                </a:cxn>
                <a:cxn ang="0">
                  <a:pos x="0" y="143"/>
                </a:cxn>
              </a:cxnLst>
              <a:rect l="0" t="0" r="r" b="b"/>
              <a:pathLst>
                <a:path w="284" h="144">
                  <a:moveTo>
                    <a:pt x="0" y="143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3"/>
                  </a:lnTo>
                  <a:lnTo>
                    <a:pt x="0" y="143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4"/>
            <p:cNvSpPr>
              <a:spLocks/>
            </p:cNvSpPr>
            <p:nvPr/>
          </p:nvSpPr>
          <p:spPr bwMode="auto">
            <a:xfrm>
              <a:off x="4024313" y="5484813"/>
              <a:ext cx="450850" cy="227012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2"/>
                </a:cxn>
                <a:cxn ang="0">
                  <a:pos x="0" y="142"/>
                </a:cxn>
              </a:cxnLst>
              <a:rect l="0" t="0" r="r" b="b"/>
              <a:pathLst>
                <a:path w="284" h="143">
                  <a:moveTo>
                    <a:pt x="0" y="142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2"/>
                  </a:lnTo>
                  <a:lnTo>
                    <a:pt x="0" y="14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5"/>
            <p:cNvSpPr>
              <a:spLocks/>
            </p:cNvSpPr>
            <p:nvPr/>
          </p:nvSpPr>
          <p:spPr bwMode="auto">
            <a:xfrm>
              <a:off x="1660525" y="5276850"/>
              <a:ext cx="69850" cy="1873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9" y="11"/>
                </a:cxn>
                <a:cxn ang="0">
                  <a:pos x="43" y="62"/>
                </a:cxn>
                <a:cxn ang="0">
                  <a:pos x="9" y="108"/>
                </a:cxn>
                <a:cxn ang="0">
                  <a:pos x="0" y="117"/>
                </a:cxn>
                <a:cxn ang="0">
                  <a:pos x="9" y="0"/>
                </a:cxn>
              </a:cxnLst>
              <a:rect l="0" t="0" r="r" b="b"/>
              <a:pathLst>
                <a:path w="44" h="118">
                  <a:moveTo>
                    <a:pt x="9" y="0"/>
                  </a:moveTo>
                  <a:lnTo>
                    <a:pt x="19" y="11"/>
                  </a:lnTo>
                  <a:lnTo>
                    <a:pt x="43" y="62"/>
                  </a:lnTo>
                  <a:lnTo>
                    <a:pt x="9" y="108"/>
                  </a:lnTo>
                  <a:lnTo>
                    <a:pt x="0" y="117"/>
                  </a:lnTo>
                  <a:lnTo>
                    <a:pt x="9" y="0"/>
                  </a:lnTo>
                </a:path>
              </a:pathLst>
            </a:custGeom>
            <a:noFill/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6"/>
            <p:cNvSpPr>
              <a:spLocks/>
            </p:cNvSpPr>
            <p:nvPr/>
          </p:nvSpPr>
          <p:spPr bwMode="auto">
            <a:xfrm>
              <a:off x="1660525" y="5368925"/>
              <a:ext cx="104775" cy="95250"/>
            </a:xfrm>
            <a:custGeom>
              <a:avLst/>
              <a:gdLst/>
              <a:ahLst/>
              <a:cxnLst>
                <a:cxn ang="0">
                  <a:pos x="65" y="26"/>
                </a:cxn>
                <a:cxn ang="0">
                  <a:pos x="0" y="59"/>
                </a:cxn>
                <a:cxn ang="0">
                  <a:pos x="42" y="0"/>
                </a:cxn>
                <a:cxn ang="0">
                  <a:pos x="65" y="26"/>
                </a:cxn>
              </a:cxnLst>
              <a:rect l="0" t="0" r="r" b="b"/>
              <a:pathLst>
                <a:path w="66" h="60">
                  <a:moveTo>
                    <a:pt x="65" y="26"/>
                  </a:moveTo>
                  <a:lnTo>
                    <a:pt x="0" y="59"/>
                  </a:lnTo>
                  <a:lnTo>
                    <a:pt x="42" y="0"/>
                  </a:lnTo>
                  <a:lnTo>
                    <a:pt x="65" y="26"/>
                  </a:lnTo>
                </a:path>
              </a:pathLst>
            </a:custGeom>
            <a:noFill/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Rectangle 127"/>
            <p:cNvSpPr>
              <a:spLocks noChangeArrowheads="1"/>
            </p:cNvSpPr>
            <p:nvPr/>
          </p:nvSpPr>
          <p:spPr bwMode="auto">
            <a:xfrm>
              <a:off x="414338" y="3568700"/>
              <a:ext cx="892175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Non-leaf</a:t>
              </a:r>
            </a:p>
          </p:txBody>
        </p:sp>
        <p:sp>
          <p:nvSpPr>
            <p:cNvPr id="129" name="Rectangle 128"/>
            <p:cNvSpPr>
              <a:spLocks noChangeArrowheads="1"/>
            </p:cNvSpPr>
            <p:nvPr/>
          </p:nvSpPr>
          <p:spPr bwMode="auto">
            <a:xfrm>
              <a:off x="447675" y="3822700"/>
              <a:ext cx="70485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Pages</a:t>
              </a:r>
            </a:p>
          </p:txBody>
        </p:sp>
        <p:sp>
          <p:nvSpPr>
            <p:cNvPr id="130" name="Rectangle 129"/>
            <p:cNvSpPr>
              <a:spLocks noChangeArrowheads="1"/>
            </p:cNvSpPr>
            <p:nvPr/>
          </p:nvSpPr>
          <p:spPr bwMode="auto">
            <a:xfrm>
              <a:off x="419100" y="5211763"/>
              <a:ext cx="70485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Pages</a:t>
              </a:r>
            </a:p>
          </p:txBody>
        </p:sp>
        <p:grpSp>
          <p:nvGrpSpPr>
            <p:cNvPr id="131" name="Group 132"/>
            <p:cNvGrpSpPr>
              <a:grpSpLocks/>
            </p:cNvGrpSpPr>
            <p:nvPr/>
          </p:nvGrpSpPr>
          <p:grpSpPr bwMode="auto">
            <a:xfrm>
              <a:off x="2341563" y="5487988"/>
              <a:ext cx="990600" cy="485775"/>
              <a:chOff x="1475" y="3457"/>
              <a:chExt cx="624" cy="306"/>
            </a:xfrm>
          </p:grpSpPr>
          <p:sp>
            <p:nvSpPr>
              <p:cNvPr id="132" name="Rectangle 130"/>
              <p:cNvSpPr>
                <a:spLocks noChangeArrowheads="1"/>
              </p:cNvSpPr>
              <p:nvPr/>
            </p:nvSpPr>
            <p:spPr bwMode="auto">
              <a:xfrm>
                <a:off x="1475" y="3457"/>
                <a:ext cx="62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Arial" pitchFamily="34" charset="0"/>
                  </a:rPr>
                  <a:t>Overflow </a:t>
                </a:r>
              </a:p>
            </p:txBody>
          </p:sp>
          <p:sp>
            <p:nvSpPr>
              <p:cNvPr id="133" name="Rectangle 131"/>
              <p:cNvSpPr>
                <a:spLocks noChangeArrowheads="1"/>
              </p:cNvSpPr>
              <p:nvPr/>
            </p:nvSpPr>
            <p:spPr bwMode="auto">
              <a:xfrm>
                <a:off x="1598" y="3573"/>
                <a:ext cx="375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sz="1400" b="1">
                    <a:solidFill>
                      <a:srgbClr val="000000"/>
                    </a:solidFill>
                    <a:latin typeface="Arial" pitchFamily="34" charset="0"/>
                  </a:rPr>
                  <a:t>page</a:t>
                </a:r>
              </a:p>
            </p:txBody>
          </p:sp>
        </p:grpSp>
        <p:sp>
          <p:nvSpPr>
            <p:cNvPr id="134" name="Rectangle 133"/>
            <p:cNvSpPr>
              <a:spLocks noChangeArrowheads="1"/>
            </p:cNvSpPr>
            <p:nvPr/>
          </p:nvSpPr>
          <p:spPr bwMode="auto">
            <a:xfrm>
              <a:off x="6072188" y="5803900"/>
              <a:ext cx="1406525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Primary pages</a:t>
              </a:r>
            </a:p>
          </p:txBody>
        </p:sp>
        <p:sp>
          <p:nvSpPr>
            <p:cNvPr id="135" name="Rectangle 134"/>
            <p:cNvSpPr>
              <a:spLocks noChangeArrowheads="1"/>
            </p:cNvSpPr>
            <p:nvPr/>
          </p:nvSpPr>
          <p:spPr bwMode="auto">
            <a:xfrm>
              <a:off x="447675" y="4946650"/>
              <a:ext cx="5461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Leaf</a:t>
              </a:r>
            </a:p>
          </p:txBody>
        </p:sp>
        <p:sp>
          <p:nvSpPr>
            <p:cNvPr id="136" name="Arc 135"/>
            <p:cNvSpPr>
              <a:spLocks/>
            </p:cNvSpPr>
            <p:nvPr/>
          </p:nvSpPr>
          <p:spPr bwMode="auto">
            <a:xfrm>
              <a:off x="1676400" y="5260975"/>
              <a:ext cx="152400" cy="1524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Arc 136"/>
            <p:cNvSpPr>
              <a:spLocks/>
            </p:cNvSpPr>
            <p:nvPr/>
          </p:nvSpPr>
          <p:spPr bwMode="auto">
            <a:xfrm>
              <a:off x="1676400" y="5410200"/>
              <a:ext cx="152400" cy="1524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" name="Group 141"/>
            <p:cNvGrpSpPr>
              <a:grpSpLocks/>
            </p:cNvGrpSpPr>
            <p:nvPr/>
          </p:nvGrpSpPr>
          <p:grpSpPr bwMode="auto">
            <a:xfrm>
              <a:off x="4479925" y="5260975"/>
              <a:ext cx="168275" cy="301625"/>
              <a:chOff x="2822" y="3314"/>
              <a:chExt cx="106" cy="190"/>
            </a:xfrm>
          </p:grpSpPr>
          <p:sp>
            <p:nvSpPr>
              <p:cNvPr id="139" name="Freeform 137"/>
              <p:cNvSpPr>
                <a:spLocks/>
              </p:cNvSpPr>
              <p:nvPr/>
            </p:nvSpPr>
            <p:spPr bwMode="auto">
              <a:xfrm>
                <a:off x="2822" y="3324"/>
                <a:ext cx="44" cy="11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9" y="11"/>
                  </a:cxn>
                  <a:cxn ang="0">
                    <a:pos x="43" y="62"/>
                  </a:cxn>
                  <a:cxn ang="0">
                    <a:pos x="9" y="108"/>
                  </a:cxn>
                  <a:cxn ang="0">
                    <a:pos x="0" y="117"/>
                  </a:cxn>
                  <a:cxn ang="0">
                    <a:pos x="9" y="0"/>
                  </a:cxn>
                </a:cxnLst>
                <a:rect l="0" t="0" r="r" b="b"/>
                <a:pathLst>
                  <a:path w="44" h="118">
                    <a:moveTo>
                      <a:pt x="9" y="0"/>
                    </a:moveTo>
                    <a:lnTo>
                      <a:pt x="19" y="11"/>
                    </a:lnTo>
                    <a:lnTo>
                      <a:pt x="43" y="62"/>
                    </a:lnTo>
                    <a:lnTo>
                      <a:pt x="9" y="108"/>
                    </a:lnTo>
                    <a:lnTo>
                      <a:pt x="0" y="117"/>
                    </a:lnTo>
                    <a:lnTo>
                      <a:pt x="9" y="0"/>
                    </a:lnTo>
                  </a:path>
                </a:pathLst>
              </a:custGeom>
              <a:noFill/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38"/>
              <p:cNvSpPr>
                <a:spLocks/>
              </p:cNvSpPr>
              <p:nvPr/>
            </p:nvSpPr>
            <p:spPr bwMode="auto">
              <a:xfrm>
                <a:off x="2822" y="3382"/>
                <a:ext cx="66" cy="60"/>
              </a:xfrm>
              <a:custGeom>
                <a:avLst/>
                <a:gdLst/>
                <a:ahLst/>
                <a:cxnLst>
                  <a:cxn ang="0">
                    <a:pos x="65" y="26"/>
                  </a:cxn>
                  <a:cxn ang="0">
                    <a:pos x="0" y="59"/>
                  </a:cxn>
                  <a:cxn ang="0">
                    <a:pos x="42" y="0"/>
                  </a:cxn>
                  <a:cxn ang="0">
                    <a:pos x="65" y="26"/>
                  </a:cxn>
                </a:cxnLst>
                <a:rect l="0" t="0" r="r" b="b"/>
                <a:pathLst>
                  <a:path w="66" h="60">
                    <a:moveTo>
                      <a:pt x="65" y="26"/>
                    </a:moveTo>
                    <a:lnTo>
                      <a:pt x="0" y="59"/>
                    </a:lnTo>
                    <a:lnTo>
                      <a:pt x="42" y="0"/>
                    </a:lnTo>
                    <a:lnTo>
                      <a:pt x="65" y="26"/>
                    </a:lnTo>
                  </a:path>
                </a:pathLst>
              </a:custGeom>
              <a:noFill/>
              <a:ln w="9525" cap="rnd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Arc 139"/>
              <p:cNvSpPr>
                <a:spLocks/>
              </p:cNvSpPr>
              <p:nvPr/>
            </p:nvSpPr>
            <p:spPr bwMode="auto">
              <a:xfrm>
                <a:off x="2832" y="3314"/>
                <a:ext cx="96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Arc 140"/>
              <p:cNvSpPr>
                <a:spLocks/>
              </p:cNvSpPr>
              <p:nvPr/>
            </p:nvSpPr>
            <p:spPr bwMode="auto">
              <a:xfrm>
                <a:off x="2832" y="3408"/>
                <a:ext cx="96" cy="96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  <a:headEnd type="none" w="sm" len="sm"/>
                <a:tailEnd type="stealth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" name="Line 142"/>
            <p:cNvSpPr>
              <a:spLocks noChangeShapeType="1"/>
            </p:cNvSpPr>
            <p:nvPr/>
          </p:nvSpPr>
          <p:spPr bwMode="auto">
            <a:xfrm>
              <a:off x="3276600" y="5638800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Line 143"/>
            <p:cNvSpPr>
              <a:spLocks noChangeShapeType="1"/>
            </p:cNvSpPr>
            <p:nvPr/>
          </p:nvSpPr>
          <p:spPr bwMode="auto">
            <a:xfrm flipH="1" flipV="1">
              <a:off x="6019800" y="5334000"/>
              <a:ext cx="3810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Line 144"/>
            <p:cNvSpPr>
              <a:spLocks noChangeShapeType="1"/>
            </p:cNvSpPr>
            <p:nvPr/>
          </p:nvSpPr>
          <p:spPr bwMode="auto">
            <a:xfrm flipV="1">
              <a:off x="6629400" y="5334000"/>
              <a:ext cx="3810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Line 145"/>
            <p:cNvSpPr>
              <a:spLocks noChangeShapeType="1"/>
            </p:cNvSpPr>
            <p:nvPr/>
          </p:nvSpPr>
          <p:spPr bwMode="auto">
            <a:xfrm flipV="1">
              <a:off x="6858000" y="5334000"/>
              <a:ext cx="9144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ISAM: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173163"/>
          </a:xfrm>
        </p:spPr>
        <p:txBody>
          <a:bodyPr/>
          <a:lstStyle/>
          <a:p>
            <a:r>
              <a:rPr lang="en-US" dirty="0" smtClean="0"/>
              <a:t>Store data record at the leaf pages</a:t>
            </a:r>
          </a:p>
          <a:p>
            <a:r>
              <a:rPr lang="en-US" dirty="0" smtClean="0"/>
              <a:t>Do we still need the file of record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73745" y="435506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sid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6200" y="3821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sname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91616" y="32882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83976" y="2895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</a:p>
        </p:txBody>
      </p:sp>
      <p:cxnSp>
        <p:nvCxnSpPr>
          <p:cNvPr id="36" name="Straight Arrow Connector 35"/>
          <p:cNvCxnSpPr>
            <a:stCxn id="59" idx="2"/>
            <a:endCxn id="85" idx="0"/>
          </p:cNvCxnSpPr>
          <p:nvPr/>
        </p:nvCxnSpPr>
        <p:spPr>
          <a:xfrm rot="5400000">
            <a:off x="1981200" y="1905000"/>
            <a:ext cx="457200" cy="137160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58" idx="2"/>
            <a:endCxn id="90" idx="0"/>
          </p:cNvCxnSpPr>
          <p:nvPr/>
        </p:nvCxnSpPr>
        <p:spPr>
          <a:xfrm rot="5400000">
            <a:off x="2895600" y="2209800"/>
            <a:ext cx="457200" cy="76200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6" idx="2"/>
            <a:endCxn id="115" idx="0"/>
          </p:cNvCxnSpPr>
          <p:nvPr/>
        </p:nvCxnSpPr>
        <p:spPr>
          <a:xfrm rot="5400000">
            <a:off x="4953000" y="2590800"/>
            <a:ext cx="457200" cy="1588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55" idx="2"/>
            <a:endCxn id="125" idx="0"/>
          </p:cNvCxnSpPr>
          <p:nvPr/>
        </p:nvCxnSpPr>
        <p:spPr>
          <a:xfrm rot="16200000" flipH="1">
            <a:off x="5867400" y="2286000"/>
            <a:ext cx="457200" cy="60960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5400000">
            <a:off x="3352800" y="1371600"/>
            <a:ext cx="457200" cy="76200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6200000" flipH="1">
            <a:off x="4800600" y="1295400"/>
            <a:ext cx="457200" cy="91440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3886200" y="1143000"/>
            <a:ext cx="1371600" cy="381000"/>
            <a:chOff x="4038600" y="1143000"/>
            <a:chExt cx="1371600" cy="381000"/>
          </a:xfrm>
        </p:grpSpPr>
        <p:sp>
          <p:nvSpPr>
            <p:cNvPr id="60" name="Rectangle 59"/>
            <p:cNvSpPr/>
            <p:nvPr/>
          </p:nvSpPr>
          <p:spPr>
            <a:xfrm>
              <a:off x="4191000" y="11430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648200" y="1143000"/>
              <a:ext cx="1524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038600" y="1143000"/>
              <a:ext cx="1524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800600" y="11430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57800" y="1143000"/>
              <a:ext cx="1524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2819400" y="1981200"/>
            <a:ext cx="1371600" cy="381000"/>
            <a:chOff x="2971800" y="1981200"/>
            <a:chExt cx="1371600" cy="381000"/>
          </a:xfrm>
        </p:grpSpPr>
        <p:sp>
          <p:nvSpPr>
            <p:cNvPr id="57" name="Rectangle 56"/>
            <p:cNvSpPr/>
            <p:nvPr/>
          </p:nvSpPr>
          <p:spPr>
            <a:xfrm>
              <a:off x="3124200" y="1981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581400" y="1981200"/>
              <a:ext cx="1524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71800" y="1981200"/>
              <a:ext cx="1524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733800" y="1981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4191000" y="1981200"/>
              <a:ext cx="1524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/>
          <p:cNvCxnSpPr>
            <a:stCxn id="70" idx="2"/>
            <a:endCxn id="101" idx="0"/>
          </p:cNvCxnSpPr>
          <p:nvPr/>
        </p:nvCxnSpPr>
        <p:spPr>
          <a:xfrm rot="5400000">
            <a:off x="3810000" y="2514600"/>
            <a:ext cx="457200" cy="15240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5105400" y="1981200"/>
            <a:ext cx="1371600" cy="381000"/>
            <a:chOff x="5257800" y="1981200"/>
            <a:chExt cx="1371600" cy="381000"/>
          </a:xfrm>
        </p:grpSpPr>
        <p:sp>
          <p:nvSpPr>
            <p:cNvPr id="54" name="Rectangle 33"/>
            <p:cNvSpPr/>
            <p:nvPr/>
          </p:nvSpPr>
          <p:spPr>
            <a:xfrm>
              <a:off x="5410200" y="1981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67400" y="1981200"/>
              <a:ext cx="1524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57800" y="1981200"/>
              <a:ext cx="1524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019800" y="19812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477000" y="1981200"/>
              <a:ext cx="1524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4" name="Straight Arrow Connector 73"/>
          <p:cNvCxnSpPr>
            <a:stCxn id="73" idx="2"/>
            <a:endCxn id="135" idx="0"/>
          </p:cNvCxnSpPr>
          <p:nvPr/>
        </p:nvCxnSpPr>
        <p:spPr>
          <a:xfrm rot="16200000" flipH="1">
            <a:off x="6781800" y="1981200"/>
            <a:ext cx="457200" cy="1219200"/>
          </a:xfrm>
          <a:prstGeom prst="straightConnector1">
            <a:avLst/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990600" y="2819400"/>
            <a:ext cx="1066800" cy="1981200"/>
            <a:chOff x="1524000" y="2819400"/>
            <a:chExt cx="1066800" cy="1981200"/>
          </a:xfrm>
        </p:grpSpPr>
        <p:sp>
          <p:nvSpPr>
            <p:cNvPr id="85" name="Rectangle 84"/>
            <p:cNvSpPr/>
            <p:nvPr/>
          </p:nvSpPr>
          <p:spPr>
            <a:xfrm>
              <a:off x="1524000" y="2819400"/>
              <a:ext cx="10668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00200" y="2895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057400" y="2895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600200" y="3276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2057400" y="3276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00200" y="3657600"/>
              <a:ext cx="4572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057400" y="3657600"/>
              <a:ext cx="4572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1600200" y="4343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057400" y="4343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2209800" y="2819400"/>
            <a:ext cx="1066800" cy="1981200"/>
            <a:chOff x="1524000" y="2819400"/>
            <a:chExt cx="1066800" cy="1981200"/>
          </a:xfrm>
        </p:grpSpPr>
        <p:sp>
          <p:nvSpPr>
            <p:cNvPr id="90" name="Rectangle 89"/>
            <p:cNvSpPr/>
            <p:nvPr/>
          </p:nvSpPr>
          <p:spPr>
            <a:xfrm>
              <a:off x="1524000" y="2819400"/>
              <a:ext cx="10668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600200" y="2895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057400" y="2895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600200" y="3276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057400" y="3276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600200" y="3657600"/>
              <a:ext cx="4572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057400" y="3657600"/>
              <a:ext cx="4572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600200" y="4343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057400" y="4343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3429000" y="2819400"/>
            <a:ext cx="1066800" cy="1981200"/>
            <a:chOff x="1524000" y="2819400"/>
            <a:chExt cx="1066800" cy="1981200"/>
          </a:xfrm>
        </p:grpSpPr>
        <p:sp>
          <p:nvSpPr>
            <p:cNvPr id="101" name="Rectangle 100"/>
            <p:cNvSpPr/>
            <p:nvPr/>
          </p:nvSpPr>
          <p:spPr>
            <a:xfrm>
              <a:off x="1524000" y="2819400"/>
              <a:ext cx="10668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600200" y="2895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057400" y="2895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600200" y="3276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057400" y="3276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00200" y="3657600"/>
              <a:ext cx="4572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057400" y="3657600"/>
              <a:ext cx="4572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600200" y="4343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057400" y="4343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648200" y="2819400"/>
            <a:ext cx="1066800" cy="1981200"/>
            <a:chOff x="1524000" y="2819400"/>
            <a:chExt cx="1066800" cy="1981200"/>
          </a:xfrm>
        </p:grpSpPr>
        <p:sp>
          <p:nvSpPr>
            <p:cNvPr id="115" name="Rectangle 114"/>
            <p:cNvSpPr/>
            <p:nvPr/>
          </p:nvSpPr>
          <p:spPr>
            <a:xfrm>
              <a:off x="1524000" y="2819400"/>
              <a:ext cx="10668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1600200" y="2895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2057400" y="2895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600200" y="3276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2057400" y="3276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600200" y="3657600"/>
              <a:ext cx="4572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2057400" y="3657600"/>
              <a:ext cx="4572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600200" y="4343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057400" y="4343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867400" y="2819400"/>
            <a:ext cx="1066800" cy="1981200"/>
            <a:chOff x="1524000" y="2819400"/>
            <a:chExt cx="1066800" cy="1981200"/>
          </a:xfrm>
        </p:grpSpPr>
        <p:sp>
          <p:nvSpPr>
            <p:cNvPr id="125" name="Rectangle 124"/>
            <p:cNvSpPr/>
            <p:nvPr/>
          </p:nvSpPr>
          <p:spPr>
            <a:xfrm>
              <a:off x="1524000" y="2819400"/>
              <a:ext cx="10668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1600200" y="2895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057400" y="2895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600200" y="3276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57400" y="3276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600200" y="3657600"/>
              <a:ext cx="4572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2057400" y="3657600"/>
              <a:ext cx="4572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600200" y="4343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057400" y="4343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7086600" y="2819400"/>
            <a:ext cx="1066800" cy="1981200"/>
            <a:chOff x="1524000" y="2819400"/>
            <a:chExt cx="1066800" cy="1981200"/>
          </a:xfrm>
        </p:grpSpPr>
        <p:sp>
          <p:nvSpPr>
            <p:cNvPr id="135" name="Rectangle 134"/>
            <p:cNvSpPr/>
            <p:nvPr/>
          </p:nvSpPr>
          <p:spPr>
            <a:xfrm>
              <a:off x="1524000" y="2819400"/>
              <a:ext cx="10668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600200" y="2895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2057400" y="2895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97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600200" y="3276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2057400" y="3276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600200" y="3657600"/>
              <a:ext cx="4572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57400" y="3657600"/>
              <a:ext cx="4572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600200" y="4343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2057400" y="4343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7848600" y="4191000"/>
            <a:ext cx="1066800" cy="1981200"/>
            <a:chOff x="1524000" y="2819400"/>
            <a:chExt cx="1066800" cy="1981200"/>
          </a:xfrm>
        </p:grpSpPr>
        <p:sp>
          <p:nvSpPr>
            <p:cNvPr id="152" name="Rectangle 151"/>
            <p:cNvSpPr/>
            <p:nvPr/>
          </p:nvSpPr>
          <p:spPr>
            <a:xfrm>
              <a:off x="1524000" y="2819400"/>
              <a:ext cx="1066800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600200" y="2895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98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1600200" y="32766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600200" y="3657600"/>
              <a:ext cx="457200" cy="685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1600200" y="4343400"/>
              <a:ext cx="457200" cy="381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Arc 160"/>
          <p:cNvSpPr/>
          <p:nvPr/>
        </p:nvSpPr>
        <p:spPr>
          <a:xfrm>
            <a:off x="7772400" y="3352800"/>
            <a:ext cx="762000" cy="1447800"/>
          </a:xfrm>
          <a:prstGeom prst="arc">
            <a:avLst>
              <a:gd name="adj1" fmla="val 16096088"/>
              <a:gd name="adj2" fmla="val 956730"/>
            </a:avLst>
          </a:prstGeom>
          <a:ln w="254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ular Callout 161"/>
          <p:cNvSpPr/>
          <p:nvPr/>
        </p:nvSpPr>
        <p:spPr>
          <a:xfrm>
            <a:off x="6858000" y="914400"/>
            <a:ext cx="1676400" cy="1143000"/>
          </a:xfrm>
          <a:prstGeom prst="wedgeRectCallout">
            <a:avLst>
              <a:gd name="adj1" fmla="val -14772"/>
              <a:gd name="adj2" fmla="val 7731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Insert new record with age 98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1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ISAM 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i="1" dirty="0" smtClean="0"/>
              <a:t>File creation</a:t>
            </a:r>
            <a:r>
              <a:rPr lang="en-US" dirty="0" smtClean="0"/>
              <a:t>:  Leaf (data) pages </a:t>
            </a:r>
            <a:r>
              <a:rPr lang="en-US" dirty="0" smtClean="0"/>
              <a:t>allocated sequentially</a:t>
            </a:r>
            <a:r>
              <a:rPr lang="en-US" dirty="0" smtClean="0"/>
              <a:t>, sorted by search key; then index </a:t>
            </a:r>
            <a:r>
              <a:rPr lang="en-US" dirty="0" smtClean="0"/>
              <a:t>pages </a:t>
            </a:r>
            <a:r>
              <a:rPr lang="en-US" dirty="0" smtClean="0"/>
              <a:t>allocated, then space for overflow pages.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Index entries</a:t>
            </a:r>
            <a:r>
              <a:rPr lang="en-US" dirty="0" smtClean="0">
                <a:solidFill>
                  <a:schemeClr val="accent2"/>
                </a:solidFill>
              </a:rPr>
              <a:t>:  &lt;search key value, page id&gt;</a:t>
            </a:r>
            <a:r>
              <a:rPr lang="en-US" dirty="0" smtClean="0"/>
              <a:t>;  they   </a:t>
            </a:r>
            <a:r>
              <a:rPr lang="en-US" dirty="0" smtClean="0">
                <a:solidFill>
                  <a:schemeClr val="accent2"/>
                </a:solidFill>
              </a:rPr>
              <a:t>`direct’ search for </a:t>
            </a:r>
            <a:r>
              <a:rPr lang="en-US" i="1" dirty="0" smtClean="0">
                <a:solidFill>
                  <a:schemeClr val="accent2"/>
                </a:solidFill>
              </a:rPr>
              <a:t>data entries</a:t>
            </a:r>
            <a:r>
              <a:rPr lang="en-US" dirty="0" smtClean="0"/>
              <a:t>, which are in leaf pages.</a:t>
            </a:r>
          </a:p>
          <a:p>
            <a:r>
              <a:rPr lang="en-US" i="1" u="sng" dirty="0" smtClean="0"/>
              <a:t>Search</a:t>
            </a:r>
            <a:r>
              <a:rPr lang="en-US" dirty="0" smtClean="0"/>
              <a:t>:  Start at root; use key comparisons to go to leaf.  </a:t>
            </a:r>
            <a:r>
              <a:rPr lang="en-US" dirty="0" smtClean="0"/>
              <a:t>Cost=O(log </a:t>
            </a:r>
            <a:r>
              <a:rPr lang="en-US" baseline="-25000" dirty="0" smtClean="0"/>
              <a:t>F </a:t>
            </a:r>
            <a:r>
              <a:rPr lang="en-US" dirty="0" smtClean="0"/>
              <a:t>N) </a:t>
            </a:r>
            <a:r>
              <a:rPr lang="en-US" dirty="0" smtClean="0"/>
              <a:t>; F = # entries/index pg, N = # leaf pgs</a:t>
            </a:r>
          </a:p>
          <a:p>
            <a:r>
              <a:rPr lang="en-US" i="1" u="sng" dirty="0" smtClean="0"/>
              <a:t>Insert</a:t>
            </a:r>
            <a:r>
              <a:rPr lang="en-US" dirty="0" smtClean="0"/>
              <a:t>:  Find leaf data entry belongs to, and put it there</a:t>
            </a:r>
            <a:r>
              <a:rPr lang="en-US" dirty="0" smtClean="0"/>
              <a:t>. If full, allocate and put in overflow page</a:t>
            </a:r>
            <a:endParaRPr lang="en-US" dirty="0" smtClean="0"/>
          </a:p>
          <a:p>
            <a:r>
              <a:rPr lang="en-US" i="1" u="sng" dirty="0" smtClean="0"/>
              <a:t>Delete</a:t>
            </a:r>
            <a:r>
              <a:rPr lang="en-US" dirty="0" smtClean="0"/>
              <a:t>:  Find and remove from leaf; if empty overflow page, de-allocate. </a:t>
            </a:r>
            <a:endParaRPr lang="en-US" dirty="0" smtClean="0"/>
          </a:p>
          <a:p>
            <a:r>
              <a:rPr lang="en-US" dirty="0" smtClean="0">
                <a:solidFill>
                  <a:schemeClr val="accent2"/>
                </a:solidFill>
              </a:rPr>
              <a:t>Static tree structure</a:t>
            </a:r>
            <a:r>
              <a:rPr lang="en-US" dirty="0" smtClean="0"/>
              <a:t>:  inserts/deletes affect only leaf pages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B+ Tree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1816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Insert/delete at log </a:t>
            </a:r>
            <a:r>
              <a:rPr lang="en-US" baseline="-25000" dirty="0" smtClean="0"/>
              <a:t>F</a:t>
            </a:r>
            <a:r>
              <a:rPr lang="en-US" dirty="0" smtClean="0"/>
              <a:t> N cost; keep tree </a:t>
            </a:r>
            <a:r>
              <a:rPr lang="en-US" i="1" dirty="0" smtClean="0">
                <a:solidFill>
                  <a:schemeClr val="accent2"/>
                </a:solidFill>
              </a:rPr>
              <a:t>height-balanced</a:t>
            </a:r>
            <a:r>
              <a:rPr lang="en-US" dirty="0" smtClean="0">
                <a:solidFill>
                  <a:schemeClr val="accent2"/>
                </a:solidFill>
              </a:rPr>
              <a:t>.   </a:t>
            </a:r>
            <a:r>
              <a:rPr lang="en-US" dirty="0" smtClean="0"/>
              <a:t>(F = </a:t>
            </a:r>
            <a:r>
              <a:rPr lang="en-US" dirty="0" err="1" smtClean="0"/>
              <a:t>fanout</a:t>
            </a:r>
            <a:r>
              <a:rPr lang="en-US" dirty="0" smtClean="0"/>
              <a:t>, N = # leaf pages)</a:t>
            </a:r>
          </a:p>
          <a:p>
            <a:r>
              <a:rPr lang="en-US" dirty="0" smtClean="0"/>
              <a:t>Minimum 50% occupancy (except for root).  Each node contains </a:t>
            </a:r>
            <a:r>
              <a:rPr lang="en-US" b="1" dirty="0" smtClean="0"/>
              <a:t>d</a:t>
            </a:r>
            <a:r>
              <a:rPr lang="en-US" dirty="0" smtClean="0"/>
              <a:t> &lt;=  </a:t>
            </a:r>
            <a:r>
              <a:rPr lang="en-US" i="1" u="sng" dirty="0" smtClean="0"/>
              <a:t>m</a:t>
            </a:r>
            <a:r>
              <a:rPr lang="en-US" dirty="0" smtClean="0"/>
              <a:t>  &lt;= 2</a:t>
            </a:r>
            <a:r>
              <a:rPr lang="en-US" b="1" dirty="0" smtClean="0"/>
              <a:t>d</a:t>
            </a:r>
            <a:r>
              <a:rPr lang="en-US" dirty="0" smtClean="0"/>
              <a:t> entries.  The parameter </a:t>
            </a:r>
            <a:r>
              <a:rPr lang="en-US" b="1" dirty="0" smtClean="0"/>
              <a:t>d</a:t>
            </a:r>
            <a:r>
              <a:rPr lang="en-US" dirty="0" smtClean="0"/>
              <a:t> is called the </a:t>
            </a:r>
            <a:r>
              <a:rPr lang="en-US" i="1" dirty="0" smtClean="0"/>
              <a:t>order</a:t>
            </a:r>
            <a:r>
              <a:rPr lang="en-US" dirty="0" smtClean="0"/>
              <a:t> of the tree.</a:t>
            </a:r>
          </a:p>
          <a:p>
            <a:r>
              <a:rPr lang="en-US" dirty="0" smtClean="0"/>
              <a:t>Supports equality and range-searches efficiently.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Isosceles Triangle 6"/>
          <p:cNvSpPr/>
          <p:nvPr/>
        </p:nvSpPr>
        <p:spPr>
          <a:xfrm>
            <a:off x="5943600" y="1447800"/>
            <a:ext cx="2590800" cy="15240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B+ Tree</a:t>
            </a:r>
          </a:p>
          <a:p>
            <a:pPr algn="ctr"/>
            <a:r>
              <a:rPr lang="en-US" sz="2000" dirty="0" smtClean="0"/>
              <a:t>Index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943600" y="3505200"/>
            <a:ext cx="533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1000" y="3505200"/>
            <a:ext cx="533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518400" y="3505200"/>
            <a:ext cx="533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05800" y="3505200"/>
            <a:ext cx="533400" cy="533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477000" y="3771900"/>
            <a:ext cx="254000" cy="158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10" idx="1"/>
          </p:cNvCxnSpPr>
          <p:nvPr/>
        </p:nvCxnSpPr>
        <p:spPr>
          <a:xfrm>
            <a:off x="7264400" y="3771900"/>
            <a:ext cx="254000" cy="158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3"/>
            <a:endCxn id="11" idx="1"/>
          </p:cNvCxnSpPr>
          <p:nvPr/>
        </p:nvCxnSpPr>
        <p:spPr>
          <a:xfrm>
            <a:off x="8051800" y="3771900"/>
            <a:ext cx="254000" cy="158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8" idx="0"/>
          </p:cNvCxnSpPr>
          <p:nvPr/>
        </p:nvCxnSpPr>
        <p:spPr>
          <a:xfrm rot="5400000">
            <a:off x="6000750" y="3181350"/>
            <a:ext cx="533400" cy="11430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 rot="5400000">
            <a:off x="6737350" y="3232150"/>
            <a:ext cx="533400" cy="1270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0" idx="0"/>
          </p:cNvCxnSpPr>
          <p:nvPr/>
        </p:nvCxnSpPr>
        <p:spPr>
          <a:xfrm rot="16200000" flipH="1">
            <a:off x="7435850" y="3155950"/>
            <a:ext cx="533400" cy="16510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1" idx="0"/>
          </p:cNvCxnSpPr>
          <p:nvPr/>
        </p:nvCxnSpPr>
        <p:spPr>
          <a:xfrm rot="16200000" flipH="1">
            <a:off x="8172450" y="3105150"/>
            <a:ext cx="533400" cy="26670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943600" y="4343400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Entries/Leaf Pages</a:t>
            </a:r>
          </a:p>
          <a:p>
            <a:r>
              <a:rPr lang="en-US" dirty="0" smtClean="0"/>
              <a:t>(“Sequence Set”)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48600" y="1600200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</a:t>
            </a:r>
          </a:p>
          <a:p>
            <a:r>
              <a:rPr lang="en-US" dirty="0" smtClean="0"/>
              <a:t>Entries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B+ Tree: Search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/>
          <a:lstStyle/>
          <a:p>
            <a:r>
              <a:rPr lang="en-US" dirty="0" smtClean="0"/>
              <a:t>Leaf entries store &lt;</a:t>
            </a:r>
            <a:r>
              <a:rPr lang="en-US" dirty="0" err="1" smtClean="0"/>
              <a:t>key,rid</a:t>
            </a:r>
            <a:r>
              <a:rPr lang="en-US" dirty="0" smtClean="0"/>
              <a:t>&gt; pairs</a:t>
            </a:r>
          </a:p>
          <a:p>
            <a:r>
              <a:rPr lang="en-US" dirty="0" smtClean="0"/>
              <a:t>What is the order ?</a:t>
            </a:r>
          </a:p>
          <a:p>
            <a:r>
              <a:rPr lang="en-US" dirty="0" smtClean="0"/>
              <a:t>Search for: age=5, age=15, age&gt;=24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02/18/2010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94" name="Group 293"/>
          <p:cNvGrpSpPr/>
          <p:nvPr/>
        </p:nvGrpSpPr>
        <p:grpSpPr>
          <a:xfrm>
            <a:off x="152400" y="1295400"/>
            <a:ext cx="8839200" cy="1905000"/>
            <a:chOff x="152400" y="1905000"/>
            <a:chExt cx="8839200" cy="1905000"/>
          </a:xfrm>
        </p:grpSpPr>
        <p:cxnSp>
          <p:nvCxnSpPr>
            <p:cNvPr id="82" name="Straight Arrow Connector 81"/>
            <p:cNvCxnSpPr>
              <a:stCxn id="87" idx="2"/>
              <a:endCxn id="107" idx="0"/>
            </p:cNvCxnSpPr>
            <p:nvPr/>
          </p:nvCxnSpPr>
          <p:spPr>
            <a:xfrm rot="5400000">
              <a:off x="1557338" y="1481138"/>
              <a:ext cx="762000" cy="2371725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65" idx="2"/>
              <a:endCxn id="210" idx="0"/>
            </p:cNvCxnSpPr>
            <p:nvPr/>
          </p:nvCxnSpPr>
          <p:spPr>
            <a:xfrm rot="16200000" flipH="1">
              <a:off x="4943475" y="2295525"/>
              <a:ext cx="762000" cy="74295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/>
          </p:nvGrpSpPr>
          <p:grpSpPr>
            <a:xfrm>
              <a:off x="3048000" y="1905000"/>
              <a:ext cx="2590800" cy="381000"/>
              <a:chOff x="3886200" y="1143000"/>
              <a:chExt cx="2590800" cy="38100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4038600" y="11430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4495800" y="11430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886200" y="11430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648200" y="11430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105400" y="11430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5257800" y="11430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5715000" y="11430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5867400" y="11430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6324600" y="1143000"/>
                <a:ext cx="1524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/>
            <p:cNvGrpSpPr/>
            <p:nvPr/>
          </p:nvGrpSpPr>
          <p:grpSpPr>
            <a:xfrm>
              <a:off x="152400" y="3048000"/>
              <a:ext cx="1600200" cy="762000"/>
              <a:chOff x="304800" y="3200400"/>
              <a:chExt cx="1828800" cy="76200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304800" y="32004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62000" y="32004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04800" y="35814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762000" y="35814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219200" y="32004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5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676400" y="32004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219200" y="35814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676400" y="35814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9" name="Group 228"/>
            <p:cNvGrpSpPr/>
            <p:nvPr/>
          </p:nvGrpSpPr>
          <p:grpSpPr>
            <a:xfrm>
              <a:off x="1905000" y="3048000"/>
              <a:ext cx="1676400" cy="762000"/>
              <a:chOff x="2438400" y="3124200"/>
              <a:chExt cx="1828800" cy="762000"/>
            </a:xfrm>
          </p:grpSpPr>
          <p:sp>
            <p:nvSpPr>
              <p:cNvPr id="190" name="Rectangle 189"/>
              <p:cNvSpPr/>
              <p:nvPr/>
            </p:nvSpPr>
            <p:spPr>
              <a:xfrm>
                <a:off x="2438400" y="3124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2895600" y="3124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16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2438400" y="3505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2895600" y="3505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3352800" y="3124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3810000" y="3124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3352800" y="3505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3810000" y="3505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0" name="Group 229"/>
            <p:cNvGrpSpPr/>
            <p:nvPr/>
          </p:nvGrpSpPr>
          <p:grpSpPr>
            <a:xfrm>
              <a:off x="3733800" y="3048000"/>
              <a:ext cx="1676400" cy="762000"/>
              <a:chOff x="4419600" y="3124200"/>
              <a:chExt cx="1828800" cy="76200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4419600" y="3124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4876800" y="3124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20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4419600" y="3505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4876800" y="3505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5334000" y="3124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22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5791200" y="3124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5334000" y="3505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5791200" y="3505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1" name="Group 230"/>
            <p:cNvGrpSpPr/>
            <p:nvPr/>
          </p:nvGrpSpPr>
          <p:grpSpPr>
            <a:xfrm>
              <a:off x="5486400" y="3048000"/>
              <a:ext cx="1676400" cy="762000"/>
              <a:chOff x="6400800" y="3124200"/>
              <a:chExt cx="1828800" cy="76200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6400800" y="3124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6858000" y="3124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27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6400800" y="3505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6858000" y="3505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7315200" y="3124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7772400" y="3124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7315200" y="3505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7772400" y="35052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2" name="Group 231"/>
            <p:cNvGrpSpPr/>
            <p:nvPr/>
          </p:nvGrpSpPr>
          <p:grpSpPr>
            <a:xfrm>
              <a:off x="7239000" y="3048000"/>
              <a:ext cx="1752600" cy="762000"/>
              <a:chOff x="6934200" y="4419600"/>
              <a:chExt cx="1828800" cy="762000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6934200" y="44196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33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7391400" y="44196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34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6934200" y="48006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391400" y="48006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7848600" y="44196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38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8305800" y="44196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39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7848600" y="48006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8305800" y="4800600"/>
                <a:ext cx="457200" cy="381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triangle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2" name="Straight Arrow Connector 281"/>
            <p:cNvCxnSpPr>
              <a:stCxn id="86" idx="2"/>
              <a:endCxn id="191" idx="0"/>
            </p:cNvCxnSpPr>
            <p:nvPr/>
          </p:nvCxnSpPr>
          <p:spPr>
            <a:xfrm rot="5400000">
              <a:off x="2752725" y="2066925"/>
              <a:ext cx="762000" cy="120015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stCxn id="89" idx="2"/>
              <a:endCxn id="200" idx="0"/>
            </p:cNvCxnSpPr>
            <p:nvPr/>
          </p:nvCxnSpPr>
          <p:spPr>
            <a:xfrm rot="5400000">
              <a:off x="3762375" y="2466975"/>
              <a:ext cx="762000" cy="40005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167" idx="2"/>
              <a:endCxn id="221" idx="0"/>
            </p:cNvCxnSpPr>
            <p:nvPr/>
          </p:nvCxnSpPr>
          <p:spPr>
            <a:xfrm rot="16200000" flipH="1">
              <a:off x="6348412" y="1500187"/>
              <a:ext cx="762000" cy="2333625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6" name="Arc 355"/>
          <p:cNvSpPr/>
          <p:nvPr/>
        </p:nvSpPr>
        <p:spPr>
          <a:xfrm>
            <a:off x="1600200" y="2209800"/>
            <a:ext cx="533400" cy="533400"/>
          </a:xfrm>
          <a:prstGeom prst="arc">
            <a:avLst>
              <a:gd name="adj1" fmla="val 10937442"/>
              <a:gd name="adj2" fmla="val 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Arc 356"/>
          <p:cNvSpPr/>
          <p:nvPr/>
        </p:nvSpPr>
        <p:spPr>
          <a:xfrm>
            <a:off x="3276600" y="2209800"/>
            <a:ext cx="533400" cy="533400"/>
          </a:xfrm>
          <a:prstGeom prst="arc">
            <a:avLst>
              <a:gd name="adj1" fmla="val 10937442"/>
              <a:gd name="adj2" fmla="val 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Arc 357"/>
          <p:cNvSpPr/>
          <p:nvPr/>
        </p:nvSpPr>
        <p:spPr>
          <a:xfrm>
            <a:off x="4953000" y="2209800"/>
            <a:ext cx="533400" cy="533400"/>
          </a:xfrm>
          <a:prstGeom prst="arc">
            <a:avLst>
              <a:gd name="adj1" fmla="val 10937442"/>
              <a:gd name="adj2" fmla="val 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Arc 358"/>
          <p:cNvSpPr/>
          <p:nvPr/>
        </p:nvSpPr>
        <p:spPr>
          <a:xfrm>
            <a:off x="6781800" y="2209800"/>
            <a:ext cx="533400" cy="533400"/>
          </a:xfrm>
          <a:prstGeom prst="arc">
            <a:avLst>
              <a:gd name="adj1" fmla="val 10937442"/>
              <a:gd name="adj2" fmla="val 0"/>
            </a:avLst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421 Spring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421 Spring 2010</Template>
  <TotalTime>167</TotalTime>
  <Words>1272</Words>
  <Application>Microsoft Office PowerPoint</Application>
  <PresentationFormat>On-screen Show (4:3)</PresentationFormat>
  <Paragraphs>364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ICS 421 Spring 2010</vt:lpstr>
      <vt:lpstr>ICS 421 Spring 2010 Indexing (1)</vt:lpstr>
      <vt:lpstr>How to speed up queries?</vt:lpstr>
      <vt:lpstr>Binary Search Trees</vt:lpstr>
      <vt:lpstr>Indexes</vt:lpstr>
      <vt:lpstr>Indexed Sequential Access Method (ISAM)</vt:lpstr>
      <vt:lpstr>ISAM: Example</vt:lpstr>
      <vt:lpstr>ISAM Facts</vt:lpstr>
      <vt:lpstr>B+ Tree Index</vt:lpstr>
      <vt:lpstr>B+ Tree: Search Example</vt:lpstr>
      <vt:lpstr>Inserting a new data entry</vt:lpstr>
      <vt:lpstr>Example: Insert 8*</vt:lpstr>
      <vt:lpstr>Deleting a data entry</vt:lpstr>
      <vt:lpstr>Miscellaneous</vt:lpstr>
      <vt:lpstr>Bulk Loading a B+ Tree</vt:lpstr>
      <vt:lpstr>Bulk Loading (cont.)</vt:lpstr>
      <vt:lpstr>Creating Indexes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421 Spring 2010 Indexing (1)</dc:title>
  <dc:creator>Lipyeow Lim</dc:creator>
  <cp:lastModifiedBy>Lipyeow Lim</cp:lastModifiedBy>
  <cp:revision>19</cp:revision>
  <dcterms:created xsi:type="dcterms:W3CDTF">2010-02-17T22:37:51Z</dcterms:created>
  <dcterms:modified xsi:type="dcterms:W3CDTF">2010-02-18T01:25:04Z</dcterms:modified>
</cp:coreProperties>
</file>