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2/25/2010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Indexing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/>
        </p:nvSpPr>
        <p:spPr>
          <a:xfrm>
            <a:off x="228600" y="2209800"/>
            <a:ext cx="3048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19600" y="2133600"/>
            <a:ext cx="304800" cy="1219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715000" cy="411162"/>
          </a:xfrm>
        </p:spPr>
        <p:txBody>
          <a:bodyPr/>
          <a:lstStyle/>
          <a:p>
            <a:pPr algn="l"/>
            <a:r>
              <a:rPr lang="en-US" dirty="0" smtClean="0"/>
              <a:t>Example : Insert key 20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2192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4* 12* 32* 16*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 5* 21* 13*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2766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42672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15* 7* 19*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1295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2286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4406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799" y="4343400"/>
            <a:ext cx="3810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8382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" y="22098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rot="5400000" flipH="1" flipV="1">
            <a:off x="914400" y="15240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9600" y="25146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9600" y="28194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600" y="31242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2400" y="2209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251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2819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8" idx="1"/>
          </p:cNvCxnSpPr>
          <p:nvPr/>
        </p:nvCxnSpPr>
        <p:spPr>
          <a:xfrm flipV="1">
            <a:off x="914400" y="2514600"/>
            <a:ext cx="91440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9" idx="1"/>
          </p:cNvCxnSpPr>
          <p:nvPr/>
        </p:nvCxnSpPr>
        <p:spPr>
          <a:xfrm>
            <a:off x="914400" y="2971800"/>
            <a:ext cx="91440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1"/>
          </p:cNvCxnSpPr>
          <p:nvPr/>
        </p:nvCxnSpPr>
        <p:spPr>
          <a:xfrm rot="16200000" flipH="1">
            <a:off x="723900" y="3467100"/>
            <a:ext cx="1295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9600" y="19050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3" idx="2"/>
            <a:endCxn id="65" idx="0"/>
          </p:cNvCxnSpPr>
          <p:nvPr/>
        </p:nvCxnSpPr>
        <p:spPr>
          <a:xfrm rot="5400000">
            <a:off x="552075" y="1694456"/>
            <a:ext cx="420469" cy="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5105400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h(k) = k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304800" y="5562600"/>
            <a:ext cx="280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h(20) = 20 = 10100</a:t>
            </a:r>
            <a:endParaRPr lang="en-US" sz="2400" dirty="0"/>
          </a:p>
        </p:txBody>
      </p:sp>
      <p:sp>
        <p:nvSpPr>
          <p:cNvPr id="35" name="Rectangular Callout 34"/>
          <p:cNvSpPr/>
          <p:nvPr/>
        </p:nvSpPr>
        <p:spPr>
          <a:xfrm>
            <a:off x="4038600" y="838200"/>
            <a:ext cx="1447800" cy="304800"/>
          </a:xfrm>
          <a:prstGeom prst="wedgeRectCallout">
            <a:avLst>
              <a:gd name="adj1" fmla="val -85160"/>
              <a:gd name="adj2" fmla="val 1328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 20*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4191000" y="1295400"/>
            <a:ext cx="1676400" cy="381000"/>
          </a:xfrm>
          <a:prstGeom prst="wedgeRectCallout">
            <a:avLst>
              <a:gd name="adj1" fmla="val -74049"/>
              <a:gd name="adj2" fmla="val 528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Split bucket A!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6019800" y="381000"/>
            <a:ext cx="1981200" cy="381000"/>
          </a:xfrm>
          <a:prstGeom prst="wedgeRectCallout">
            <a:avLst>
              <a:gd name="adj1" fmla="val -71873"/>
              <a:gd name="adj2" fmla="val 17286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Double Directory!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419600" y="4736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800600" y="21336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00600" y="24384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00600" y="27432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800600" y="30480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07054" y="2133600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191000" y="2438400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191000" y="2743200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196914" y="3048000"/>
            <a:ext cx="5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800600" y="18288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00600" y="3364468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800600" y="3669268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800600" y="3974068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800600" y="4278868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191000" y="3364468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191000" y="3669268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191000" y="3974068"/>
            <a:ext cx="5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96914" y="4278868"/>
            <a:ext cx="57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096000" y="11430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4* 12* 32* 16*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0" y="21336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 5* 21* 13*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096000" y="32004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096000" y="41910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15* 7* 19*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001000" y="1219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8001000" y="2209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8001000" y="336446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000999" y="4267200"/>
            <a:ext cx="3810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cxnSp>
        <p:nvCxnSpPr>
          <p:cNvPr id="80" name="Straight Arrow Connector 79"/>
          <p:cNvCxnSpPr>
            <a:endCxn id="72" idx="1"/>
          </p:cNvCxnSpPr>
          <p:nvPr/>
        </p:nvCxnSpPr>
        <p:spPr>
          <a:xfrm rot="5400000" flipH="1" flipV="1">
            <a:off x="5181600" y="14478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73" idx="1"/>
          </p:cNvCxnSpPr>
          <p:nvPr/>
        </p:nvCxnSpPr>
        <p:spPr>
          <a:xfrm flipV="1">
            <a:off x="5181600" y="2438400"/>
            <a:ext cx="91440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4" idx="1"/>
          </p:cNvCxnSpPr>
          <p:nvPr/>
        </p:nvCxnSpPr>
        <p:spPr>
          <a:xfrm>
            <a:off x="5181600" y="2895600"/>
            <a:ext cx="91440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5" idx="1"/>
          </p:cNvCxnSpPr>
          <p:nvPr/>
        </p:nvCxnSpPr>
        <p:spPr>
          <a:xfrm rot="16200000" flipH="1">
            <a:off x="4991100" y="3390900"/>
            <a:ext cx="1295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096000" y="51816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4* </a:t>
            </a:r>
            <a:r>
              <a:rPr lang="en-US" dirty="0" smtClean="0">
                <a:solidFill>
                  <a:schemeClr val="tx1"/>
                </a:solidFill>
              </a:rPr>
              <a:t>12*20*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>
            <a:endCxn id="84" idx="1"/>
          </p:cNvCxnSpPr>
          <p:nvPr/>
        </p:nvCxnSpPr>
        <p:spPr>
          <a:xfrm rot="16200000" flipH="1">
            <a:off x="4648200" y="4038600"/>
            <a:ext cx="19812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001000" y="5257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A2</a:t>
            </a:r>
            <a:endParaRPr lang="en-US" dirty="0"/>
          </a:p>
        </p:txBody>
      </p:sp>
      <p:sp>
        <p:nvSpPr>
          <p:cNvPr id="92" name="Freeform 91"/>
          <p:cNvSpPr/>
          <p:nvPr/>
        </p:nvSpPr>
        <p:spPr>
          <a:xfrm>
            <a:off x="5164667" y="2514600"/>
            <a:ext cx="931333" cy="1363134"/>
          </a:xfrm>
          <a:custGeom>
            <a:avLst/>
            <a:gdLst>
              <a:gd name="connsiteX0" fmla="*/ 0 w 945444"/>
              <a:gd name="connsiteY0" fmla="*/ 1388534 h 1456268"/>
              <a:gd name="connsiteX1" fmla="*/ 524933 w 945444"/>
              <a:gd name="connsiteY1" fmla="*/ 1270001 h 1456268"/>
              <a:gd name="connsiteX2" fmla="*/ 626533 w 945444"/>
              <a:gd name="connsiteY2" fmla="*/ 270934 h 1456268"/>
              <a:gd name="connsiteX3" fmla="*/ 897466 w 945444"/>
              <a:gd name="connsiteY3" fmla="*/ 33867 h 1456268"/>
              <a:gd name="connsiteX4" fmla="*/ 914400 w 945444"/>
              <a:gd name="connsiteY4" fmla="*/ 67734 h 145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444" h="1456268">
                <a:moveTo>
                  <a:pt x="0" y="1388534"/>
                </a:moveTo>
                <a:cubicBezTo>
                  <a:pt x="210255" y="1422401"/>
                  <a:pt x="420511" y="1456268"/>
                  <a:pt x="524933" y="1270001"/>
                </a:cubicBezTo>
                <a:cubicBezTo>
                  <a:pt x="629355" y="1083734"/>
                  <a:pt x="564444" y="476956"/>
                  <a:pt x="626533" y="270934"/>
                </a:cubicBezTo>
                <a:cubicBezTo>
                  <a:pt x="688622" y="64912"/>
                  <a:pt x="849488" y="67734"/>
                  <a:pt x="897466" y="33867"/>
                </a:cubicBezTo>
                <a:cubicBezTo>
                  <a:pt x="945444" y="0"/>
                  <a:pt x="929922" y="33867"/>
                  <a:pt x="914400" y="67734"/>
                </a:cubicBez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5181600" y="3505200"/>
            <a:ext cx="914400" cy="694268"/>
          </a:xfrm>
          <a:custGeom>
            <a:avLst/>
            <a:gdLst>
              <a:gd name="connsiteX0" fmla="*/ 0 w 945444"/>
              <a:gd name="connsiteY0" fmla="*/ 1388534 h 1456268"/>
              <a:gd name="connsiteX1" fmla="*/ 524933 w 945444"/>
              <a:gd name="connsiteY1" fmla="*/ 1270001 h 1456268"/>
              <a:gd name="connsiteX2" fmla="*/ 626533 w 945444"/>
              <a:gd name="connsiteY2" fmla="*/ 270934 h 1456268"/>
              <a:gd name="connsiteX3" fmla="*/ 897466 w 945444"/>
              <a:gd name="connsiteY3" fmla="*/ 33867 h 1456268"/>
              <a:gd name="connsiteX4" fmla="*/ 914400 w 945444"/>
              <a:gd name="connsiteY4" fmla="*/ 67734 h 145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444" h="1456268">
                <a:moveTo>
                  <a:pt x="0" y="1388534"/>
                </a:moveTo>
                <a:cubicBezTo>
                  <a:pt x="210255" y="1422401"/>
                  <a:pt x="420511" y="1456268"/>
                  <a:pt x="524933" y="1270001"/>
                </a:cubicBezTo>
                <a:cubicBezTo>
                  <a:pt x="629355" y="1083734"/>
                  <a:pt x="564444" y="476956"/>
                  <a:pt x="626533" y="270934"/>
                </a:cubicBezTo>
                <a:cubicBezTo>
                  <a:pt x="688622" y="64912"/>
                  <a:pt x="849488" y="67734"/>
                  <a:pt x="897466" y="33867"/>
                </a:cubicBezTo>
                <a:cubicBezTo>
                  <a:pt x="945444" y="0"/>
                  <a:pt x="929922" y="33867"/>
                  <a:pt x="914400" y="67734"/>
                </a:cubicBez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 flipV="1">
            <a:off x="5181600" y="4504268"/>
            <a:ext cx="914400" cy="143932"/>
          </a:xfrm>
          <a:custGeom>
            <a:avLst/>
            <a:gdLst>
              <a:gd name="connsiteX0" fmla="*/ 0 w 945444"/>
              <a:gd name="connsiteY0" fmla="*/ 1388534 h 1456268"/>
              <a:gd name="connsiteX1" fmla="*/ 524933 w 945444"/>
              <a:gd name="connsiteY1" fmla="*/ 1270001 h 1456268"/>
              <a:gd name="connsiteX2" fmla="*/ 626533 w 945444"/>
              <a:gd name="connsiteY2" fmla="*/ 270934 h 1456268"/>
              <a:gd name="connsiteX3" fmla="*/ 897466 w 945444"/>
              <a:gd name="connsiteY3" fmla="*/ 33867 h 1456268"/>
              <a:gd name="connsiteX4" fmla="*/ 914400 w 945444"/>
              <a:gd name="connsiteY4" fmla="*/ 67734 h 1456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5444" h="1456268">
                <a:moveTo>
                  <a:pt x="0" y="1388534"/>
                </a:moveTo>
                <a:cubicBezTo>
                  <a:pt x="210255" y="1422401"/>
                  <a:pt x="420511" y="1456268"/>
                  <a:pt x="524933" y="1270001"/>
                </a:cubicBezTo>
                <a:cubicBezTo>
                  <a:pt x="629355" y="1083734"/>
                  <a:pt x="564444" y="476956"/>
                  <a:pt x="626533" y="270934"/>
                </a:cubicBezTo>
                <a:cubicBezTo>
                  <a:pt x="688622" y="64912"/>
                  <a:pt x="849488" y="67734"/>
                  <a:pt x="897466" y="33867"/>
                </a:cubicBezTo>
                <a:cubicBezTo>
                  <a:pt x="945444" y="0"/>
                  <a:pt x="929922" y="33867"/>
                  <a:pt x="914400" y="67734"/>
                </a:cubicBezTo>
              </a:path>
            </a:pathLst>
          </a:custGeom>
          <a:ln w="127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620000" y="8382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7620000" y="18288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620000" y="28956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620000" y="38862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620000" y="48768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8228365" y="304800"/>
            <a:ext cx="91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</a:t>
            </a:r>
          </a:p>
          <a:p>
            <a:r>
              <a:rPr lang="en-US" dirty="0" smtClean="0"/>
              <a:t>depth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1"/>
            <a:endCxn id="95" idx="3"/>
          </p:cNvCxnSpPr>
          <p:nvPr/>
        </p:nvCxnSpPr>
        <p:spPr>
          <a:xfrm rot="10800000" flipV="1">
            <a:off x="7924801" y="627966"/>
            <a:ext cx="303565" cy="36263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248400" y="1447800"/>
            <a:ext cx="685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37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4" grpId="0" animBg="1"/>
      <p:bldP spid="89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Points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20 = binary 10100.  Last </a:t>
            </a:r>
            <a:r>
              <a:rPr lang="en-US" b="1" dirty="0" smtClean="0"/>
              <a:t>2</a:t>
            </a:r>
            <a:r>
              <a:rPr lang="en-US" dirty="0" smtClean="0"/>
              <a:t> bits (00) tell us </a:t>
            </a:r>
            <a:r>
              <a:rPr lang="en-US" i="1" dirty="0" smtClean="0"/>
              <a:t>r </a:t>
            </a:r>
            <a:r>
              <a:rPr lang="en-US" dirty="0" smtClean="0"/>
              <a:t>belongs in A or A2.  Last </a:t>
            </a:r>
            <a:r>
              <a:rPr lang="en-US" b="1" u="sng" dirty="0" smtClean="0"/>
              <a:t>3</a:t>
            </a:r>
            <a:r>
              <a:rPr lang="en-US" dirty="0" smtClean="0"/>
              <a:t> bits needed to tell which.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Global depth </a:t>
            </a:r>
            <a:r>
              <a:rPr lang="en-US" i="1" u="sng" dirty="0" smtClean="0">
                <a:solidFill>
                  <a:schemeClr val="accent2"/>
                </a:solidFill>
              </a:rPr>
              <a:t>of directory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Max # of  bits needed to tell which bucket an entry belongs to.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Local depth </a:t>
            </a:r>
            <a:r>
              <a:rPr lang="en-US" i="1" u="sng" dirty="0" smtClean="0">
                <a:solidFill>
                  <a:schemeClr val="accent2"/>
                </a:solidFill>
              </a:rPr>
              <a:t>of a bucket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# of bits used to determine if an entry belongs to this bucket.</a:t>
            </a:r>
          </a:p>
          <a:p>
            <a:r>
              <a:rPr lang="en-US" dirty="0" smtClean="0"/>
              <a:t>When does bucket split cause directory doubling?</a:t>
            </a:r>
          </a:p>
          <a:p>
            <a:pPr lvl="1">
              <a:buSzPct val="75000"/>
            </a:pPr>
            <a:r>
              <a:rPr lang="en-US" dirty="0" smtClean="0"/>
              <a:t>Before insert, </a:t>
            </a:r>
            <a:r>
              <a:rPr lang="en-US" i="1" dirty="0" smtClean="0"/>
              <a:t>local depth </a:t>
            </a:r>
            <a:r>
              <a:rPr lang="en-US" dirty="0" smtClean="0"/>
              <a:t>of bucket = </a:t>
            </a:r>
            <a:r>
              <a:rPr lang="en-US" i="1" dirty="0" smtClean="0"/>
              <a:t>global depth</a:t>
            </a:r>
            <a:r>
              <a:rPr lang="en-US" dirty="0" smtClean="0"/>
              <a:t>.  Insert causes </a:t>
            </a:r>
            <a:r>
              <a:rPr lang="en-US" i="1" dirty="0" smtClean="0"/>
              <a:t>local depth </a:t>
            </a:r>
            <a:r>
              <a:rPr lang="en-US" dirty="0" smtClean="0"/>
              <a:t>to become &gt; </a:t>
            </a:r>
            <a:r>
              <a:rPr lang="en-US" i="1" dirty="0" smtClean="0"/>
              <a:t>global depth</a:t>
            </a:r>
            <a:r>
              <a:rPr lang="en-US" dirty="0" smtClean="0"/>
              <a:t>; directory is doubled by </a:t>
            </a:r>
            <a:r>
              <a:rPr lang="en-US" i="1" dirty="0" smtClean="0">
                <a:solidFill>
                  <a:schemeClr val="accent2"/>
                </a:solidFill>
              </a:rPr>
              <a:t>copying it over </a:t>
            </a:r>
            <a:r>
              <a:rPr lang="en-US" dirty="0" smtClean="0"/>
              <a:t>and `fixing’ pointer to split image page.  (Use of least significant bits enables efficient doubling via copying of directory!)</a:t>
            </a:r>
          </a:p>
          <a:p>
            <a:pPr>
              <a:buSzPct val="75000"/>
            </a:pPr>
            <a:r>
              <a:rPr lang="en-US" dirty="0" smtClean="0"/>
              <a:t>If directory fits in memory, equality search answered with one disk access; else two.</a:t>
            </a:r>
          </a:p>
          <a:p>
            <a:pPr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Linear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This is another dynamic hashing scheme, an alternative to Extendible Hashing.</a:t>
            </a:r>
          </a:p>
          <a:p>
            <a:r>
              <a:rPr lang="en-US" dirty="0" smtClean="0"/>
              <a:t>LH handles the problem of long overflow chains without using a directory, and handles duplicates.</a:t>
            </a:r>
          </a:p>
          <a:p>
            <a:r>
              <a:rPr lang="en-US" dirty="0" smtClean="0"/>
              <a:t> </a:t>
            </a:r>
            <a:r>
              <a:rPr lang="en-US" i="1" u="sng" dirty="0" smtClean="0"/>
              <a:t>Idea</a:t>
            </a:r>
            <a:r>
              <a:rPr lang="en-US" dirty="0" smtClean="0"/>
              <a:t>:  Use a family of hash functions </a:t>
            </a:r>
            <a:r>
              <a:rPr lang="en-US" b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, </a:t>
            </a:r>
            <a:r>
              <a:rPr lang="en-US" b="1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b="1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, ...</a:t>
            </a:r>
          </a:p>
          <a:p>
            <a:pPr lvl="1">
              <a:buSzPct val="75000"/>
            </a:pPr>
            <a:r>
              <a:rPr lang="en-US" b="1" dirty="0" smtClean="0">
                <a:solidFill>
                  <a:schemeClr val="accent2"/>
                </a:solidFill>
              </a:rPr>
              <a:t>h</a:t>
            </a:r>
            <a:r>
              <a:rPr lang="en-US" baseline="-25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key</a:t>
            </a:r>
            <a:r>
              <a:rPr lang="en-US" dirty="0" smtClean="0">
                <a:solidFill>
                  <a:schemeClr val="accent2"/>
                </a:solidFill>
              </a:rPr>
              <a:t>) = </a:t>
            </a:r>
            <a:r>
              <a:rPr lang="en-US" b="1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key</a:t>
            </a:r>
            <a:r>
              <a:rPr lang="en-US" dirty="0" smtClean="0">
                <a:solidFill>
                  <a:schemeClr val="accent2"/>
                </a:solidFill>
              </a:rPr>
              <a:t>) mod(2</a:t>
            </a:r>
            <a:r>
              <a:rPr lang="en-US" baseline="30000" dirty="0" smtClean="0">
                <a:solidFill>
                  <a:schemeClr val="accent2"/>
                </a:solidFill>
              </a:rPr>
              <a:t>i</a:t>
            </a:r>
            <a:r>
              <a:rPr lang="en-US" dirty="0" smtClean="0">
                <a:solidFill>
                  <a:schemeClr val="accent2"/>
                </a:solidFill>
              </a:rPr>
              <a:t>N)</a:t>
            </a:r>
            <a:r>
              <a:rPr lang="en-US" dirty="0" smtClean="0"/>
              <a:t>;  N = initial # buckets</a:t>
            </a:r>
          </a:p>
          <a:p>
            <a:pPr lvl="1">
              <a:buSzPct val="75000"/>
            </a:pPr>
            <a:r>
              <a:rPr lang="en-US" b="1" dirty="0" smtClean="0"/>
              <a:t>h </a:t>
            </a:r>
            <a:r>
              <a:rPr lang="en-US" dirty="0" smtClean="0"/>
              <a:t>is some hash function (range is </a:t>
            </a:r>
            <a:r>
              <a:rPr lang="en-US" i="1" dirty="0" smtClean="0"/>
              <a:t>not</a:t>
            </a:r>
            <a:r>
              <a:rPr lang="en-US" dirty="0" smtClean="0"/>
              <a:t> 0 to N-1)</a:t>
            </a:r>
          </a:p>
          <a:p>
            <a:pPr lvl="1">
              <a:buSzPct val="75000"/>
            </a:pPr>
            <a:r>
              <a:rPr lang="en-US" dirty="0" smtClean="0"/>
              <a:t>If N = 2</a:t>
            </a:r>
            <a:r>
              <a:rPr lang="en-US" i="1" baseline="30000" dirty="0" smtClean="0"/>
              <a:t>d0</a:t>
            </a:r>
            <a:r>
              <a:rPr lang="en-US" dirty="0" smtClean="0"/>
              <a:t>, for some </a:t>
            </a:r>
            <a:r>
              <a:rPr lang="en-US" i="1" dirty="0" smtClean="0"/>
              <a:t>d0</a:t>
            </a:r>
            <a:r>
              <a:rPr lang="en-US" dirty="0" smtClean="0"/>
              <a:t>, </a:t>
            </a:r>
            <a:r>
              <a:rPr lang="en-US" b="1" dirty="0" smtClean="0"/>
              <a:t>h</a:t>
            </a:r>
            <a:r>
              <a:rPr lang="en-US" baseline="-25000" dirty="0" smtClean="0"/>
              <a:t>i</a:t>
            </a:r>
            <a:r>
              <a:rPr lang="en-US" dirty="0" smtClean="0"/>
              <a:t> consists of applying </a:t>
            </a:r>
            <a:r>
              <a:rPr lang="en-US" b="1" dirty="0" smtClean="0"/>
              <a:t>h </a:t>
            </a:r>
            <a:r>
              <a:rPr lang="en-US" dirty="0" smtClean="0"/>
              <a:t>and looking at the last </a:t>
            </a:r>
            <a:r>
              <a:rPr lang="en-US" i="1" dirty="0" err="1" smtClean="0"/>
              <a:t>di</a:t>
            </a:r>
            <a:r>
              <a:rPr lang="en-US" dirty="0" smtClean="0"/>
              <a:t> bits, where </a:t>
            </a:r>
            <a:r>
              <a:rPr lang="en-US" i="1" dirty="0" err="1" smtClean="0"/>
              <a:t>di</a:t>
            </a:r>
            <a:r>
              <a:rPr lang="en-US" dirty="0" smtClean="0"/>
              <a:t> = </a:t>
            </a:r>
            <a:r>
              <a:rPr lang="en-US" i="1" dirty="0" smtClean="0"/>
              <a:t>d0</a:t>
            </a:r>
            <a:r>
              <a:rPr lang="en-US" dirty="0" smtClean="0"/>
              <a:t> + </a:t>
            </a:r>
            <a:r>
              <a:rPr lang="en-US" i="1" dirty="0" err="1" smtClean="0"/>
              <a:t>i</a:t>
            </a:r>
            <a:r>
              <a:rPr lang="en-US" dirty="0" smtClean="0"/>
              <a:t>.</a:t>
            </a:r>
          </a:p>
          <a:p>
            <a:pPr lvl="1">
              <a:buSzPct val="75000"/>
            </a:pPr>
            <a:r>
              <a:rPr lang="en-US" b="1" dirty="0" smtClean="0"/>
              <a:t>h</a:t>
            </a:r>
            <a:r>
              <a:rPr lang="en-US" baseline="-25000" dirty="0" smtClean="0"/>
              <a:t>i+1 </a:t>
            </a:r>
            <a:r>
              <a:rPr lang="en-US" dirty="0" smtClean="0"/>
              <a:t>doubles the range of </a:t>
            </a:r>
            <a:r>
              <a:rPr lang="en-US" b="1" dirty="0" smtClean="0"/>
              <a:t>h</a:t>
            </a:r>
            <a:r>
              <a:rPr lang="en-US" baseline="-25000" dirty="0" smtClean="0"/>
              <a:t>i </a:t>
            </a:r>
            <a:r>
              <a:rPr lang="en-US" dirty="0" smtClean="0"/>
              <a:t>(similar to directory doubling)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Linear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914400"/>
            <a:ext cx="3200400" cy="54864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chemeClr val="accent2"/>
                </a:solidFill>
              </a:rPr>
              <a:t>Insert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Find bucket by applying </a:t>
            </a:r>
            <a:r>
              <a:rPr lang="en-US" b="1" dirty="0" err="1" smtClean="0"/>
              <a:t>h</a:t>
            </a:r>
            <a:r>
              <a:rPr lang="en-US" i="1" baseline="-25000" dirty="0" err="1" smtClean="0"/>
              <a:t>Level</a:t>
            </a:r>
            <a:r>
              <a:rPr lang="en-US" dirty="0" smtClean="0"/>
              <a:t> / </a:t>
            </a:r>
            <a:r>
              <a:rPr lang="en-US" b="1" dirty="0" smtClean="0"/>
              <a:t>h</a:t>
            </a:r>
            <a:r>
              <a:rPr lang="en-US" i="1" baseline="-25000" dirty="0" smtClean="0"/>
              <a:t>Level+1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</a:p>
          <a:p>
            <a:pPr lvl="1">
              <a:buSzPct val="75000"/>
            </a:pPr>
            <a:r>
              <a:rPr lang="en-US" dirty="0" smtClean="0"/>
              <a:t>If bucket to insert into is full:</a:t>
            </a:r>
          </a:p>
          <a:p>
            <a:pPr lvl="1"/>
            <a:r>
              <a:rPr lang="en-US" dirty="0" smtClean="0"/>
              <a:t>Add overflow page and insert data entry.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Maybe</a:t>
            </a:r>
            <a:r>
              <a:rPr lang="en-US" dirty="0" smtClean="0"/>
              <a:t>) Split </a:t>
            </a:r>
            <a:r>
              <a:rPr lang="en-US" i="1" dirty="0" smtClean="0"/>
              <a:t>Next </a:t>
            </a:r>
            <a:r>
              <a:rPr lang="en-US" dirty="0" smtClean="0"/>
              <a:t>bucket and increment </a:t>
            </a:r>
            <a:r>
              <a:rPr lang="en-US" i="1" dirty="0" smtClean="0"/>
              <a:t>Next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Since buckets are split round-robin, long overflow chains don’t develop!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19050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32* 44* 36*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25146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9* 25* 5*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1200" y="31242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14* 18* 10* 30*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7338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31* 35* 7* 11*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00200" y="1371600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(k) = k mod 4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066800" y="914400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(k) = k mod 8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540054" y="19812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0054" y="2602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40054" y="3200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40054" y="3821668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18" name="Right Arrow 17"/>
          <p:cNvSpPr/>
          <p:nvPr/>
        </p:nvSpPr>
        <p:spPr>
          <a:xfrm>
            <a:off x="152400" y="1905000"/>
            <a:ext cx="838200" cy="533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next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90600" y="19812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90600" y="26024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001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32004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382166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rot="10800000" flipV="1">
            <a:off x="990601" y="1145232"/>
            <a:ext cx="0" cy="502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190499" y="2857499"/>
            <a:ext cx="2819402" cy="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90600" y="44312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90600" y="496466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410200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990600" y="5943600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111</a:t>
            </a:r>
            <a:endParaRPr lang="en-US" dirty="0"/>
          </a:p>
        </p:txBody>
      </p:sp>
      <p:sp>
        <p:nvSpPr>
          <p:cNvPr id="32" name="Rectangular Callout 31"/>
          <p:cNvSpPr/>
          <p:nvPr/>
        </p:nvSpPr>
        <p:spPr>
          <a:xfrm>
            <a:off x="4191000" y="3200400"/>
            <a:ext cx="1447800" cy="304800"/>
          </a:xfrm>
          <a:prstGeom prst="wedgeRectCallout">
            <a:avLst>
              <a:gd name="adj1" fmla="val -80482"/>
              <a:gd name="adj2" fmla="val 15509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Insert 43*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4114800" y="1295400"/>
            <a:ext cx="1828800" cy="990600"/>
          </a:xfrm>
          <a:prstGeom prst="wedgeRectCallout">
            <a:avLst>
              <a:gd name="adj1" fmla="val -74049"/>
              <a:gd name="adj2" fmla="val 5287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Split bucket pointed by next!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81200" y="4343400"/>
            <a:ext cx="1828800" cy="609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44* 36*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152400" y="2514600"/>
            <a:ext cx="838200" cy="5334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next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743200" y="2209800"/>
            <a:ext cx="685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191000" y="37338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43*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>
            <a:stCxn id="10" idx="3"/>
            <a:endCxn id="40" idx="1"/>
          </p:cNvCxnSpPr>
          <p:nvPr/>
        </p:nvCxnSpPr>
        <p:spPr>
          <a:xfrm>
            <a:off x="3810000" y="4038600"/>
            <a:ext cx="3810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81200" y="5334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Primary Buckets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191000" y="4495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OverflowBuckets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2" grpId="0" animBg="1"/>
      <p:bldP spid="33" grpId="0" animBg="1"/>
      <p:bldP spid="34" grpId="0" animBg="1"/>
      <p:bldP spid="36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Hash-based indexes: best for equality searches, cannot support range searches.</a:t>
            </a:r>
          </a:p>
          <a:p>
            <a:r>
              <a:rPr lang="en-US" dirty="0" smtClean="0"/>
              <a:t>Static Hashing can lead to long overflow chains.</a:t>
            </a:r>
          </a:p>
          <a:p>
            <a:r>
              <a:rPr lang="en-US" dirty="0" smtClean="0"/>
              <a:t>Extendible Hashing avoids overflow pages by splitting a full bucket when a new data entry is to be added to it.  </a:t>
            </a:r>
            <a:r>
              <a:rPr lang="en-US" dirty="0" smtClean="0">
                <a:solidFill>
                  <a:schemeClr val="accent2"/>
                </a:solidFill>
              </a:rPr>
              <a:t>(</a:t>
            </a:r>
            <a:r>
              <a:rPr lang="en-US" i="1" dirty="0" smtClean="0">
                <a:solidFill>
                  <a:schemeClr val="accent2"/>
                </a:solidFill>
              </a:rPr>
              <a:t>Duplicates may require overflow pages.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Directory to keep track of buckets, doubles periodically.</a:t>
            </a:r>
          </a:p>
          <a:p>
            <a:pPr lvl="1">
              <a:buSzPct val="75000"/>
            </a:pPr>
            <a:r>
              <a:rPr lang="en-US" dirty="0" smtClean="0"/>
              <a:t>Can get large with skewed data; additional I/O if this does not fit in main memory.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Linear Hashing avoids directory by splitting buckets round-robin, and using overflow pages. </a:t>
            </a:r>
          </a:p>
          <a:p>
            <a:pPr lvl="1">
              <a:buSzPct val="75000"/>
            </a:pPr>
            <a:r>
              <a:rPr lang="en-US" dirty="0" smtClean="0"/>
              <a:t>Overflow pages not likely to be long.</a:t>
            </a:r>
          </a:p>
          <a:p>
            <a:pPr lvl="1">
              <a:buSzPct val="75000"/>
            </a:pPr>
            <a:r>
              <a:rPr lang="en-US" dirty="0" smtClean="0"/>
              <a:t>Duplicates handled easily.</a:t>
            </a:r>
          </a:p>
          <a:p>
            <a:pPr lvl="1">
              <a:buSzPct val="75000"/>
            </a:pPr>
            <a:r>
              <a:rPr lang="en-US" dirty="0" smtClean="0"/>
              <a:t>Space utilization could be lower than Extendible Hashing, since splits not concentrated on `dense’ data areas.</a:t>
            </a:r>
          </a:p>
          <a:p>
            <a:pPr lvl="2"/>
            <a:r>
              <a:rPr lang="en-US" dirty="0" smtClean="0"/>
              <a:t>Can tune criterion for triggering splits to trade-off slightly longer chains for better space utilization.</a:t>
            </a:r>
          </a:p>
          <a:p>
            <a:r>
              <a:rPr lang="en-US" dirty="0" smtClean="0"/>
              <a:t>For hash-based indexes, a </a:t>
            </a:r>
            <a:r>
              <a:rPr lang="en-US" i="1" dirty="0" smtClean="0"/>
              <a:t>skewed</a:t>
            </a:r>
            <a:r>
              <a:rPr lang="en-US" dirty="0" smtClean="0"/>
              <a:t> data distribution is one in which the </a:t>
            </a:r>
            <a:r>
              <a:rPr lang="en-US" i="1" dirty="0" smtClean="0"/>
              <a:t>hash values </a:t>
            </a:r>
            <a:r>
              <a:rPr lang="en-US" dirty="0" smtClean="0"/>
              <a:t>of data entries are not uniformly distributed!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Hash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As for any index, 3 alternatives for data entries </a:t>
            </a:r>
            <a:r>
              <a:rPr lang="en-US" b="1" dirty="0" smtClean="0"/>
              <a:t>k*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Data record with key value</a:t>
            </a:r>
            <a:r>
              <a:rPr lang="en-US" b="1" dirty="0" smtClean="0"/>
              <a:t> k</a:t>
            </a:r>
          </a:p>
          <a:p>
            <a:pPr lvl="1"/>
            <a:r>
              <a:rPr lang="en-US" dirty="0" smtClean="0"/>
              <a:t> &lt;</a:t>
            </a:r>
            <a:r>
              <a:rPr lang="en-US" b="1" dirty="0" smtClean="0"/>
              <a:t>k</a:t>
            </a:r>
            <a:r>
              <a:rPr lang="en-US" dirty="0" smtClean="0"/>
              <a:t>, rid of data record with search key value</a:t>
            </a:r>
            <a:r>
              <a:rPr lang="en-US" b="1" dirty="0" smtClean="0"/>
              <a:t> 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&lt;</a:t>
            </a:r>
            <a:r>
              <a:rPr lang="en-US" b="1" dirty="0" smtClean="0"/>
              <a:t>k</a:t>
            </a:r>
            <a:r>
              <a:rPr lang="en-US" dirty="0" smtClean="0"/>
              <a:t>, list of rids of data records with search key </a:t>
            </a:r>
            <a:r>
              <a:rPr lang="en-US" b="1" dirty="0" smtClean="0"/>
              <a:t>k</a:t>
            </a:r>
            <a:r>
              <a:rPr lang="en-US" dirty="0" smtClean="0"/>
              <a:t>&gt;</a:t>
            </a:r>
          </a:p>
          <a:p>
            <a:pPr lvl="1">
              <a:buSzPct val="75000"/>
            </a:pPr>
            <a:r>
              <a:rPr lang="en-US" dirty="0" smtClean="0"/>
              <a:t>Choice orthogonal to the </a:t>
            </a:r>
            <a:r>
              <a:rPr lang="en-US" i="1" dirty="0" smtClean="0"/>
              <a:t>indexing technique</a:t>
            </a:r>
            <a:endParaRPr lang="en-US" dirty="0" smtClean="0"/>
          </a:p>
          <a:p>
            <a:r>
              <a:rPr lang="en-US" i="1" u="sng" dirty="0" smtClean="0">
                <a:solidFill>
                  <a:schemeClr val="accent2"/>
                </a:solidFill>
              </a:rPr>
              <a:t>Hash-based</a:t>
            </a:r>
            <a:r>
              <a:rPr lang="en-US" dirty="0" smtClean="0"/>
              <a:t> indexes are best for </a:t>
            </a:r>
            <a:r>
              <a:rPr lang="en-US" i="1" dirty="0" smtClean="0">
                <a:solidFill>
                  <a:schemeClr val="accent2"/>
                </a:solidFill>
              </a:rPr>
              <a:t>equality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selections</a:t>
            </a:r>
            <a:r>
              <a:rPr lang="en-US" dirty="0" smtClean="0"/>
              <a:t>. </a:t>
            </a:r>
            <a:r>
              <a:rPr lang="en-US" b="1" i="1" dirty="0" smtClean="0"/>
              <a:t>Cannot</a:t>
            </a:r>
            <a:r>
              <a:rPr lang="en-US" dirty="0" smtClean="0"/>
              <a:t> support range searches.</a:t>
            </a:r>
          </a:p>
          <a:p>
            <a:r>
              <a:rPr lang="en-US" dirty="0" smtClean="0"/>
              <a:t>Static and dynamic hashing techniques exist; trade-offs similar to ISAM vs. B+ trees.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The Hashing Idea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want to use an array of 7 slots ?</a:t>
            </a:r>
          </a:p>
          <a:p>
            <a:r>
              <a:rPr lang="en-US" dirty="0" smtClean="0"/>
              <a:t>Essential idea: get an array index/address directly from the key field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143000"/>
          <a:ext cx="243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2057400"/>
            <a:ext cx="502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String </a:t>
            </a:r>
            <a:r>
              <a:rPr lang="en-US" dirty="0" err="1" smtClean="0"/>
              <a:t>DOWstring</a:t>
            </a:r>
            <a:r>
              <a:rPr lang="en-US" dirty="0" smtClean="0"/>
              <a:t>[8] = { 	“invalid”, </a:t>
            </a:r>
          </a:p>
          <a:p>
            <a:r>
              <a:rPr lang="en-US" dirty="0" smtClean="0"/>
              <a:t>			“Monday”, </a:t>
            </a:r>
          </a:p>
          <a:p>
            <a:r>
              <a:rPr lang="en-US" dirty="0" smtClean="0"/>
              <a:t>			“Tuesday”,</a:t>
            </a:r>
          </a:p>
          <a:p>
            <a:r>
              <a:rPr lang="en-US" dirty="0" smtClean="0"/>
              <a:t>			“Wednesday”,</a:t>
            </a:r>
          </a:p>
          <a:p>
            <a:r>
              <a:rPr lang="en-US" dirty="0" smtClean="0"/>
              <a:t>			“Thursday”,</a:t>
            </a:r>
          </a:p>
          <a:p>
            <a:r>
              <a:rPr lang="en-US" dirty="0" smtClean="0"/>
              <a:t>			“Friday”, </a:t>
            </a:r>
          </a:p>
          <a:p>
            <a:r>
              <a:rPr lang="en-US" dirty="0" smtClean="0"/>
              <a:t>			“Saturday”, </a:t>
            </a:r>
          </a:p>
          <a:p>
            <a:r>
              <a:rPr lang="en-US" dirty="0" smtClean="0"/>
              <a:t>			“Sunday” };</a:t>
            </a:r>
          </a:p>
          <a:p>
            <a:endParaRPr lang="en-US" dirty="0" smtClean="0"/>
          </a:p>
          <a:p>
            <a:r>
              <a:rPr lang="en-US" dirty="0" smtClean="0"/>
              <a:t>Print ( “Day 4 of the week is “ + </a:t>
            </a:r>
            <a:r>
              <a:rPr lang="en-US" dirty="0" err="1" smtClean="0"/>
              <a:t>DOWstring</a:t>
            </a:r>
            <a:r>
              <a:rPr lang="en-US" dirty="0" smtClean="0"/>
              <a:t>[4] );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1143000"/>
            <a:ext cx="5105400" cy="762000"/>
          </a:xfrm>
          <a:prstGeom prst="wedgeRectCallout">
            <a:avLst>
              <a:gd name="adj1" fmla="val -56925"/>
              <a:gd name="adj2" fmla="val 2068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do we get the day of the week (DOW) string from the DOW number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0" y="609600"/>
            <a:ext cx="609600" cy="381000"/>
          </a:xfrm>
          <a:prstGeom prst="wedgeRectCallout">
            <a:avLst>
              <a:gd name="adj1" fmla="val 14886"/>
              <a:gd name="adj2" fmla="val 897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447800" y="609600"/>
            <a:ext cx="609600" cy="381000"/>
          </a:xfrm>
          <a:prstGeom prst="wedgeRectCallout">
            <a:avLst>
              <a:gd name="adj1" fmla="val 51503"/>
              <a:gd name="adj2" fmla="val 958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The Hashing Idea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do we do if two strings map to the same hash value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1143000"/>
          <a:ext cx="24384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DOW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DOW</a:t>
                      </a:r>
                      <a:r>
                        <a:rPr lang="en-US" baseline="0" dirty="0" smtClean="0"/>
                        <a:t> String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Tuesday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Wednesday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Thursday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Friday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Saturday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Sunday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33800" y="2057400"/>
            <a:ext cx="5029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b="1" dirty="0" err="1" smtClean="0"/>
              <a:t>hashfn</a:t>
            </a:r>
            <a:r>
              <a:rPr lang="en-US" dirty="0" smtClean="0"/>
              <a:t>(string day)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do sum += day[</a:t>
            </a:r>
            <a:r>
              <a:rPr lang="en-US" dirty="0" err="1" smtClean="0"/>
              <a:t>i</a:t>
            </a:r>
            <a:r>
              <a:rPr lang="en-US" dirty="0" smtClean="0"/>
              <a:t>] </a:t>
            </a:r>
          </a:p>
          <a:p>
            <a:r>
              <a:rPr lang="en-US" dirty="0" smtClean="0"/>
              <a:t>    return sum % 7;       }</a:t>
            </a:r>
          </a:p>
          <a:p>
            <a:endParaRPr lang="en-US" dirty="0" smtClean="0"/>
          </a:p>
          <a:p>
            <a:r>
              <a:rPr lang="en-US" dirty="0" smtClean="0"/>
              <a:t>String </a:t>
            </a:r>
            <a:r>
              <a:rPr lang="en-US" dirty="0" err="1" smtClean="0"/>
              <a:t>DOWnum</a:t>
            </a:r>
            <a:r>
              <a:rPr lang="en-US" dirty="0" smtClean="0"/>
              <a:t>[7];</a:t>
            </a:r>
          </a:p>
          <a:p>
            <a:endParaRPr lang="en-US" dirty="0" smtClean="0"/>
          </a:p>
          <a:p>
            <a:r>
              <a:rPr lang="en-US" dirty="0" err="1" smtClean="0"/>
              <a:t>DOWnum</a:t>
            </a:r>
            <a:r>
              <a:rPr lang="en-US" dirty="0" smtClean="0"/>
              <a:t>[</a:t>
            </a:r>
            <a:r>
              <a:rPr lang="en-US" b="1" dirty="0" err="1" smtClean="0"/>
              <a:t>hashfn</a:t>
            </a:r>
            <a:r>
              <a:rPr lang="en-US" dirty="0" smtClean="0"/>
              <a:t>(“Monday”)] = 1;</a:t>
            </a:r>
          </a:p>
          <a:p>
            <a:r>
              <a:rPr lang="en-US" dirty="0" err="1" smtClean="0"/>
              <a:t>DOWnum</a:t>
            </a:r>
            <a:r>
              <a:rPr lang="en-US" dirty="0" smtClean="0"/>
              <a:t>[</a:t>
            </a:r>
            <a:r>
              <a:rPr lang="en-US" b="1" dirty="0" err="1" smtClean="0"/>
              <a:t>hashfn</a:t>
            </a:r>
            <a:r>
              <a:rPr lang="en-US" dirty="0" smtClean="0"/>
              <a:t>(“Tuesday”)] = 2;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Print ( “Monday is day “ + </a:t>
            </a:r>
            <a:r>
              <a:rPr lang="en-US" dirty="0" err="1" smtClean="0"/>
              <a:t>DOWnum</a:t>
            </a:r>
            <a:r>
              <a:rPr lang="en-US" dirty="0" smtClean="0"/>
              <a:t>[</a:t>
            </a:r>
            <a:r>
              <a:rPr lang="en-US" dirty="0" err="1" smtClean="0"/>
              <a:t>hashfn</a:t>
            </a:r>
            <a:r>
              <a:rPr lang="en-US" dirty="0" smtClean="0"/>
              <a:t>(“Monday”)] + “ of the week );</a:t>
            </a:r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733800" y="1143000"/>
            <a:ext cx="5105400" cy="762000"/>
          </a:xfrm>
          <a:prstGeom prst="wedgeRectCallout">
            <a:avLst>
              <a:gd name="adj1" fmla="val -56925"/>
              <a:gd name="adj2" fmla="val 2068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How do we get the numeric day of the week (DOW) from the DOW string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762000" y="609600"/>
            <a:ext cx="609600" cy="381000"/>
          </a:xfrm>
          <a:prstGeom prst="wedgeRectCallout">
            <a:avLst>
              <a:gd name="adj1" fmla="val 14886"/>
              <a:gd name="adj2" fmla="val 8977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1447800" y="609600"/>
            <a:ext cx="609600" cy="381000"/>
          </a:xfrm>
          <a:prstGeom prst="wedgeRectCallout">
            <a:avLst>
              <a:gd name="adj1" fmla="val 29281"/>
              <a:gd name="adj2" fmla="val 9139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Hash Indexes in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914400"/>
            <a:ext cx="5562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Conceptually an array of pages or buckets</a:t>
            </a:r>
          </a:p>
          <a:p>
            <a:r>
              <a:rPr lang="en-US" dirty="0" smtClean="0"/>
              <a:t>h(k) mod M = bucket ID for key k</a:t>
            </a:r>
          </a:p>
          <a:p>
            <a:r>
              <a:rPr lang="en-US" dirty="0" smtClean="0"/>
              <a:t>M is the number of buckets in array</a:t>
            </a:r>
          </a:p>
          <a:p>
            <a:r>
              <a:rPr lang="en-US" i="1" dirty="0" smtClean="0"/>
              <a:t>Data entries </a:t>
            </a:r>
            <a:r>
              <a:rPr lang="en-US" b="1" dirty="0" smtClean="0"/>
              <a:t>k*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Data record with key value</a:t>
            </a:r>
            <a:r>
              <a:rPr lang="en-US" b="1" dirty="0" smtClean="0"/>
              <a:t> k</a:t>
            </a:r>
          </a:p>
          <a:p>
            <a:pPr lvl="1"/>
            <a:r>
              <a:rPr lang="en-US" dirty="0" smtClean="0"/>
              <a:t> &lt;</a:t>
            </a:r>
            <a:r>
              <a:rPr lang="en-US" b="1" dirty="0" smtClean="0"/>
              <a:t>k</a:t>
            </a:r>
            <a:r>
              <a:rPr lang="en-US" dirty="0" smtClean="0"/>
              <a:t>, rid of data record with search key value</a:t>
            </a:r>
            <a:r>
              <a:rPr lang="en-US" b="1" dirty="0" smtClean="0"/>
              <a:t> k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 &lt;</a:t>
            </a:r>
            <a:r>
              <a:rPr lang="en-US" b="1" dirty="0" smtClean="0"/>
              <a:t>k</a:t>
            </a:r>
            <a:r>
              <a:rPr lang="en-US" dirty="0" smtClean="0"/>
              <a:t>, list of rids of data records with search key </a:t>
            </a:r>
            <a:r>
              <a:rPr lang="en-US" b="1" dirty="0" smtClean="0"/>
              <a:t>k</a:t>
            </a:r>
            <a:r>
              <a:rPr lang="en-US" dirty="0" smtClean="0"/>
              <a:t>&gt;</a:t>
            </a:r>
          </a:p>
          <a:p>
            <a:pPr lvl="1">
              <a:buSzPct val="75000"/>
            </a:pPr>
            <a:r>
              <a:rPr lang="en-US" dirty="0" smtClean="0"/>
              <a:t>Choice orthogonal to the </a:t>
            </a:r>
            <a:r>
              <a:rPr lang="en-US" i="1" dirty="0" smtClean="0"/>
              <a:t>indexing technique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Hash-based</a:t>
            </a:r>
            <a:r>
              <a:rPr lang="en-US" dirty="0" smtClean="0"/>
              <a:t> indexes are best for </a:t>
            </a:r>
            <a:r>
              <a:rPr lang="en-US" i="1" dirty="0" smtClean="0">
                <a:solidFill>
                  <a:schemeClr val="accent2"/>
                </a:solidFill>
              </a:rPr>
              <a:t>equality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selections</a:t>
            </a:r>
            <a:r>
              <a:rPr lang="en-US" dirty="0" smtClean="0"/>
              <a:t>. </a:t>
            </a:r>
            <a:r>
              <a:rPr lang="en-US" b="1" i="1" dirty="0" smtClean="0"/>
              <a:t>Cannot</a:t>
            </a:r>
            <a:r>
              <a:rPr lang="en-US" dirty="0" smtClean="0"/>
              <a:t> support range searches.</a:t>
            </a:r>
          </a:p>
          <a:p>
            <a:pPr lvl="1"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219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828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438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0480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6576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267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4876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" y="3048000"/>
            <a:ext cx="7620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1219200"/>
            <a:ext cx="1095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</a:t>
            </a:r>
          </a:p>
          <a:p>
            <a:r>
              <a:rPr lang="en-US" dirty="0" smtClean="0"/>
              <a:t>of Pages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5" idx="2"/>
          </p:cNvCxnSpPr>
          <p:nvPr/>
        </p:nvCxnSpPr>
        <p:spPr>
          <a:xfrm>
            <a:off x="228600" y="34290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</p:cNvCxnSpPr>
          <p:nvPr/>
        </p:nvCxnSpPr>
        <p:spPr>
          <a:xfrm flipV="1">
            <a:off x="1295400" y="3124200"/>
            <a:ext cx="1524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819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Static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914400"/>
            <a:ext cx="4648200" cy="4648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Hash fn </a:t>
            </a:r>
          </a:p>
          <a:p>
            <a:pPr lvl="1"/>
            <a:r>
              <a:rPr lang="en-US" dirty="0" smtClean="0"/>
              <a:t>works on </a:t>
            </a:r>
            <a:r>
              <a:rPr lang="en-US" i="1" dirty="0" smtClean="0"/>
              <a:t>search key </a:t>
            </a:r>
            <a:r>
              <a:rPr lang="en-US" dirty="0" smtClean="0"/>
              <a:t>field of record </a:t>
            </a:r>
            <a:r>
              <a:rPr lang="en-US" i="1" dirty="0" smtClean="0"/>
              <a:t>r.  </a:t>
            </a:r>
          </a:p>
          <a:p>
            <a:pPr lvl="1"/>
            <a:r>
              <a:rPr lang="en-US" dirty="0" smtClean="0"/>
              <a:t>must distribute values over range 0 ... M-1.</a:t>
            </a:r>
          </a:p>
          <a:p>
            <a:pPr lvl="1">
              <a:buSzPct val="75000"/>
            </a:pPr>
            <a:r>
              <a:rPr lang="en-US" b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key</a:t>
            </a:r>
            <a:r>
              <a:rPr lang="en-US" dirty="0" smtClean="0"/>
              <a:t>) = (a * </a:t>
            </a:r>
            <a:r>
              <a:rPr lang="en-US" i="1" dirty="0" smtClean="0"/>
              <a:t>key</a:t>
            </a:r>
            <a:r>
              <a:rPr lang="en-US" dirty="0" smtClean="0"/>
              <a:t> + b) usually works well.</a:t>
            </a:r>
          </a:p>
          <a:p>
            <a:pPr lvl="1">
              <a:buSzPct val="75000"/>
            </a:pPr>
            <a:r>
              <a:rPr lang="en-US" dirty="0" smtClean="0"/>
              <a:t>a and b are constants;  lots known about how to tune </a:t>
            </a:r>
            <a:r>
              <a:rPr lang="en-US" b="1" dirty="0" smtClean="0"/>
              <a:t>h</a:t>
            </a:r>
            <a:r>
              <a:rPr lang="en-US" dirty="0" smtClean="0"/>
              <a:t>.</a:t>
            </a:r>
          </a:p>
          <a:p>
            <a:pPr>
              <a:buSzPct val="75000"/>
            </a:pPr>
            <a:r>
              <a:rPr lang="en-US" dirty="0" smtClean="0"/>
              <a:t>Overflow buckets used when primary buckets are full</a:t>
            </a:r>
          </a:p>
          <a:p>
            <a:pPr lvl="1"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219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828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438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0480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6576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267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4876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" y="3048000"/>
            <a:ext cx="7620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1" y="1219200"/>
            <a:ext cx="1143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</a:t>
            </a:r>
          </a:p>
          <a:p>
            <a:r>
              <a:rPr lang="en-US" dirty="0" smtClean="0"/>
              <a:t>of pages /buckets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5" idx="2"/>
          </p:cNvCxnSpPr>
          <p:nvPr/>
        </p:nvCxnSpPr>
        <p:spPr>
          <a:xfrm>
            <a:off x="228600" y="34290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</p:cNvCxnSpPr>
          <p:nvPr/>
        </p:nvCxnSpPr>
        <p:spPr>
          <a:xfrm flipV="1">
            <a:off x="1295400" y="3124200"/>
            <a:ext cx="1524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819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048000" y="1219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7" idx="3"/>
            <a:endCxn id="28" idx="1"/>
          </p:cNvCxnSpPr>
          <p:nvPr/>
        </p:nvCxnSpPr>
        <p:spPr>
          <a:xfrm>
            <a:off x="2743200" y="15240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480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>
            <a:off x="2743200" y="57912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672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3962400" y="57912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 : Static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990600"/>
            <a:ext cx="54864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key is </a:t>
            </a:r>
            <a:r>
              <a:rPr lang="en-US" dirty="0" err="1" smtClean="0"/>
              <a:t>Sailors.age</a:t>
            </a:r>
            <a:endParaRPr lang="en-US" dirty="0" smtClean="0"/>
          </a:p>
          <a:p>
            <a:r>
              <a:rPr lang="en-US" dirty="0" smtClean="0"/>
              <a:t>Hash fn h(k) = k mod 8</a:t>
            </a:r>
          </a:p>
          <a:p>
            <a:r>
              <a:rPr lang="en-US" dirty="0" smtClean="0"/>
              <a:t>Each bucket/page can hold 2 entries</a:t>
            </a:r>
          </a:p>
          <a:p>
            <a:r>
              <a:rPr lang="en-US" dirty="0" smtClean="0"/>
              <a:t>Insert data entries </a:t>
            </a:r>
          </a:p>
          <a:p>
            <a:pPr lvl="1"/>
            <a:r>
              <a:rPr lang="en-US" dirty="0" smtClean="0"/>
              <a:t>(8,r1)</a:t>
            </a:r>
          </a:p>
          <a:p>
            <a:pPr lvl="1"/>
            <a:r>
              <a:rPr lang="en-US" dirty="0" smtClean="0"/>
              <a:t>(9,r3)</a:t>
            </a:r>
          </a:p>
          <a:p>
            <a:pPr lvl="1"/>
            <a:r>
              <a:rPr lang="en-US" dirty="0" smtClean="0"/>
              <a:t>(15,r2)</a:t>
            </a:r>
          </a:p>
          <a:p>
            <a:pPr lvl="1"/>
            <a:r>
              <a:rPr lang="en-US" dirty="0" smtClean="0"/>
              <a:t>(7,r6)</a:t>
            </a:r>
          </a:p>
          <a:p>
            <a:pPr lvl="1"/>
            <a:r>
              <a:rPr lang="en-US" dirty="0" smtClean="0"/>
              <a:t>(23,r9)</a:t>
            </a:r>
          </a:p>
          <a:p>
            <a:pPr lvl="1"/>
            <a:r>
              <a:rPr lang="en-US" dirty="0" smtClean="0"/>
              <a:t>(31,r7)</a:t>
            </a:r>
          </a:p>
          <a:p>
            <a:pPr lvl="1"/>
            <a:r>
              <a:rPr lang="en-US" dirty="0" smtClean="0"/>
              <a:t>(39,r8)</a:t>
            </a:r>
          </a:p>
          <a:p>
            <a:pPr lvl="1"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219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1828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2438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28800" y="30480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36576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2672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28800" y="48768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288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3400" y="3048000"/>
            <a:ext cx="762000" cy="76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1" y="1219200"/>
            <a:ext cx="106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</a:t>
            </a:r>
          </a:p>
          <a:p>
            <a:r>
              <a:rPr lang="en-US" dirty="0" smtClean="0"/>
              <a:t>of pages /buckets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190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2514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0" y="3124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0" y="3733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4343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0" y="495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0" y="556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5" idx="2"/>
          </p:cNvCxnSpPr>
          <p:nvPr/>
        </p:nvCxnSpPr>
        <p:spPr>
          <a:xfrm>
            <a:off x="228600" y="34290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5" idx="6"/>
          </p:cNvCxnSpPr>
          <p:nvPr/>
        </p:nvCxnSpPr>
        <p:spPr>
          <a:xfrm flipV="1">
            <a:off x="1295400" y="3124200"/>
            <a:ext cx="1524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0" y="2819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0480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14" idx="3"/>
            <a:endCxn id="35" idx="1"/>
          </p:cNvCxnSpPr>
          <p:nvPr/>
        </p:nvCxnSpPr>
        <p:spPr>
          <a:xfrm>
            <a:off x="2743200" y="57912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267200" y="5486400"/>
            <a:ext cx="9144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5" idx="3"/>
            <a:endCxn id="38" idx="1"/>
          </p:cNvCxnSpPr>
          <p:nvPr/>
        </p:nvCxnSpPr>
        <p:spPr>
          <a:xfrm>
            <a:off x="3962400" y="5791200"/>
            <a:ext cx="304800" cy="15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05000" y="1828800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(9,r3)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1230868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(8,r1)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1981200" y="548640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(15,r2)</a:t>
            </a:r>
            <a:endParaRPr 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1952599" y="5757446"/>
            <a:ext cx="6767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(7,r6)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3048000" y="548640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(23,r9)</a:t>
            </a:r>
            <a:endParaRPr 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3019399" y="575744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(31,r7)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314799" y="5486400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(39,r8)</a:t>
            </a:r>
            <a:endParaRPr lang="en-US" sz="1600" dirty="0"/>
          </a:p>
        </p:txBody>
      </p:sp>
      <p:sp>
        <p:nvSpPr>
          <p:cNvPr id="46" name="Rectangular Callout 45"/>
          <p:cNvSpPr/>
          <p:nvPr/>
        </p:nvSpPr>
        <p:spPr>
          <a:xfrm>
            <a:off x="5486400" y="2514600"/>
            <a:ext cx="3352800" cy="1371600"/>
          </a:xfrm>
          <a:prstGeom prst="wedgeRectCallout">
            <a:avLst>
              <a:gd name="adj1" fmla="val -58945"/>
              <a:gd name="adj2" fmla="val -2993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How many page IOs do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need to find RIDs of sailors aged 8?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ectangular Callout 46"/>
          <p:cNvSpPr/>
          <p:nvPr/>
        </p:nvSpPr>
        <p:spPr>
          <a:xfrm>
            <a:off x="5486400" y="4038600"/>
            <a:ext cx="3352800" cy="1371600"/>
          </a:xfrm>
          <a:prstGeom prst="wedgeRectCallout">
            <a:avLst>
              <a:gd name="adj1" fmla="val -58945"/>
              <a:gd name="adj2" fmla="val -2993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How many page IOs do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need to find RIDs of sailors aged 31?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34" grpId="0"/>
      <p:bldP spid="37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Extendible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Situation: Bucket (primary page) becomes full. Why not re-organize file by </a:t>
            </a:r>
            <a:r>
              <a:rPr lang="en-US" i="1" dirty="0" smtClean="0"/>
              <a:t>doubling </a:t>
            </a:r>
            <a:r>
              <a:rPr lang="en-US" dirty="0" smtClean="0"/>
              <a:t># of buckets?</a:t>
            </a:r>
          </a:p>
          <a:p>
            <a:pPr lvl="1">
              <a:buSzPct val="75000"/>
            </a:pPr>
            <a:r>
              <a:rPr lang="en-US" dirty="0" smtClean="0"/>
              <a:t>Reading and writing all pages is expensive!</a:t>
            </a:r>
          </a:p>
          <a:p>
            <a:pPr lvl="1">
              <a:buSzPct val="75000"/>
            </a:pPr>
            <a:r>
              <a:rPr lang="en-US" i="1" u="sng" dirty="0" smtClean="0"/>
              <a:t>Idea</a:t>
            </a:r>
            <a:r>
              <a:rPr lang="en-US" dirty="0" smtClean="0"/>
              <a:t>:  Use </a:t>
            </a:r>
            <a:r>
              <a:rPr lang="en-US" i="1" u="sng" dirty="0" smtClean="0">
                <a:solidFill>
                  <a:schemeClr val="accent2"/>
                </a:solidFill>
              </a:rPr>
              <a:t>directory of pointers to buckets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smtClean="0"/>
              <a:t>double # of buckets by </a:t>
            </a:r>
            <a:r>
              <a:rPr lang="en-US" i="1" dirty="0" smtClean="0"/>
              <a:t>doubling the directory, </a:t>
            </a:r>
            <a:r>
              <a:rPr lang="en-US" dirty="0" smtClean="0"/>
              <a:t>splitting just the bucket that overflowed!</a:t>
            </a:r>
          </a:p>
          <a:p>
            <a:pPr lvl="1">
              <a:buSzPct val="75000"/>
            </a:pPr>
            <a:r>
              <a:rPr lang="en-US" dirty="0" smtClean="0"/>
              <a:t>Directory much smaller than file, so doubling it is much cheaper.  Only one page of data entries is split.  </a:t>
            </a:r>
            <a:r>
              <a:rPr lang="en-US" i="1" dirty="0" smtClean="0">
                <a:solidFill>
                  <a:schemeClr val="accent2"/>
                </a:solidFill>
              </a:rPr>
              <a:t>No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overflow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page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Trick lies in how hash function is adjusted!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 : Extendible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914400"/>
            <a:ext cx="46482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Directory is array of size 4.</a:t>
            </a:r>
          </a:p>
          <a:p>
            <a:r>
              <a:rPr lang="en-US" dirty="0" smtClean="0"/>
              <a:t>Each bucket holds 4 entries.</a:t>
            </a:r>
          </a:p>
          <a:p>
            <a:r>
              <a:rPr lang="en-US" dirty="0" smtClean="0"/>
              <a:t>To find bucket for </a:t>
            </a:r>
            <a:r>
              <a:rPr lang="en-US" i="1" dirty="0" smtClean="0"/>
              <a:t>r</a:t>
            </a:r>
            <a:r>
              <a:rPr lang="en-US" dirty="0" smtClean="0"/>
              <a:t>, take last `</a:t>
            </a:r>
            <a:r>
              <a:rPr lang="en-US" i="1" dirty="0" smtClean="0">
                <a:solidFill>
                  <a:schemeClr val="accent2"/>
                </a:solidFill>
              </a:rPr>
              <a:t>global depth</a:t>
            </a:r>
            <a:r>
              <a:rPr lang="en-US" dirty="0" smtClean="0"/>
              <a:t>’ # bits of </a:t>
            </a:r>
            <a:r>
              <a:rPr lang="en-US" b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); we denote </a:t>
            </a:r>
            <a:r>
              <a:rPr lang="en-US" i="1" dirty="0" smtClean="0"/>
              <a:t>r</a:t>
            </a:r>
            <a:r>
              <a:rPr lang="en-US" dirty="0" smtClean="0"/>
              <a:t> by </a:t>
            </a:r>
            <a:r>
              <a:rPr lang="en-US" b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).</a:t>
            </a:r>
          </a:p>
          <a:p>
            <a:pPr lvl="1">
              <a:buSzPct val="75000"/>
            </a:pPr>
            <a:r>
              <a:rPr lang="en-US" sz="3000" dirty="0" smtClean="0"/>
              <a:t>If </a:t>
            </a:r>
            <a:r>
              <a:rPr lang="en-US" sz="3000" b="1" dirty="0" smtClean="0"/>
              <a:t>h</a:t>
            </a:r>
            <a:r>
              <a:rPr lang="en-US" sz="3000" dirty="0" smtClean="0"/>
              <a:t>(</a:t>
            </a:r>
            <a:r>
              <a:rPr lang="en-US" sz="3000" i="1" dirty="0" smtClean="0"/>
              <a:t>r</a:t>
            </a:r>
            <a:r>
              <a:rPr lang="en-US" sz="3000" dirty="0" smtClean="0"/>
              <a:t>) = 5 = binary 101,  it is in bucket pointed to by 01.</a:t>
            </a:r>
          </a:p>
          <a:p>
            <a:pPr>
              <a:buSzPct val="75000"/>
            </a:pPr>
            <a:r>
              <a:rPr lang="en-US" b="1" u="sng" dirty="0" smtClean="0">
                <a:latin typeface="Book Antiqua" pitchFamily="18" charset="0"/>
              </a:rPr>
              <a:t>Insert</a:t>
            </a:r>
            <a:r>
              <a:rPr lang="en-US" dirty="0" smtClean="0">
                <a:latin typeface="Book Antiqua" pitchFamily="18" charset="0"/>
              </a:rPr>
              <a:t>:  If bucket is full, </a:t>
            </a:r>
            <a:r>
              <a:rPr lang="en-US" i="1" u="sng" dirty="0" smtClean="0">
                <a:solidFill>
                  <a:schemeClr val="accent2"/>
                </a:solidFill>
                <a:latin typeface="Book Antiqua" pitchFamily="18" charset="0"/>
              </a:rPr>
              <a:t>split</a:t>
            </a:r>
            <a:r>
              <a:rPr lang="en-US" i="1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it (</a:t>
            </a:r>
            <a:r>
              <a:rPr lang="en-US" i="1" dirty="0" smtClean="0">
                <a:latin typeface="Book Antiqua" pitchFamily="18" charset="0"/>
              </a:rPr>
              <a:t>allocate new page, re-distribute).</a:t>
            </a:r>
          </a:p>
          <a:p>
            <a:pPr>
              <a:buSzPct val="75000"/>
            </a:pPr>
            <a:r>
              <a:rPr lang="en-US" dirty="0" smtClean="0"/>
              <a:t>If necessary, double the directory.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2/23/2010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12192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4* 12* 32* 16*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22098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1* 5* 21* 13*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32766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4267200"/>
            <a:ext cx="1828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15* 7* 19*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33800" y="1295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8600" y="3733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33800" y="2286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33800" y="3352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33799" y="4343400"/>
            <a:ext cx="3810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" y="838200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Global </a:t>
            </a:r>
          </a:p>
          <a:p>
            <a:r>
              <a:rPr lang="en-US" dirty="0" smtClean="0"/>
              <a:t>depth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" y="22098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rot="5400000" flipH="1" flipV="1">
            <a:off x="914400" y="15240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09600" y="25146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09600" y="28194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09600" y="3124200"/>
            <a:ext cx="6096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52400" y="2209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2400" y="251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52400" y="28194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52400" y="3124200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cxnSp>
        <p:nvCxnSpPr>
          <p:cNvPr id="48" name="Straight Arrow Connector 47"/>
          <p:cNvCxnSpPr>
            <a:endCxn id="8" idx="1"/>
          </p:cNvCxnSpPr>
          <p:nvPr/>
        </p:nvCxnSpPr>
        <p:spPr>
          <a:xfrm flipV="1">
            <a:off x="914400" y="2514600"/>
            <a:ext cx="914400" cy="152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9" idx="1"/>
          </p:cNvCxnSpPr>
          <p:nvPr/>
        </p:nvCxnSpPr>
        <p:spPr>
          <a:xfrm>
            <a:off x="914400" y="2971800"/>
            <a:ext cx="914400" cy="6096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0" idx="1"/>
          </p:cNvCxnSpPr>
          <p:nvPr/>
        </p:nvCxnSpPr>
        <p:spPr>
          <a:xfrm rot="16200000" flipH="1">
            <a:off x="723900" y="3467100"/>
            <a:ext cx="1295400" cy="9144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9600" y="1905000"/>
            <a:ext cx="304800" cy="304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>
            <a:stCxn id="33" idx="2"/>
            <a:endCxn id="65" idx="0"/>
          </p:cNvCxnSpPr>
          <p:nvPr/>
        </p:nvCxnSpPr>
        <p:spPr>
          <a:xfrm rot="5400000">
            <a:off x="552075" y="1694456"/>
            <a:ext cx="420469" cy="6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3400" y="5257800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h(k) = 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172</TotalTime>
  <Words>1620</Words>
  <Application>Microsoft Office PowerPoint</Application>
  <PresentationFormat>On-screen Show (4:3)</PresentationFormat>
  <Paragraphs>348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ICS 421 Spring 2010</vt:lpstr>
      <vt:lpstr>ICS 421 Spring 2010 Indexing (2)</vt:lpstr>
      <vt:lpstr>Hash Indexes</vt:lpstr>
      <vt:lpstr>The Hashing Idea (i)</vt:lpstr>
      <vt:lpstr>The Hashing Idea (ii)</vt:lpstr>
      <vt:lpstr>Hash Indexes in Databases</vt:lpstr>
      <vt:lpstr>Static Hashing</vt:lpstr>
      <vt:lpstr>Example : Static Hashing</vt:lpstr>
      <vt:lpstr>Extendible Hashing</vt:lpstr>
      <vt:lpstr>Example : Extendible Hashing</vt:lpstr>
      <vt:lpstr>Example : Insert key 20</vt:lpstr>
      <vt:lpstr>Points to Note</vt:lpstr>
      <vt:lpstr>Linear Hashing</vt:lpstr>
      <vt:lpstr>Example: Linear Hashing</vt:lpstr>
      <vt:lpstr>Summary</vt:lpstr>
      <vt:lpstr>Summary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Indexing (2)</dc:title>
  <dc:creator>Lipyeow Lim</dc:creator>
  <cp:lastModifiedBy>Lipyeow Lim</cp:lastModifiedBy>
  <cp:revision>19</cp:revision>
  <dcterms:created xsi:type="dcterms:W3CDTF">2010-02-22T22:06:25Z</dcterms:created>
  <dcterms:modified xsi:type="dcterms:W3CDTF">2010-02-25T22:50:37Z</dcterms:modified>
</cp:coreProperties>
</file>